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4"/>
  </p:notesMasterIdLst>
  <p:sldIdLst>
    <p:sldId id="256" r:id="rId2"/>
    <p:sldId id="257" r:id="rId3"/>
    <p:sldId id="258" r:id="rId4"/>
    <p:sldId id="265" r:id="rId5"/>
    <p:sldId id="259" r:id="rId6"/>
    <p:sldId id="272" r:id="rId7"/>
    <p:sldId id="273" r:id="rId8"/>
    <p:sldId id="274" r:id="rId9"/>
    <p:sldId id="275" r:id="rId10"/>
    <p:sldId id="281" r:id="rId11"/>
    <p:sldId id="260" r:id="rId12"/>
    <p:sldId id="268" r:id="rId13"/>
    <p:sldId id="261" r:id="rId14"/>
    <p:sldId id="269" r:id="rId15"/>
    <p:sldId id="266" r:id="rId16"/>
    <p:sldId id="270" r:id="rId17"/>
    <p:sldId id="271" r:id="rId18"/>
    <p:sldId id="278" r:id="rId19"/>
    <p:sldId id="279" r:id="rId20"/>
    <p:sldId id="262" r:id="rId21"/>
    <p:sldId id="280"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C2D1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19/11/2020</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‹nº›</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19/11/2020</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19/11/2020</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19/11/2020</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19/11/2020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19/11/2020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19/11/2020</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19/11/2020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‹nº›</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sv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sv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92ECEAD9-CB4D-4494-958D-A6F61B9192D5}"/>
              </a:ext>
            </a:extLst>
          </p:cNvPr>
          <p:cNvSpPr>
            <a:spLocks noGrp="1"/>
          </p:cNvSpPr>
          <p:nvPr>
            <p:ph type="ftr" sz="quarter" idx="11"/>
          </p:nvPr>
        </p:nvSpPr>
        <p:spPr/>
        <p:txBody>
          <a:bodyPr/>
          <a:lstStyle/>
          <a:p>
            <a:r>
              <a:rPr lang="en-GB"/>
              <a:t>2MIEIC04_G1</a:t>
            </a:r>
          </a:p>
        </p:txBody>
      </p:sp>
      <p:sp>
        <p:nvSpPr>
          <p:cNvPr id="5" name="Marcador de Posição do Número do Diapositivo 4">
            <a:extLst>
              <a:ext uri="{FF2B5EF4-FFF2-40B4-BE49-F238E27FC236}">
                <a16:creationId xmlns:a16="http://schemas.microsoft.com/office/drawing/2014/main" id="{F4F20C73-45C7-4903-8356-A2DC07CAC95D}"/>
              </a:ext>
            </a:extLst>
          </p:cNvPr>
          <p:cNvSpPr>
            <a:spLocks noGrp="1"/>
          </p:cNvSpPr>
          <p:nvPr>
            <p:ph type="sldNum" sz="quarter" idx="12"/>
          </p:nvPr>
        </p:nvSpPr>
        <p:spPr/>
        <p:txBody>
          <a:bodyPr/>
          <a:lstStyle/>
          <a:p>
            <a:fld id="{75DB3F52-068C-4339-9FA6-06F9AAEB3337}" type="slidenum">
              <a:rPr lang="en-GB" smtClean="0"/>
              <a:t>10</a:t>
            </a:fld>
            <a:endParaRPr lang="en-GB"/>
          </a:p>
        </p:txBody>
      </p:sp>
      <p:cxnSp>
        <p:nvCxnSpPr>
          <p:cNvPr id="7" name="Conexão reta 6">
            <a:extLst>
              <a:ext uri="{FF2B5EF4-FFF2-40B4-BE49-F238E27FC236}">
                <a16:creationId xmlns:a16="http://schemas.microsoft.com/office/drawing/2014/main" id="{786DCDD5-2D64-46EF-9B63-DD013BF9C6A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0A8C16AD-9CCA-43C0-8763-7412B2489C93}"/>
              </a:ext>
            </a:extLst>
          </p:cNvPr>
          <p:cNvPicPr>
            <a:picLocks noChangeAspect="1"/>
          </p:cNvPicPr>
          <p:nvPr/>
        </p:nvPicPr>
        <p:blipFill>
          <a:blip r:embed="rId2"/>
          <a:stretch>
            <a:fillRect/>
          </a:stretch>
        </p:blipFill>
        <p:spPr>
          <a:xfrm>
            <a:off x="3915897" y="794579"/>
            <a:ext cx="4135289" cy="4862196"/>
          </a:xfrm>
          <a:prstGeom prst="rect">
            <a:avLst/>
          </a:prstGeom>
        </p:spPr>
      </p:pic>
    </p:spTree>
    <p:extLst>
      <p:ext uri="{BB962C8B-B14F-4D97-AF65-F5344CB8AC3E}">
        <p14:creationId xmlns:p14="http://schemas.microsoft.com/office/powerpoint/2010/main" val="1826241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sp>
        <p:nvSpPr>
          <p:cNvPr id="19" name="CaixaDeTexto 18">
            <a:extLst>
              <a:ext uri="{FF2B5EF4-FFF2-40B4-BE49-F238E27FC236}">
                <a16:creationId xmlns:a16="http://schemas.microsoft.com/office/drawing/2014/main" id="{77FEEC95-2BDB-42D2-82F4-8C14CB9F5E66}"/>
              </a:ext>
            </a:extLst>
          </p:cNvPr>
          <p:cNvSpPr txBox="1"/>
          <p:nvPr/>
        </p:nvSpPr>
        <p:spPr>
          <a:xfrm>
            <a:off x="389823" y="1787840"/>
            <a:ext cx="3252778" cy="461665"/>
          </a:xfrm>
          <a:prstGeom prst="rect">
            <a:avLst/>
          </a:prstGeom>
          <a:noFill/>
        </p:spPr>
        <p:txBody>
          <a:bodyPr wrap="square" rtlCol="0">
            <a:spAutoFit/>
          </a:bodyPr>
          <a:lstStyle/>
          <a:p>
            <a:pPr algn="ctr"/>
            <a:r>
              <a:rPr lang="pt-PT" sz="2400" dirty="0"/>
              <a:t>Ficheiro </a:t>
            </a:r>
            <a:r>
              <a:rPr lang="pt-PT" sz="2400" dirty="0" err="1"/>
              <a:t>Users</a:t>
            </a:r>
            <a:endParaRPr lang="en-GB" sz="2400" dirty="0"/>
          </a:p>
        </p:txBody>
      </p:sp>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t>Tipo de User</a:t>
            </a:r>
            <a:endParaRPr lang="en-GB" sz="2000" dirty="0"/>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t>Nome</a:t>
            </a:r>
            <a:endParaRPr lang="en-GB" sz="2000" dirty="0"/>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t>Nº de nomes</a:t>
            </a:r>
            <a:endParaRPr lang="en-GB" sz="2000" dirty="0"/>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t>Nickname</a:t>
            </a:r>
            <a:endParaRPr lang="en-GB" sz="2000" dirty="0"/>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t>Password</a:t>
            </a:r>
            <a:endParaRPr lang="en-GB" sz="2000" dirty="0"/>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t>Data Nascimento</a:t>
            </a:r>
            <a:endParaRPr lang="en-GB" sz="2000" dirty="0"/>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t>Entrou na plataforma</a:t>
            </a:r>
            <a:endParaRPr lang="en-GB" sz="2000" dirty="0"/>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t>(Viewer)</a:t>
            </a:r>
          </a:p>
          <a:p>
            <a:r>
              <a:rPr lang="pt-PT" sz="2000" dirty="0"/>
              <a:t>ID da stream a ver</a:t>
            </a:r>
            <a:endParaRPr lang="en-GB" sz="2000" dirty="0"/>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t>Nº </a:t>
            </a:r>
            <a:r>
              <a:rPr lang="pt-PT" sz="2000" dirty="0" err="1"/>
              <a:t>Followers</a:t>
            </a:r>
            <a:r>
              <a:rPr lang="pt-PT" dirty="0"/>
              <a:t>/ed</a:t>
            </a:r>
            <a:endParaRPr lang="en-GB" dirty="0"/>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412692" y="4322382"/>
            <a:ext cx="2104009" cy="646331"/>
          </a:xfrm>
          <a:prstGeom prst="rect">
            <a:avLst/>
          </a:prstGeom>
          <a:noFill/>
        </p:spPr>
        <p:txBody>
          <a:bodyPr wrap="square" rtlCol="0">
            <a:spAutoFit/>
          </a:bodyPr>
          <a:lstStyle/>
          <a:p>
            <a:pPr algn="ctr"/>
            <a:r>
              <a:rPr lang="pt-PT" dirty="0"/>
              <a:t>Nº streams no histórico</a:t>
            </a:r>
            <a:endParaRPr lang="en-GB" sz="2000" dirty="0"/>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646331"/>
          </a:xfrm>
          <a:prstGeom prst="rect">
            <a:avLst/>
          </a:prstGeom>
          <a:noFill/>
        </p:spPr>
        <p:txBody>
          <a:bodyPr wrap="square" rtlCol="0">
            <a:spAutoFit/>
          </a:bodyPr>
          <a:lstStyle/>
          <a:p>
            <a:r>
              <a:rPr lang="pt-PT" dirty="0"/>
              <a:t>Após o numero de elementos de um certo parâmetro surgem, separados por “ , “, todos os elementos que lhe pertencem</a:t>
            </a:r>
            <a:endParaRPr lang="en-GB" dirty="0"/>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t>(</a:t>
            </a:r>
            <a:r>
              <a:rPr lang="pt-PT" sz="1400" dirty="0" err="1"/>
              <a:t>Streamer</a:t>
            </a:r>
            <a:r>
              <a:rPr lang="pt-PT" sz="1400" dirty="0"/>
              <a:t>)</a:t>
            </a:r>
          </a:p>
          <a:p>
            <a:pPr algn="ctr"/>
            <a:r>
              <a:rPr lang="pt-PT" sz="1400" dirty="0"/>
              <a:t>ID da </a:t>
            </a:r>
            <a:r>
              <a:rPr lang="pt-PT" sz="1400" dirty="0" err="1"/>
              <a:t>stream</a:t>
            </a:r>
            <a:r>
              <a:rPr lang="pt-PT" sz="1400" dirty="0"/>
              <a:t> a </a:t>
            </a:r>
            <a:r>
              <a:rPr lang="pt-PT" sz="1400" dirty="0" err="1"/>
              <a:t>streamar</a:t>
            </a:r>
            <a:endParaRPr lang="en-GB" sz="1400" dirty="0"/>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t>=</a:t>
            </a:r>
            <a:endParaRPr lang="en-GB" dirty="0"/>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11</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608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a:t>
            </a:r>
            <a:endParaRPr lang="en-GB" sz="6600" dirty="0">
              <a:solidFill>
                <a:schemeClr val="tx1">
                  <a:lumMod val="85000"/>
                  <a:lumOff val="15000"/>
                </a:schemeClr>
              </a:solidFill>
              <a:latin typeface="Bahnschrift SemiLight" panose="020B0502040204020203" pitchFamily="34" charset="0"/>
            </a:endParaRPr>
          </a:p>
        </p:txBody>
      </p:sp>
      <p:sp>
        <p:nvSpPr>
          <p:cNvPr id="7" name="CaixaDeTexto 6">
            <a:extLst>
              <a:ext uri="{FF2B5EF4-FFF2-40B4-BE49-F238E27FC236}">
                <a16:creationId xmlns:a16="http://schemas.microsoft.com/office/drawing/2014/main" id="{2B0069DF-B8B0-4709-AE3F-E49B91A1F6D8}"/>
              </a:ext>
            </a:extLst>
          </p:cNvPr>
          <p:cNvSpPr txBox="1"/>
          <p:nvPr/>
        </p:nvSpPr>
        <p:spPr>
          <a:xfrm>
            <a:off x="509071" y="1865515"/>
            <a:ext cx="3252778" cy="461665"/>
          </a:xfrm>
          <a:prstGeom prst="rect">
            <a:avLst/>
          </a:prstGeom>
          <a:noFill/>
        </p:spPr>
        <p:txBody>
          <a:bodyPr wrap="square" rtlCol="0">
            <a:spAutoFit/>
          </a:bodyPr>
          <a:lstStyle/>
          <a:p>
            <a:pPr algn="ctr"/>
            <a:r>
              <a:rPr lang="pt-PT" sz="2400" dirty="0"/>
              <a:t>Ficheiro </a:t>
            </a:r>
            <a:r>
              <a:rPr lang="pt-PT" sz="2400" dirty="0" err="1"/>
              <a:t>Streams</a:t>
            </a:r>
            <a:endParaRPr lang="en-GB" sz="2400" dirty="0"/>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8753913" cy="646331"/>
          </a:xfrm>
          <a:prstGeom prst="rect">
            <a:avLst/>
          </a:prstGeom>
          <a:noFill/>
        </p:spPr>
        <p:txBody>
          <a:bodyPr wrap="square" rtlCol="0">
            <a:spAutoFit/>
          </a:bodyPr>
          <a:lstStyle/>
          <a:p>
            <a:r>
              <a:rPr lang="pt-PT" dirty="0"/>
              <a:t>Após Nº </a:t>
            </a:r>
            <a:r>
              <a:rPr lang="pt-PT" dirty="0" err="1"/>
              <a:t>Viewers</a:t>
            </a:r>
            <a:r>
              <a:rPr lang="pt-PT" dirty="0"/>
              <a:t> surge, Nº </a:t>
            </a:r>
            <a:r>
              <a:rPr lang="pt-PT" dirty="0" err="1"/>
              <a:t>FeedBack</a:t>
            </a:r>
            <a:r>
              <a:rPr lang="pt-PT" dirty="0"/>
              <a:t>, lista dos </a:t>
            </a:r>
            <a:r>
              <a:rPr lang="pt-PT" dirty="0" err="1"/>
              <a:t>nicks</a:t>
            </a:r>
            <a:r>
              <a:rPr lang="pt-PT" dirty="0"/>
              <a:t>, Nº </a:t>
            </a:r>
            <a:r>
              <a:rPr lang="pt-PT" dirty="0" err="1"/>
              <a:t>likes</a:t>
            </a:r>
            <a:r>
              <a:rPr lang="pt-PT" dirty="0"/>
              <a:t>, Nº </a:t>
            </a:r>
            <a:r>
              <a:rPr lang="pt-PT" dirty="0" err="1"/>
              <a:t>dislikes</a:t>
            </a:r>
            <a:r>
              <a:rPr lang="pt-PT" dirty="0"/>
              <a:t>, </a:t>
            </a:r>
          </a:p>
          <a:p>
            <a:r>
              <a:rPr lang="pt-PT" sz="1600" dirty="0"/>
              <a:t>(Se </a:t>
            </a:r>
            <a:r>
              <a:rPr lang="pt-PT" sz="1600" dirty="0" err="1"/>
              <a:t>PrivateStream</a:t>
            </a:r>
            <a:r>
              <a:rPr lang="pt-PT" sz="1600" dirty="0"/>
              <a:t> + -&gt;)   </a:t>
            </a:r>
            <a:r>
              <a:rPr lang="pt-PT" dirty="0"/>
              <a:t>Nº </a:t>
            </a:r>
            <a:r>
              <a:rPr lang="pt-PT" dirty="0" err="1"/>
              <a:t>comments</a:t>
            </a:r>
            <a:r>
              <a:rPr lang="pt-PT" dirty="0"/>
              <a:t>, lista dos </a:t>
            </a:r>
            <a:r>
              <a:rPr lang="pt-PT" dirty="0" err="1"/>
              <a:t>comments</a:t>
            </a:r>
            <a:r>
              <a:rPr lang="pt-PT" dirty="0"/>
              <a:t>, Nº </a:t>
            </a:r>
            <a:r>
              <a:rPr lang="pt-PT" dirty="0" err="1"/>
              <a:t>whitelisted</a:t>
            </a:r>
            <a:r>
              <a:rPr lang="pt-PT" dirty="0"/>
              <a:t>, lista </a:t>
            </a:r>
            <a:r>
              <a:rPr lang="pt-PT" dirty="0" err="1"/>
              <a:t>nicks</a:t>
            </a:r>
            <a:r>
              <a:rPr lang="pt-PT" dirty="0"/>
              <a:t> ,</a:t>
            </a:r>
            <a:endParaRPr lang="en-GB" dirty="0"/>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6099651" cy="369332"/>
          </a:xfrm>
          <a:prstGeom prst="rect">
            <a:avLst/>
          </a:prstGeom>
          <a:noFill/>
        </p:spPr>
        <p:txBody>
          <a:bodyPr wrap="square" rtlCol="0">
            <a:spAutoFit/>
          </a:bodyPr>
          <a:lstStyle/>
          <a:p>
            <a:r>
              <a:rPr lang="pt-PT" dirty="0" err="1"/>
              <a:t>Comment</a:t>
            </a:r>
            <a:r>
              <a:rPr lang="pt-PT" dirty="0"/>
              <a:t>  = </a:t>
            </a:r>
            <a:r>
              <a:rPr lang="pt-PT" dirty="0" err="1"/>
              <a:t>nick</a:t>
            </a:r>
            <a:r>
              <a:rPr lang="pt-PT" dirty="0"/>
              <a:t> , Nº </a:t>
            </a:r>
            <a:r>
              <a:rPr lang="pt-PT" dirty="0" err="1"/>
              <a:t>words</a:t>
            </a:r>
            <a:r>
              <a:rPr lang="pt-PT" dirty="0"/>
              <a:t> do </a:t>
            </a:r>
            <a:r>
              <a:rPr lang="pt-PT" dirty="0" err="1"/>
              <a:t>comment</a:t>
            </a:r>
            <a:r>
              <a:rPr lang="pt-PT" dirty="0"/>
              <a:t>,  lista das </a:t>
            </a:r>
            <a:r>
              <a:rPr lang="pt-PT" dirty="0" err="1"/>
              <a:t>words</a:t>
            </a:r>
            <a:r>
              <a:rPr lang="pt-PT" dirty="0"/>
              <a:t> </a:t>
            </a:r>
            <a:endParaRPr lang="en-GB" dirty="0"/>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12</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6182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t>Users</a:t>
            </a:r>
            <a:endParaRPr lang="en-GB" sz="2400" dirty="0"/>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t>Streams</a:t>
            </a:r>
            <a:endParaRPr lang="en-GB" sz="2400" dirty="0"/>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t>Global</a:t>
            </a:r>
            <a:endParaRPr lang="en-GB" sz="2400" dirty="0"/>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t>Date</a:t>
            </a:r>
            <a:endParaRPr lang="en-GB" sz="2400" dirty="0"/>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t>BadDateFormat</a:t>
            </a:r>
            <a:endParaRPr lang="en-GB" dirty="0"/>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t>InvalidDate</a:t>
            </a:r>
            <a:endParaRPr lang="en-GB" dirty="0"/>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t>AlreadyInStreamException</a:t>
            </a:r>
            <a:endParaRPr lang="en-GB" dirty="0"/>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t>AlreadyInWhiteListException</a:t>
            </a:r>
            <a:endParaRPr lang="en-GB" dirty="0"/>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t>MaxViewersReach</a:t>
            </a:r>
            <a:endParaRPr lang="en-GB" dirty="0"/>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t>NotInStreamException</a:t>
            </a:r>
            <a:endParaRPr lang="en-GB" dirty="0"/>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t>NotInWhiteListException</a:t>
            </a:r>
            <a:endParaRPr lang="en-GB" dirty="0"/>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t>NotPrivateStreamException</a:t>
            </a:r>
            <a:endParaRPr lang="en-GB" dirty="0"/>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t>RestrictedStreamException</a:t>
            </a:r>
            <a:endParaRPr lang="en-GB" dirty="0"/>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t>AlreadyExists</a:t>
            </a:r>
            <a:endParaRPr lang="en-GB" dirty="0"/>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t>FollowStreamerException</a:t>
            </a:r>
            <a:endParaRPr lang="en-GB" dirty="0"/>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t>RestrictedAgeException</a:t>
            </a:r>
            <a:endParaRPr lang="en-GB" dirty="0"/>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err="1"/>
              <a:t>DoesNotExists</a:t>
            </a:r>
            <a:endParaRPr lang="en-GB" dirty="0"/>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t>EmptyDataBaseException</a:t>
            </a:r>
            <a:endParaRPr lang="en-GB" dirty="0"/>
          </a:p>
        </p:txBody>
      </p:sp>
      <p:pic>
        <p:nvPicPr>
          <p:cNvPr id="7" name="Imagem 6">
            <a:extLst>
              <a:ext uri="{FF2B5EF4-FFF2-40B4-BE49-F238E27FC236}">
                <a16:creationId xmlns:a16="http://schemas.microsoft.com/office/drawing/2014/main" id="{EC48485B-79B0-427B-914B-EF22B8C13C61}"/>
              </a:ext>
            </a:extLst>
          </p:cNvPr>
          <p:cNvPicPr>
            <a:picLocks noChangeAspect="1"/>
          </p:cNvPicPr>
          <p:nvPr/>
        </p:nvPicPr>
        <p:blipFill rotWithShape="1">
          <a:blip r:embed="rId2"/>
          <a:srcRect l="2038"/>
          <a:stretch/>
        </p:blipFill>
        <p:spPr>
          <a:xfrm>
            <a:off x="1003794" y="3861326"/>
            <a:ext cx="6763591" cy="1691787"/>
          </a:xfrm>
          <a:prstGeom prst="rect">
            <a:avLst/>
          </a:prstGeom>
        </p:spPr>
      </p:pic>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13</a:t>
            </a:fld>
            <a:endParaRPr lang="en-GB" sz="2400" dirty="0"/>
          </a:p>
        </p:txBody>
      </p:sp>
      <p:sp>
        <p:nvSpPr>
          <p:cNvPr id="26" name="CaixaDeTexto 25">
            <a:extLst>
              <a:ext uri="{FF2B5EF4-FFF2-40B4-BE49-F238E27FC236}">
                <a16:creationId xmlns:a16="http://schemas.microsoft.com/office/drawing/2014/main" id="{CC2B37F5-1686-447B-9792-FB700FC11507}"/>
              </a:ext>
            </a:extLst>
          </p:cNvPr>
          <p:cNvSpPr txBox="1"/>
          <p:nvPr/>
        </p:nvSpPr>
        <p:spPr>
          <a:xfrm>
            <a:off x="6096000" y="5498618"/>
            <a:ext cx="1742983" cy="338554"/>
          </a:xfrm>
          <a:prstGeom prst="rect">
            <a:avLst/>
          </a:prstGeom>
          <a:noFill/>
        </p:spPr>
        <p:txBody>
          <a:bodyPr wrap="square" rtlCol="0">
            <a:spAutoFit/>
          </a:bodyPr>
          <a:lstStyle/>
          <a:p>
            <a:r>
              <a:rPr lang="pt-PT" sz="1600" dirty="0"/>
              <a:t>PrivateStream.cpp</a:t>
            </a:r>
            <a:endParaRPr lang="en-GB" sz="16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8210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603666"/>
            <a:ext cx="6349127" cy="2118890"/>
          </a:xfrm>
          <a:prstGeom prst="rect">
            <a:avLst/>
          </a:prstGeom>
        </p:spPr>
      </p:pic>
      <p:pic>
        <p:nvPicPr>
          <p:cNvPr id="11" name="Imagem 10">
            <a:extLst>
              <a:ext uri="{FF2B5EF4-FFF2-40B4-BE49-F238E27FC236}">
                <a16:creationId xmlns:a16="http://schemas.microsoft.com/office/drawing/2014/main" id="{EE4E0661-B16E-41D0-861B-0B9184268C93}"/>
              </a:ext>
            </a:extLst>
          </p:cNvPr>
          <p:cNvPicPr>
            <a:picLocks noChangeAspect="1"/>
          </p:cNvPicPr>
          <p:nvPr/>
        </p:nvPicPr>
        <p:blipFill>
          <a:blip r:embed="rId3"/>
          <a:stretch>
            <a:fillRect/>
          </a:stretch>
        </p:blipFill>
        <p:spPr>
          <a:xfrm>
            <a:off x="7192937" y="2110436"/>
            <a:ext cx="3962743" cy="8077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Todos os dados são guardados em </a:t>
            </a:r>
            <a:r>
              <a:rPr lang="pt-PT" dirty="0" err="1"/>
              <a:t>unordered</a:t>
            </a:r>
            <a:r>
              <a:rPr lang="pt-PT" dirty="0"/>
              <a:t> </a:t>
            </a:r>
            <a:r>
              <a:rPr lang="pt-PT" dirty="0" err="1"/>
              <a:t>maps</a:t>
            </a:r>
            <a:endParaRPr lang="pt-PT" dirty="0"/>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obter apontador para um dado elemento sabendo apenas o seu identificador</a:t>
            </a:r>
            <a:endParaRPr lang="en-GB" dirty="0"/>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665747"/>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4"/>
          <a:stretch>
            <a:fillRect/>
          </a:stretch>
        </p:blipFill>
        <p:spPr>
          <a:xfrm>
            <a:off x="1189359" y="3603666"/>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527903"/>
            <a:ext cx="1035238" cy="338554"/>
          </a:xfrm>
          <a:prstGeom prst="rect">
            <a:avLst/>
          </a:prstGeom>
          <a:noFill/>
        </p:spPr>
        <p:txBody>
          <a:bodyPr wrap="square" rtlCol="0">
            <a:spAutoFit/>
          </a:bodyPr>
          <a:lstStyle/>
          <a:p>
            <a:r>
              <a:rPr lang="pt-PT" sz="1600" dirty="0" err="1"/>
              <a:t>StreamZ.h</a:t>
            </a:r>
            <a:endParaRPr lang="en-GB" sz="1600" dirty="0"/>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211139"/>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786178"/>
            <a:ext cx="1659697" cy="338554"/>
          </a:xfrm>
          <a:prstGeom prst="rect">
            <a:avLst/>
          </a:prstGeom>
          <a:noFill/>
        </p:spPr>
        <p:txBody>
          <a:bodyPr wrap="square" rtlCol="0">
            <a:spAutoFit/>
          </a:bodyPr>
          <a:lstStyle/>
          <a:p>
            <a:r>
              <a:rPr lang="pt-PT" sz="1600" dirty="0"/>
              <a:t>UserManager.cpp</a:t>
            </a:r>
            <a:endParaRPr lang="en-GB" sz="1600" dirty="0"/>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t>Viewer.h</a:t>
            </a:r>
            <a:endParaRPr lang="en-GB" sz="1600" dirty="0"/>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3048" y="2046105"/>
            <a:ext cx="5527689"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Argumentos das funções são elementos simples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Alterações são feitas sobre apontadores </a:t>
            </a:r>
          </a:p>
          <a:p>
            <a:pPr marL="285750" indent="-285750">
              <a:buClr>
                <a:srgbClr val="8C2D19"/>
              </a:buClr>
              <a:buFont typeface="Arial" panose="020B0604020202020204" pitchFamily="34" charset="0"/>
              <a:buChar char="•"/>
            </a:pPr>
            <a:endParaRPr lang="pt-PT" dirty="0"/>
          </a:p>
        </p:txBody>
      </p:sp>
      <p:pic>
        <p:nvPicPr>
          <p:cNvPr id="4" name="Imagem 3">
            <a:extLst>
              <a:ext uri="{FF2B5EF4-FFF2-40B4-BE49-F238E27FC236}">
                <a16:creationId xmlns:a16="http://schemas.microsoft.com/office/drawing/2014/main" id="{BB7D9041-B039-44CD-A730-47FA122D646C}"/>
              </a:ext>
            </a:extLst>
          </p:cNvPr>
          <p:cNvPicPr>
            <a:picLocks noChangeAspect="1"/>
          </p:cNvPicPr>
          <p:nvPr/>
        </p:nvPicPr>
        <p:blipFill>
          <a:blip r:embed="rId6"/>
          <a:stretch>
            <a:fillRect/>
          </a:stretch>
        </p:blipFill>
        <p:spPr>
          <a:xfrm>
            <a:off x="1379139" y="3180144"/>
            <a:ext cx="5446270" cy="387658"/>
          </a:xfrm>
          <a:prstGeom prst="rect">
            <a:avLst/>
          </a:prstGeom>
        </p:spPr>
      </p:pic>
      <p:pic>
        <p:nvPicPr>
          <p:cNvPr id="7" name="Imagem 6">
            <a:extLst>
              <a:ext uri="{FF2B5EF4-FFF2-40B4-BE49-F238E27FC236}">
                <a16:creationId xmlns:a16="http://schemas.microsoft.com/office/drawing/2014/main" id="{5AE11B17-3FF0-4AB1-B397-96F0B9B007D9}"/>
              </a:ext>
            </a:extLst>
          </p:cNvPr>
          <p:cNvPicPr>
            <a:picLocks noChangeAspect="1"/>
          </p:cNvPicPr>
          <p:nvPr/>
        </p:nvPicPr>
        <p:blipFill>
          <a:blip r:embed="rId7"/>
          <a:stretch>
            <a:fillRect/>
          </a:stretch>
        </p:blipFill>
        <p:spPr>
          <a:xfrm>
            <a:off x="1379139" y="3546225"/>
            <a:ext cx="2260706" cy="344429"/>
          </a:xfrm>
          <a:prstGeom prst="rect">
            <a:avLst/>
          </a:prstGeom>
        </p:spPr>
      </p:pic>
      <p:sp>
        <p:nvSpPr>
          <p:cNvPr id="8" name="CaixaDeTexto 7">
            <a:extLst>
              <a:ext uri="{FF2B5EF4-FFF2-40B4-BE49-F238E27FC236}">
                <a16:creationId xmlns:a16="http://schemas.microsoft.com/office/drawing/2014/main" id="{3BD1AE57-3A8C-4DA1-AB60-3EFC37C29259}"/>
              </a:ext>
            </a:extLst>
          </p:cNvPr>
          <p:cNvSpPr txBox="1"/>
          <p:nvPr/>
        </p:nvSpPr>
        <p:spPr>
          <a:xfrm>
            <a:off x="4995749" y="3521737"/>
            <a:ext cx="1857314" cy="338554"/>
          </a:xfrm>
          <a:prstGeom prst="rect">
            <a:avLst/>
          </a:prstGeom>
          <a:noFill/>
        </p:spPr>
        <p:txBody>
          <a:bodyPr wrap="square" rtlCol="0">
            <a:spAutoFit/>
          </a:bodyPr>
          <a:lstStyle/>
          <a:p>
            <a:r>
              <a:rPr lang="pt-PT" sz="1600" dirty="0"/>
              <a:t>(excerto)Viewer.cpp</a:t>
            </a:r>
            <a:endParaRPr lang="en-GB" sz="1600" dirty="0"/>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8">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Ordenação</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t>SortingManager.cpp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89140" y="2002369"/>
            <a:ext cx="2861423" cy="3139321"/>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Aplica algoritmo sort da stl a vetores pré definidos.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valores costumizadas enviando vetor com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Listagem</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91534" y="3650827"/>
            <a:ext cx="1403186" cy="338554"/>
          </a:xfrm>
          <a:prstGeom prst="rect">
            <a:avLst/>
          </a:prstGeom>
          <a:noFill/>
        </p:spPr>
        <p:txBody>
          <a:bodyPr wrap="square" rtlCol="0">
            <a:spAutoFit/>
          </a:bodyPr>
          <a:lstStyle/>
          <a:p>
            <a:r>
              <a:rPr lang="pt-PT" sz="1600" dirty="0"/>
              <a:t>AdminOps.cpp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80" y="1978514"/>
            <a:ext cx="3113752" cy="1477328"/>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Percorre a base de dados linearmente através de iteradores, filtrando os dados.</a:t>
            </a:r>
          </a:p>
          <a:p>
            <a:pPr marL="285750" indent="-285750">
              <a:buClr>
                <a:srgbClr val="8C2D19"/>
              </a:buClr>
              <a:buFont typeface="Arial" panose="020B0604020202020204" pitchFamily="34" charset="0"/>
              <a:buChar char="•"/>
            </a:pPr>
            <a:endParaRPr lang="pt-PT" dirty="0"/>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17</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9" name="Imagem 8">
            <a:extLst>
              <a:ext uri="{FF2B5EF4-FFF2-40B4-BE49-F238E27FC236}">
                <a16:creationId xmlns:a16="http://schemas.microsoft.com/office/drawing/2014/main" id="{DCD2B57F-BB63-43A4-A7B8-C7033EFE0EAA}"/>
              </a:ext>
            </a:extLst>
          </p:cNvPr>
          <p:cNvPicPr>
            <a:picLocks noChangeAspect="1"/>
          </p:cNvPicPr>
          <p:nvPr/>
        </p:nvPicPr>
        <p:blipFill>
          <a:blip r:embed="rId3"/>
          <a:stretch>
            <a:fillRect/>
          </a:stretch>
        </p:blipFill>
        <p:spPr>
          <a:xfrm>
            <a:off x="5672830" y="1900349"/>
            <a:ext cx="5421889" cy="1815703"/>
          </a:xfrm>
          <a:prstGeom prst="rect">
            <a:avLst/>
          </a:prstGeom>
        </p:spPr>
      </p:pic>
      <p:pic>
        <p:nvPicPr>
          <p:cNvPr id="10" name="Picture 9" descr="Text&#10;&#10;Description automatically generated">
            <a:extLst>
              <a:ext uri="{FF2B5EF4-FFF2-40B4-BE49-F238E27FC236}">
                <a16:creationId xmlns:a16="http://schemas.microsoft.com/office/drawing/2014/main" id="{056DD240-8181-4ABF-B7DC-216833BC4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90" y="3302500"/>
            <a:ext cx="4899227" cy="2625689"/>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Contagens com auxilio do algoritmo </a:t>
            </a:r>
            <a:r>
              <a:rPr lang="pt-PT" dirty="0" err="1"/>
              <a:t>count</a:t>
            </a:r>
            <a:r>
              <a:rPr lang="pt-PT" dirty="0"/>
              <a:t> da </a:t>
            </a:r>
            <a:r>
              <a:rPr lang="pt-PT" dirty="0" err="1"/>
              <a:t>stl</a:t>
            </a:r>
            <a:r>
              <a:rPr lang="pt-PT" dirty="0"/>
              <a:t>.</a:t>
            </a:r>
          </a:p>
          <a:p>
            <a:endParaRPr lang="en-GB" dirty="0"/>
          </a:p>
        </p:txBody>
      </p:sp>
    </p:spTree>
    <p:extLst>
      <p:ext uri="{BB962C8B-B14F-4D97-AF65-F5344CB8AC3E}">
        <p14:creationId xmlns:p14="http://schemas.microsoft.com/office/powerpoint/2010/main" val="242775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 - Como usar</a:t>
            </a:r>
            <a:endParaRPr lang="en-GB" sz="6600" dirty="0">
              <a:solidFill>
                <a:schemeClr val="tx1">
                  <a:lumMod val="85000"/>
                  <a:lumOff val="15000"/>
                </a:schemeClr>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1097280" y="2433892"/>
            <a:ext cx="4684603" cy="1990215"/>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18</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7598221" y="1959017"/>
            <a:ext cx="3738563" cy="2939966"/>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591763" y="4529651"/>
            <a:ext cx="1695635" cy="369332"/>
          </a:xfrm>
          <a:prstGeom prst="rect">
            <a:avLst/>
          </a:prstGeom>
          <a:noFill/>
        </p:spPr>
        <p:txBody>
          <a:bodyPr wrap="square" rtlCol="0">
            <a:spAutoFit/>
          </a:bodyPr>
          <a:lstStyle/>
          <a:p>
            <a:pPr algn="ctr"/>
            <a:r>
              <a:rPr lang="pt-PT" dirty="0"/>
              <a:t>Login Page</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598221" y="5120639"/>
            <a:ext cx="3738563" cy="369332"/>
          </a:xfrm>
          <a:prstGeom prst="rect">
            <a:avLst/>
          </a:prstGeom>
          <a:noFill/>
        </p:spPr>
        <p:txBody>
          <a:bodyPr wrap="square" rtlCol="0">
            <a:spAutoFit/>
          </a:bodyPr>
          <a:lstStyle/>
          <a:p>
            <a:pPr algn="ctr"/>
            <a:r>
              <a:rPr lang="pt-PT" dirty="0"/>
              <a:t>Escolher a opção correspondente</a:t>
            </a:r>
            <a:endParaRPr lang="en-US" dirty="0"/>
          </a:p>
        </p:txBody>
      </p:sp>
    </p:spTree>
    <p:extLst>
      <p:ext uri="{BB962C8B-B14F-4D97-AF65-F5344CB8AC3E}">
        <p14:creationId xmlns:p14="http://schemas.microsoft.com/office/powerpoint/2010/main" val="3138427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 – Pesquisas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19</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1199738" y="4797497"/>
            <a:ext cx="3552777" cy="923330"/>
          </a:xfrm>
          <a:prstGeom prst="rect">
            <a:avLst/>
          </a:prstGeom>
          <a:noFill/>
        </p:spPr>
        <p:txBody>
          <a:bodyPr wrap="square" rtlCol="0">
            <a:spAutoFit/>
          </a:bodyPr>
          <a:lstStyle/>
          <a:p>
            <a:pPr marL="285750" indent="-285750">
              <a:buFont typeface="Arial" panose="020B0604020202020204" pitchFamily="34" charset="0"/>
              <a:buChar char="•"/>
            </a:pPr>
            <a:r>
              <a:rPr lang="pt-PT" dirty="0"/>
              <a:t>Escolher vários parametros</a:t>
            </a:r>
          </a:p>
          <a:p>
            <a:pPr marL="285750" indent="-285750">
              <a:buFont typeface="Arial" panose="020B0604020202020204" pitchFamily="34" charset="0"/>
              <a:buChar char="•"/>
            </a:pPr>
            <a:r>
              <a:rPr lang="pt-PT" dirty="0"/>
              <a:t>Não escolher nenhum género implica pesquisar por todos</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3738563" cy="369332"/>
          </a:xfrm>
          <a:prstGeom prst="rect">
            <a:avLst/>
          </a:prstGeom>
          <a:noFill/>
        </p:spPr>
        <p:txBody>
          <a:bodyPr wrap="square" rtlCol="0">
            <a:spAutoFit/>
          </a:bodyPr>
          <a:lstStyle/>
          <a:p>
            <a:pPr algn="ctr"/>
            <a:r>
              <a:rPr lang="pt-PT" dirty="0"/>
              <a:t>Sistema de páginas</a:t>
            </a:r>
            <a:endParaRPr lang="en-US" dirty="0"/>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1310827" y="2074391"/>
            <a:ext cx="3705225" cy="2600325"/>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439486" y="1894202"/>
            <a:ext cx="3053920" cy="3149355"/>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Criar aplicação de </a:t>
            </a:r>
            <a:r>
              <a:rPr lang="pt-PT" sz="2400" dirty="0" err="1"/>
              <a:t>Streaming</a:t>
            </a:r>
            <a:endParaRPr lang="pt-PT" dirty="0"/>
          </a:p>
          <a:p>
            <a:pPr marL="0" indent="0">
              <a:buNone/>
            </a:pPr>
            <a:endParaRPr lang="pt-PT" dirty="0"/>
          </a:p>
          <a:p>
            <a:endParaRPr lang="en-GB" dirty="0"/>
          </a:p>
        </p:txBody>
      </p:sp>
      <p:pic>
        <p:nvPicPr>
          <p:cNvPr id="9" name="Gráfico 8">
            <a:extLst>
              <a:ext uri="{FF2B5EF4-FFF2-40B4-BE49-F238E27FC236}">
                <a16:creationId xmlns:a16="http://schemas.microsoft.com/office/drawing/2014/main" id="{75951CF8-2050-4B0A-8D8F-4A23C80ED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1554" y="3981170"/>
            <a:ext cx="1060590" cy="1060590"/>
          </a:xfrm>
          <a:prstGeom prst="rect">
            <a:avLst/>
          </a:prstGeom>
        </p:spPr>
      </p:pic>
      <p:pic>
        <p:nvPicPr>
          <p:cNvPr id="11" name="Gráfico 10">
            <a:extLst>
              <a:ext uri="{FF2B5EF4-FFF2-40B4-BE49-F238E27FC236}">
                <a16:creationId xmlns:a16="http://schemas.microsoft.com/office/drawing/2014/main" id="{6F2E4892-14C5-4BCA-84F9-08DD5F9F9E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854" y="3951307"/>
            <a:ext cx="1060590" cy="1060590"/>
          </a:xfrm>
          <a:prstGeom prst="rect">
            <a:avLst/>
          </a:prstGeom>
        </p:spPr>
      </p:pic>
      <p:pic>
        <p:nvPicPr>
          <p:cNvPr id="13" name="Gráfico 12">
            <a:extLst>
              <a:ext uri="{FF2B5EF4-FFF2-40B4-BE49-F238E27FC236}">
                <a16:creationId xmlns:a16="http://schemas.microsoft.com/office/drawing/2014/main" id="{CA201336-85F2-44F4-84F4-668A9F18D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71944" y="4058780"/>
            <a:ext cx="1060590" cy="1060590"/>
          </a:xfrm>
          <a:prstGeom prst="rect">
            <a:avLst/>
          </a:prstGeom>
        </p:spPr>
      </p:pic>
      <p:pic>
        <p:nvPicPr>
          <p:cNvPr id="15" name="Gráfico 14">
            <a:extLst>
              <a:ext uri="{FF2B5EF4-FFF2-40B4-BE49-F238E27FC236}">
                <a16:creationId xmlns:a16="http://schemas.microsoft.com/office/drawing/2014/main" id="{528D9C7E-11E5-443D-AAD2-7FB2DD9043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6542" y="4054094"/>
            <a:ext cx="1065276" cy="1065276"/>
          </a:xfrm>
          <a:prstGeom prst="rect">
            <a:avLst/>
          </a:prstGeom>
        </p:spPr>
      </p:pic>
      <p:pic>
        <p:nvPicPr>
          <p:cNvPr id="17" name="Gráfico 16">
            <a:extLst>
              <a:ext uri="{FF2B5EF4-FFF2-40B4-BE49-F238E27FC236}">
                <a16:creationId xmlns:a16="http://schemas.microsoft.com/office/drawing/2014/main" id="{9F76A002-A3B8-4D4A-8A65-7DEDFE895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24346" y="4054094"/>
            <a:ext cx="1065276" cy="1065276"/>
          </a:xfrm>
          <a:prstGeom prst="rect">
            <a:avLst/>
          </a:prstGeom>
          <a:effectLst>
            <a:softEdge rad="0"/>
          </a:effectLst>
        </p:spPr>
      </p:pic>
      <p:sp>
        <p:nvSpPr>
          <p:cNvPr id="18" name="CaixaDeTexto 17">
            <a:extLst>
              <a:ext uri="{FF2B5EF4-FFF2-40B4-BE49-F238E27FC236}">
                <a16:creationId xmlns:a16="http://schemas.microsoft.com/office/drawing/2014/main" id="{B561EF78-4C0C-4636-B684-531F2066C605}"/>
              </a:ext>
            </a:extLst>
          </p:cNvPr>
          <p:cNvSpPr txBox="1"/>
          <p:nvPr/>
        </p:nvSpPr>
        <p:spPr>
          <a:xfrm>
            <a:off x="1541710" y="3244334"/>
            <a:ext cx="1230548" cy="369332"/>
          </a:xfrm>
          <a:prstGeom prst="rect">
            <a:avLst/>
          </a:prstGeom>
          <a:noFill/>
        </p:spPr>
        <p:txBody>
          <a:bodyPr wrap="square" rtlCol="0">
            <a:spAutoFit/>
          </a:bodyPr>
          <a:lstStyle/>
          <a:p>
            <a:pPr algn="ctr"/>
            <a:r>
              <a:rPr lang="pt-PT" dirty="0" err="1"/>
              <a:t>Viewers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3290047" y="3243948"/>
            <a:ext cx="1458265" cy="369332"/>
          </a:xfrm>
          <a:prstGeom prst="rect">
            <a:avLst/>
          </a:prstGeom>
          <a:noFill/>
        </p:spPr>
        <p:txBody>
          <a:bodyPr wrap="square" rtlCol="0">
            <a:spAutoFit/>
          </a:bodyPr>
          <a:lstStyle/>
          <a:p>
            <a:pPr algn="ctr"/>
            <a:r>
              <a:rPr lang="pt-PT" dirty="0" err="1"/>
              <a:t>Streamers</a:t>
            </a:r>
            <a:endParaRPr lang="en-GB" dirty="0"/>
          </a:p>
        </p:txBody>
      </p:sp>
      <p:sp>
        <p:nvSpPr>
          <p:cNvPr id="24" name="CaixaDeTexto 23">
            <a:extLst>
              <a:ext uri="{FF2B5EF4-FFF2-40B4-BE49-F238E27FC236}">
                <a16:creationId xmlns:a16="http://schemas.microsoft.com/office/drawing/2014/main" id="{C56FA312-A0B7-4AD0-9F3A-E56122DF1597}"/>
              </a:ext>
            </a:extLst>
          </p:cNvPr>
          <p:cNvSpPr txBox="1"/>
          <p:nvPr/>
        </p:nvSpPr>
        <p:spPr>
          <a:xfrm>
            <a:off x="6978254" y="3249176"/>
            <a:ext cx="1230547" cy="369332"/>
          </a:xfrm>
          <a:prstGeom prst="rect">
            <a:avLst/>
          </a:prstGeom>
          <a:noFill/>
        </p:spPr>
        <p:txBody>
          <a:bodyPr wrap="square" rtlCol="0">
            <a:spAutoFit/>
          </a:bodyPr>
          <a:lstStyle/>
          <a:p>
            <a:pPr algn="ctr"/>
            <a:r>
              <a:rPr lang="pt-PT" dirty="0" err="1"/>
              <a:t>Admin</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5255861" y="3249520"/>
            <a:ext cx="1230548" cy="369332"/>
          </a:xfrm>
          <a:prstGeom prst="rect">
            <a:avLst/>
          </a:prstGeom>
          <a:noFill/>
        </p:spPr>
        <p:txBody>
          <a:bodyPr wrap="square" rtlCol="0">
            <a:spAutoFit/>
          </a:bodyPr>
          <a:lstStyle/>
          <a:p>
            <a:pPr algn="ctr"/>
            <a:r>
              <a:rPr lang="pt-PT" dirty="0" err="1"/>
              <a:t>Streams</a:t>
            </a:r>
            <a:endParaRPr lang="en-GB" dirty="0"/>
          </a:p>
        </p:txBody>
      </p:sp>
      <p:sp>
        <p:nvSpPr>
          <p:cNvPr id="28" name="CaixaDeTexto 27">
            <a:extLst>
              <a:ext uri="{FF2B5EF4-FFF2-40B4-BE49-F238E27FC236}">
                <a16:creationId xmlns:a16="http://schemas.microsoft.com/office/drawing/2014/main" id="{E05E46AE-873A-4676-90D0-B6C1834CF232}"/>
              </a:ext>
            </a:extLst>
          </p:cNvPr>
          <p:cNvSpPr txBox="1"/>
          <p:nvPr/>
        </p:nvSpPr>
        <p:spPr>
          <a:xfrm>
            <a:off x="8152485" y="2972177"/>
            <a:ext cx="3089410" cy="923330"/>
          </a:xfrm>
          <a:prstGeom prst="rect">
            <a:avLst/>
          </a:prstGeom>
          <a:noFill/>
        </p:spPr>
        <p:txBody>
          <a:bodyPr wrap="square" rtlCol="0">
            <a:spAutoFit/>
          </a:bodyPr>
          <a:lstStyle/>
          <a:p>
            <a:pPr algn="ctr"/>
            <a:r>
              <a:rPr lang="pt-PT" dirty="0"/>
              <a:t>Algoritmos de Pesquisa</a:t>
            </a:r>
          </a:p>
          <a:p>
            <a:pPr algn="ctr"/>
            <a:r>
              <a:rPr lang="pt-PT" dirty="0"/>
              <a:t>Algoritmos de Ordenação</a:t>
            </a:r>
          </a:p>
          <a:p>
            <a:pPr algn="ctr"/>
            <a:r>
              <a:rPr lang="en-GB" dirty="0" err="1"/>
              <a:t>Leaderboard</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1F8CED45-26E0-4D08-B06C-BF3674EEF3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8423" y="5011897"/>
            <a:ext cx="528881" cy="528881"/>
          </a:xfrm>
          <a:prstGeom prst="rect">
            <a:avLst/>
          </a:prstGeom>
        </p:spPr>
      </p:pic>
      <p:pic>
        <p:nvPicPr>
          <p:cNvPr id="7" name="Gráfico 6">
            <a:extLst>
              <a:ext uri="{FF2B5EF4-FFF2-40B4-BE49-F238E27FC236}">
                <a16:creationId xmlns:a16="http://schemas.microsoft.com/office/drawing/2014/main" id="{FD449A4B-D3EE-47C0-97D9-39E0DAB1B9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43390" y="5030810"/>
            <a:ext cx="491054" cy="491054"/>
          </a:xfrm>
          <a:prstGeom prst="rect">
            <a:avLst/>
          </a:prstGeom>
        </p:spPr>
      </p:pic>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95389" y="5036840"/>
            <a:ext cx="523190" cy="523190"/>
          </a:xfrm>
          <a:prstGeom prst="rect">
            <a:avLst/>
          </a:prstGeom>
        </p:spPr>
      </p:pic>
      <p:pic>
        <p:nvPicPr>
          <p:cNvPr id="14" name="Gráfico 13">
            <a:extLst>
              <a:ext uri="{FF2B5EF4-FFF2-40B4-BE49-F238E27FC236}">
                <a16:creationId xmlns:a16="http://schemas.microsoft.com/office/drawing/2014/main" id="{7549A7EC-3C49-4E37-AC3E-FC71F34E5A0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83216" y="5041760"/>
            <a:ext cx="536397" cy="536397"/>
          </a:xfrm>
          <a:prstGeom prst="rect">
            <a:avLst/>
          </a:prstGeom>
        </p:spPr>
      </p:pic>
      <p:pic>
        <p:nvPicPr>
          <p:cNvPr id="19" name="Gráfico 18">
            <a:extLst>
              <a:ext uri="{FF2B5EF4-FFF2-40B4-BE49-F238E27FC236}">
                <a16:creationId xmlns:a16="http://schemas.microsoft.com/office/drawing/2014/main" id="{60CDE939-2B12-4529-81B4-E39F7A03BA1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70722" y="5059308"/>
            <a:ext cx="503888" cy="503888"/>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2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2" name="Gráfico 11">
            <a:extLst>
              <a:ext uri="{FF2B5EF4-FFF2-40B4-BE49-F238E27FC236}">
                <a16:creationId xmlns:a16="http://schemas.microsoft.com/office/drawing/2014/main" id="{4E1EE7F6-688E-466F-8DE7-58A7A58BE4D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flipH="1">
            <a:off x="9697190" y="5019463"/>
            <a:ext cx="495319" cy="495319"/>
          </a:xfrm>
          <a:prstGeom prst="rect">
            <a:avLst/>
          </a:prstGeom>
        </p:spPr>
      </p:pic>
      <p:pic>
        <p:nvPicPr>
          <p:cNvPr id="20" name="Gráfico 19">
            <a:extLst>
              <a:ext uri="{FF2B5EF4-FFF2-40B4-BE49-F238E27FC236}">
                <a16:creationId xmlns:a16="http://schemas.microsoft.com/office/drawing/2014/main" id="{4CFBD6B6-C861-40D7-B53F-C2C1E95D125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235525" y="5036291"/>
            <a:ext cx="461665" cy="461665"/>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24522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parametros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de géneros com os valores gaming e cooking.</a:t>
            </a:r>
          </a:p>
          <a:p>
            <a:pPr lvl="2">
              <a:buClr>
                <a:srgbClr val="8C2D19"/>
              </a:buClr>
              <a:buFont typeface="Arial" panose="020B0604020202020204" pitchFamily="34" charset="0"/>
              <a:buChar char="•"/>
            </a:pPr>
            <a:r>
              <a:rPr lang="pt-PT" dirty="0">
                <a:solidFill>
                  <a:schemeClr val="tx1"/>
                </a:solidFill>
              </a:rPr>
              <a:t>Enviar vetor de linguagens vazio.</a:t>
            </a:r>
          </a:p>
          <a:p>
            <a:pPr lvl="2">
              <a:buClr>
                <a:srgbClr val="8C2D19"/>
              </a:buClr>
              <a:buFont typeface="Arial" panose="020B0604020202020204" pitchFamily="34" charset="0"/>
              <a:buChar char="•"/>
            </a:pPr>
            <a:r>
              <a:rPr lang="pt-PT" dirty="0">
                <a:solidFill>
                  <a:schemeClr val="tx1"/>
                </a:solidFill>
              </a:rPr>
              <a:t>Idade minima de 16 anos.</a:t>
            </a:r>
          </a:p>
          <a:p>
            <a:pPr lvl="2">
              <a:buClr>
                <a:srgbClr val="8C2D19"/>
              </a:buClr>
              <a:buFont typeface="Arial" panose="020B0604020202020204" pitchFamily="34" charset="0"/>
              <a:buChar char="•"/>
            </a:pPr>
            <a:r>
              <a:rPr lang="pt-PT" dirty="0">
                <a:solidFill>
                  <a:schemeClr val="tx1"/>
                </a:solidFill>
              </a:rPr>
              <a:t>Resultado: Retorna vetor com todas as streams de qualquer linguagem, cujos géneros sejam ou gaming ou cooking, cuja idade mínima da stream seja superior ou igual a 16 anos.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Algoritmos de ordenação podem ser aplicados a vetores obtidos pelo passo anterior, obtendo várias listagens possiveis, ordenadas de maneiras diferentes, crescentes ou decrescentes. Ex: Likes, Views.</a:t>
            </a:r>
            <a:endParaRPr lang="pt-PT"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20</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Observações</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24522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Funcionalidade extra: Um visualizador pode seguir streamers e pedir uma lista das streams ativas correspondente aos streamers que segue.</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21</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Dificuldades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22</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1066800" y="2031214"/>
            <a:ext cx="10058400"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t> Para isso usamos nicknames e ID’s das streams como identificadores únicos.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Ligação entre as diferentes classes em relação a chamada de métodos. Para tal usamos a classe StreamZ como interligação entre as várias classes.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Não implementamos ficheiros em binário, como tinhamos inicialmente planeado, devido aos tamanhos variáveis dos vetores e das strings.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Garantir que não ficaria nenhuma referencia quando algum objeto fosse apagado do sistema. Tal causaria chamar funções sobre apontadores nulos. Conseguido através da implementação de destrutores.</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8C70D62-11E2-4E0A-8567-1840D2ABB55F}"/>
              </a:ext>
            </a:extLst>
          </p:cNvPr>
          <p:cNvSpPr txBox="1"/>
          <p:nvPr/>
        </p:nvSpPr>
        <p:spPr>
          <a:xfrm>
            <a:off x="2249217" y="4957272"/>
            <a:ext cx="1229891" cy="461665"/>
          </a:xfrm>
          <a:prstGeom prst="rect">
            <a:avLst/>
          </a:prstGeom>
          <a:noFill/>
        </p:spPr>
        <p:txBody>
          <a:bodyPr wrap="square" rtlCol="0">
            <a:spAutoFit/>
          </a:bodyPr>
          <a:lstStyle/>
          <a:p>
            <a:pPr algn="ctr"/>
            <a:r>
              <a:rPr lang="pt-PT" sz="2400" dirty="0" err="1"/>
              <a:t>Viewers</a:t>
            </a:r>
            <a:endParaRPr lang="en-GB" sz="2400" dirty="0"/>
          </a:p>
        </p:txBody>
      </p:sp>
      <p:sp>
        <p:nvSpPr>
          <p:cNvPr id="4" name="CaixaDeTexto 3">
            <a:extLst>
              <a:ext uri="{FF2B5EF4-FFF2-40B4-BE49-F238E27FC236}">
                <a16:creationId xmlns:a16="http://schemas.microsoft.com/office/drawing/2014/main" id="{C440F4C4-94FA-45B9-B872-852657BE5568}"/>
              </a:ext>
            </a:extLst>
          </p:cNvPr>
          <p:cNvSpPr txBox="1"/>
          <p:nvPr/>
        </p:nvSpPr>
        <p:spPr>
          <a:xfrm>
            <a:off x="658474" y="4957272"/>
            <a:ext cx="1458265" cy="461665"/>
          </a:xfrm>
          <a:prstGeom prst="rect">
            <a:avLst/>
          </a:prstGeom>
          <a:noFill/>
        </p:spPr>
        <p:txBody>
          <a:bodyPr wrap="square" rtlCol="0">
            <a:spAutoFit/>
          </a:bodyPr>
          <a:lstStyle/>
          <a:p>
            <a:pPr algn="ctr"/>
            <a:r>
              <a:rPr lang="pt-PT" sz="2400" dirty="0" err="1"/>
              <a:t>Streamers</a:t>
            </a:r>
            <a:endParaRPr lang="en-GB" sz="2400" dirty="0"/>
          </a:p>
        </p:txBody>
      </p:sp>
      <p:sp>
        <p:nvSpPr>
          <p:cNvPr id="8" name="CaixaDeTexto 7">
            <a:extLst>
              <a:ext uri="{FF2B5EF4-FFF2-40B4-BE49-F238E27FC236}">
                <a16:creationId xmlns:a16="http://schemas.microsoft.com/office/drawing/2014/main" id="{8D0FD94E-BB0E-4928-8D83-D31C1836A078}"/>
              </a:ext>
            </a:extLst>
          </p:cNvPr>
          <p:cNvSpPr txBox="1"/>
          <p:nvPr/>
        </p:nvSpPr>
        <p:spPr>
          <a:xfrm>
            <a:off x="3612244" y="4957272"/>
            <a:ext cx="994328" cy="461665"/>
          </a:xfrm>
          <a:prstGeom prst="rect">
            <a:avLst/>
          </a:prstGeom>
          <a:noFill/>
        </p:spPr>
        <p:txBody>
          <a:bodyPr wrap="square" rtlCol="0">
            <a:spAutoFit/>
          </a:bodyPr>
          <a:lstStyle/>
          <a:p>
            <a:pPr algn="ctr"/>
            <a:r>
              <a:rPr lang="pt-PT" sz="2400" dirty="0" err="1"/>
              <a:t>Admin</a:t>
            </a:r>
            <a:endParaRPr lang="en-GB" sz="2400" dirty="0"/>
          </a:p>
        </p:txBody>
      </p:sp>
      <p:sp>
        <p:nvSpPr>
          <p:cNvPr id="10" name="CaixaDeTexto 9">
            <a:extLst>
              <a:ext uri="{FF2B5EF4-FFF2-40B4-BE49-F238E27FC236}">
                <a16:creationId xmlns:a16="http://schemas.microsoft.com/office/drawing/2014/main" id="{B0DE4274-6FCD-4656-9710-9AFAE8F61ED1}"/>
              </a:ext>
            </a:extLst>
          </p:cNvPr>
          <p:cNvSpPr txBox="1"/>
          <p:nvPr/>
        </p:nvSpPr>
        <p:spPr>
          <a:xfrm>
            <a:off x="8358312" y="3827030"/>
            <a:ext cx="1230548" cy="461665"/>
          </a:xfrm>
          <a:prstGeom prst="rect">
            <a:avLst/>
          </a:prstGeom>
          <a:noFill/>
        </p:spPr>
        <p:txBody>
          <a:bodyPr wrap="square" rtlCol="0">
            <a:spAutoFit/>
          </a:bodyPr>
          <a:lstStyle/>
          <a:p>
            <a:pPr algn="ctr"/>
            <a:r>
              <a:rPr lang="pt-PT" sz="2400" dirty="0" err="1"/>
              <a:t>Streams</a:t>
            </a:r>
            <a:endParaRPr lang="en-GB" sz="2400" dirty="0"/>
          </a:p>
        </p:txBody>
      </p:sp>
      <p:sp>
        <p:nvSpPr>
          <p:cNvPr id="12" name="CaixaDeTexto 11">
            <a:extLst>
              <a:ext uri="{FF2B5EF4-FFF2-40B4-BE49-F238E27FC236}">
                <a16:creationId xmlns:a16="http://schemas.microsoft.com/office/drawing/2014/main" id="{EB0A3011-CBE3-4854-B375-A32334888EB4}"/>
              </a:ext>
            </a:extLst>
          </p:cNvPr>
          <p:cNvSpPr txBox="1"/>
          <p:nvPr/>
        </p:nvSpPr>
        <p:spPr>
          <a:xfrm>
            <a:off x="4750073" y="3209250"/>
            <a:ext cx="2342148" cy="461665"/>
          </a:xfrm>
          <a:prstGeom prst="rect">
            <a:avLst/>
          </a:prstGeom>
          <a:noFill/>
        </p:spPr>
        <p:txBody>
          <a:bodyPr wrap="square" rtlCol="0">
            <a:spAutoFit/>
          </a:bodyPr>
          <a:lstStyle/>
          <a:p>
            <a:pPr algn="ctr"/>
            <a:r>
              <a:rPr lang="pt-PT" sz="2400" dirty="0"/>
              <a:t>Managers</a:t>
            </a:r>
            <a:endParaRPr lang="en-GB" sz="2400" dirty="0"/>
          </a:p>
        </p:txBody>
      </p:sp>
      <p:sp>
        <p:nvSpPr>
          <p:cNvPr id="15" name="CaixaDeTexto 14">
            <a:extLst>
              <a:ext uri="{FF2B5EF4-FFF2-40B4-BE49-F238E27FC236}">
                <a16:creationId xmlns:a16="http://schemas.microsoft.com/office/drawing/2014/main" id="{391E37A6-7EB7-4D11-8591-2FD4D3576FD6}"/>
              </a:ext>
            </a:extLst>
          </p:cNvPr>
          <p:cNvSpPr txBox="1"/>
          <p:nvPr/>
        </p:nvSpPr>
        <p:spPr>
          <a:xfrm>
            <a:off x="1670324" y="4048901"/>
            <a:ext cx="911121" cy="461665"/>
          </a:xfrm>
          <a:prstGeom prst="rect">
            <a:avLst/>
          </a:prstGeom>
          <a:noFill/>
        </p:spPr>
        <p:txBody>
          <a:bodyPr wrap="square" rtlCol="0">
            <a:spAutoFit/>
          </a:bodyPr>
          <a:lstStyle/>
          <a:p>
            <a:r>
              <a:rPr lang="pt-PT" sz="2400" dirty="0" err="1"/>
              <a:t>Users</a:t>
            </a:r>
            <a:endParaRPr lang="en-GB" sz="2400" dirty="0"/>
          </a:p>
        </p:txBody>
      </p:sp>
      <p:sp>
        <p:nvSpPr>
          <p:cNvPr id="16" name="CaixaDeTexto 15">
            <a:extLst>
              <a:ext uri="{FF2B5EF4-FFF2-40B4-BE49-F238E27FC236}">
                <a16:creationId xmlns:a16="http://schemas.microsoft.com/office/drawing/2014/main" id="{17E03C7B-F2AD-4C4E-AFFA-D6322F9A2E38}"/>
              </a:ext>
            </a:extLst>
          </p:cNvPr>
          <p:cNvSpPr txBox="1"/>
          <p:nvPr/>
        </p:nvSpPr>
        <p:spPr>
          <a:xfrm>
            <a:off x="3196390" y="4057863"/>
            <a:ext cx="1198486" cy="461665"/>
          </a:xfrm>
          <a:prstGeom prst="rect">
            <a:avLst/>
          </a:prstGeom>
          <a:noFill/>
        </p:spPr>
        <p:txBody>
          <a:bodyPr wrap="square" rtlCol="0">
            <a:spAutoFit/>
          </a:bodyPr>
          <a:lstStyle/>
          <a:p>
            <a:r>
              <a:rPr lang="pt-PT" sz="2400" dirty="0" err="1"/>
              <a:t>Account</a:t>
            </a:r>
            <a:endParaRPr lang="en-GB" sz="2400" dirty="0"/>
          </a:p>
        </p:txBody>
      </p:sp>
      <p:cxnSp>
        <p:nvCxnSpPr>
          <p:cNvPr id="20" name="Conexão reta unidirecional 19">
            <a:extLst>
              <a:ext uri="{FF2B5EF4-FFF2-40B4-BE49-F238E27FC236}">
                <a16:creationId xmlns:a16="http://schemas.microsoft.com/office/drawing/2014/main" id="{DF8AE150-406E-43A3-ADBA-1B40D0247FF8}"/>
              </a:ext>
            </a:extLst>
          </p:cNvPr>
          <p:cNvCxnSpPr>
            <a:cxnSpLocks/>
            <a:endCxn id="4" idx="0"/>
          </p:cNvCxnSpPr>
          <p:nvPr/>
        </p:nvCxnSpPr>
        <p:spPr>
          <a:xfrm flipH="1">
            <a:off x="1387607" y="4510566"/>
            <a:ext cx="1476555"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2" name="Conexão reta unidirecional 21">
            <a:extLst>
              <a:ext uri="{FF2B5EF4-FFF2-40B4-BE49-F238E27FC236}">
                <a16:creationId xmlns:a16="http://schemas.microsoft.com/office/drawing/2014/main" id="{A176E81B-7FF2-4A4C-956B-7D19B79C6419}"/>
              </a:ext>
            </a:extLst>
          </p:cNvPr>
          <p:cNvCxnSpPr>
            <a:cxnSpLocks/>
            <a:endCxn id="3" idx="0"/>
          </p:cNvCxnSpPr>
          <p:nvPr/>
        </p:nvCxnSpPr>
        <p:spPr>
          <a:xfrm>
            <a:off x="2864162" y="4510566"/>
            <a:ext cx="1"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6" name="Conexão reta unidirecional 25">
            <a:extLst>
              <a:ext uri="{FF2B5EF4-FFF2-40B4-BE49-F238E27FC236}">
                <a16:creationId xmlns:a16="http://schemas.microsoft.com/office/drawing/2014/main" id="{32D1FAE5-00A7-4130-B6B1-57A8F1FEBCD2}"/>
              </a:ext>
            </a:extLst>
          </p:cNvPr>
          <p:cNvCxnSpPr>
            <a:cxnSpLocks/>
            <a:endCxn id="8" idx="0"/>
          </p:cNvCxnSpPr>
          <p:nvPr/>
        </p:nvCxnSpPr>
        <p:spPr>
          <a:xfrm>
            <a:off x="2864162" y="4510566"/>
            <a:ext cx="1245246"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8" name="Conexão reta 47">
            <a:extLst>
              <a:ext uri="{FF2B5EF4-FFF2-40B4-BE49-F238E27FC236}">
                <a16:creationId xmlns:a16="http://schemas.microsoft.com/office/drawing/2014/main" id="{2311B96E-EBC1-4EB6-A285-D47322E683BF}"/>
              </a:ext>
            </a:extLst>
          </p:cNvPr>
          <p:cNvCxnSpPr>
            <a:stCxn id="16" idx="2"/>
          </p:cNvCxnSpPr>
          <p:nvPr/>
        </p:nvCxnSpPr>
        <p:spPr>
          <a:xfrm flipH="1" flipV="1">
            <a:off x="2864161" y="4503087"/>
            <a:ext cx="931472" cy="16441"/>
          </a:xfrm>
          <a:prstGeom prst="line">
            <a:avLst/>
          </a:prstGeom>
          <a:ln>
            <a:solidFill>
              <a:srgbClr val="8C2D19"/>
            </a:solidFill>
          </a:ln>
        </p:spPr>
        <p:style>
          <a:lnRef idx="3">
            <a:schemeClr val="dk1"/>
          </a:lnRef>
          <a:fillRef idx="0">
            <a:schemeClr val="dk1"/>
          </a:fillRef>
          <a:effectRef idx="2">
            <a:schemeClr val="dk1"/>
          </a:effectRef>
          <a:fontRef idx="minor">
            <a:schemeClr val="tx1"/>
          </a:fontRef>
        </p:style>
      </p:cxnSp>
      <p:cxnSp>
        <p:nvCxnSpPr>
          <p:cNvPr id="50" name="Conexão reta 49">
            <a:extLst>
              <a:ext uri="{FF2B5EF4-FFF2-40B4-BE49-F238E27FC236}">
                <a16:creationId xmlns:a16="http://schemas.microsoft.com/office/drawing/2014/main" id="{166865D9-4417-45AE-88F8-7FCF54BFF8F9}"/>
              </a:ext>
            </a:extLst>
          </p:cNvPr>
          <p:cNvCxnSpPr>
            <a:cxnSpLocks/>
            <a:endCxn id="15" idx="2"/>
          </p:cNvCxnSpPr>
          <p:nvPr/>
        </p:nvCxnSpPr>
        <p:spPr>
          <a:xfrm flipH="1">
            <a:off x="2125885" y="4510566"/>
            <a:ext cx="738276" cy="0"/>
          </a:xfrm>
          <a:prstGeom prst="line">
            <a:avLst/>
          </a:prstGeom>
          <a:ln>
            <a:solidFill>
              <a:srgbClr val="8C2D19"/>
            </a:solidFill>
          </a:ln>
        </p:spPr>
        <p:style>
          <a:lnRef idx="3">
            <a:schemeClr val="dk1"/>
          </a:lnRef>
          <a:fillRef idx="0">
            <a:schemeClr val="dk1"/>
          </a:fillRef>
          <a:effectRef idx="2">
            <a:schemeClr val="dk1"/>
          </a:effectRef>
          <a:fontRef idx="minor">
            <a:schemeClr val="tx1"/>
          </a:fontRef>
        </p:style>
      </p:cxnSp>
      <p:sp>
        <p:nvSpPr>
          <p:cNvPr id="56" name="CaixaDeTexto 55">
            <a:extLst>
              <a:ext uri="{FF2B5EF4-FFF2-40B4-BE49-F238E27FC236}">
                <a16:creationId xmlns:a16="http://schemas.microsoft.com/office/drawing/2014/main" id="{301CD2A6-38D3-4FA7-83DC-FEA9B11F2731}"/>
              </a:ext>
            </a:extLst>
          </p:cNvPr>
          <p:cNvSpPr txBox="1"/>
          <p:nvPr/>
        </p:nvSpPr>
        <p:spPr>
          <a:xfrm>
            <a:off x="8019486" y="5397670"/>
            <a:ext cx="1985647" cy="461665"/>
          </a:xfrm>
          <a:prstGeom prst="rect">
            <a:avLst/>
          </a:prstGeom>
          <a:noFill/>
        </p:spPr>
        <p:txBody>
          <a:bodyPr wrap="square" rtlCol="0">
            <a:spAutoFit/>
          </a:bodyPr>
          <a:lstStyle/>
          <a:p>
            <a:pPr algn="ctr"/>
            <a:r>
              <a:rPr lang="pt-PT" sz="2400" dirty="0" err="1"/>
              <a:t>PublicStream</a:t>
            </a:r>
            <a:endParaRPr lang="en-GB" sz="2400" dirty="0"/>
          </a:p>
        </p:txBody>
      </p:sp>
      <p:sp>
        <p:nvSpPr>
          <p:cNvPr id="58" name="CaixaDeTexto 57">
            <a:extLst>
              <a:ext uri="{FF2B5EF4-FFF2-40B4-BE49-F238E27FC236}">
                <a16:creationId xmlns:a16="http://schemas.microsoft.com/office/drawing/2014/main" id="{21A123CE-0FD2-4532-9BCA-EE74BADEDE92}"/>
              </a:ext>
            </a:extLst>
          </p:cNvPr>
          <p:cNvSpPr txBox="1"/>
          <p:nvPr/>
        </p:nvSpPr>
        <p:spPr>
          <a:xfrm>
            <a:off x="5748991" y="5397669"/>
            <a:ext cx="2076677" cy="461665"/>
          </a:xfrm>
          <a:prstGeom prst="rect">
            <a:avLst/>
          </a:prstGeom>
          <a:noFill/>
        </p:spPr>
        <p:txBody>
          <a:bodyPr wrap="square" rtlCol="0">
            <a:spAutoFit/>
          </a:bodyPr>
          <a:lstStyle/>
          <a:p>
            <a:pPr algn="ctr"/>
            <a:r>
              <a:rPr lang="pt-PT" sz="2400" dirty="0" err="1"/>
              <a:t>PrivateStream</a:t>
            </a:r>
            <a:endParaRPr lang="en-GB" sz="2400" dirty="0"/>
          </a:p>
        </p:txBody>
      </p:sp>
      <p:sp>
        <p:nvSpPr>
          <p:cNvPr id="60" name="CaixaDeTexto 59">
            <a:extLst>
              <a:ext uri="{FF2B5EF4-FFF2-40B4-BE49-F238E27FC236}">
                <a16:creationId xmlns:a16="http://schemas.microsoft.com/office/drawing/2014/main" id="{2CFD03FD-7EAB-42AE-B678-957CDC9D13A2}"/>
              </a:ext>
            </a:extLst>
          </p:cNvPr>
          <p:cNvSpPr txBox="1"/>
          <p:nvPr/>
        </p:nvSpPr>
        <p:spPr>
          <a:xfrm>
            <a:off x="6980917" y="4705172"/>
            <a:ext cx="1598472" cy="461665"/>
          </a:xfrm>
          <a:prstGeom prst="rect">
            <a:avLst/>
          </a:prstGeom>
          <a:noFill/>
        </p:spPr>
        <p:txBody>
          <a:bodyPr wrap="square" rtlCol="0">
            <a:spAutoFit/>
          </a:bodyPr>
          <a:lstStyle/>
          <a:p>
            <a:pPr algn="ctr"/>
            <a:r>
              <a:rPr lang="pt-PT" sz="2400" dirty="0" err="1"/>
              <a:t>LiveStream</a:t>
            </a:r>
            <a:endParaRPr lang="en-GB" sz="2400" dirty="0"/>
          </a:p>
        </p:txBody>
      </p:sp>
      <p:sp>
        <p:nvSpPr>
          <p:cNvPr id="62" name="CaixaDeTexto 61">
            <a:extLst>
              <a:ext uri="{FF2B5EF4-FFF2-40B4-BE49-F238E27FC236}">
                <a16:creationId xmlns:a16="http://schemas.microsoft.com/office/drawing/2014/main" id="{8711AFD3-9DCD-4C64-BEA1-00A8B894EE84}"/>
              </a:ext>
            </a:extLst>
          </p:cNvPr>
          <p:cNvSpPr txBox="1"/>
          <p:nvPr/>
        </p:nvSpPr>
        <p:spPr>
          <a:xfrm>
            <a:off x="9075507" y="4724220"/>
            <a:ext cx="2261277" cy="461665"/>
          </a:xfrm>
          <a:prstGeom prst="rect">
            <a:avLst/>
          </a:prstGeom>
          <a:noFill/>
        </p:spPr>
        <p:txBody>
          <a:bodyPr wrap="square" rtlCol="0">
            <a:spAutoFit/>
          </a:bodyPr>
          <a:lstStyle/>
          <a:p>
            <a:pPr algn="ctr"/>
            <a:r>
              <a:rPr lang="pt-PT" sz="2400" dirty="0" err="1"/>
              <a:t>FinishedStream</a:t>
            </a:r>
            <a:endParaRPr lang="en-GB" sz="2400" dirty="0"/>
          </a:p>
        </p:txBody>
      </p:sp>
      <p:cxnSp>
        <p:nvCxnSpPr>
          <p:cNvPr id="64" name="Conexão reta unidirecional 63">
            <a:extLst>
              <a:ext uri="{FF2B5EF4-FFF2-40B4-BE49-F238E27FC236}">
                <a16:creationId xmlns:a16="http://schemas.microsoft.com/office/drawing/2014/main" id="{ACDBABBA-930D-4092-97DD-A0F08B831520}"/>
              </a:ext>
            </a:extLst>
          </p:cNvPr>
          <p:cNvCxnSpPr>
            <a:cxnSpLocks/>
            <a:stCxn id="10" idx="2"/>
            <a:endCxn id="60" idx="0"/>
          </p:cNvCxnSpPr>
          <p:nvPr/>
        </p:nvCxnSpPr>
        <p:spPr>
          <a:xfrm flipH="1">
            <a:off x="7780153" y="4288695"/>
            <a:ext cx="1193433" cy="41647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66" name="Conexão reta unidirecional 65">
            <a:extLst>
              <a:ext uri="{FF2B5EF4-FFF2-40B4-BE49-F238E27FC236}">
                <a16:creationId xmlns:a16="http://schemas.microsoft.com/office/drawing/2014/main" id="{20FBEDF7-3D37-49B1-A91F-049177A59AF3}"/>
              </a:ext>
            </a:extLst>
          </p:cNvPr>
          <p:cNvCxnSpPr>
            <a:cxnSpLocks/>
            <a:stCxn id="10" idx="2"/>
            <a:endCxn id="62" idx="0"/>
          </p:cNvCxnSpPr>
          <p:nvPr/>
        </p:nvCxnSpPr>
        <p:spPr>
          <a:xfrm>
            <a:off x="8973586" y="4288695"/>
            <a:ext cx="1232560" cy="43552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68" name="Conexão reta unidirecional 67">
            <a:extLst>
              <a:ext uri="{FF2B5EF4-FFF2-40B4-BE49-F238E27FC236}">
                <a16:creationId xmlns:a16="http://schemas.microsoft.com/office/drawing/2014/main" id="{7A377B16-6511-48CB-83F7-E0FCC490FEA1}"/>
              </a:ext>
            </a:extLst>
          </p:cNvPr>
          <p:cNvCxnSpPr>
            <a:cxnSpLocks/>
            <a:stCxn id="60" idx="2"/>
            <a:endCxn id="58" idx="0"/>
          </p:cNvCxnSpPr>
          <p:nvPr/>
        </p:nvCxnSpPr>
        <p:spPr>
          <a:xfrm flipH="1">
            <a:off x="6787330" y="5166837"/>
            <a:ext cx="992823" cy="230832"/>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70" name="Conexão reta unidirecional 69">
            <a:extLst>
              <a:ext uri="{FF2B5EF4-FFF2-40B4-BE49-F238E27FC236}">
                <a16:creationId xmlns:a16="http://schemas.microsoft.com/office/drawing/2014/main" id="{819FC35D-CD89-45A2-BB5D-D73D5A42666D}"/>
              </a:ext>
            </a:extLst>
          </p:cNvPr>
          <p:cNvCxnSpPr>
            <a:cxnSpLocks/>
            <a:stCxn id="60" idx="2"/>
            <a:endCxn id="56" idx="0"/>
          </p:cNvCxnSpPr>
          <p:nvPr/>
        </p:nvCxnSpPr>
        <p:spPr>
          <a:xfrm>
            <a:off x="7780153" y="5166837"/>
            <a:ext cx="1232157" cy="23083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0" name="CaixaDeTexto 79">
            <a:extLst>
              <a:ext uri="{FF2B5EF4-FFF2-40B4-BE49-F238E27FC236}">
                <a16:creationId xmlns:a16="http://schemas.microsoft.com/office/drawing/2014/main" id="{9A9D7F77-2CB5-4EDB-AA60-64FE06A0CE1C}"/>
              </a:ext>
            </a:extLst>
          </p:cNvPr>
          <p:cNvSpPr txBox="1"/>
          <p:nvPr/>
        </p:nvSpPr>
        <p:spPr>
          <a:xfrm>
            <a:off x="5305873" y="1907935"/>
            <a:ext cx="1230548" cy="461665"/>
          </a:xfrm>
          <a:prstGeom prst="rect">
            <a:avLst/>
          </a:prstGeom>
          <a:noFill/>
        </p:spPr>
        <p:txBody>
          <a:bodyPr wrap="square" rtlCol="0">
            <a:spAutoFit/>
          </a:bodyPr>
          <a:lstStyle/>
          <a:p>
            <a:pPr algn="ctr"/>
            <a:r>
              <a:rPr lang="pt-PT" sz="2400" dirty="0" err="1"/>
              <a:t>StreamZ</a:t>
            </a:r>
            <a:endParaRPr lang="en-GB" sz="2400" dirty="0"/>
          </a:p>
        </p:txBody>
      </p:sp>
      <p:sp>
        <p:nvSpPr>
          <p:cNvPr id="82" name="CaixaDeTexto 81">
            <a:extLst>
              <a:ext uri="{FF2B5EF4-FFF2-40B4-BE49-F238E27FC236}">
                <a16:creationId xmlns:a16="http://schemas.microsoft.com/office/drawing/2014/main" id="{1645BB50-95D6-49FE-BA43-D4C389315689}"/>
              </a:ext>
            </a:extLst>
          </p:cNvPr>
          <p:cNvSpPr txBox="1"/>
          <p:nvPr/>
        </p:nvSpPr>
        <p:spPr>
          <a:xfrm>
            <a:off x="5220154" y="3920928"/>
            <a:ext cx="1401882" cy="461665"/>
          </a:xfrm>
          <a:prstGeom prst="rect">
            <a:avLst/>
          </a:prstGeom>
          <a:noFill/>
        </p:spPr>
        <p:txBody>
          <a:bodyPr wrap="square" rtlCol="0">
            <a:spAutoFit/>
          </a:bodyPr>
          <a:lstStyle/>
          <a:p>
            <a:pPr algn="ctr"/>
            <a:r>
              <a:rPr lang="pt-PT" sz="2400" dirty="0" err="1"/>
              <a:t>DataBase</a:t>
            </a:r>
            <a:endParaRPr lang="en-GB" sz="2400" dirty="0"/>
          </a:p>
        </p:txBody>
      </p:sp>
      <p:cxnSp>
        <p:nvCxnSpPr>
          <p:cNvPr id="88" name="Conexão reta unidirecional 87">
            <a:extLst>
              <a:ext uri="{FF2B5EF4-FFF2-40B4-BE49-F238E27FC236}">
                <a16:creationId xmlns:a16="http://schemas.microsoft.com/office/drawing/2014/main" id="{38DF44DB-5874-400C-B2D3-CD2276DD4890}"/>
              </a:ext>
            </a:extLst>
          </p:cNvPr>
          <p:cNvCxnSpPr>
            <a:cxnSpLocks/>
            <a:stCxn id="80" idx="2"/>
            <a:endCxn id="15" idx="0"/>
          </p:cNvCxnSpPr>
          <p:nvPr/>
        </p:nvCxnSpPr>
        <p:spPr>
          <a:xfrm flipH="1">
            <a:off x="2125885" y="2369600"/>
            <a:ext cx="3795262" cy="167930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91" name="Conexão reta unidirecional 90">
            <a:extLst>
              <a:ext uri="{FF2B5EF4-FFF2-40B4-BE49-F238E27FC236}">
                <a16:creationId xmlns:a16="http://schemas.microsoft.com/office/drawing/2014/main" id="{63B57CA9-82DD-4469-8F99-4DA5AE6E85EC}"/>
              </a:ext>
            </a:extLst>
          </p:cNvPr>
          <p:cNvCxnSpPr>
            <a:stCxn id="80" idx="2"/>
            <a:endCxn id="10" idx="0"/>
          </p:cNvCxnSpPr>
          <p:nvPr/>
        </p:nvCxnSpPr>
        <p:spPr>
          <a:xfrm>
            <a:off x="5921147" y="2369600"/>
            <a:ext cx="3052439" cy="145743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93" name="Conexão reta unidirecional 92">
            <a:extLst>
              <a:ext uri="{FF2B5EF4-FFF2-40B4-BE49-F238E27FC236}">
                <a16:creationId xmlns:a16="http://schemas.microsoft.com/office/drawing/2014/main" id="{DB515038-F9B9-400B-913B-A5F7741D800E}"/>
              </a:ext>
            </a:extLst>
          </p:cNvPr>
          <p:cNvCxnSpPr>
            <a:stCxn id="80" idx="2"/>
            <a:endCxn id="12" idx="0"/>
          </p:cNvCxnSpPr>
          <p:nvPr/>
        </p:nvCxnSpPr>
        <p:spPr>
          <a:xfrm>
            <a:off x="5921147" y="2369600"/>
            <a:ext cx="0" cy="83965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05" name="Conexão reta unidirecional 104">
            <a:extLst>
              <a:ext uri="{FF2B5EF4-FFF2-40B4-BE49-F238E27FC236}">
                <a16:creationId xmlns:a16="http://schemas.microsoft.com/office/drawing/2014/main" id="{BE687995-472E-4FB3-BEDE-987EA45FE0BD}"/>
              </a:ext>
            </a:extLst>
          </p:cNvPr>
          <p:cNvCxnSpPr>
            <a:stCxn id="80" idx="2"/>
            <a:endCxn id="16" idx="0"/>
          </p:cNvCxnSpPr>
          <p:nvPr/>
        </p:nvCxnSpPr>
        <p:spPr>
          <a:xfrm flipH="1">
            <a:off x="3795633" y="2369600"/>
            <a:ext cx="2125514" cy="168826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4" name="Conexão reta unidirecional 13">
            <a:extLst>
              <a:ext uri="{FF2B5EF4-FFF2-40B4-BE49-F238E27FC236}">
                <a16:creationId xmlns:a16="http://schemas.microsoft.com/office/drawing/2014/main" id="{BEFC82A6-B0B8-4BB4-A220-EB5B8B69214A}"/>
              </a:ext>
            </a:extLst>
          </p:cNvPr>
          <p:cNvCxnSpPr>
            <a:cxnSpLocks/>
            <a:stCxn id="12" idx="2"/>
            <a:endCxn id="82" idx="0"/>
          </p:cNvCxnSpPr>
          <p:nvPr/>
        </p:nvCxnSpPr>
        <p:spPr>
          <a:xfrm flipH="1">
            <a:off x="5921095" y="3670915"/>
            <a:ext cx="52" cy="250013"/>
          </a:xfrm>
          <a:prstGeom prst="straightConnector1">
            <a:avLst/>
          </a:prstGeom>
          <a:ln>
            <a:solidFill>
              <a:srgbClr val="8C2D19"/>
            </a:solidFill>
            <a:headEnd type="triangle"/>
            <a:tailEnd type="triangle"/>
          </a:ln>
        </p:spPr>
        <p:style>
          <a:lnRef idx="3">
            <a:schemeClr val="dk1"/>
          </a:lnRef>
          <a:fillRef idx="0">
            <a:schemeClr val="dk1"/>
          </a:fillRef>
          <a:effectRef idx="2">
            <a:schemeClr val="dk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6" name="CaixaDeTexto 5">
            <a:extLst>
              <a:ext uri="{FF2B5EF4-FFF2-40B4-BE49-F238E27FC236}">
                <a16:creationId xmlns:a16="http://schemas.microsoft.com/office/drawing/2014/main" id="{AE05A709-E39C-4289-8C2E-F5B676E32E71}"/>
              </a:ext>
            </a:extLst>
          </p:cNvPr>
          <p:cNvSpPr txBox="1"/>
          <p:nvPr/>
        </p:nvSpPr>
        <p:spPr>
          <a:xfrm>
            <a:off x="1097279" y="3012110"/>
            <a:ext cx="940500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Managers</a:t>
            </a:r>
            <a:r>
              <a:rPr lang="pt-PT" sz="2000" dirty="0"/>
              <a:t> -&gt; </a:t>
            </a:r>
            <a:r>
              <a:rPr lang="pt-PT" dirty="0"/>
              <a:t>Classe com métodos para modificar, encontrar, organizar os dados na dataBase </a:t>
            </a:r>
            <a:endParaRPr lang="en-GB" dirty="0"/>
          </a:p>
        </p:txBody>
      </p:sp>
      <p:sp>
        <p:nvSpPr>
          <p:cNvPr id="8" name="CaixaDeTexto 7">
            <a:extLst>
              <a:ext uri="{FF2B5EF4-FFF2-40B4-BE49-F238E27FC236}">
                <a16:creationId xmlns:a16="http://schemas.microsoft.com/office/drawing/2014/main" id="{B55BC474-45BD-454B-A5E8-3E4D004B6D6F}"/>
              </a:ext>
            </a:extLst>
          </p:cNvPr>
          <p:cNvSpPr txBox="1"/>
          <p:nvPr/>
        </p:nvSpPr>
        <p:spPr>
          <a:xfrm>
            <a:off x="1097279" y="3734992"/>
            <a:ext cx="8384072"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Accounts</a:t>
            </a:r>
            <a:r>
              <a:rPr lang="pt-PT" sz="2000" dirty="0"/>
              <a:t> -&gt; </a:t>
            </a:r>
            <a:r>
              <a:rPr lang="pt-PT" dirty="0"/>
              <a:t>Classes onde se encontram métodos para fazer as operações de UI</a:t>
            </a:r>
            <a:endParaRPr lang="en-GB" dirty="0"/>
          </a:p>
        </p:txBody>
      </p:sp>
      <p:sp>
        <p:nvSpPr>
          <p:cNvPr id="10" name="CaixaDeTexto 9">
            <a:extLst>
              <a:ext uri="{FF2B5EF4-FFF2-40B4-BE49-F238E27FC236}">
                <a16:creationId xmlns:a16="http://schemas.microsoft.com/office/drawing/2014/main" id="{6C983517-6C8F-42A8-A6E8-02A74F1D5781}"/>
              </a:ext>
            </a:extLst>
          </p:cNvPr>
          <p:cNvSpPr txBox="1"/>
          <p:nvPr/>
        </p:nvSpPr>
        <p:spPr>
          <a:xfrm>
            <a:off x="1470140" y="3355201"/>
            <a:ext cx="1609656" cy="338554"/>
          </a:xfrm>
          <a:prstGeom prst="rect">
            <a:avLst/>
          </a:prstGeom>
          <a:noFill/>
        </p:spPr>
        <p:txBody>
          <a:bodyPr wrap="square" rtlCol="0">
            <a:spAutoFit/>
          </a:bodyPr>
          <a:lstStyle/>
          <a:p>
            <a:r>
              <a:rPr lang="pt-PT" sz="1600" dirty="0" err="1"/>
              <a:t>SearchManager</a:t>
            </a:r>
            <a:endParaRPr lang="en-GB" sz="1600" dirty="0"/>
          </a:p>
        </p:txBody>
      </p:sp>
      <p:sp>
        <p:nvSpPr>
          <p:cNvPr id="12" name="CaixaDeTexto 11">
            <a:extLst>
              <a:ext uri="{FF2B5EF4-FFF2-40B4-BE49-F238E27FC236}">
                <a16:creationId xmlns:a16="http://schemas.microsoft.com/office/drawing/2014/main" id="{937A2D3F-79E6-40A4-BE02-CE53DFD78E4E}"/>
              </a:ext>
            </a:extLst>
          </p:cNvPr>
          <p:cNvSpPr txBox="1"/>
          <p:nvPr/>
        </p:nvSpPr>
        <p:spPr>
          <a:xfrm>
            <a:off x="2939479" y="3355201"/>
            <a:ext cx="1610991" cy="338554"/>
          </a:xfrm>
          <a:prstGeom prst="rect">
            <a:avLst/>
          </a:prstGeom>
          <a:noFill/>
        </p:spPr>
        <p:txBody>
          <a:bodyPr wrap="square" rtlCol="0">
            <a:spAutoFit/>
          </a:bodyPr>
          <a:lstStyle/>
          <a:p>
            <a:r>
              <a:rPr lang="pt-PT" sz="1600" dirty="0" err="1"/>
              <a:t>SortingManager</a:t>
            </a:r>
            <a:endParaRPr lang="en-GB" sz="1600" dirty="0"/>
          </a:p>
        </p:txBody>
      </p:sp>
      <p:sp>
        <p:nvSpPr>
          <p:cNvPr id="14" name="CaixaDeTexto 13">
            <a:extLst>
              <a:ext uri="{FF2B5EF4-FFF2-40B4-BE49-F238E27FC236}">
                <a16:creationId xmlns:a16="http://schemas.microsoft.com/office/drawing/2014/main" id="{25004B68-41F5-4AA3-B0B1-95809B07B792}"/>
              </a:ext>
            </a:extLst>
          </p:cNvPr>
          <p:cNvSpPr txBox="1"/>
          <p:nvPr/>
        </p:nvSpPr>
        <p:spPr>
          <a:xfrm>
            <a:off x="4467436" y="3360744"/>
            <a:ext cx="1653726" cy="338554"/>
          </a:xfrm>
          <a:prstGeom prst="rect">
            <a:avLst/>
          </a:prstGeom>
          <a:noFill/>
        </p:spPr>
        <p:txBody>
          <a:bodyPr wrap="square" rtlCol="0">
            <a:spAutoFit/>
          </a:bodyPr>
          <a:lstStyle/>
          <a:p>
            <a:r>
              <a:rPr lang="pt-PT" sz="1600" dirty="0" err="1"/>
              <a:t>StreamManager</a:t>
            </a:r>
            <a:endParaRPr lang="en-GB" sz="1600" dirty="0"/>
          </a:p>
        </p:txBody>
      </p:sp>
      <p:sp>
        <p:nvSpPr>
          <p:cNvPr id="16" name="CaixaDeTexto 15">
            <a:extLst>
              <a:ext uri="{FF2B5EF4-FFF2-40B4-BE49-F238E27FC236}">
                <a16:creationId xmlns:a16="http://schemas.microsoft.com/office/drawing/2014/main" id="{1483A35F-5FF2-43CB-B0D2-79C6CDD54D1E}"/>
              </a:ext>
            </a:extLst>
          </p:cNvPr>
          <p:cNvSpPr txBox="1"/>
          <p:nvPr/>
        </p:nvSpPr>
        <p:spPr>
          <a:xfrm>
            <a:off x="6050021" y="3358358"/>
            <a:ext cx="1376347" cy="338554"/>
          </a:xfrm>
          <a:prstGeom prst="rect">
            <a:avLst/>
          </a:prstGeom>
          <a:noFill/>
        </p:spPr>
        <p:txBody>
          <a:bodyPr wrap="square" rtlCol="0">
            <a:spAutoFit/>
          </a:bodyPr>
          <a:lstStyle/>
          <a:p>
            <a:r>
              <a:rPr lang="pt-PT" sz="1600" dirty="0" err="1"/>
              <a:t>UserManager</a:t>
            </a:r>
            <a:endParaRPr lang="en-GB" sz="1600" dirty="0"/>
          </a:p>
        </p:txBody>
      </p:sp>
      <p:sp>
        <p:nvSpPr>
          <p:cNvPr id="18" name="CaixaDeTexto 17">
            <a:extLst>
              <a:ext uri="{FF2B5EF4-FFF2-40B4-BE49-F238E27FC236}">
                <a16:creationId xmlns:a16="http://schemas.microsoft.com/office/drawing/2014/main" id="{675E024A-C65A-4191-8F64-0CA0F92D5AA4}"/>
              </a:ext>
            </a:extLst>
          </p:cNvPr>
          <p:cNvSpPr txBox="1"/>
          <p:nvPr/>
        </p:nvSpPr>
        <p:spPr>
          <a:xfrm>
            <a:off x="7365195" y="3373727"/>
            <a:ext cx="1077469" cy="338554"/>
          </a:xfrm>
          <a:prstGeom prst="rect">
            <a:avLst/>
          </a:prstGeom>
          <a:noFill/>
        </p:spPr>
        <p:txBody>
          <a:bodyPr wrap="square" rtlCol="0">
            <a:spAutoFit/>
          </a:bodyPr>
          <a:lstStyle/>
          <a:p>
            <a:r>
              <a:rPr lang="pt-PT" sz="1600" dirty="0" err="1"/>
              <a:t>AdminOps</a:t>
            </a:r>
            <a:endParaRPr lang="en-GB" sz="1600" dirty="0"/>
          </a:p>
        </p:txBody>
      </p:sp>
      <p:sp>
        <p:nvSpPr>
          <p:cNvPr id="20" name="CaixaDeTexto 19">
            <a:extLst>
              <a:ext uri="{FF2B5EF4-FFF2-40B4-BE49-F238E27FC236}">
                <a16:creationId xmlns:a16="http://schemas.microsoft.com/office/drawing/2014/main" id="{1B87D207-54A4-4911-9642-CEF504EAB789}"/>
              </a:ext>
            </a:extLst>
          </p:cNvPr>
          <p:cNvSpPr txBox="1"/>
          <p:nvPr/>
        </p:nvSpPr>
        <p:spPr>
          <a:xfrm>
            <a:off x="8401834" y="3364291"/>
            <a:ext cx="1376347" cy="338554"/>
          </a:xfrm>
          <a:prstGeom prst="rect">
            <a:avLst/>
          </a:prstGeom>
          <a:noFill/>
        </p:spPr>
        <p:txBody>
          <a:bodyPr wrap="square" rtlCol="0">
            <a:spAutoFit/>
          </a:bodyPr>
          <a:lstStyle/>
          <a:p>
            <a:r>
              <a:rPr lang="pt-PT" sz="1600" dirty="0" err="1"/>
              <a:t>LeaderBoard</a:t>
            </a:r>
            <a:endParaRPr lang="en-GB" sz="1600" dirty="0"/>
          </a:p>
        </p:txBody>
      </p:sp>
      <p:sp>
        <p:nvSpPr>
          <p:cNvPr id="27" name="CaixaDeTexto 26">
            <a:extLst>
              <a:ext uri="{FF2B5EF4-FFF2-40B4-BE49-F238E27FC236}">
                <a16:creationId xmlns:a16="http://schemas.microsoft.com/office/drawing/2014/main" id="{CE3E1ED7-82B8-4288-9ED5-7A175CF88190}"/>
              </a:ext>
            </a:extLst>
          </p:cNvPr>
          <p:cNvSpPr txBox="1"/>
          <p:nvPr/>
        </p:nvSpPr>
        <p:spPr>
          <a:xfrm>
            <a:off x="1097279" y="4416637"/>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Users </a:t>
            </a:r>
            <a:r>
              <a:rPr lang="pt-PT" sz="2000" dirty="0"/>
              <a:t>-&gt;</a:t>
            </a:r>
            <a:r>
              <a:rPr lang="pt-PT" dirty="0"/>
              <a:t> Classe mãe de todos os elementos utilizadores da StreamZ.</a:t>
            </a: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1" y="1880423"/>
            <a:ext cx="8472848"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StreamZ</a:t>
            </a:r>
            <a:r>
              <a:rPr lang="pt-PT" sz="2000" dirty="0"/>
              <a:t> -&gt; </a:t>
            </a:r>
            <a:r>
              <a:rPr lang="pt-PT" dirty="0"/>
              <a:t>Classe geral onde se juntam todos os elementos para formar a StreamZ</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79" y="2401284"/>
            <a:ext cx="7534919"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DataBase</a:t>
            </a:r>
            <a:r>
              <a:rPr lang="pt-PT" sz="2000" dirty="0"/>
              <a:t> -&gt; </a:t>
            </a:r>
            <a:r>
              <a:rPr lang="pt-PT" dirty="0"/>
              <a:t>Classe onde está guardada toda a informação</a:t>
            </a:r>
            <a:endParaRPr lang="en-GB" dirty="0"/>
          </a:p>
        </p:txBody>
      </p:sp>
      <p:sp>
        <p:nvSpPr>
          <p:cNvPr id="40" name="CaixaDeTexto 39">
            <a:extLst>
              <a:ext uri="{FF2B5EF4-FFF2-40B4-BE49-F238E27FC236}">
                <a16:creationId xmlns:a16="http://schemas.microsoft.com/office/drawing/2014/main" id="{D2D87E54-F40B-489D-B0D4-8354226B9935}"/>
              </a:ext>
            </a:extLst>
          </p:cNvPr>
          <p:cNvSpPr txBox="1"/>
          <p:nvPr/>
        </p:nvSpPr>
        <p:spPr>
          <a:xfrm>
            <a:off x="1097279" y="5022056"/>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Streams </a:t>
            </a:r>
            <a:r>
              <a:rPr lang="pt-PT" sz="2000" dirty="0"/>
              <a:t>-&gt; </a:t>
            </a:r>
            <a:r>
              <a:rPr lang="pt-PT" dirty="0"/>
              <a:t>Classe mãe de todos os elementos streams da StreamZ.  </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D41E0545-C194-48B9-8959-E861DBB443EE}"/>
              </a:ext>
            </a:extLst>
          </p:cNvPr>
          <p:cNvSpPr txBox="1"/>
          <p:nvPr/>
        </p:nvSpPr>
        <p:spPr>
          <a:xfrm>
            <a:off x="1469473" y="4050789"/>
            <a:ext cx="1609656" cy="338554"/>
          </a:xfrm>
          <a:prstGeom prst="rect">
            <a:avLst/>
          </a:prstGeom>
          <a:noFill/>
        </p:spPr>
        <p:txBody>
          <a:bodyPr wrap="square" rtlCol="0">
            <a:spAutoFit/>
          </a:bodyPr>
          <a:lstStyle/>
          <a:p>
            <a:r>
              <a:rPr lang="pt-PT" sz="1600" dirty="0" err="1"/>
              <a:t>Account</a:t>
            </a:r>
            <a:endParaRPr lang="en-GB" sz="1600" dirty="0"/>
          </a:p>
        </p:txBody>
      </p:sp>
      <p:sp>
        <p:nvSpPr>
          <p:cNvPr id="5" name="CaixaDeTexto 4">
            <a:extLst>
              <a:ext uri="{FF2B5EF4-FFF2-40B4-BE49-F238E27FC236}">
                <a16:creationId xmlns:a16="http://schemas.microsoft.com/office/drawing/2014/main" id="{21D679AB-159A-4362-9302-77DBE0416694}"/>
              </a:ext>
            </a:extLst>
          </p:cNvPr>
          <p:cNvSpPr txBox="1"/>
          <p:nvPr/>
        </p:nvSpPr>
        <p:spPr>
          <a:xfrm>
            <a:off x="2322481" y="4050789"/>
            <a:ext cx="1028192" cy="338554"/>
          </a:xfrm>
          <a:prstGeom prst="rect">
            <a:avLst/>
          </a:prstGeom>
          <a:noFill/>
        </p:spPr>
        <p:txBody>
          <a:bodyPr wrap="square" rtlCol="0">
            <a:spAutoFit/>
          </a:bodyPr>
          <a:lstStyle/>
          <a:p>
            <a:r>
              <a:rPr lang="pt-PT" sz="1600" dirty="0" err="1"/>
              <a:t>AdminAcc</a:t>
            </a:r>
            <a:endParaRPr lang="en-GB" sz="1600" dirty="0"/>
          </a:p>
        </p:txBody>
      </p:sp>
      <p:sp>
        <p:nvSpPr>
          <p:cNvPr id="7" name="CaixaDeTexto 6">
            <a:extLst>
              <a:ext uri="{FF2B5EF4-FFF2-40B4-BE49-F238E27FC236}">
                <a16:creationId xmlns:a16="http://schemas.microsoft.com/office/drawing/2014/main" id="{E7FFD169-B9A3-4557-950C-F354A2471791}"/>
              </a:ext>
            </a:extLst>
          </p:cNvPr>
          <p:cNvSpPr txBox="1"/>
          <p:nvPr/>
        </p:nvSpPr>
        <p:spPr>
          <a:xfrm>
            <a:off x="3329128" y="4044158"/>
            <a:ext cx="1271287" cy="338554"/>
          </a:xfrm>
          <a:prstGeom prst="rect">
            <a:avLst/>
          </a:prstGeom>
          <a:noFill/>
        </p:spPr>
        <p:txBody>
          <a:bodyPr wrap="square" rtlCol="0">
            <a:spAutoFit/>
          </a:bodyPr>
          <a:lstStyle/>
          <a:p>
            <a:r>
              <a:rPr lang="pt-PT" sz="1600" dirty="0" err="1"/>
              <a:t>StreamerAcc</a:t>
            </a:r>
            <a:endParaRPr lang="en-GB" sz="1600" dirty="0"/>
          </a:p>
        </p:txBody>
      </p:sp>
      <p:sp>
        <p:nvSpPr>
          <p:cNvPr id="9" name="CaixaDeTexto 8">
            <a:extLst>
              <a:ext uri="{FF2B5EF4-FFF2-40B4-BE49-F238E27FC236}">
                <a16:creationId xmlns:a16="http://schemas.microsoft.com/office/drawing/2014/main" id="{B1E305F7-7AAA-4822-B5C1-A88BFA92372D}"/>
              </a:ext>
            </a:extLst>
          </p:cNvPr>
          <p:cNvSpPr txBox="1"/>
          <p:nvPr/>
        </p:nvSpPr>
        <p:spPr>
          <a:xfrm>
            <a:off x="4573781" y="4044876"/>
            <a:ext cx="1376347" cy="338554"/>
          </a:xfrm>
          <a:prstGeom prst="rect">
            <a:avLst/>
          </a:prstGeom>
          <a:noFill/>
        </p:spPr>
        <p:txBody>
          <a:bodyPr wrap="square" rtlCol="0">
            <a:spAutoFit/>
          </a:bodyPr>
          <a:lstStyle/>
          <a:p>
            <a:r>
              <a:rPr lang="pt-PT" sz="1600" dirty="0" err="1"/>
              <a:t>ViewerAcc</a:t>
            </a:r>
            <a:endParaRPr lang="en-GB" sz="1600" dirty="0"/>
          </a:p>
        </p:txBody>
      </p: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6C307-E799-47CD-9B02-8838EAC3A91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Diagrama</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de</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Classes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54E8E792-3D3D-4F28-B146-7B70D390716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68FB70B2-5D39-410B-A3B3-2D60B9C5E0C4}"/>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08DE4914-686E-4C4E-BE66-9C4BEA90D9BA}"/>
              </a:ext>
            </a:extLst>
          </p:cNvPr>
          <p:cNvSpPr>
            <a:spLocks noGrp="1"/>
          </p:cNvSpPr>
          <p:nvPr>
            <p:ph type="sldNum" sz="quarter" idx="12"/>
          </p:nvPr>
        </p:nvSpPr>
        <p:spPr/>
        <p:txBody>
          <a:bodyPr/>
          <a:lstStyle/>
          <a:p>
            <a:fld id="{75DB3F52-068C-4339-9FA6-06F9AAEB3337}" type="slidenum">
              <a:rPr lang="en-GB" sz="2400"/>
              <a:t>5</a:t>
            </a:fld>
            <a:endParaRPr lang="en-GB" sz="2400" dirty="0"/>
          </a:p>
        </p:txBody>
      </p:sp>
      <p:pic>
        <p:nvPicPr>
          <p:cNvPr id="7" name="Imagem 6">
            <a:extLst>
              <a:ext uri="{FF2B5EF4-FFF2-40B4-BE49-F238E27FC236}">
                <a16:creationId xmlns:a16="http://schemas.microsoft.com/office/drawing/2014/main" id="{077EA9FF-503E-4C56-BAEE-1262EE980BD6}"/>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0BE99000-A7F9-4DD1-9881-8CEE0D9DE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6265" y="1778453"/>
            <a:ext cx="6369728" cy="4532224"/>
          </a:xfrm>
          <a:prstGeom prst="rect">
            <a:avLst/>
          </a:prstGeom>
        </p:spPr>
      </p:pic>
    </p:spTree>
    <p:extLst>
      <p:ext uri="{BB962C8B-B14F-4D97-AF65-F5344CB8AC3E}">
        <p14:creationId xmlns:p14="http://schemas.microsoft.com/office/powerpoint/2010/main" val="373483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3F791BDE-6378-42DE-96D1-FA6D4896AD71}"/>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4D20A1A-8224-41BB-86B4-FE1E0DA28032}"/>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6</a:t>
            </a:fld>
            <a:endParaRPr lang="en-GB" sz="2400" dirty="0"/>
          </a:p>
        </p:txBody>
      </p:sp>
      <p:pic>
        <p:nvPicPr>
          <p:cNvPr id="10" name="Imagem 9">
            <a:extLst>
              <a:ext uri="{FF2B5EF4-FFF2-40B4-BE49-F238E27FC236}">
                <a16:creationId xmlns:a16="http://schemas.microsoft.com/office/drawing/2014/main" id="{BF56E6FE-BBEE-45D8-A92E-7253FBB4764F}"/>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5" name="Conexão reta 4">
            <a:extLst>
              <a:ext uri="{FF2B5EF4-FFF2-40B4-BE49-F238E27FC236}">
                <a16:creationId xmlns:a16="http://schemas.microsoft.com/office/drawing/2014/main" id="{3D94C2AE-0157-4935-89DC-FF8C557085BF}"/>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4" name="Imagem 13">
            <a:extLst>
              <a:ext uri="{FF2B5EF4-FFF2-40B4-BE49-F238E27FC236}">
                <a16:creationId xmlns:a16="http://schemas.microsoft.com/office/drawing/2014/main" id="{D37CE475-4887-43B9-992C-BC1CB7339D8A}"/>
              </a:ext>
            </a:extLst>
          </p:cNvPr>
          <p:cNvPicPr>
            <a:picLocks noChangeAspect="1"/>
          </p:cNvPicPr>
          <p:nvPr/>
        </p:nvPicPr>
        <p:blipFill>
          <a:blip r:embed="rId3"/>
          <a:stretch>
            <a:fillRect/>
          </a:stretch>
        </p:blipFill>
        <p:spPr>
          <a:xfrm>
            <a:off x="135875" y="381740"/>
            <a:ext cx="11920249" cy="5430191"/>
          </a:xfrm>
          <a:prstGeom prst="rect">
            <a:avLst/>
          </a:prstGeom>
        </p:spPr>
      </p:pic>
    </p:spTree>
    <p:extLst>
      <p:ext uri="{BB962C8B-B14F-4D97-AF65-F5344CB8AC3E}">
        <p14:creationId xmlns:p14="http://schemas.microsoft.com/office/powerpoint/2010/main" val="52687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7</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9" name="Conexão reta 8">
            <a:extLst>
              <a:ext uri="{FF2B5EF4-FFF2-40B4-BE49-F238E27FC236}">
                <a16:creationId xmlns:a16="http://schemas.microsoft.com/office/drawing/2014/main" id="{550A9743-B6F8-4BA1-9A7B-812CA641DA88}"/>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25" name="Imagem 24">
            <a:extLst>
              <a:ext uri="{FF2B5EF4-FFF2-40B4-BE49-F238E27FC236}">
                <a16:creationId xmlns:a16="http://schemas.microsoft.com/office/drawing/2014/main" id="{1A4E1E08-F045-4BA4-9D9C-959A83A721C6}"/>
              </a:ext>
            </a:extLst>
          </p:cNvPr>
          <p:cNvPicPr>
            <a:picLocks noChangeAspect="1"/>
          </p:cNvPicPr>
          <p:nvPr/>
        </p:nvPicPr>
        <p:blipFill>
          <a:blip r:embed="rId3"/>
          <a:stretch>
            <a:fillRect/>
          </a:stretch>
        </p:blipFill>
        <p:spPr>
          <a:xfrm>
            <a:off x="2794629" y="656948"/>
            <a:ext cx="6602742" cy="4618012"/>
          </a:xfrm>
          <a:prstGeom prst="rect">
            <a:avLst/>
          </a:prstGeom>
        </p:spPr>
      </p:pic>
    </p:spTree>
    <p:extLst>
      <p:ext uri="{BB962C8B-B14F-4D97-AF65-F5344CB8AC3E}">
        <p14:creationId xmlns:p14="http://schemas.microsoft.com/office/powerpoint/2010/main" val="175489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EBD781A-84DC-4C10-BA57-C70B24FD3856}"/>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D748FE94-0865-4A78-86B6-EB9CD2E5367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8</a:t>
            </a:fld>
            <a:endParaRPr lang="en-GB" sz="2400" dirty="0"/>
          </a:p>
        </p:txBody>
      </p:sp>
      <p:pic>
        <p:nvPicPr>
          <p:cNvPr id="10" name="Imagem 9">
            <a:extLst>
              <a:ext uri="{FF2B5EF4-FFF2-40B4-BE49-F238E27FC236}">
                <a16:creationId xmlns:a16="http://schemas.microsoft.com/office/drawing/2014/main" id="{029A7FD2-66BC-4493-B1B8-5C9DDA0937A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93C44367-2944-4252-BE6D-A966BF58EF9E}"/>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5" name="Imagem 14">
            <a:extLst>
              <a:ext uri="{FF2B5EF4-FFF2-40B4-BE49-F238E27FC236}">
                <a16:creationId xmlns:a16="http://schemas.microsoft.com/office/drawing/2014/main" id="{CF06A692-EF8A-4407-AB3A-6AD3F501CC87}"/>
              </a:ext>
            </a:extLst>
          </p:cNvPr>
          <p:cNvPicPr>
            <a:picLocks noChangeAspect="1"/>
          </p:cNvPicPr>
          <p:nvPr/>
        </p:nvPicPr>
        <p:blipFill>
          <a:blip r:embed="rId3"/>
          <a:stretch>
            <a:fillRect/>
          </a:stretch>
        </p:blipFill>
        <p:spPr>
          <a:xfrm>
            <a:off x="2342628" y="195602"/>
            <a:ext cx="7773074" cy="6264183"/>
          </a:xfrm>
          <a:prstGeom prst="rect">
            <a:avLst/>
          </a:prstGeom>
        </p:spPr>
      </p:pic>
    </p:spTree>
    <p:extLst>
      <p:ext uri="{BB962C8B-B14F-4D97-AF65-F5344CB8AC3E}">
        <p14:creationId xmlns:p14="http://schemas.microsoft.com/office/powerpoint/2010/main" val="241492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D354033-C90C-472A-AFB9-835E64FED122}"/>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E8390807-1961-400E-B225-A56AD233389D}"/>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9</a:t>
            </a:fld>
            <a:endParaRPr lang="en-GB" sz="2400" dirty="0"/>
          </a:p>
        </p:txBody>
      </p:sp>
      <p:pic>
        <p:nvPicPr>
          <p:cNvPr id="10" name="Imagem 9">
            <a:extLst>
              <a:ext uri="{FF2B5EF4-FFF2-40B4-BE49-F238E27FC236}">
                <a16:creationId xmlns:a16="http://schemas.microsoft.com/office/drawing/2014/main" id="{F065313D-C53B-4608-9452-99E89DC9F3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256D24C7-125F-4C35-B12A-0940151B698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6" name="Imagem 15">
            <a:extLst>
              <a:ext uri="{FF2B5EF4-FFF2-40B4-BE49-F238E27FC236}">
                <a16:creationId xmlns:a16="http://schemas.microsoft.com/office/drawing/2014/main" id="{C7AA71F6-565F-4774-88DD-C195048F2C06}"/>
              </a:ext>
            </a:extLst>
          </p:cNvPr>
          <p:cNvPicPr>
            <a:picLocks noChangeAspect="1"/>
          </p:cNvPicPr>
          <p:nvPr/>
        </p:nvPicPr>
        <p:blipFill>
          <a:blip r:embed="rId3"/>
          <a:stretch>
            <a:fillRect/>
          </a:stretch>
        </p:blipFill>
        <p:spPr>
          <a:xfrm>
            <a:off x="2865442" y="33090"/>
            <a:ext cx="6461115" cy="6873692"/>
          </a:xfrm>
          <a:prstGeom prst="rect">
            <a:avLst/>
          </a:prstGeom>
        </p:spPr>
      </p:pic>
    </p:spTree>
    <p:extLst>
      <p:ext uri="{BB962C8B-B14F-4D97-AF65-F5344CB8AC3E}">
        <p14:creationId xmlns:p14="http://schemas.microsoft.com/office/powerpoint/2010/main" val="222903220"/>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877</Words>
  <Application>Microsoft Office PowerPoint</Application>
  <PresentationFormat>Ecrã Panorâmico</PresentationFormat>
  <Paragraphs>212</Paragraphs>
  <Slides>22</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22</vt:i4>
      </vt:variant>
    </vt:vector>
  </HeadingPairs>
  <TitlesOfParts>
    <vt:vector size="28" baseType="lpstr">
      <vt:lpstr>Arial</vt:lpstr>
      <vt:lpstr>Bahnschrift SemiLight</vt:lpstr>
      <vt:lpstr>Calibri</vt:lpstr>
      <vt:lpstr>Calibri Light</vt:lpstr>
      <vt:lpstr>Whitney</vt:lpstr>
      <vt:lpstr>Retrospetiva</vt:lpstr>
      <vt:lpstr>StreamZ</vt:lpstr>
      <vt:lpstr>Problema</vt:lpstr>
      <vt:lpstr>Solução</vt:lpstr>
      <vt:lpstr>Solução</vt:lpstr>
      <vt:lpstr>Diagrama de Classes</vt:lpstr>
      <vt:lpstr>Apresentação do PowerPoint</vt:lpstr>
      <vt:lpstr>Apresentação do PowerPoint</vt:lpstr>
      <vt:lpstr>Apresentação do PowerPoint</vt:lpstr>
      <vt:lpstr>Apresentação do PowerPoint</vt:lpstr>
      <vt:lpstr>Apresentação do PowerPoint</vt:lpstr>
      <vt:lpstr>Ficheiros</vt:lpstr>
      <vt:lpstr>Ficheiros</vt:lpstr>
      <vt:lpstr>Excepções</vt:lpstr>
      <vt:lpstr>Pesquisa</vt:lpstr>
      <vt:lpstr> Criar/Atualizar</vt:lpstr>
      <vt:lpstr>Ordenação</vt:lpstr>
      <vt:lpstr>Listagem</vt:lpstr>
      <vt:lpstr>UI - Como usar</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Pereira</cp:lastModifiedBy>
  <cp:revision>16</cp:revision>
  <dcterms:created xsi:type="dcterms:W3CDTF">2020-11-07T17:52:21Z</dcterms:created>
  <dcterms:modified xsi:type="dcterms:W3CDTF">2020-11-19T17:50:46Z</dcterms:modified>
</cp:coreProperties>
</file>