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83" r:id="rId6"/>
    <p:sldId id="281" r:id="rId7"/>
    <p:sldId id="261" r:id="rId8"/>
    <p:sldId id="269" r:id="rId9"/>
    <p:sldId id="266" r:id="rId10"/>
    <p:sldId id="284" r:id="rId11"/>
    <p:sldId id="271" r:id="rId12"/>
    <p:sldId id="278" r:id="rId13"/>
    <p:sldId id="279" r:id="rId14"/>
    <p:sldId id="262" r:id="rId15"/>
    <p:sldId id="28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latin typeface="Bahnschrift SemiLight" panose="020B0502040204020203" pitchFamily="34" charset="0"/>
              </a:rPr>
              <a:t>StreamZ</a:t>
            </a:r>
            <a:br>
              <a:rPr lang="en-US" sz="6600" dirty="0">
                <a:latin typeface="Bahnschrift SemiLight" panose="020B0502040204020203" pitchFamily="34" charset="0"/>
              </a:rPr>
            </a:br>
            <a:r>
              <a:rPr lang="en-US" sz="4000" dirty="0" err="1">
                <a:latin typeface="Bahnschrift SemiLight" panose="020B0502040204020203" pitchFamily="34" charset="0"/>
              </a:rPr>
              <a:t>Parte</a:t>
            </a:r>
            <a:r>
              <a:rPr lang="en-US" sz="4000" dirty="0">
                <a:latin typeface="Bahnschrift SemiLight" panose="020B0502040204020203" pitchFamily="34" charset="0"/>
              </a:rPr>
              <a:t> 2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1CFE1-2B0F-4FD5-9F0B-8F54E5BC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0962-5A4C-439F-988C-DC21826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10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4A609-5C72-4E49-BAF9-9216D467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318" y="1806606"/>
            <a:ext cx="4539310" cy="16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175FB-C175-4FBF-A258-C6F65558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4033552"/>
            <a:ext cx="5244107" cy="188120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B5FA9B-A667-4288-A449-D68EF33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CaixaDeTexto 28">
            <a:extLst>
              <a:ext uri="{FF2B5EF4-FFF2-40B4-BE49-F238E27FC236}">
                <a16:creationId xmlns:a16="http://schemas.microsoft.com/office/drawing/2014/main" id="{263D2D90-0057-433C-941C-2E42F868FAF7}"/>
              </a:ext>
            </a:extLst>
          </p:cNvPr>
          <p:cNvSpPr txBox="1"/>
          <p:nvPr/>
        </p:nvSpPr>
        <p:spPr>
          <a:xfrm>
            <a:off x="10236515" y="3402610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0" name="CaixaDeTexto 28">
            <a:extLst>
              <a:ext uri="{FF2B5EF4-FFF2-40B4-BE49-F238E27FC236}">
                <a16:creationId xmlns:a16="http://schemas.microsoft.com/office/drawing/2014/main" id="{EB9B47FF-C9C1-4129-B0FE-745BC5C2EB56}"/>
              </a:ext>
            </a:extLst>
          </p:cNvPr>
          <p:cNvSpPr txBox="1"/>
          <p:nvPr/>
        </p:nvSpPr>
        <p:spPr>
          <a:xfrm>
            <a:off x="4612839" y="584871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7" name="CaixaDeTexto 28">
            <a:extLst>
              <a:ext uri="{FF2B5EF4-FFF2-40B4-BE49-F238E27FC236}">
                <a16:creationId xmlns:a16="http://schemas.microsoft.com/office/drawing/2014/main" id="{CB9EF4E6-34F6-4B3A-8913-3564D9AC19C7}"/>
              </a:ext>
            </a:extLst>
          </p:cNvPr>
          <p:cNvSpPr txBox="1"/>
          <p:nvPr/>
        </p:nvSpPr>
        <p:spPr>
          <a:xfrm>
            <a:off x="10575447" y="598219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Viewer.cpp</a:t>
            </a:r>
            <a:endParaRPr lang="en-GB" sz="1600" dirty="0"/>
          </a:p>
        </p:txBody>
      </p:sp>
      <p:sp>
        <p:nvSpPr>
          <p:cNvPr id="21" name="CaixaDeTexto 28">
            <a:extLst>
              <a:ext uri="{FF2B5EF4-FFF2-40B4-BE49-F238E27FC236}">
                <a16:creationId xmlns:a16="http://schemas.microsoft.com/office/drawing/2014/main" id="{C37B4128-DD8F-48F2-A96F-C59F14FBBD5F}"/>
              </a:ext>
            </a:extLst>
          </p:cNvPr>
          <p:cNvSpPr txBox="1"/>
          <p:nvPr/>
        </p:nvSpPr>
        <p:spPr>
          <a:xfrm>
            <a:off x="893396" y="1943201"/>
            <a:ext cx="4985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Criar/Remover </a:t>
            </a:r>
            <a:r>
              <a:rPr lang="pt-PT" sz="1600" dirty="0" err="1"/>
              <a:t>order</a:t>
            </a:r>
            <a:r>
              <a:rPr lang="pt-PT" sz="1600" dirty="0"/>
              <a:t> pelo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 err="1"/>
              <a:t>Streamer</a:t>
            </a:r>
            <a:r>
              <a:rPr lang="pt-PT" sz="1600" dirty="0"/>
              <a:t> capaz de remover </a:t>
            </a:r>
            <a:r>
              <a:rPr lang="pt-PT" sz="1600" dirty="0" err="1"/>
              <a:t>order</a:t>
            </a:r>
            <a:r>
              <a:rPr lang="pt-PT" sz="1600" dirty="0"/>
              <a:t> sabendo o </a:t>
            </a:r>
            <a:r>
              <a:rPr lang="pt-PT" sz="1600" dirty="0" err="1"/>
              <a:t>nick</a:t>
            </a:r>
            <a:r>
              <a:rPr lang="pt-PT" sz="1600" dirty="0"/>
              <a:t> do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Possibilidade de atualizar numero máximo de </a:t>
            </a:r>
            <a:r>
              <a:rPr lang="pt-PT" sz="1600" dirty="0" err="1"/>
              <a:t>orders</a:t>
            </a:r>
            <a:r>
              <a:rPr lang="pt-PT" sz="1600" dirty="0"/>
              <a:t> através da conta de administrador</a:t>
            </a:r>
            <a:endParaRPr lang="en-GB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EC2FB-2A63-4814-BF99-39E84DFC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94" y="3778031"/>
            <a:ext cx="5244108" cy="2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Listagem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2823175" y="5894605"/>
            <a:ext cx="27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 SearchManager.cpp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50027" y="2822714"/>
            <a:ext cx="18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79" y="1978514"/>
            <a:ext cx="398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Listagem das </a:t>
            </a:r>
            <a:r>
              <a:rPr lang="pt-PT" dirty="0" err="1"/>
              <a:t>Donations</a:t>
            </a:r>
            <a:r>
              <a:rPr lang="pt-PT" dirty="0"/>
              <a:t> admite vários parâmetros, portanto é possível filtrar a informação.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11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31B7B-DA41-4275-9E6B-DBF7E0134E40}"/>
              </a:ext>
            </a:extLst>
          </p:cNvPr>
          <p:cNvSpPr txBox="1"/>
          <p:nvPr/>
        </p:nvSpPr>
        <p:spPr>
          <a:xfrm>
            <a:off x="6217032" y="4349254"/>
            <a:ext cx="4278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</a:t>
            </a:r>
            <a:r>
              <a:rPr lang="pt-PT" dirty="0" err="1"/>
              <a:t>parametros</a:t>
            </a:r>
            <a:r>
              <a:rPr lang="pt-PT" dirty="0"/>
              <a:t>. Feito com auxilio ao </a:t>
            </a:r>
            <a:r>
              <a:rPr lang="pt-PT" dirty="0" err="1"/>
              <a:t>iterador</a:t>
            </a:r>
            <a:r>
              <a:rPr lang="pt-PT" dirty="0"/>
              <a:t> </a:t>
            </a:r>
            <a:r>
              <a:rPr lang="pt-PT" i="1" dirty="0"/>
              <a:t>“</a:t>
            </a:r>
            <a:r>
              <a:rPr lang="pt-PT" i="1"/>
              <a:t>Em ordem”</a:t>
            </a:r>
            <a:r>
              <a:rPr lang="pt-PT"/>
              <a:t>.</a:t>
            </a:r>
            <a:endParaRPr lang="pt-PT" dirty="0"/>
          </a:p>
          <a:p>
            <a:pPr>
              <a:buClr>
                <a:srgbClr val="8C2D19"/>
              </a:buClr>
            </a:pP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1552EC-9C6F-48A3-8063-F2AA980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42" y="2003842"/>
            <a:ext cx="6383729" cy="81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502A1-BF52-4B4C-B129-7531387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162843"/>
            <a:ext cx="4730080" cy="2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509817" y="4051282"/>
            <a:ext cx="4206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Login Page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fazer login com usernick e password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recuperar uma conta de </a:t>
            </a:r>
            <a:r>
              <a:rPr lang="pt-PT" sz="1600" dirty="0" err="1"/>
              <a:t>streamer</a:t>
            </a:r>
            <a:r>
              <a:rPr lang="pt-PT" sz="1600" dirty="0"/>
              <a:t> atualmente desativada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 uma nova conta(admin – apenas uma vez, streamer ou viewer).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4746132" y="2164338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Viewer</a:t>
            </a:r>
            <a:r>
              <a:rPr lang="pt-PT" dirty="0"/>
              <a:t> e novas </a:t>
            </a:r>
            <a:r>
              <a:rPr lang="pt-PT" dirty="0" err="1"/>
              <a:t>features</a:t>
            </a:r>
            <a:endParaRPr lang="pt-PT" dirty="0"/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Encomendas e </a:t>
            </a:r>
            <a:r>
              <a:rPr lang="pt-PT" dirty="0" err="1"/>
              <a:t>merch</a:t>
            </a:r>
            <a:r>
              <a:rPr lang="pt-PT" dirty="0"/>
              <a:t> </a:t>
            </a:r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Doações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C627-DEA0-48B7-9714-952D213E0CBA}"/>
              </a:ext>
            </a:extLst>
          </p:cNvPr>
          <p:cNvSpPr txBox="1"/>
          <p:nvPr/>
        </p:nvSpPr>
        <p:spPr>
          <a:xfrm>
            <a:off x="7797219" y="3850109"/>
            <a:ext cx="4206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Exemplo conta admin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Novas </a:t>
            </a:r>
            <a:r>
              <a:rPr lang="pt-PT" sz="1600" dirty="0" err="1"/>
              <a:t>oções</a:t>
            </a:r>
            <a:r>
              <a:rPr lang="pt-PT" sz="1600" dirty="0"/>
              <a:t> de doações e encomendas</a:t>
            </a:r>
          </a:p>
          <a:p>
            <a:endParaRPr lang="pt-PT" sz="1600" dirty="0">
              <a:solidFill>
                <a:srgbClr val="FF0000"/>
              </a:solidFill>
            </a:endParaRPr>
          </a:p>
          <a:p>
            <a:pPr algn="ctr"/>
            <a:r>
              <a:rPr lang="pt-PT" sz="1600" dirty="0"/>
              <a:t>Exemplo Streamer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8ED34-5DC7-4DC5-86FB-8AEEF81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" y="1855836"/>
            <a:ext cx="4597985" cy="20769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0E62-50AB-49E5-8B79-D58F1369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26" y="3514645"/>
            <a:ext cx="2326233" cy="2664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3539CB-026C-4EE0-B092-FF06647B2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567" y="4908980"/>
            <a:ext cx="1909809" cy="1167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B2C23F-56D0-4621-9221-137E1B229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104" y="1800538"/>
            <a:ext cx="2853755" cy="20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06FF61D7-3986-4D84-9911-C879E2EFF56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1013631" y="1908755"/>
            <a:ext cx="5345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vários parâmetros de pesquisa de doações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Não escolher nenhum elemento implica pesquisar por todos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0 para parar de adicionar elementos à pesquisa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opções de </a:t>
            </a:r>
            <a:r>
              <a:rPr lang="pt-PT" dirty="0" err="1"/>
              <a:t>merch</a:t>
            </a:r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58C9-9033-47BF-BC57-51F72C38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7" y="3163111"/>
            <a:ext cx="3695063" cy="3084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FDD64-7859-4C38-8EFF-27A8D2BE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64" y="1366579"/>
            <a:ext cx="4032738" cy="230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6E68E-21E5-44EA-AC92-5C79B6D73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941827" y="3915133"/>
            <a:ext cx="4081412" cy="229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7C5E8-8C24-444B-84B6-9988F712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7" y="3915133"/>
            <a:ext cx="4008686" cy="21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 - Listagem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Foi alargada 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 pesquisas </a:t>
            </a:r>
            <a:r>
              <a:rPr lang="pt-PT" dirty="0" err="1">
                <a:solidFill>
                  <a:schemeClr val="tx1"/>
                </a:solidFill>
              </a:rPr>
              <a:t>costumizadas</a:t>
            </a:r>
            <a:r>
              <a:rPr lang="pt-PT" dirty="0">
                <a:solidFill>
                  <a:schemeClr val="tx1"/>
                </a:solidFill>
              </a:rPr>
              <a:t> às doações.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Chama-se a função de pesquisa respetiva com vetores dos </a:t>
            </a:r>
            <a:r>
              <a:rPr lang="pt-PT" dirty="0" err="1">
                <a:solidFill>
                  <a:schemeClr val="tx1"/>
                </a:solidFill>
              </a:rPr>
              <a:t>parametros</a:t>
            </a:r>
            <a:r>
              <a:rPr lang="pt-PT" dirty="0">
                <a:solidFill>
                  <a:schemeClr val="tx1"/>
                </a:solidFill>
              </a:rPr>
              <a:t> correspondentes. Se for enviado vetor vazio, aceita todos. Ex: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vetor com os valores de avaliação.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</a:t>
            </a:r>
            <a:r>
              <a:rPr lang="pt-PT" dirty="0" err="1">
                <a:solidFill>
                  <a:schemeClr val="tx1"/>
                </a:solidFill>
              </a:rPr>
              <a:t>minimo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máximo.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Neste caso, por se tratar de uma BST não faria sentido alterar a ordenação que esta impõe no seu conjunto de dados, por isso permanece ordenada pelo montante e pela avaliação.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Observações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Gostaríamos de realçar que a segunda parte to trabalho foi relativamente simples de implementar visto que o trabalho realizado anteriormente estava bastante bem estruturado.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conta de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 tem agora um código associado. Caso tenha o código de estado a 1, deve receber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na próxima </a:t>
            </a:r>
            <a:r>
              <a:rPr lang="pt-PT" dirty="0" err="1">
                <a:solidFill>
                  <a:schemeClr val="tx1"/>
                </a:solidFill>
              </a:rPr>
              <a:t>stream</a:t>
            </a:r>
            <a:r>
              <a:rPr lang="pt-PT" dirty="0">
                <a:solidFill>
                  <a:schemeClr val="tx1"/>
                </a:solidFill>
              </a:rPr>
              <a:t> iniciada. Caso esteja a 2 este já usufruiu do seu bónus de reativação. Implementamos esta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desta maneira para prevenir o abuso de utilizadores de forma a obter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de forma injusta.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771321" y="2031185"/>
            <a:ext cx="10891421" cy="4094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Não houve grandes dificuldades devido à boa estrutura do projeto pelo que se tiveram de adicionar apenas alguns elementos, relativamente às </a:t>
            </a:r>
            <a:r>
              <a:rPr lang="pt-PT" dirty="0" err="1">
                <a:solidFill>
                  <a:schemeClr val="tx1"/>
                </a:solidFill>
              </a:rPr>
              <a:t>orders</a:t>
            </a:r>
            <a:r>
              <a:rPr lang="pt-PT" dirty="0">
                <a:solidFill>
                  <a:schemeClr val="tx1"/>
                </a:solidFill>
              </a:rPr>
              <a:t> e às doações. Quanto ao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, apenas foi necessário mudar as funções de mais baixo nível, em termos de acessos à base de dados.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trabalho foi igualmente distribuido (André Moreira – 33.33%, André Pereira – 33.33%, Nuno Alves – 33.33%)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Melhorar aplicação de </a:t>
            </a:r>
            <a:r>
              <a:rPr lang="pt-PT" sz="2400" dirty="0" err="1"/>
              <a:t>Streaming</a:t>
            </a:r>
            <a:r>
              <a:rPr lang="pt-PT" sz="2400" dirty="0"/>
              <a:t> 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3265073" y="3013129"/>
            <a:ext cx="12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Donations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4995318" y="3013129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Merchandising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6933439" y="3024100"/>
            <a:ext cx="15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Streamers</a:t>
            </a:r>
            <a:r>
              <a:rPr lang="pt-PT" dirty="0"/>
              <a:t> 2.0</a:t>
            </a:r>
            <a:endParaRPr lang="en-GB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849" y="4791212"/>
            <a:ext cx="609359" cy="609359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6A3A24C-09CC-4313-986D-AE9674B62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97" y="3488095"/>
            <a:ext cx="982932" cy="982932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CD37B6D-5D76-43AD-AC7C-1D9F9DFF1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860" y="3579353"/>
            <a:ext cx="982932" cy="98293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BAF87-AC75-4CC1-A101-D6980D1D7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46" y="4761860"/>
            <a:ext cx="609359" cy="6093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A4D1C4-A0AA-47BD-9EEC-029702E16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3" y="4818022"/>
            <a:ext cx="528880" cy="52888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F6E293-300A-462E-AAE5-951F8835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5" y="4760856"/>
            <a:ext cx="670070" cy="67007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75446F69-14C7-48D9-976F-AC8F00C51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8919" y="4747428"/>
            <a:ext cx="670070" cy="67007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9694F09-8946-4F7E-906A-9C3765FB2F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9851" y="4747428"/>
            <a:ext cx="670069" cy="67006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EEEA0537-C120-4317-8F03-5E01E4D5F9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6642" y="3701013"/>
            <a:ext cx="795661" cy="7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95004-6DF4-4FF8-B818-1FDD84C1E63D}"/>
              </a:ext>
            </a:extLst>
          </p:cNvPr>
          <p:cNvSpPr txBox="1"/>
          <p:nvPr/>
        </p:nvSpPr>
        <p:spPr>
          <a:xfrm>
            <a:off x="1190495" y="1841033"/>
            <a:ext cx="9871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Criação de novas classes </a:t>
            </a:r>
            <a:r>
              <a:rPr lang="pt-PT" dirty="0" err="1"/>
              <a:t>Donation</a:t>
            </a:r>
            <a:r>
              <a:rPr lang="pt-PT" dirty="0"/>
              <a:t> e </a:t>
            </a:r>
            <a:r>
              <a:rPr lang="pt-PT" dirty="0" err="1"/>
              <a:t>DonationItem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Adicionada BST&lt;</a:t>
            </a:r>
            <a:r>
              <a:rPr lang="pt-PT" dirty="0" err="1"/>
              <a:t>DonationItem</a:t>
            </a:r>
            <a:r>
              <a:rPr lang="pt-PT" dirty="0"/>
              <a:t>&gt; à </a:t>
            </a:r>
            <a:r>
              <a:rPr lang="pt-PT" dirty="0" err="1"/>
              <a:t>dataBase</a:t>
            </a:r>
            <a:r>
              <a:rPr lang="pt-PT" dirty="0"/>
              <a:t> e novo manager para a alterar.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Criada a classe ‘</a:t>
            </a:r>
            <a:r>
              <a:rPr lang="pt-PT" dirty="0" err="1"/>
              <a:t>MerchandisingOrder</a:t>
            </a:r>
            <a:r>
              <a:rPr lang="pt-PT" dirty="0"/>
              <a:t>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Adição de uma fila de prioridade ‘</a:t>
            </a:r>
            <a:r>
              <a:rPr lang="pt-PT" dirty="0" err="1"/>
              <a:t>orders</a:t>
            </a:r>
            <a:r>
              <a:rPr lang="pt-PT" dirty="0"/>
              <a:t>’ à classe ‘streamer’.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Os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admins</a:t>
            </a:r>
            <a:r>
              <a:rPr lang="pt-PT" dirty="0"/>
              <a:t> permaneceram no mapa e os </a:t>
            </a:r>
            <a:r>
              <a:rPr lang="pt-PT" dirty="0" err="1"/>
              <a:t>streamers</a:t>
            </a:r>
            <a:r>
              <a:rPr lang="pt-PT" dirty="0"/>
              <a:t> foram movidos para um </a:t>
            </a:r>
            <a:r>
              <a:rPr lang="pt-PT" dirty="0" err="1"/>
              <a:t>unordered_set</a:t>
            </a:r>
            <a:r>
              <a:rPr lang="pt-PT" dirty="0"/>
              <a:t>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Para ir buscar informação de um </a:t>
            </a:r>
            <a:r>
              <a:rPr lang="pt-PT" dirty="0" err="1"/>
              <a:t>streamer</a:t>
            </a:r>
            <a:r>
              <a:rPr lang="pt-PT" dirty="0"/>
              <a:t>, basta saber o </a:t>
            </a:r>
            <a:r>
              <a:rPr lang="pt-PT" dirty="0" err="1"/>
              <a:t>nick</a:t>
            </a:r>
            <a:r>
              <a:rPr lang="pt-PT" dirty="0"/>
              <a:t>, visto que a sua função de </a:t>
            </a:r>
            <a:r>
              <a:rPr lang="pt-PT" dirty="0" err="1"/>
              <a:t>hash</a:t>
            </a:r>
            <a:r>
              <a:rPr lang="pt-PT" dirty="0"/>
              <a:t> incide apenas sobre o </a:t>
            </a:r>
            <a:r>
              <a:rPr lang="pt-PT" dirty="0" err="1"/>
              <a:t>nickname</a:t>
            </a:r>
            <a:r>
              <a:rPr lang="pt-PT" dirty="0"/>
              <a:t>.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Relativamente a acesso/criação de dados, apenas foram alteradas as funções de mais baixo nível, como </a:t>
            </a:r>
            <a:r>
              <a:rPr lang="pt-PT" dirty="0" err="1"/>
              <a:t>getUser</a:t>
            </a:r>
            <a:r>
              <a:rPr lang="pt-PT" dirty="0"/>
              <a:t> e </a:t>
            </a:r>
            <a:r>
              <a:rPr lang="pt-PT" dirty="0" err="1"/>
              <a:t>createStreamer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 err="1"/>
              <a:t>Donations</a:t>
            </a:r>
            <a:r>
              <a:rPr lang="pt-PT" sz="2000" dirty="0"/>
              <a:t>: Foram definidos os operadores para a usar BST fornecida.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C47C6-0A84-460E-9184-AE4E4E08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15" y="2700594"/>
            <a:ext cx="4169689" cy="1434084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77BCBD-7078-49C1-A7A7-3B0132657C4B}"/>
              </a:ext>
            </a:extLst>
          </p:cNvPr>
          <p:cNvSpPr txBox="1"/>
          <p:nvPr/>
        </p:nvSpPr>
        <p:spPr>
          <a:xfrm>
            <a:off x="4363544" y="4098265"/>
            <a:ext cx="13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C3B599-26D4-487A-A92E-0C232CA8A322}"/>
              </a:ext>
            </a:extLst>
          </p:cNvPr>
          <p:cNvSpPr txBox="1"/>
          <p:nvPr/>
        </p:nvSpPr>
        <p:spPr>
          <a:xfrm>
            <a:off x="1151889" y="4839125"/>
            <a:ext cx="35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Streamers</a:t>
            </a:r>
            <a:r>
              <a:rPr lang="pt-PT" dirty="0"/>
              <a:t> 2.0: Função de </a:t>
            </a:r>
            <a:r>
              <a:rPr lang="pt-PT" dirty="0" err="1"/>
              <a:t>hash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75F8-D725-45D0-81E1-81A866DC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89" y="4513131"/>
            <a:ext cx="6741299" cy="139065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E577CD2-E2EE-4E5B-8098-C1814FCCDB12}"/>
              </a:ext>
            </a:extLst>
          </p:cNvPr>
          <p:cNvSpPr txBox="1"/>
          <p:nvPr/>
        </p:nvSpPr>
        <p:spPr>
          <a:xfrm>
            <a:off x="10608946" y="5881237"/>
            <a:ext cx="10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257814-FE96-45D2-89CB-D72AAEDB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48" y="2740369"/>
            <a:ext cx="4930567" cy="100592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F07C849-52BC-447C-8016-2799478AF566}"/>
              </a:ext>
            </a:extLst>
          </p:cNvPr>
          <p:cNvSpPr txBox="1"/>
          <p:nvPr/>
        </p:nvSpPr>
        <p:spPr>
          <a:xfrm>
            <a:off x="10216077" y="3703087"/>
            <a:ext cx="13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159430" y="2116816"/>
            <a:ext cx="1011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Merchandising: Foi definido um operador de menor e métodos de inserção, remoção, e de despachar </a:t>
            </a:r>
            <a:r>
              <a:rPr lang="pt-PT" sz="2000" dirty="0" err="1"/>
              <a:t>orders</a:t>
            </a:r>
            <a:r>
              <a:rPr lang="pt-PT" sz="2000" dirty="0"/>
              <a:t>.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8" name="CaixaDeTexto 32">
            <a:extLst>
              <a:ext uri="{FF2B5EF4-FFF2-40B4-BE49-F238E27FC236}">
                <a16:creationId xmlns:a16="http://schemas.microsoft.com/office/drawing/2014/main" id="{7280826B-F8F0-4B83-AFB1-041EA9848445}"/>
              </a:ext>
            </a:extLst>
          </p:cNvPr>
          <p:cNvSpPr txBox="1"/>
          <p:nvPr/>
        </p:nvSpPr>
        <p:spPr>
          <a:xfrm>
            <a:off x="4669992" y="5040896"/>
            <a:ext cx="115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sp>
        <p:nvSpPr>
          <p:cNvPr id="24" name="CaixaDeTexto 32">
            <a:extLst>
              <a:ext uri="{FF2B5EF4-FFF2-40B4-BE49-F238E27FC236}">
                <a16:creationId xmlns:a16="http://schemas.microsoft.com/office/drawing/2014/main" id="{C6EEEBF4-583F-4346-95B2-E41FA73D9158}"/>
              </a:ext>
            </a:extLst>
          </p:cNvPr>
          <p:cNvSpPr txBox="1"/>
          <p:nvPr/>
        </p:nvSpPr>
        <p:spPr>
          <a:xfrm>
            <a:off x="10556470" y="4851787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9F4C8-5816-4CC9-928C-D307C9FB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35" y="3328678"/>
            <a:ext cx="5931258" cy="152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8EA93-BDB1-48DE-A834-CB02D53A9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56" y="3328678"/>
            <a:ext cx="4657930" cy="1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13" y="3708901"/>
            <a:ext cx="2339543" cy="1417443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740225" y="2802918"/>
            <a:ext cx="1156628" cy="9116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856958" y="2402808"/>
            <a:ext cx="17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r>
              <a:rPr lang="pt-PT" sz="2000" dirty="0"/>
              <a:t> </a:t>
            </a:r>
            <a:r>
              <a:rPr lang="pt-PT" sz="2000" dirty="0" err="1"/>
              <a:t>Nick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581471" y="3038522"/>
            <a:ext cx="128202" cy="6861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3029212" y="2330636"/>
            <a:ext cx="1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donated</a:t>
            </a:r>
            <a:endParaRPr lang="en-GB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955141" y="2809593"/>
            <a:ext cx="1245489" cy="91389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4570350" y="2440261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Evaluation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62720A1-26B0-4461-9330-94DA2094A67F}"/>
              </a:ext>
            </a:extLst>
          </p:cNvPr>
          <p:cNvSpPr/>
          <p:nvPr/>
        </p:nvSpPr>
        <p:spPr>
          <a:xfrm>
            <a:off x="2513892" y="3708900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9F585C-2F70-42E6-88F7-345C3549CB9C}"/>
              </a:ext>
            </a:extLst>
          </p:cNvPr>
          <p:cNvSpPr/>
          <p:nvPr/>
        </p:nvSpPr>
        <p:spPr>
          <a:xfrm>
            <a:off x="3440868" y="3708900"/>
            <a:ext cx="273732" cy="18042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45EDD6-3EFD-4F04-AEDD-D72ED1C8E57C}"/>
              </a:ext>
            </a:extLst>
          </p:cNvPr>
          <p:cNvSpPr/>
          <p:nvPr/>
        </p:nvSpPr>
        <p:spPr>
          <a:xfrm>
            <a:off x="3889474" y="3708900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Imagem 2">
            <a:extLst>
              <a:ext uri="{FF2B5EF4-FFF2-40B4-BE49-F238E27FC236}">
                <a16:creationId xmlns:a16="http://schemas.microsoft.com/office/drawing/2014/main" id="{0B948A1D-C087-41E2-A517-46E9819D5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6230" y="4445691"/>
            <a:ext cx="2339543" cy="624356"/>
          </a:xfrm>
          <a:prstGeom prst="rect">
            <a:avLst/>
          </a:prstGeom>
        </p:spPr>
      </p:pic>
      <p:cxnSp>
        <p:nvCxnSpPr>
          <p:cNvPr id="36" name="Conexão reta unidirecional 16">
            <a:extLst>
              <a:ext uri="{FF2B5EF4-FFF2-40B4-BE49-F238E27FC236}">
                <a16:creationId xmlns:a16="http://schemas.microsoft.com/office/drawing/2014/main" id="{0D656A69-7B80-4731-9E2A-83E4CFBAE249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6420658" y="3923829"/>
            <a:ext cx="733674" cy="51943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17">
            <a:extLst>
              <a:ext uri="{FF2B5EF4-FFF2-40B4-BE49-F238E27FC236}">
                <a16:creationId xmlns:a16="http://schemas.microsoft.com/office/drawing/2014/main" id="{6F21E562-FB1C-4085-96DC-BC2A49A0AFE0}"/>
              </a:ext>
            </a:extLst>
          </p:cNvPr>
          <p:cNvSpPr txBox="1"/>
          <p:nvPr/>
        </p:nvSpPr>
        <p:spPr>
          <a:xfrm>
            <a:off x="5257745" y="3215943"/>
            <a:ext cx="232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Máximo de ordens por streamer</a:t>
            </a:r>
            <a:endParaRPr lang="en-GB" sz="2000" dirty="0"/>
          </a:p>
        </p:txBody>
      </p:sp>
      <p:cxnSp>
        <p:nvCxnSpPr>
          <p:cNvPr id="38" name="Conexão reta unidirecional 22">
            <a:extLst>
              <a:ext uri="{FF2B5EF4-FFF2-40B4-BE49-F238E27FC236}">
                <a16:creationId xmlns:a16="http://schemas.microsoft.com/office/drawing/2014/main" id="{7B6B30D5-C7A4-467D-AA6A-C0B31FF75F40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089442" y="3378769"/>
            <a:ext cx="177871" cy="122628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23">
            <a:extLst>
              <a:ext uri="{FF2B5EF4-FFF2-40B4-BE49-F238E27FC236}">
                <a16:creationId xmlns:a16="http://schemas.microsoft.com/office/drawing/2014/main" id="{39D25589-AE24-416C-8E99-765A53F10EE9}"/>
              </a:ext>
            </a:extLst>
          </p:cNvPr>
          <p:cNvSpPr txBox="1"/>
          <p:nvPr/>
        </p:nvSpPr>
        <p:spPr>
          <a:xfrm>
            <a:off x="7405337" y="2670883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viewer</a:t>
            </a:r>
            <a:endParaRPr lang="pt-PT" sz="2000" dirty="0"/>
          </a:p>
        </p:txBody>
      </p:sp>
      <p:cxnSp>
        <p:nvCxnSpPr>
          <p:cNvPr id="41" name="Conexão reta unidirecional 26">
            <a:extLst>
              <a:ext uri="{FF2B5EF4-FFF2-40B4-BE49-F238E27FC236}">
                <a16:creationId xmlns:a16="http://schemas.microsoft.com/office/drawing/2014/main" id="{ED45EB50-D589-44B8-8018-8DC43412260F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8758305" y="3488394"/>
            <a:ext cx="1318194" cy="10979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27">
            <a:extLst>
              <a:ext uri="{FF2B5EF4-FFF2-40B4-BE49-F238E27FC236}">
                <a16:creationId xmlns:a16="http://schemas.microsoft.com/office/drawing/2014/main" id="{037A2465-59DB-4D38-B0B4-98F5FB471BA8}"/>
              </a:ext>
            </a:extLst>
          </p:cNvPr>
          <p:cNvSpPr txBox="1"/>
          <p:nvPr/>
        </p:nvSpPr>
        <p:spPr>
          <a:xfrm>
            <a:off x="9210167" y="2780508"/>
            <a:ext cx="17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Quantidade</a:t>
            </a:r>
            <a:r>
              <a:rPr lang="en-GB" sz="2000" dirty="0"/>
              <a:t> </a:t>
            </a:r>
            <a:r>
              <a:rPr lang="en-GB" sz="2000" dirty="0" err="1"/>
              <a:t>comprada</a:t>
            </a:r>
            <a:endParaRPr lang="en-GB" sz="2000" dirty="0"/>
          </a:p>
        </p:txBody>
      </p:sp>
      <p:cxnSp>
        <p:nvCxnSpPr>
          <p:cNvPr id="44" name="Conexão reta unidirecional 22">
            <a:extLst>
              <a:ext uri="{FF2B5EF4-FFF2-40B4-BE49-F238E27FC236}">
                <a16:creationId xmlns:a16="http://schemas.microsoft.com/office/drawing/2014/main" id="{43623247-749E-48C0-A2C1-932E274D988B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6514500" y="4963808"/>
            <a:ext cx="821546" cy="121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aixaDeTexto 23">
            <a:extLst>
              <a:ext uri="{FF2B5EF4-FFF2-40B4-BE49-F238E27FC236}">
                <a16:creationId xmlns:a16="http://schemas.microsoft.com/office/drawing/2014/main" id="{08F9CA5B-D151-4CE2-A80F-A8F32FE73194}"/>
              </a:ext>
            </a:extLst>
          </p:cNvPr>
          <p:cNvSpPr txBox="1"/>
          <p:nvPr/>
        </p:nvSpPr>
        <p:spPr>
          <a:xfrm>
            <a:off x="5146291" y="4731236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streamer</a:t>
            </a:r>
            <a:endParaRPr lang="pt-PT" sz="2000" dirty="0"/>
          </a:p>
        </p:txBody>
      </p:sp>
      <p:cxnSp>
        <p:nvCxnSpPr>
          <p:cNvPr id="47" name="Conexão reta unidirecional 26">
            <a:extLst>
              <a:ext uri="{FF2B5EF4-FFF2-40B4-BE49-F238E27FC236}">
                <a16:creationId xmlns:a16="http://schemas.microsoft.com/office/drawing/2014/main" id="{EFFD302F-F8D7-436D-B4B1-37525F8504E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9125588" y="4203893"/>
            <a:ext cx="1043595" cy="4345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27">
            <a:extLst>
              <a:ext uri="{FF2B5EF4-FFF2-40B4-BE49-F238E27FC236}">
                <a16:creationId xmlns:a16="http://schemas.microsoft.com/office/drawing/2014/main" id="{3E940E6F-E3D6-42EC-95F9-5170598F5A56}"/>
              </a:ext>
            </a:extLst>
          </p:cNvPr>
          <p:cNvSpPr txBox="1"/>
          <p:nvPr/>
        </p:nvSpPr>
        <p:spPr>
          <a:xfrm>
            <a:off x="10169183" y="3849950"/>
            <a:ext cx="203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Disponibilidade</a:t>
            </a:r>
            <a:r>
              <a:rPr lang="en-GB" sz="2000" dirty="0"/>
              <a:t> de </a:t>
            </a:r>
            <a:r>
              <a:rPr lang="en-GB" sz="2000" dirty="0" err="1"/>
              <a:t>compra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55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8508989" y="2080607"/>
            <a:ext cx="90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7853924" y="2644482"/>
            <a:ext cx="2372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NoSuchOrderException</a:t>
            </a:r>
            <a:endParaRPr lang="en-GB" dirty="0"/>
          </a:p>
          <a:p>
            <a:r>
              <a:rPr lang="en-GB" dirty="0" err="1"/>
              <a:t>OrdersEmptyException</a:t>
            </a:r>
            <a:endParaRPr lang="en-GB" dirty="0"/>
          </a:p>
          <a:p>
            <a:r>
              <a:rPr lang="en-GB" dirty="0" err="1"/>
              <a:t>OrdersFullException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521466-5F44-478A-8F9C-4BFAC561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94" y="4573390"/>
            <a:ext cx="6163267" cy="12580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EAB0C-7182-4DAF-8A63-920827056988}"/>
              </a:ext>
            </a:extLst>
          </p:cNvPr>
          <p:cNvSpPr txBox="1"/>
          <p:nvPr/>
        </p:nvSpPr>
        <p:spPr>
          <a:xfrm>
            <a:off x="10530130" y="5831473"/>
            <a:ext cx="130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D89957-E1F0-4F23-947A-1AB626AAD5DC}"/>
              </a:ext>
            </a:extLst>
          </p:cNvPr>
          <p:cNvSpPr txBox="1"/>
          <p:nvPr/>
        </p:nvSpPr>
        <p:spPr>
          <a:xfrm>
            <a:off x="1256829" y="4719738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Exceções continuam a ser usadas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exceções foram criadas </a:t>
            </a:r>
            <a:endParaRPr lang="en-GB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2837BC-E28E-445B-A56E-75D20D22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5" y="1840762"/>
            <a:ext cx="5299001" cy="2386230"/>
          </a:xfrm>
          <a:prstGeom prst="rect">
            <a:avLst/>
          </a:prstGeom>
        </p:spPr>
      </p:pic>
      <p:sp>
        <p:nvSpPr>
          <p:cNvPr id="17" name="CaixaDeTexto 28">
            <a:extLst>
              <a:ext uri="{FF2B5EF4-FFF2-40B4-BE49-F238E27FC236}">
                <a16:creationId xmlns:a16="http://schemas.microsoft.com/office/drawing/2014/main" id="{71F058FB-9B4D-4B3B-9E73-A9432F5701DC}"/>
              </a:ext>
            </a:extLst>
          </p:cNvPr>
          <p:cNvSpPr txBox="1"/>
          <p:nvPr/>
        </p:nvSpPr>
        <p:spPr>
          <a:xfrm>
            <a:off x="3781887" y="4192779"/>
            <a:ext cx="251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NoSuchOrderException.cpp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1905778"/>
            <a:ext cx="5468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Pesquisa da BST é feita através de </a:t>
            </a:r>
            <a:r>
              <a:rPr lang="pt-PT" dirty="0" err="1"/>
              <a:t>iteradores</a:t>
            </a:r>
            <a:r>
              <a:rPr lang="pt-PT" dirty="0"/>
              <a:t> em ordem, desta forma os elementos obtidos ficam devidamente organizados.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streamers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movida</a:t>
            </a:r>
            <a:r>
              <a:rPr lang="en-GB" dirty="0"/>
              <a:t> para um </a:t>
            </a:r>
            <a:r>
              <a:rPr lang="en-GB" dirty="0" err="1"/>
              <a:t>unordered_set</a:t>
            </a:r>
            <a:r>
              <a:rPr lang="en-GB" dirty="0"/>
              <a:t>.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funções</a:t>
            </a:r>
            <a:r>
              <a:rPr lang="en-GB" dirty="0"/>
              <a:t> para </a:t>
            </a:r>
            <a:r>
              <a:rPr lang="en-GB" dirty="0" err="1"/>
              <a:t>agir</a:t>
            </a:r>
            <a:r>
              <a:rPr lang="en-GB" dirty="0"/>
              <a:t> </a:t>
            </a:r>
            <a:r>
              <a:rPr lang="en-GB" dirty="0" err="1"/>
              <a:t>perante</a:t>
            </a:r>
            <a:r>
              <a:rPr lang="en-GB" dirty="0"/>
              <a:t> </a:t>
            </a:r>
            <a:r>
              <a:rPr lang="en-GB" dirty="0" err="1"/>
              <a:t>método</a:t>
            </a:r>
            <a:r>
              <a:rPr lang="en-GB" dirty="0"/>
              <a:t>.</a:t>
            </a:r>
            <a:endParaRPr lang="en-GB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807790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8566" y="5702218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8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83A3F-4BB4-4B05-B2F2-8B9FB3D3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41" y="1925499"/>
            <a:ext cx="4370470" cy="97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732CE-8093-4C2C-9310-00531976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91" y="3594945"/>
            <a:ext cx="5535320" cy="22311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D1E37E-282C-4B9D-80AC-5A813EF29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8" y="3862751"/>
            <a:ext cx="301016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401461" y="5853878"/>
            <a:ext cx="19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DonationManger.cpp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7720" y="1896645"/>
            <a:ext cx="5689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Inserção e remoção de elementos na BST são feitos a partir dos métodos definidos em </a:t>
            </a:r>
            <a:r>
              <a:rPr lang="pt-PT" dirty="0" err="1"/>
              <a:t>BST.h</a:t>
            </a:r>
            <a:r>
              <a:rPr lang="pt-PT" dirty="0"/>
              <a:t>. São usados os algoritmos de </a:t>
            </a:r>
            <a:r>
              <a:rPr lang="pt-PT" dirty="0" err="1"/>
              <a:t>find</a:t>
            </a:r>
            <a:r>
              <a:rPr lang="pt-PT" dirty="0"/>
              <a:t> e remove da BST.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Opção de desativar a conta </a:t>
            </a:r>
            <a:r>
              <a:rPr lang="pt-PT" dirty="0" err="1"/>
              <a:t>streamer</a:t>
            </a:r>
            <a:r>
              <a:rPr lang="pt-PT" dirty="0"/>
              <a:t> e de apagar permanentemente.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Pode ser alterado o nome e password do </a:t>
            </a:r>
            <a:r>
              <a:rPr lang="pt-PT" dirty="0" err="1"/>
              <a:t>streamer</a:t>
            </a:r>
            <a:r>
              <a:rPr lang="pt-PT" dirty="0"/>
              <a:t>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É possível eliminar </a:t>
            </a:r>
            <a:r>
              <a:rPr lang="pt-PT" dirty="0" err="1"/>
              <a:t>streams</a:t>
            </a:r>
            <a:r>
              <a:rPr lang="pt-PT" dirty="0"/>
              <a:t> através da conta de administrador.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27B5A5-9081-4DF5-A64C-BB5D454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06" y="4014024"/>
            <a:ext cx="6927703" cy="1896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DD839-59F8-4A2D-97B8-C7646621C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938" y="1946099"/>
            <a:ext cx="4026912" cy="435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D7050-BFCC-4C94-8914-1EC2953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938" y="2455202"/>
            <a:ext cx="4026912" cy="12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852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SemiLight</vt:lpstr>
      <vt:lpstr>Calibri</vt:lpstr>
      <vt:lpstr>Calibri Light</vt:lpstr>
      <vt:lpstr>Whitney</vt:lpstr>
      <vt:lpstr>Retrospetiva</vt:lpstr>
      <vt:lpstr>StreamZ Parte 2</vt:lpstr>
      <vt:lpstr>Problema</vt:lpstr>
      <vt:lpstr>Solução</vt:lpstr>
      <vt:lpstr>Solução</vt:lpstr>
      <vt:lpstr>Solução</vt:lpstr>
      <vt:lpstr>Ficheiros</vt:lpstr>
      <vt:lpstr>Exceções</vt:lpstr>
      <vt:lpstr>Pesquisa</vt:lpstr>
      <vt:lpstr> Criar/Atualizar/ Remover</vt:lpstr>
      <vt:lpstr> Criar/Atualizar/ Remover</vt:lpstr>
      <vt:lpstr>Listagem</vt:lpstr>
      <vt:lpstr>UI</vt:lpstr>
      <vt:lpstr>UI</vt:lpstr>
      <vt:lpstr>Destaque - Listagem</vt:lpstr>
      <vt:lpstr>Observações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Moreira</cp:lastModifiedBy>
  <cp:revision>55</cp:revision>
  <dcterms:created xsi:type="dcterms:W3CDTF">2020-11-07T17:52:21Z</dcterms:created>
  <dcterms:modified xsi:type="dcterms:W3CDTF">2021-01-04T10:54:10Z</dcterms:modified>
</cp:coreProperties>
</file>