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8"/>
  </p:notesMasterIdLst>
  <p:sldIdLst>
    <p:sldId id="256" r:id="rId2"/>
    <p:sldId id="257" r:id="rId3"/>
    <p:sldId id="258" r:id="rId4"/>
    <p:sldId id="265" r:id="rId5"/>
    <p:sldId id="260" r:id="rId6"/>
    <p:sldId id="268" r:id="rId7"/>
    <p:sldId id="281" r:id="rId8"/>
    <p:sldId id="261" r:id="rId9"/>
    <p:sldId id="269" r:id="rId10"/>
    <p:sldId id="266" r:id="rId11"/>
    <p:sldId id="271" r:id="rId12"/>
    <p:sldId id="278" r:id="rId13"/>
    <p:sldId id="279" r:id="rId14"/>
    <p:sldId id="262" r:id="rId15"/>
    <p:sldId id="280"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D19"/>
    <a:srgbClr val="404040"/>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01/01/2021</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01/01/2021</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01/01/2021</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01/01/2021</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01/01/2021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01/01/2021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01/01/2021</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01/01/2021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4.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br>
              <a:rPr lang="en-US" sz="6600" dirty="0">
                <a:latin typeface="Bahnschrift SemiLight" panose="020B0502040204020203" pitchFamily="34" charset="0"/>
              </a:rPr>
            </a:br>
            <a:r>
              <a:rPr lang="en-US" sz="4000" dirty="0" err="1">
                <a:latin typeface="Bahnschrift SemiLight" panose="020B0502040204020203" pitchFamily="34" charset="0"/>
              </a:rPr>
              <a:t>Parte</a:t>
            </a:r>
            <a:r>
              <a:rPr lang="en-US" sz="4000" dirty="0">
                <a:latin typeface="Bahnschrift SemiLight" panose="020B0502040204020203" pitchFamily="34" charset="0"/>
              </a:rPr>
              <a:t> 2</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solidFill>
                  <a:srgbClr val="FF0000"/>
                </a:solidFill>
              </a:rPr>
              <a:t>UserManager.cpp</a:t>
            </a:r>
            <a:endParaRPr lang="en-GB" sz="1600" dirty="0">
              <a:solidFill>
                <a:srgbClr val="FF0000"/>
              </a:solidFill>
            </a:endParaRPr>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solidFill>
                  <a:srgbClr val="FF0000"/>
                </a:solidFill>
              </a:rPr>
              <a:t>Viewer.h</a:t>
            </a:r>
            <a:endParaRPr lang="en-GB" sz="1600" dirty="0">
              <a:solidFill>
                <a:srgbClr val="FF0000"/>
              </a:solidFill>
            </a:endParaRPr>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2"/>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3"/>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4"/>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Inserção e remoção de elementos na BST são feitos a partir dos métodos definidos em </a:t>
            </a:r>
            <a:r>
              <a:rPr lang="pt-PT" dirty="0" err="1"/>
              <a:t>BST.h</a:t>
            </a:r>
            <a:r>
              <a:rPr lang="pt-PT" dirty="0"/>
              <a:t>.</a:t>
            </a:r>
          </a:p>
          <a:p>
            <a:pPr marL="285750" indent="-285750">
              <a:buClr>
                <a:srgbClr val="8C2D19"/>
              </a:buClr>
              <a:buFont typeface="Arial" panose="020B0604020202020204" pitchFamily="34" charset="0"/>
              <a:buChar char="•"/>
            </a:pPr>
            <a:r>
              <a:rPr lang="pt-PT" dirty="0"/>
              <a:t>A conta de </a:t>
            </a:r>
            <a:r>
              <a:rPr lang="pt-PT" dirty="0" err="1"/>
              <a:t>streamer</a:t>
            </a:r>
            <a:r>
              <a:rPr lang="pt-PT" dirty="0"/>
              <a:t> tem a opção de desativar a conta e também adicionamos a opção de apagar permanentemente. Também pode ser alterado o seu nome e a sua password.</a:t>
            </a:r>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10</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7" name="Picture 6">
            <a:extLst>
              <a:ext uri="{FF2B5EF4-FFF2-40B4-BE49-F238E27FC236}">
                <a16:creationId xmlns:a16="http://schemas.microsoft.com/office/drawing/2014/main" id="{F3A67BFC-D4F7-426E-A3B5-DB0849F5C01A}"/>
              </a:ext>
            </a:extLst>
          </p:cNvPr>
          <p:cNvPicPr>
            <a:picLocks noChangeAspect="1"/>
          </p:cNvPicPr>
          <p:nvPr/>
        </p:nvPicPr>
        <p:blipFill>
          <a:blip r:embed="rId6"/>
          <a:stretch>
            <a:fillRect/>
          </a:stretch>
        </p:blipFill>
        <p:spPr>
          <a:xfrm>
            <a:off x="1741207" y="4368008"/>
            <a:ext cx="8951649" cy="1505263"/>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solidFill>
                <a:latin typeface="Bahnschrift SemiLight" panose="020B0502040204020203" pitchFamily="34" charset="0"/>
              </a:rPr>
              <a:t>Listagem</a:t>
            </a:r>
            <a:endParaRPr lang="en-GB" sz="6600" dirty="0">
              <a:solidFill>
                <a:schemeClr val="tx1"/>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50027" y="2822714"/>
            <a:ext cx="1811044" cy="338554"/>
          </a:xfrm>
          <a:prstGeom prst="rect">
            <a:avLst/>
          </a:prstGeom>
          <a:noFill/>
        </p:spPr>
        <p:txBody>
          <a:bodyPr wrap="square" rtlCol="0">
            <a:spAutoFit/>
          </a:bodyPr>
          <a:lstStyle/>
          <a:p>
            <a:r>
              <a:rPr lang="pt-PT" sz="1600" dirty="0"/>
              <a:t>SearchManager.cpp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980063"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Listagem das </a:t>
            </a:r>
            <a:r>
              <a:rPr lang="pt-PT" dirty="0" err="1"/>
              <a:t>Donations</a:t>
            </a:r>
            <a:r>
              <a:rPr lang="pt-PT" dirty="0"/>
              <a:t> admite vários parâmetros, portanto é possível filtrar a informação.</a:t>
            </a:r>
          </a:p>
          <a:p>
            <a:pPr marL="285750" indent="-285750">
              <a:buClr>
                <a:srgbClr val="8C2D19"/>
              </a:buClr>
              <a:buFont typeface="Arial" panose="020B0604020202020204" pitchFamily="34" charset="0"/>
              <a:buChar char="•"/>
            </a:pPr>
            <a:endParaRPr lang="pt-PT" dirty="0">
              <a:solidFill>
                <a:srgbClr val="FF0000"/>
              </a:solidFill>
            </a:endParaRPr>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11</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923330"/>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a:buClr>
                <a:srgbClr val="8C2D19"/>
              </a:buClr>
            </a:pPr>
            <a:endParaRPr lang="pt-PT" dirty="0">
              <a:solidFill>
                <a:srgbClr val="FF0000"/>
              </a:solidFill>
            </a:endParaRPr>
          </a:p>
        </p:txBody>
      </p:sp>
      <p:pic>
        <p:nvPicPr>
          <p:cNvPr id="11" name="Imagem 10">
            <a:extLst>
              <a:ext uri="{FF2B5EF4-FFF2-40B4-BE49-F238E27FC236}">
                <a16:creationId xmlns:a16="http://schemas.microsoft.com/office/drawing/2014/main" id="{831552EC-9C6F-48A3-8063-F2AA980FC078}"/>
              </a:ext>
            </a:extLst>
          </p:cNvPr>
          <p:cNvPicPr>
            <a:picLocks noChangeAspect="1"/>
          </p:cNvPicPr>
          <p:nvPr/>
        </p:nvPicPr>
        <p:blipFill>
          <a:blip r:embed="rId3"/>
          <a:stretch>
            <a:fillRect/>
          </a:stretch>
        </p:blipFill>
        <p:spPr>
          <a:xfrm>
            <a:off x="5077342" y="2003842"/>
            <a:ext cx="6383729" cy="819806"/>
          </a:xfrm>
          <a:prstGeom prst="rect">
            <a:avLst/>
          </a:prstGeom>
        </p:spPr>
      </p:pic>
      <p:pic>
        <p:nvPicPr>
          <p:cNvPr id="9" name="Picture 8">
            <a:extLst>
              <a:ext uri="{FF2B5EF4-FFF2-40B4-BE49-F238E27FC236}">
                <a16:creationId xmlns:a16="http://schemas.microsoft.com/office/drawing/2014/main" id="{3CF502A1-BF52-4B4C-B129-75313872CB84}"/>
              </a:ext>
            </a:extLst>
          </p:cNvPr>
          <p:cNvPicPr>
            <a:picLocks noChangeAspect="1"/>
          </p:cNvPicPr>
          <p:nvPr/>
        </p:nvPicPr>
        <p:blipFill>
          <a:blip r:embed="rId4"/>
          <a:stretch>
            <a:fillRect/>
          </a:stretch>
        </p:blipFill>
        <p:spPr>
          <a:xfrm>
            <a:off x="1097279" y="3162843"/>
            <a:ext cx="4730080" cy="2659000"/>
          </a:xfrm>
          <a:prstGeom prst="rect">
            <a:avLst/>
          </a:prstGeom>
        </p:spPr>
      </p:pic>
    </p:spTree>
    <p:extLst>
      <p:ext uri="{BB962C8B-B14F-4D97-AF65-F5344CB8AC3E}">
        <p14:creationId xmlns:p14="http://schemas.microsoft.com/office/powerpoint/2010/main" val="242775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a:t>
            </a:r>
            <a:endParaRPr lang="en-GB" sz="6600" dirty="0">
              <a:solidFill>
                <a:srgbClr val="FF0000"/>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2073942"/>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12</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077218"/>
          </a:xfrm>
          <a:prstGeom prst="rect">
            <a:avLst/>
          </a:prstGeom>
          <a:noFill/>
        </p:spPr>
        <p:txBody>
          <a:bodyPr wrap="square" rtlCol="0">
            <a:spAutoFit/>
          </a:bodyPr>
          <a:lstStyle/>
          <a:p>
            <a:pPr algn="ctr"/>
            <a:r>
              <a:rPr lang="pt-PT" sz="1600" dirty="0">
                <a:solidFill>
                  <a:srgbClr val="FF0000"/>
                </a:solidFill>
              </a:rPr>
              <a:t>Login Page</a:t>
            </a:r>
          </a:p>
          <a:p>
            <a:pPr marL="285750" indent="-285750">
              <a:buFont typeface="Arial" panose="020B0604020202020204" pitchFamily="34" charset="0"/>
              <a:buChar char="•"/>
            </a:pPr>
            <a:r>
              <a:rPr lang="pt-PT" sz="1600" dirty="0">
                <a:solidFill>
                  <a:srgbClr val="FF0000"/>
                </a:solidFill>
              </a:rPr>
              <a:t>Pode fazer login com usernick e password</a:t>
            </a:r>
          </a:p>
          <a:p>
            <a:pPr marL="285750" indent="-285750">
              <a:buFont typeface="Arial" panose="020B0604020202020204" pitchFamily="34" charset="0"/>
              <a:buChar char="•"/>
            </a:pPr>
            <a:r>
              <a:rPr lang="pt-PT" sz="1600" dirty="0">
                <a:solidFill>
                  <a:srgbClr val="FF0000"/>
                </a:solidFill>
              </a:rPr>
              <a:t>Criar uma nova conta(admin – apenas uma vez, streamer ou viewer).</a:t>
            </a:r>
            <a:endParaRPr lang="en-US" sz="1600"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solidFill>
                  <a:srgbClr val="FF0000"/>
                </a:solidFill>
              </a:rPr>
              <a:t>Exemplo Viewer</a:t>
            </a:r>
          </a:p>
          <a:p>
            <a:r>
              <a:rPr lang="pt-PT" dirty="0">
                <a:solidFill>
                  <a:srgbClr val="FF0000"/>
                </a:solidFill>
              </a:rPr>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1" y="200119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solidFill>
                  <a:srgbClr val="FF0000"/>
                </a:solidFill>
              </a:rPr>
              <a:t>Exemplo conta admin</a:t>
            </a:r>
          </a:p>
          <a:p>
            <a:pPr marL="285750" indent="-285750">
              <a:buFont typeface="Arial" panose="020B0604020202020204" pitchFamily="34" charset="0"/>
              <a:buChar char="•"/>
            </a:pPr>
            <a:r>
              <a:rPr lang="pt-PT" sz="1600" dirty="0">
                <a:solidFill>
                  <a:srgbClr val="FF0000"/>
                </a:solidFill>
              </a:rPr>
              <a:t>Várias estatísticas possiveis</a:t>
            </a:r>
          </a:p>
          <a:p>
            <a:endParaRPr lang="pt-PT" sz="1600" dirty="0">
              <a:solidFill>
                <a:srgbClr val="FF0000"/>
              </a:solidFill>
            </a:endParaRPr>
          </a:p>
          <a:p>
            <a:pPr algn="ctr"/>
            <a:r>
              <a:rPr lang="pt-PT" sz="1600" dirty="0">
                <a:solidFill>
                  <a:srgbClr val="FF0000"/>
                </a:solidFill>
              </a:rPr>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 – Pesquisas</a:t>
            </a:r>
            <a:endParaRPr lang="en-GB" sz="6600" dirty="0">
              <a:solidFill>
                <a:srgbClr val="FF0000"/>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13</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Escolher vários parametros</a:t>
            </a:r>
          </a:p>
          <a:p>
            <a:pPr marL="285750" indent="-285750">
              <a:buFont typeface="Arial" panose="020B0604020202020204" pitchFamily="34" charset="0"/>
              <a:buChar char="•"/>
            </a:pPr>
            <a:r>
              <a:rPr lang="pt-PT" dirty="0">
                <a:solidFill>
                  <a:srgbClr val="FF0000"/>
                </a:solidFill>
              </a:rPr>
              <a:t>Não escolher nenhum género implica pesquisar por todos</a:t>
            </a:r>
          </a:p>
          <a:p>
            <a:pPr marL="285750" indent="-285750">
              <a:buFont typeface="Arial" panose="020B0604020202020204" pitchFamily="34" charset="0"/>
              <a:buChar char="•"/>
            </a:pPr>
            <a:r>
              <a:rPr lang="pt-PT" dirty="0">
                <a:solidFill>
                  <a:srgbClr val="FF0000"/>
                </a:solidFill>
              </a:rPr>
              <a:t>Escolher 0 para parar de adicionar elementos à pesquisa</a:t>
            </a:r>
          </a:p>
          <a:p>
            <a:pPr marL="285750" indent="-285750">
              <a:buFont typeface="Arial" panose="020B0604020202020204" pitchFamily="34" charset="0"/>
              <a:buChar char="•"/>
            </a:pPr>
            <a:r>
              <a:rPr lang="pt-PT" dirty="0">
                <a:solidFill>
                  <a:srgbClr val="FF0000"/>
                </a:solidFill>
              </a:rPr>
              <a:t>Ordenar à escolha se assim desejar</a:t>
            </a:r>
            <a:endParaRPr lang="en-US"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Sistema de páginas</a:t>
            </a:r>
          </a:p>
          <a:p>
            <a:pPr marL="285750" indent="-285750">
              <a:buFont typeface="Arial" panose="020B0604020202020204" pitchFamily="34" charset="0"/>
              <a:buChar char="•"/>
            </a:pPr>
            <a:r>
              <a:rPr lang="pt-PT" dirty="0">
                <a:solidFill>
                  <a:srgbClr val="FF0000"/>
                </a:solidFill>
              </a:rPr>
              <a:t>Objetivo de não apresentar demasiadas entradas no ecrã de uma vez só.</a:t>
            </a:r>
            <a:endParaRPr lang="en-US" dirty="0">
              <a:solidFill>
                <a:srgbClr val="FF0000"/>
              </a:solidFill>
            </a:endParaRPr>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Foi alargada a </a:t>
            </a:r>
            <a:r>
              <a:rPr lang="pt-PT" dirty="0" err="1">
                <a:solidFill>
                  <a:schemeClr val="tx1"/>
                </a:solidFill>
              </a:rPr>
              <a:t>feature</a:t>
            </a:r>
            <a:r>
              <a:rPr lang="pt-PT" dirty="0">
                <a:solidFill>
                  <a:schemeClr val="tx1"/>
                </a:solidFill>
              </a:rPr>
              <a:t> de pesquisas </a:t>
            </a:r>
            <a:r>
              <a:rPr lang="pt-PT" dirty="0" err="1">
                <a:solidFill>
                  <a:schemeClr val="tx1"/>
                </a:solidFill>
              </a:rPr>
              <a:t>costumizadas</a:t>
            </a:r>
            <a:r>
              <a:rPr lang="pt-PT" dirty="0">
                <a:solidFill>
                  <a:schemeClr val="tx1"/>
                </a:solidFill>
              </a:rPr>
              <a:t> às doações.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a:t>
            </a:r>
            <a:r>
              <a:rPr lang="pt-PT" dirty="0" err="1">
                <a:solidFill>
                  <a:schemeClr val="tx1"/>
                </a:solidFill>
              </a:rPr>
              <a:t>parametros</a:t>
            </a:r>
            <a:r>
              <a:rPr lang="pt-PT" dirty="0">
                <a:solidFill>
                  <a:schemeClr val="tx1"/>
                </a:solidFill>
              </a:rPr>
              <a:t>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com os valores de avaliação.</a:t>
            </a:r>
          </a:p>
          <a:p>
            <a:pPr lvl="2">
              <a:buClr>
                <a:srgbClr val="8C2D19"/>
              </a:buClr>
              <a:buFont typeface="Arial" panose="020B0604020202020204" pitchFamily="34" charset="0"/>
              <a:buChar char="•"/>
            </a:pPr>
            <a:r>
              <a:rPr lang="pt-PT" dirty="0">
                <a:solidFill>
                  <a:schemeClr val="tx1"/>
                </a:solidFill>
              </a:rPr>
              <a:t>Enviar valor </a:t>
            </a:r>
            <a:r>
              <a:rPr lang="pt-PT" dirty="0" err="1">
                <a:solidFill>
                  <a:schemeClr val="tx1"/>
                </a:solidFill>
              </a:rPr>
              <a:t>minimo</a:t>
            </a:r>
            <a:r>
              <a:rPr lang="pt-PT" dirty="0">
                <a:solidFill>
                  <a:schemeClr val="tx1"/>
                </a:solidFill>
              </a:rPr>
              <a:t>.</a:t>
            </a:r>
          </a:p>
          <a:p>
            <a:pPr lvl="2">
              <a:buClr>
                <a:srgbClr val="8C2D19"/>
              </a:buClr>
              <a:buFont typeface="Arial" panose="020B0604020202020204" pitchFamily="34" charset="0"/>
              <a:buChar char="•"/>
            </a:pPr>
            <a:r>
              <a:rPr lang="pt-PT" dirty="0">
                <a:solidFill>
                  <a:schemeClr val="tx1"/>
                </a:solidFill>
              </a:rPr>
              <a:t>Enviar valor máximo.</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Neste caso, por se tratar de uma BST não faria sentido alterar a ordenação que esta impõe no seu conjunto de dados, por isso permanece ordenada pelo montante e pela avaliação.</a:t>
            </a: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Gostaríamos de realçar que a segunda parte to trabalho foi relativamente simples de implementar visto que o trabalho realizado anteriormente estava bastante bem estruturado.</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 conta de </a:t>
            </a:r>
            <a:r>
              <a:rPr lang="pt-PT" dirty="0" err="1">
                <a:solidFill>
                  <a:schemeClr val="tx1"/>
                </a:solidFill>
              </a:rPr>
              <a:t>streamer</a:t>
            </a:r>
            <a:r>
              <a:rPr lang="pt-PT" dirty="0">
                <a:solidFill>
                  <a:schemeClr val="tx1"/>
                </a:solidFill>
              </a:rPr>
              <a:t> tem agora um código associado. Caso tenho o código de estado a 1, deve receber </a:t>
            </a:r>
            <a:r>
              <a:rPr lang="pt-PT" dirty="0" err="1">
                <a:solidFill>
                  <a:schemeClr val="tx1"/>
                </a:solidFill>
              </a:rPr>
              <a:t>likes</a:t>
            </a:r>
            <a:r>
              <a:rPr lang="pt-PT" dirty="0">
                <a:solidFill>
                  <a:schemeClr val="tx1"/>
                </a:solidFill>
              </a:rPr>
              <a:t> na próxima </a:t>
            </a:r>
            <a:r>
              <a:rPr lang="pt-PT" dirty="0" err="1">
                <a:solidFill>
                  <a:schemeClr val="tx1"/>
                </a:solidFill>
              </a:rPr>
              <a:t>stream</a:t>
            </a:r>
            <a:r>
              <a:rPr lang="pt-PT" dirty="0">
                <a:solidFill>
                  <a:schemeClr val="tx1"/>
                </a:solidFill>
              </a:rPr>
              <a:t> iniciada. Caso esteja a 2 este já usufruiu do seu bónus de reativação. Implementamos esta </a:t>
            </a:r>
            <a:r>
              <a:rPr lang="pt-PT" dirty="0" err="1">
                <a:solidFill>
                  <a:schemeClr val="tx1"/>
                </a:solidFill>
              </a:rPr>
              <a:t>feature</a:t>
            </a:r>
            <a:r>
              <a:rPr lang="pt-PT" dirty="0">
                <a:solidFill>
                  <a:schemeClr val="tx1"/>
                </a:solidFill>
              </a:rPr>
              <a:t> desta maneira para prevenir o abuso de utilizadores de forma a obter </a:t>
            </a:r>
            <a:r>
              <a:rPr lang="pt-PT" dirty="0" err="1">
                <a:solidFill>
                  <a:schemeClr val="tx1"/>
                </a:solidFill>
              </a:rPr>
              <a:t>likes</a:t>
            </a:r>
            <a:r>
              <a:rPr lang="pt-PT" dirty="0">
                <a:solidFill>
                  <a:schemeClr val="tx1"/>
                </a:solidFill>
              </a:rPr>
              <a:t> de forma </a:t>
            </a:r>
            <a:r>
              <a:rPr lang="pt-PT" dirty="0" err="1">
                <a:solidFill>
                  <a:schemeClr val="tx1"/>
                </a:solidFill>
              </a:rPr>
              <a:t>insjusta</a:t>
            </a:r>
            <a:r>
              <a:rPr lang="pt-PT" dirty="0">
                <a:solidFill>
                  <a:schemeClr val="tx1"/>
                </a:solidFill>
              </a:rPr>
              <a:t>.</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16</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solidFill>
                  <a:srgbClr val="FF0000"/>
                </a:solidFill>
              </a:rPr>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solidFill>
                  <a:srgbClr val="FF0000"/>
                </a:solidFill>
              </a:rPr>
              <a:t> Para isso usamos nicknames e ID’s das streams como identificadores únicos.</a:t>
            </a:r>
          </a:p>
          <a:p>
            <a:pPr lvl="1">
              <a:buClr>
                <a:srgbClr val="8C2D19"/>
              </a:buClr>
              <a:buFont typeface="Arial" panose="020B0604020202020204" pitchFamily="34" charset="0"/>
              <a:buChar char="•"/>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Melhorar aplicação de </a:t>
            </a:r>
            <a:r>
              <a:rPr lang="pt-PT" sz="2400" dirty="0" err="1"/>
              <a:t>Streaming</a:t>
            </a:r>
            <a:r>
              <a:rPr lang="pt-PT" sz="2400" dirty="0"/>
              <a:t> </a:t>
            </a:r>
            <a:endParaRPr lang="pt-PT" dirty="0"/>
          </a:p>
          <a:p>
            <a:pPr marL="0" indent="0">
              <a:buNone/>
            </a:pPr>
            <a:endParaRPr lang="pt-PT" dirty="0"/>
          </a:p>
          <a:p>
            <a:endParaRPr lang="en-GB" dirty="0"/>
          </a:p>
        </p:txBody>
      </p:sp>
      <p:sp>
        <p:nvSpPr>
          <p:cNvPr id="18" name="CaixaDeTexto 17">
            <a:extLst>
              <a:ext uri="{FF2B5EF4-FFF2-40B4-BE49-F238E27FC236}">
                <a16:creationId xmlns:a16="http://schemas.microsoft.com/office/drawing/2014/main" id="{B561EF78-4C0C-4636-B684-531F2066C605}"/>
              </a:ext>
            </a:extLst>
          </p:cNvPr>
          <p:cNvSpPr txBox="1"/>
          <p:nvPr/>
        </p:nvSpPr>
        <p:spPr>
          <a:xfrm>
            <a:off x="3265073" y="3013129"/>
            <a:ext cx="1230548" cy="369332"/>
          </a:xfrm>
          <a:prstGeom prst="rect">
            <a:avLst/>
          </a:prstGeom>
          <a:noFill/>
        </p:spPr>
        <p:txBody>
          <a:bodyPr wrap="square" rtlCol="0">
            <a:spAutoFit/>
          </a:bodyPr>
          <a:lstStyle/>
          <a:p>
            <a:pPr algn="ctr"/>
            <a:r>
              <a:rPr lang="pt-PT" dirty="0" err="1"/>
              <a:t>Donations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4995318" y="3013129"/>
            <a:ext cx="1619304" cy="369332"/>
          </a:xfrm>
          <a:prstGeom prst="rect">
            <a:avLst/>
          </a:prstGeom>
          <a:noFill/>
        </p:spPr>
        <p:txBody>
          <a:bodyPr wrap="square" rtlCol="0">
            <a:spAutoFit/>
          </a:bodyPr>
          <a:lstStyle/>
          <a:p>
            <a:pPr algn="ctr"/>
            <a:r>
              <a:rPr lang="pt-PT" dirty="0"/>
              <a:t>Merchandising</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6961132" y="3018701"/>
            <a:ext cx="1230548" cy="369332"/>
          </a:xfrm>
          <a:prstGeom prst="rect">
            <a:avLst/>
          </a:prstGeom>
          <a:noFill/>
        </p:spPr>
        <p:txBody>
          <a:bodyPr wrap="square" rtlCol="0">
            <a:spAutoFit/>
          </a:bodyPr>
          <a:lstStyle/>
          <a:p>
            <a:pPr algn="ctr"/>
            <a:r>
              <a:rPr lang="pt-PT" dirty="0" err="1"/>
              <a:t>Streamers</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5849" y="4791212"/>
            <a:ext cx="609359" cy="609359"/>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4">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6" name="Gráfico 15">
            <a:extLst>
              <a:ext uri="{FF2B5EF4-FFF2-40B4-BE49-F238E27FC236}">
                <a16:creationId xmlns:a16="http://schemas.microsoft.com/office/drawing/2014/main" id="{46A3A24C-09CC-4313-986D-AE9674B62A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2597" y="3488095"/>
            <a:ext cx="982932" cy="982932"/>
          </a:xfrm>
          <a:prstGeom prst="rect">
            <a:avLst/>
          </a:prstGeom>
        </p:spPr>
      </p:pic>
      <p:pic>
        <p:nvPicPr>
          <p:cNvPr id="25" name="Gráfico 24">
            <a:extLst>
              <a:ext uri="{FF2B5EF4-FFF2-40B4-BE49-F238E27FC236}">
                <a16:creationId xmlns:a16="http://schemas.microsoft.com/office/drawing/2014/main" id="{1CD37B6D-5D76-43AD-AC7C-1D9F9DFF1A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8860" y="3579353"/>
            <a:ext cx="982932" cy="982932"/>
          </a:xfrm>
          <a:prstGeom prst="rect">
            <a:avLst/>
          </a:prstGeom>
        </p:spPr>
      </p:pic>
      <p:pic>
        <p:nvPicPr>
          <p:cNvPr id="33" name="Imagem 32">
            <a:extLst>
              <a:ext uri="{FF2B5EF4-FFF2-40B4-BE49-F238E27FC236}">
                <a16:creationId xmlns:a16="http://schemas.microsoft.com/office/drawing/2014/main" id="{072BAF87-AC75-4CC1-A101-D6980D1D7A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3546" y="4761860"/>
            <a:ext cx="609359" cy="609359"/>
          </a:xfrm>
          <a:prstGeom prst="rect">
            <a:avLst/>
          </a:prstGeom>
        </p:spPr>
      </p:pic>
      <p:pic>
        <p:nvPicPr>
          <p:cNvPr id="36" name="Imagem 35">
            <a:extLst>
              <a:ext uri="{FF2B5EF4-FFF2-40B4-BE49-F238E27FC236}">
                <a16:creationId xmlns:a16="http://schemas.microsoft.com/office/drawing/2014/main" id="{0EA4D1C4-A0AA-47BD-9EEC-029702E161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8903" y="4818022"/>
            <a:ext cx="528880" cy="528880"/>
          </a:xfrm>
          <a:prstGeom prst="rect">
            <a:avLst/>
          </a:prstGeom>
        </p:spPr>
      </p:pic>
      <p:pic>
        <p:nvPicPr>
          <p:cNvPr id="38" name="Imagem 37">
            <a:extLst>
              <a:ext uri="{FF2B5EF4-FFF2-40B4-BE49-F238E27FC236}">
                <a16:creationId xmlns:a16="http://schemas.microsoft.com/office/drawing/2014/main" id="{07F6E293-300A-462E-AAE5-951F883529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4385" y="4760856"/>
            <a:ext cx="670070" cy="670070"/>
          </a:xfrm>
          <a:prstGeom prst="rect">
            <a:avLst/>
          </a:prstGeom>
        </p:spPr>
      </p:pic>
      <p:pic>
        <p:nvPicPr>
          <p:cNvPr id="44" name="Gráfico 43">
            <a:extLst>
              <a:ext uri="{FF2B5EF4-FFF2-40B4-BE49-F238E27FC236}">
                <a16:creationId xmlns:a16="http://schemas.microsoft.com/office/drawing/2014/main" id="{75446F69-14C7-48D9-976F-AC8F00C5198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38919" y="4747428"/>
            <a:ext cx="670070" cy="670070"/>
          </a:xfrm>
          <a:prstGeom prst="rect">
            <a:avLst/>
          </a:prstGeom>
        </p:spPr>
      </p:pic>
      <p:pic>
        <p:nvPicPr>
          <p:cNvPr id="46" name="Gráfico 45">
            <a:extLst>
              <a:ext uri="{FF2B5EF4-FFF2-40B4-BE49-F238E27FC236}">
                <a16:creationId xmlns:a16="http://schemas.microsoft.com/office/drawing/2014/main" id="{89694F09-8946-4F7E-906A-9C3765FB2F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09851" y="4747428"/>
            <a:ext cx="670069" cy="670069"/>
          </a:xfrm>
          <a:prstGeom prst="rect">
            <a:avLst/>
          </a:prstGeom>
        </p:spPr>
      </p:pic>
      <p:pic>
        <p:nvPicPr>
          <p:cNvPr id="48" name="Gráfico 47">
            <a:extLst>
              <a:ext uri="{FF2B5EF4-FFF2-40B4-BE49-F238E27FC236}">
                <a16:creationId xmlns:a16="http://schemas.microsoft.com/office/drawing/2014/main" id="{EEEA0537-C120-4317-8F03-5E01E4D5F9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26642" y="3701013"/>
            <a:ext cx="795661" cy="795661"/>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841033"/>
            <a:ext cx="9871969" cy="230832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Criação de novas classes </a:t>
            </a:r>
            <a:r>
              <a:rPr lang="pt-PT" dirty="0" err="1"/>
              <a:t>Donation</a:t>
            </a:r>
            <a:r>
              <a:rPr lang="pt-PT" dirty="0"/>
              <a:t> e </a:t>
            </a:r>
            <a:r>
              <a:rPr lang="pt-PT" dirty="0" err="1"/>
              <a:t>DonationItem</a:t>
            </a:r>
            <a:endParaRPr lang="pt-PT" dirty="0"/>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t>Adicionada BST&lt;</a:t>
            </a:r>
            <a:r>
              <a:rPr lang="pt-PT" dirty="0" err="1"/>
              <a:t>DonationItem</a:t>
            </a:r>
            <a:r>
              <a:rPr lang="pt-PT" dirty="0"/>
              <a:t>&gt; á </a:t>
            </a:r>
            <a:r>
              <a:rPr lang="pt-PT" dirty="0" err="1"/>
              <a:t>dataBase</a:t>
            </a:r>
            <a:r>
              <a:rPr lang="pt-PT" dirty="0"/>
              <a:t> e novo manager para a alterar</a:t>
            </a:r>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t>Modificou-se a maneira como se guardam os </a:t>
            </a:r>
            <a:r>
              <a:rPr lang="pt-PT" dirty="0" err="1"/>
              <a:t>streamers</a:t>
            </a:r>
            <a:r>
              <a:rPr lang="pt-PT" dirty="0"/>
              <a:t>. Os </a:t>
            </a:r>
            <a:r>
              <a:rPr lang="pt-PT" dirty="0" err="1"/>
              <a:t>viewers</a:t>
            </a:r>
            <a:r>
              <a:rPr lang="pt-PT" dirty="0"/>
              <a:t> e </a:t>
            </a:r>
            <a:r>
              <a:rPr lang="pt-PT" dirty="0" err="1"/>
              <a:t>admins</a:t>
            </a:r>
            <a:r>
              <a:rPr lang="pt-PT" dirty="0"/>
              <a:t> permaneceram no mapa e os </a:t>
            </a:r>
            <a:r>
              <a:rPr lang="pt-PT" dirty="0" err="1"/>
              <a:t>streamers</a:t>
            </a:r>
            <a:r>
              <a:rPr lang="pt-PT" dirty="0"/>
              <a:t> foram movidos para um </a:t>
            </a:r>
            <a:r>
              <a:rPr lang="pt-PT" dirty="0" err="1"/>
              <a:t>unordered_set</a:t>
            </a:r>
            <a:r>
              <a:rPr lang="pt-PT" dirty="0"/>
              <a:t>. Para ir buscar informação de um </a:t>
            </a:r>
            <a:r>
              <a:rPr lang="pt-PT" dirty="0" err="1"/>
              <a:t>streamer</a:t>
            </a:r>
            <a:r>
              <a:rPr lang="pt-PT" dirty="0"/>
              <a:t>, basta saber o </a:t>
            </a:r>
            <a:r>
              <a:rPr lang="pt-PT" dirty="0" err="1"/>
              <a:t>nick</a:t>
            </a:r>
            <a:r>
              <a:rPr lang="pt-PT" dirty="0"/>
              <a:t>, visto que a sua função de </a:t>
            </a:r>
            <a:r>
              <a:rPr lang="pt-PT" dirty="0" err="1"/>
              <a:t>hash</a:t>
            </a:r>
            <a:r>
              <a:rPr lang="pt-PT" dirty="0"/>
              <a:t> incide apenas sobre o </a:t>
            </a:r>
            <a:r>
              <a:rPr lang="pt-PT" dirty="0" err="1"/>
              <a:t>nickname</a:t>
            </a:r>
            <a:r>
              <a:rPr lang="pt-PT" dirty="0"/>
              <a:t>. Foi usada esta maneira visto que todos as relações entre classes já estava baseada nesse </a:t>
            </a:r>
            <a:r>
              <a:rPr lang="pt-PT" dirty="0" err="1"/>
              <a:t>nickname</a:t>
            </a:r>
            <a:r>
              <a:rPr lang="pt-PT" dirty="0"/>
              <a:t>.</a:t>
            </a:r>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0" y="1880423"/>
            <a:ext cx="10115203" cy="677108"/>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000" dirty="0" err="1"/>
              <a:t>Donations</a:t>
            </a:r>
            <a:r>
              <a:rPr lang="pt-PT" sz="2000" dirty="0"/>
              <a:t>: Foram </a:t>
            </a:r>
            <a:r>
              <a:rPr lang="pt-PT" sz="2000" dirty="0" err="1"/>
              <a:t>defenidos</a:t>
            </a:r>
            <a:r>
              <a:rPr lang="pt-PT" sz="2000" dirty="0"/>
              <a:t> os operadores e a l</a:t>
            </a:r>
            <a:r>
              <a:rPr lang="pt-PT" dirty="0"/>
              <a:t>istagem é feita através de  </a:t>
            </a:r>
            <a:r>
              <a:rPr lang="pt-PT" dirty="0" err="1"/>
              <a:t>iteradores</a:t>
            </a:r>
            <a:r>
              <a:rPr lang="pt-PT" dirty="0"/>
              <a:t> para manter ordenação </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80" y="4140614"/>
            <a:ext cx="7534919" cy="369332"/>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a:t>Merchandising:</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7" name="Imagem 16">
            <a:extLst>
              <a:ext uri="{FF2B5EF4-FFF2-40B4-BE49-F238E27FC236}">
                <a16:creationId xmlns:a16="http://schemas.microsoft.com/office/drawing/2014/main" id="{35BC47C6-0A84-460E-9184-AE4E4E08F21C}"/>
              </a:ext>
            </a:extLst>
          </p:cNvPr>
          <p:cNvPicPr>
            <a:picLocks noChangeAspect="1"/>
          </p:cNvPicPr>
          <p:nvPr/>
        </p:nvPicPr>
        <p:blipFill>
          <a:blip r:embed="rId3"/>
          <a:stretch>
            <a:fillRect/>
          </a:stretch>
        </p:blipFill>
        <p:spPr>
          <a:xfrm>
            <a:off x="2672629" y="2324015"/>
            <a:ext cx="3849837" cy="1324077"/>
          </a:xfrm>
          <a:prstGeom prst="rect">
            <a:avLst/>
          </a:prstGeom>
        </p:spPr>
      </p:pic>
      <p:sp>
        <p:nvSpPr>
          <p:cNvPr id="33" name="CaixaDeTexto 32">
            <a:extLst>
              <a:ext uri="{FF2B5EF4-FFF2-40B4-BE49-F238E27FC236}">
                <a16:creationId xmlns:a16="http://schemas.microsoft.com/office/drawing/2014/main" id="{0F77BCBD-7078-49C1-A7A7-3B0132657C4B}"/>
              </a:ext>
            </a:extLst>
          </p:cNvPr>
          <p:cNvSpPr txBox="1"/>
          <p:nvPr/>
        </p:nvSpPr>
        <p:spPr>
          <a:xfrm>
            <a:off x="5219946" y="3648092"/>
            <a:ext cx="1302520" cy="338554"/>
          </a:xfrm>
          <a:prstGeom prst="rect">
            <a:avLst/>
          </a:prstGeom>
          <a:noFill/>
        </p:spPr>
        <p:txBody>
          <a:bodyPr wrap="square" rtlCol="0">
            <a:spAutoFit/>
          </a:bodyPr>
          <a:lstStyle/>
          <a:p>
            <a:r>
              <a:rPr lang="pt-PT" sz="1600" dirty="0"/>
              <a:t>Donation.cpp</a:t>
            </a:r>
            <a:endParaRPr lang="en-GB" sz="1600" dirty="0"/>
          </a:p>
        </p:txBody>
      </p:sp>
      <p:pic>
        <p:nvPicPr>
          <p:cNvPr id="21" name="Imagem 20">
            <a:extLst>
              <a:ext uri="{FF2B5EF4-FFF2-40B4-BE49-F238E27FC236}">
                <a16:creationId xmlns:a16="http://schemas.microsoft.com/office/drawing/2014/main" id="{3FA0D0E7-1C93-4181-9155-844F84167A96}"/>
              </a:ext>
            </a:extLst>
          </p:cNvPr>
          <p:cNvPicPr>
            <a:picLocks noChangeAspect="1"/>
          </p:cNvPicPr>
          <p:nvPr/>
        </p:nvPicPr>
        <p:blipFill>
          <a:blip r:embed="rId4"/>
          <a:stretch>
            <a:fillRect/>
          </a:stretch>
        </p:blipFill>
        <p:spPr>
          <a:xfrm>
            <a:off x="6615797" y="2334410"/>
            <a:ext cx="4509578" cy="1147173"/>
          </a:xfrm>
          <a:prstGeom prst="rect">
            <a:avLst/>
          </a:prstGeom>
        </p:spPr>
      </p:pic>
      <p:sp>
        <p:nvSpPr>
          <p:cNvPr id="39" name="CaixaDeTexto 38">
            <a:extLst>
              <a:ext uri="{FF2B5EF4-FFF2-40B4-BE49-F238E27FC236}">
                <a16:creationId xmlns:a16="http://schemas.microsoft.com/office/drawing/2014/main" id="{7B24E335-EDBB-4793-837A-F67D0528E4E8}"/>
              </a:ext>
            </a:extLst>
          </p:cNvPr>
          <p:cNvSpPr txBox="1"/>
          <p:nvPr/>
        </p:nvSpPr>
        <p:spPr>
          <a:xfrm>
            <a:off x="8508989" y="3458576"/>
            <a:ext cx="2685655" cy="338554"/>
          </a:xfrm>
          <a:prstGeom prst="rect">
            <a:avLst/>
          </a:prstGeom>
          <a:noFill/>
        </p:spPr>
        <p:txBody>
          <a:bodyPr wrap="square" rtlCol="0">
            <a:spAutoFit/>
          </a:bodyPr>
          <a:lstStyle/>
          <a:p>
            <a:r>
              <a:rPr lang="pt-PT" sz="1600" dirty="0"/>
              <a:t>(excerto)SortingManager.cpp</a:t>
            </a:r>
            <a:endParaRPr lang="en-GB" sz="1600" dirty="0"/>
          </a:p>
        </p:txBody>
      </p:sp>
      <p:sp>
        <p:nvSpPr>
          <p:cNvPr id="41" name="CaixaDeTexto 40">
            <a:extLst>
              <a:ext uri="{FF2B5EF4-FFF2-40B4-BE49-F238E27FC236}">
                <a16:creationId xmlns:a16="http://schemas.microsoft.com/office/drawing/2014/main" id="{CEC3B599-26D4-487A-A92E-0C232CA8A322}"/>
              </a:ext>
            </a:extLst>
          </p:cNvPr>
          <p:cNvSpPr txBox="1"/>
          <p:nvPr/>
        </p:nvSpPr>
        <p:spPr>
          <a:xfrm>
            <a:off x="1097279" y="4984311"/>
            <a:ext cx="10115203" cy="646331"/>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err="1"/>
              <a:t>Streamers</a:t>
            </a:r>
            <a:r>
              <a:rPr lang="pt-PT" dirty="0"/>
              <a:t> 2.0: Foi alterada a função de </a:t>
            </a:r>
            <a:r>
              <a:rPr lang="pt-PT" dirty="0" err="1"/>
              <a:t>getUser</a:t>
            </a:r>
            <a:r>
              <a:rPr lang="pt-PT" dirty="0"/>
              <a:t>. Caso o tipo de utilizador fosse um </a:t>
            </a:r>
            <a:r>
              <a:rPr lang="pt-PT" dirty="0" err="1"/>
              <a:t>streamer</a:t>
            </a:r>
            <a:r>
              <a:rPr lang="pt-PT" dirty="0"/>
              <a:t>, ia procurar no </a:t>
            </a:r>
            <a:r>
              <a:rPr lang="pt-PT" dirty="0" err="1"/>
              <a:t>unordered_set</a:t>
            </a:r>
            <a:r>
              <a:rPr lang="pt-PT" dirty="0"/>
              <a:t>.</a:t>
            </a:r>
            <a:endParaRPr lang="en-GB" dirty="0"/>
          </a:p>
        </p:txBody>
      </p:sp>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solidFill>
                  <a:srgbClr val="FF0000"/>
                </a:solidFill>
              </a:rPr>
              <a:t>Tipo de User</a:t>
            </a:r>
            <a:endParaRPr lang="en-GB" sz="2000" dirty="0">
              <a:solidFill>
                <a:srgbClr val="FF0000"/>
              </a:solidFill>
            </a:endParaRPr>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solidFill>
                  <a:srgbClr val="FF0000"/>
                </a:solidFill>
              </a:rPr>
              <a:t>Nome</a:t>
            </a:r>
            <a:endParaRPr lang="en-GB" sz="2000" dirty="0">
              <a:solidFill>
                <a:srgbClr val="FF0000"/>
              </a:solidFill>
            </a:endParaRPr>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solidFill>
                  <a:srgbClr val="FF0000"/>
                </a:solidFill>
              </a:rPr>
              <a:t>Nº de nomes</a:t>
            </a:r>
            <a:endParaRPr lang="en-GB" sz="2000" dirty="0">
              <a:solidFill>
                <a:srgbClr val="FF0000"/>
              </a:solidFill>
            </a:endParaRPr>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solidFill>
                  <a:srgbClr val="FF0000"/>
                </a:solidFill>
              </a:rPr>
              <a:t>Nickname</a:t>
            </a:r>
            <a:endParaRPr lang="en-GB" sz="2000" dirty="0">
              <a:solidFill>
                <a:srgbClr val="FF0000"/>
              </a:solidFill>
            </a:endParaRPr>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solidFill>
                  <a:srgbClr val="FF0000"/>
                </a:solidFill>
              </a:rPr>
              <a:t>Password</a:t>
            </a:r>
            <a:endParaRPr lang="en-GB" sz="2000" dirty="0">
              <a:solidFill>
                <a:srgbClr val="FF0000"/>
              </a:solidFill>
            </a:endParaRPr>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solidFill>
                  <a:srgbClr val="FF0000"/>
                </a:solidFill>
              </a:rPr>
              <a:t>Data Nascimento</a:t>
            </a:r>
            <a:endParaRPr lang="en-GB" sz="2000" dirty="0">
              <a:solidFill>
                <a:srgbClr val="FF0000"/>
              </a:solidFill>
            </a:endParaRPr>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solidFill>
                  <a:srgbClr val="FF0000"/>
                </a:solidFill>
              </a:rPr>
              <a:t>Entrou na plataforma</a:t>
            </a:r>
            <a:endParaRPr lang="en-GB" sz="2000" dirty="0">
              <a:solidFill>
                <a:srgbClr val="FF0000"/>
              </a:solidFill>
            </a:endParaRPr>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solidFill>
                  <a:srgbClr val="FF0000"/>
                </a:solidFill>
              </a:rPr>
              <a:t>(Viewer)</a:t>
            </a:r>
          </a:p>
          <a:p>
            <a:r>
              <a:rPr lang="pt-PT" sz="2000" dirty="0">
                <a:solidFill>
                  <a:srgbClr val="FF0000"/>
                </a:solidFill>
              </a:rPr>
              <a:t>ID da stream a ver</a:t>
            </a:r>
            <a:endParaRPr lang="en-GB" sz="2000" dirty="0">
              <a:solidFill>
                <a:srgbClr val="FF0000"/>
              </a:solidFill>
            </a:endParaRPr>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solidFill>
                  <a:srgbClr val="FF0000"/>
                </a:solidFill>
              </a:rPr>
              <a:t>Nº </a:t>
            </a:r>
            <a:r>
              <a:rPr lang="pt-PT" sz="2000" dirty="0">
                <a:solidFill>
                  <a:srgbClr val="FF0000"/>
                </a:solidFill>
              </a:rPr>
              <a:t>Seguidores</a:t>
            </a:r>
            <a:endParaRPr lang="en-GB" dirty="0">
              <a:solidFill>
                <a:srgbClr val="FF0000"/>
              </a:solidFill>
            </a:endParaRPr>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solidFill>
                  <a:srgbClr val="FF0000"/>
                </a:solidFill>
              </a:rPr>
              <a:t>Nº streams no histórico</a:t>
            </a:r>
            <a:endParaRPr lang="en-GB" sz="2000" dirty="0">
              <a:solidFill>
                <a:srgbClr val="FF0000"/>
              </a:solidFill>
            </a:endParaRPr>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solidFill>
                  <a:srgbClr val="FF0000"/>
                </a:solidFill>
              </a:rPr>
              <a:t>Ex: Lista de seguidores.   2 , nick1 , nick2</a:t>
            </a:r>
            <a:endParaRPr lang="en-GB" dirty="0">
              <a:solidFill>
                <a:srgbClr val="FF0000"/>
              </a:solidFill>
            </a:endParaRPr>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solidFill>
                  <a:srgbClr val="FF0000"/>
                </a:solidFill>
              </a:rPr>
              <a:t>(</a:t>
            </a:r>
            <a:r>
              <a:rPr lang="pt-PT" sz="1400" dirty="0" err="1">
                <a:solidFill>
                  <a:srgbClr val="FF0000"/>
                </a:solidFill>
              </a:rPr>
              <a:t>Streamer</a:t>
            </a:r>
            <a:r>
              <a:rPr lang="pt-PT" sz="1400" dirty="0">
                <a:solidFill>
                  <a:srgbClr val="FF0000"/>
                </a:solidFill>
              </a:rPr>
              <a:t>)</a:t>
            </a:r>
          </a:p>
          <a:p>
            <a:pPr algn="ctr"/>
            <a:r>
              <a:rPr lang="pt-PT" sz="1400" dirty="0">
                <a:solidFill>
                  <a:srgbClr val="FF0000"/>
                </a:solidFill>
              </a:rPr>
              <a:t>ID da </a:t>
            </a:r>
            <a:r>
              <a:rPr lang="pt-PT" sz="1400" dirty="0" err="1">
                <a:solidFill>
                  <a:srgbClr val="FF0000"/>
                </a:solidFill>
              </a:rPr>
              <a:t>stream</a:t>
            </a:r>
            <a:r>
              <a:rPr lang="pt-PT" sz="1400" dirty="0">
                <a:solidFill>
                  <a:srgbClr val="FF0000"/>
                </a:solidFill>
              </a:rPr>
              <a:t> a </a:t>
            </a:r>
            <a:r>
              <a:rPr lang="pt-PT" sz="1400" dirty="0" err="1">
                <a:solidFill>
                  <a:srgbClr val="FF0000"/>
                </a:solidFill>
              </a:rPr>
              <a:t>streamar</a:t>
            </a:r>
            <a:endParaRPr lang="en-GB" sz="1400" dirty="0">
              <a:solidFill>
                <a:srgbClr val="FF0000"/>
              </a:solidFill>
            </a:endParaRPr>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5</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solidFill>
                <a:srgbClr val="FF0000"/>
              </a:solidFill>
            </a:endParaRPr>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9608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solidFill>
                  <a:srgbClr val="FF0000"/>
                </a:solidFill>
              </a:rPr>
              <a:t>Last</a:t>
            </a:r>
            <a:r>
              <a:rPr lang="pt-PT" sz="2000" dirty="0">
                <a:solidFill>
                  <a:srgbClr val="FF0000"/>
                </a:solidFill>
              </a:rPr>
              <a:t> ID</a:t>
            </a:r>
            <a:endParaRPr lang="en-GB" sz="2000" dirty="0">
              <a:solidFill>
                <a:srgbClr val="FF0000"/>
              </a:solidFill>
            </a:endParaRPr>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solidFill>
                  <a:srgbClr val="FF0000"/>
                </a:solidFill>
              </a:rPr>
              <a:t>ID</a:t>
            </a:r>
            <a:endParaRPr lang="en-GB" sz="2000" dirty="0">
              <a:solidFill>
                <a:srgbClr val="FF0000"/>
              </a:solidFill>
            </a:endParaRPr>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solidFill>
                  <a:srgbClr val="FF0000"/>
                </a:solidFill>
              </a:rPr>
              <a:t>Tipo de Stream</a:t>
            </a:r>
            <a:endParaRPr lang="en-GB" sz="2000" dirty="0">
              <a:solidFill>
                <a:srgbClr val="FF0000"/>
              </a:solidFill>
            </a:endParaRPr>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solidFill>
                  <a:srgbClr val="FF0000"/>
                </a:solidFill>
              </a:rPr>
              <a:t>Nº plvrs. título </a:t>
            </a:r>
            <a:endParaRPr lang="en-GB" sz="2000" dirty="0">
              <a:solidFill>
                <a:srgbClr val="FF0000"/>
              </a:solidFill>
            </a:endParaRPr>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solidFill>
                  <a:srgbClr val="FF0000"/>
                </a:solidFill>
              </a:rPr>
              <a:t>Data de Inicio</a:t>
            </a:r>
            <a:endParaRPr lang="en-GB" sz="2000" dirty="0">
              <a:solidFill>
                <a:srgbClr val="FF0000"/>
              </a:solidFill>
            </a:endParaRPr>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solidFill>
                  <a:srgbClr val="FF0000"/>
                </a:solidFill>
              </a:rPr>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solidFill>
                  <a:srgbClr val="FF0000"/>
                </a:solidFill>
              </a:rPr>
              <a:t>Genero</a:t>
            </a:r>
            <a:endParaRPr lang="en-GB" sz="2000" dirty="0">
              <a:solidFill>
                <a:srgbClr val="FF0000"/>
              </a:solidFill>
            </a:endParaRPr>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solidFill>
                  <a:srgbClr val="FF0000"/>
                </a:solidFill>
              </a:rPr>
              <a:t>MinAge</a:t>
            </a:r>
            <a:endParaRPr lang="en-GB" sz="2000" dirty="0">
              <a:solidFill>
                <a:srgbClr val="FF0000"/>
              </a:solidFill>
            </a:endParaRPr>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solidFill>
                  <a:srgbClr val="FF0000"/>
                </a:solidFill>
              </a:rPr>
              <a:t>Streamer</a:t>
            </a:r>
            <a:endParaRPr lang="en-GB" sz="2000" dirty="0">
              <a:solidFill>
                <a:srgbClr val="FF0000"/>
              </a:solidFill>
            </a:endParaRPr>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solidFill>
                  <a:srgbClr val="FF0000"/>
                </a:solidFill>
              </a:rPr>
              <a:t>Nº </a:t>
            </a:r>
            <a:r>
              <a:rPr lang="pt-PT" dirty="0" err="1">
                <a:solidFill>
                  <a:srgbClr val="FF0000"/>
                </a:solidFill>
              </a:rPr>
              <a:t>Viewers</a:t>
            </a:r>
            <a:endParaRPr lang="en-GB" sz="2000" dirty="0">
              <a:solidFill>
                <a:srgbClr val="FF0000"/>
              </a:solidFill>
            </a:endParaRPr>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Após Nº Viewers surge, Nº FeedBack, lista dos nicks e feedback correspondente, Nº likes, Nº dislikes, </a:t>
            </a:r>
          </a:p>
          <a:p>
            <a:pPr>
              <a:buClr>
                <a:srgbClr val="C00000"/>
              </a:buClr>
            </a:pPr>
            <a:r>
              <a:rPr lang="pt-PT" sz="1600" dirty="0">
                <a:solidFill>
                  <a:srgbClr val="FF0000"/>
                </a:solidFill>
              </a:rPr>
              <a:t>(Se PrivateStream )   </a:t>
            </a:r>
            <a:r>
              <a:rPr lang="pt-PT" dirty="0">
                <a:solidFill>
                  <a:srgbClr val="FF0000"/>
                </a:solidFill>
              </a:rPr>
              <a:t>Nº comments, lista dos comments, Nº whitelisted, lista nicks whitelisted ,</a:t>
            </a:r>
            <a:endParaRPr lang="en-GB" dirty="0">
              <a:solidFill>
                <a:srgbClr val="FF0000"/>
              </a:solidFill>
            </a:endParaRPr>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 Comment: nick , Nº palavras do comment,  lista das palavras </a:t>
            </a:r>
            <a:endParaRPr lang="en-GB" dirty="0">
              <a:solidFill>
                <a:srgbClr val="FF0000"/>
              </a:solidFill>
            </a:endParaRPr>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solidFill>
                  <a:srgbClr val="FF0000"/>
                </a:solidFill>
              </a:rPr>
              <a:t>(Finished)</a:t>
            </a:r>
          </a:p>
          <a:p>
            <a:pPr algn="ctr"/>
            <a:r>
              <a:rPr lang="pt-PT" sz="1400" dirty="0">
                <a:solidFill>
                  <a:srgbClr val="FF0000"/>
                </a:solidFill>
              </a:rPr>
              <a:t>Tipo de Stream </a:t>
            </a:r>
            <a:endParaRPr lang="en-GB" sz="1400" dirty="0">
              <a:solidFill>
                <a:srgbClr val="FF0000"/>
              </a:solidFill>
            </a:endParaRPr>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solidFill>
                  <a:srgbClr val="FF0000"/>
                </a:solidFill>
              </a:rPr>
              <a:t>(Finished)</a:t>
            </a:r>
          </a:p>
          <a:p>
            <a:pPr algn="ctr"/>
            <a:r>
              <a:rPr lang="pt-PT" dirty="0">
                <a:solidFill>
                  <a:srgbClr val="FF0000"/>
                </a:solidFill>
              </a:rPr>
              <a:t>Data de fim</a:t>
            </a:r>
            <a:endParaRPr lang="en-US" dirty="0">
              <a:solidFill>
                <a:srgbClr val="FF0000"/>
              </a:solidFill>
            </a:endParaRPr>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solidFill>
                  <a:srgbClr val="FF0000"/>
                </a:solidFill>
              </a:rPr>
              <a:t>(</a:t>
            </a:r>
            <a:r>
              <a:rPr lang="pt-PT" sz="1400" dirty="0" err="1">
                <a:solidFill>
                  <a:srgbClr val="FF0000"/>
                </a:solidFill>
              </a:rPr>
              <a:t>enum</a:t>
            </a:r>
            <a:r>
              <a:rPr lang="pt-PT" sz="1400" dirty="0">
                <a:solidFill>
                  <a:srgbClr val="FF0000"/>
                </a:solidFill>
              </a:rPr>
              <a:t>)</a:t>
            </a:r>
            <a:endParaRPr lang="en-GB" sz="1400" dirty="0">
              <a:solidFill>
                <a:srgbClr val="FF0000"/>
              </a:solidFill>
            </a:endParaRPr>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solidFill>
                  <a:srgbClr val="FF0000"/>
                </a:solidFill>
              </a:rPr>
              <a:t>(</a:t>
            </a:r>
            <a:r>
              <a:rPr lang="pt-PT" sz="1400" dirty="0" err="1">
                <a:solidFill>
                  <a:srgbClr val="FF0000"/>
                </a:solidFill>
              </a:rPr>
              <a:t>enum</a:t>
            </a:r>
            <a:r>
              <a:rPr lang="pt-PT" sz="1400" dirty="0">
                <a:solidFill>
                  <a:srgbClr val="FF0000"/>
                </a:solidFill>
              </a:rPr>
              <a:t>)</a:t>
            </a:r>
            <a:endParaRPr lang="en-GB" sz="1400" dirty="0">
              <a:solidFill>
                <a:srgbClr val="FF0000"/>
              </a:solidFill>
            </a:endParaRPr>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6</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346182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D83F974-8F8D-4C83-94F4-34037815363D}"/>
              </a:ext>
            </a:extLst>
          </p:cNvPr>
          <p:cNvPicPr>
            <a:picLocks noChangeAspect="1"/>
          </p:cNvPicPr>
          <p:nvPr/>
        </p:nvPicPr>
        <p:blipFill>
          <a:blip r:embed="rId2"/>
          <a:stretch>
            <a:fillRect/>
          </a:stretch>
        </p:blipFill>
        <p:spPr>
          <a:xfrm>
            <a:off x="4722388" y="3703197"/>
            <a:ext cx="2339543" cy="1417443"/>
          </a:xfrm>
          <a:prstGeom prst="rect">
            <a:avLst/>
          </a:prstGeom>
        </p:spPr>
      </p:pic>
      <p:sp>
        <p:nvSpPr>
          <p:cNvPr id="4" name="Marcador de Posição do Rodapé 3">
            <a:extLst>
              <a:ext uri="{FF2B5EF4-FFF2-40B4-BE49-F238E27FC236}">
                <a16:creationId xmlns:a16="http://schemas.microsoft.com/office/drawing/2014/main" id="{CD041F31-1926-4481-9649-5381C4152000}"/>
              </a:ext>
            </a:extLst>
          </p:cNvPr>
          <p:cNvSpPr>
            <a:spLocks noGrp="1"/>
          </p:cNvSpPr>
          <p:nvPr>
            <p:ph type="ftr" sz="quarter" idx="11"/>
          </p:nvPr>
        </p:nvSpPr>
        <p:spPr/>
        <p:txBody>
          <a:bodyPr/>
          <a:lstStyle/>
          <a:p>
            <a:r>
              <a:rPr lang="en-GB" sz="2400" b="1" dirty="0"/>
              <a:t>2MIEIC04_G1</a:t>
            </a:r>
          </a:p>
        </p:txBody>
      </p:sp>
      <p:sp>
        <p:nvSpPr>
          <p:cNvPr id="5" name="Marcador de Posição do Número do Diapositivo 4">
            <a:extLst>
              <a:ext uri="{FF2B5EF4-FFF2-40B4-BE49-F238E27FC236}">
                <a16:creationId xmlns:a16="http://schemas.microsoft.com/office/drawing/2014/main" id="{8B9BD288-16AA-4430-99EE-EC8CA98C718B}"/>
              </a:ext>
            </a:extLst>
          </p:cNvPr>
          <p:cNvSpPr>
            <a:spLocks noGrp="1"/>
          </p:cNvSpPr>
          <p:nvPr>
            <p:ph type="sldNum" sz="quarter" idx="12"/>
          </p:nvPr>
        </p:nvSpPr>
        <p:spPr/>
        <p:txBody>
          <a:bodyPr/>
          <a:lstStyle/>
          <a:p>
            <a:fld id="{75DB3F52-068C-4339-9FA6-06F9AAEB3337}" type="slidenum">
              <a:rPr lang="en-GB" sz="2400" smtClean="0"/>
              <a:t>7</a:t>
            </a:fld>
            <a:endParaRPr lang="en-GB" sz="2400" dirty="0"/>
          </a:p>
        </p:txBody>
      </p:sp>
      <p:sp>
        <p:nvSpPr>
          <p:cNvPr id="7" name="Título 1">
            <a:extLst>
              <a:ext uri="{FF2B5EF4-FFF2-40B4-BE49-F238E27FC236}">
                <a16:creationId xmlns:a16="http://schemas.microsoft.com/office/drawing/2014/main" id="{5F639702-E15B-442E-B6E8-202B80E9D05D}"/>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Ficheiros - </a:t>
            </a:r>
            <a:r>
              <a:rPr lang="pt-PT" sz="6600" dirty="0" err="1">
                <a:solidFill>
                  <a:schemeClr val="tx1">
                    <a:lumMod val="85000"/>
                    <a:lumOff val="15000"/>
                  </a:schemeClr>
                </a:solidFill>
                <a:latin typeface="Bahnschrift SemiLight" panose="020B0502040204020203" pitchFamily="34" charset="0"/>
              </a:rPr>
              <a:t>Donations</a:t>
            </a:r>
            <a:endParaRPr lang="en-GB" sz="6600" dirty="0">
              <a:solidFill>
                <a:schemeClr val="tx1">
                  <a:lumMod val="85000"/>
                  <a:lumOff val="15000"/>
                </a:schemeClr>
              </a:solidFill>
              <a:latin typeface="Bahnschrift SemiLight" panose="020B0502040204020203" pitchFamily="34" charset="0"/>
            </a:endParaRPr>
          </a:p>
        </p:txBody>
      </p:sp>
      <p:cxnSp>
        <p:nvCxnSpPr>
          <p:cNvPr id="29" name="Conexão reta 28">
            <a:extLst>
              <a:ext uri="{FF2B5EF4-FFF2-40B4-BE49-F238E27FC236}">
                <a16:creationId xmlns:a16="http://schemas.microsoft.com/office/drawing/2014/main" id="{B89E7E41-9D92-43B4-AFD2-992CDB72335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cxnSp>
        <p:nvCxnSpPr>
          <p:cNvPr id="17" name="Conexão reta unidirecional 16">
            <a:extLst>
              <a:ext uri="{FF2B5EF4-FFF2-40B4-BE49-F238E27FC236}">
                <a16:creationId xmlns:a16="http://schemas.microsoft.com/office/drawing/2014/main" id="{A591EA11-DC21-435D-9FB0-2D4DFAB26801}"/>
              </a:ext>
            </a:extLst>
          </p:cNvPr>
          <p:cNvCxnSpPr>
            <a:cxnSpLocks/>
            <a:stCxn id="40" idx="0"/>
            <a:endCxn id="18" idx="2"/>
          </p:cNvCxnSpPr>
          <p:nvPr/>
        </p:nvCxnSpPr>
        <p:spPr>
          <a:xfrm flipH="1" flipV="1">
            <a:off x="3946200" y="2797214"/>
            <a:ext cx="1156628" cy="91168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8" name="CaixaDeTexto 17">
            <a:extLst>
              <a:ext uri="{FF2B5EF4-FFF2-40B4-BE49-F238E27FC236}">
                <a16:creationId xmlns:a16="http://schemas.microsoft.com/office/drawing/2014/main" id="{8972E605-3342-422C-9D2E-3BB60D6F8C14}"/>
              </a:ext>
            </a:extLst>
          </p:cNvPr>
          <p:cNvSpPr txBox="1"/>
          <p:nvPr/>
        </p:nvSpPr>
        <p:spPr>
          <a:xfrm>
            <a:off x="3062933" y="2397104"/>
            <a:ext cx="1766533" cy="400110"/>
          </a:xfrm>
          <a:prstGeom prst="rect">
            <a:avLst/>
          </a:prstGeom>
          <a:noFill/>
        </p:spPr>
        <p:txBody>
          <a:bodyPr wrap="square" rtlCol="0">
            <a:spAutoFit/>
          </a:bodyPr>
          <a:lstStyle/>
          <a:p>
            <a:pPr algn="ctr"/>
            <a:r>
              <a:rPr lang="pt-PT" sz="2000" dirty="0" err="1"/>
              <a:t>Streamer</a:t>
            </a:r>
            <a:r>
              <a:rPr lang="pt-PT" sz="2000" dirty="0"/>
              <a:t> </a:t>
            </a:r>
            <a:r>
              <a:rPr lang="pt-PT" sz="2000" dirty="0" err="1"/>
              <a:t>Nick</a:t>
            </a:r>
            <a:endParaRPr lang="en-GB" sz="2000" dirty="0"/>
          </a:p>
        </p:txBody>
      </p:sp>
      <p:cxnSp>
        <p:nvCxnSpPr>
          <p:cNvPr id="23" name="Conexão reta unidirecional 22">
            <a:extLst>
              <a:ext uri="{FF2B5EF4-FFF2-40B4-BE49-F238E27FC236}">
                <a16:creationId xmlns:a16="http://schemas.microsoft.com/office/drawing/2014/main" id="{3DC22C5C-7665-4461-91B1-E9AB07F69010}"/>
              </a:ext>
            </a:extLst>
          </p:cNvPr>
          <p:cNvCxnSpPr>
            <a:cxnSpLocks/>
            <a:stCxn id="43" idx="0"/>
            <a:endCxn id="24" idx="2"/>
          </p:cNvCxnSpPr>
          <p:nvPr/>
        </p:nvCxnSpPr>
        <p:spPr>
          <a:xfrm flipV="1">
            <a:off x="5787446" y="3032818"/>
            <a:ext cx="0" cy="68616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4" name="CaixaDeTexto 23">
            <a:extLst>
              <a:ext uri="{FF2B5EF4-FFF2-40B4-BE49-F238E27FC236}">
                <a16:creationId xmlns:a16="http://schemas.microsoft.com/office/drawing/2014/main" id="{0145D52C-E4D4-4B4E-8256-9ADC9CE4947C}"/>
              </a:ext>
            </a:extLst>
          </p:cNvPr>
          <p:cNvSpPr txBox="1"/>
          <p:nvPr/>
        </p:nvSpPr>
        <p:spPr>
          <a:xfrm>
            <a:off x="5235187" y="2324932"/>
            <a:ext cx="1104517" cy="707886"/>
          </a:xfrm>
          <a:prstGeom prst="rect">
            <a:avLst/>
          </a:prstGeom>
          <a:noFill/>
        </p:spPr>
        <p:txBody>
          <a:bodyPr wrap="square" rtlCol="0">
            <a:spAutoFit/>
          </a:bodyPr>
          <a:lstStyle/>
          <a:p>
            <a:pPr algn="ctr"/>
            <a:r>
              <a:rPr lang="pt-PT" sz="2000" dirty="0" err="1"/>
              <a:t>Amount</a:t>
            </a:r>
            <a:r>
              <a:rPr lang="pt-PT" sz="2000" dirty="0"/>
              <a:t> </a:t>
            </a:r>
            <a:r>
              <a:rPr lang="pt-PT" sz="2000" dirty="0" err="1"/>
              <a:t>donated</a:t>
            </a:r>
            <a:endParaRPr lang="en-GB" sz="2000" dirty="0"/>
          </a:p>
        </p:txBody>
      </p:sp>
      <p:cxnSp>
        <p:nvCxnSpPr>
          <p:cNvPr id="27" name="Conexão reta unidirecional 26">
            <a:extLst>
              <a:ext uri="{FF2B5EF4-FFF2-40B4-BE49-F238E27FC236}">
                <a16:creationId xmlns:a16="http://schemas.microsoft.com/office/drawing/2014/main" id="{9588C264-BC63-4960-BC57-E4A755C943D7}"/>
              </a:ext>
            </a:extLst>
          </p:cNvPr>
          <p:cNvCxnSpPr>
            <a:cxnSpLocks/>
            <a:stCxn id="45" idx="0"/>
            <a:endCxn id="28" idx="2"/>
          </p:cNvCxnSpPr>
          <p:nvPr/>
        </p:nvCxnSpPr>
        <p:spPr>
          <a:xfrm flipV="1">
            <a:off x="6161116" y="2803889"/>
            <a:ext cx="1245489" cy="91389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8" name="CaixaDeTexto 27">
            <a:extLst>
              <a:ext uri="{FF2B5EF4-FFF2-40B4-BE49-F238E27FC236}">
                <a16:creationId xmlns:a16="http://schemas.microsoft.com/office/drawing/2014/main" id="{E7B6A703-1309-402E-AA62-C4EED545794C}"/>
              </a:ext>
            </a:extLst>
          </p:cNvPr>
          <p:cNvSpPr txBox="1"/>
          <p:nvPr/>
        </p:nvSpPr>
        <p:spPr>
          <a:xfrm>
            <a:off x="6776325" y="2434557"/>
            <a:ext cx="1260559" cy="369332"/>
          </a:xfrm>
          <a:prstGeom prst="rect">
            <a:avLst/>
          </a:prstGeom>
          <a:noFill/>
        </p:spPr>
        <p:txBody>
          <a:bodyPr wrap="square" rtlCol="0">
            <a:spAutoFit/>
          </a:bodyPr>
          <a:lstStyle/>
          <a:p>
            <a:pPr algn="ctr"/>
            <a:r>
              <a:rPr lang="pt-PT" dirty="0" err="1"/>
              <a:t>Evaluation</a:t>
            </a:r>
            <a:endParaRPr lang="en-GB" sz="2000" dirty="0"/>
          </a:p>
        </p:txBody>
      </p:sp>
      <p:pic>
        <p:nvPicPr>
          <p:cNvPr id="50" name="Imagem 49">
            <a:extLst>
              <a:ext uri="{FF2B5EF4-FFF2-40B4-BE49-F238E27FC236}">
                <a16:creationId xmlns:a16="http://schemas.microsoft.com/office/drawing/2014/main" id="{C9CA462E-8E2A-4338-B5C5-71EE804670F2}"/>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E62720A1-26B0-4461-9330-94DA2094A67F}"/>
              </a:ext>
            </a:extLst>
          </p:cNvPr>
          <p:cNvSpPr/>
          <p:nvPr/>
        </p:nvSpPr>
        <p:spPr>
          <a:xfrm>
            <a:off x="4704243" y="3708901"/>
            <a:ext cx="797169"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3" name="Oval 42">
            <a:extLst>
              <a:ext uri="{FF2B5EF4-FFF2-40B4-BE49-F238E27FC236}">
                <a16:creationId xmlns:a16="http://schemas.microsoft.com/office/drawing/2014/main" id="{B09F585C-2F70-42E6-88F7-345C3549CB9C}"/>
              </a:ext>
            </a:extLst>
          </p:cNvPr>
          <p:cNvSpPr/>
          <p:nvPr/>
        </p:nvSpPr>
        <p:spPr>
          <a:xfrm>
            <a:off x="5650580" y="3718983"/>
            <a:ext cx="273732" cy="180427"/>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1945EDD6-3EFD-4F04-AEDD-D72ED1C8E57C}"/>
              </a:ext>
            </a:extLst>
          </p:cNvPr>
          <p:cNvSpPr/>
          <p:nvPr/>
        </p:nvSpPr>
        <p:spPr>
          <a:xfrm>
            <a:off x="6082358" y="3717779"/>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48556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solidFill>
                  <a:srgbClr val="FF0000"/>
                </a:solidFill>
              </a:rPr>
              <a:t>Users</a:t>
            </a:r>
            <a:endParaRPr lang="en-GB" sz="2400" dirty="0">
              <a:solidFill>
                <a:srgbClr val="FF0000"/>
              </a:solidFill>
            </a:endParaRPr>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solidFill>
                  <a:srgbClr val="FF0000"/>
                </a:solidFill>
              </a:rPr>
              <a:t>Streams</a:t>
            </a:r>
            <a:endParaRPr lang="en-GB" sz="2400" dirty="0">
              <a:solidFill>
                <a:srgbClr val="FF0000"/>
              </a:solidFill>
            </a:endParaRPr>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solidFill>
                  <a:srgbClr val="FF0000"/>
                </a:solidFill>
              </a:rPr>
              <a:t>Global</a:t>
            </a:r>
            <a:endParaRPr lang="en-GB" sz="2400" dirty="0">
              <a:solidFill>
                <a:srgbClr val="FF0000"/>
              </a:solidFill>
            </a:endParaRPr>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solidFill>
                  <a:srgbClr val="FF0000"/>
                </a:solidFill>
              </a:rPr>
              <a:t>Date</a:t>
            </a:r>
            <a:endParaRPr lang="en-GB" sz="2400" dirty="0">
              <a:solidFill>
                <a:srgbClr val="FF0000"/>
              </a:solidFill>
            </a:endParaRPr>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solidFill>
                  <a:srgbClr val="FF0000"/>
                </a:solidFill>
              </a:rPr>
              <a:t>BadDateFormat</a:t>
            </a:r>
            <a:endParaRPr lang="en-GB" dirty="0">
              <a:solidFill>
                <a:srgbClr val="FF0000"/>
              </a:solidFill>
            </a:endParaRPr>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solidFill>
                  <a:srgbClr val="FF0000"/>
                </a:solidFill>
              </a:rPr>
              <a:t>InvalidDate</a:t>
            </a:r>
            <a:endParaRPr lang="en-GB" dirty="0">
              <a:solidFill>
                <a:srgbClr val="FF0000"/>
              </a:solidFill>
            </a:endParaRPr>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solidFill>
                  <a:srgbClr val="FF0000"/>
                </a:solidFill>
              </a:rPr>
              <a:t>AlreadyInStreamException</a:t>
            </a:r>
            <a:endParaRPr lang="en-GB" dirty="0">
              <a:solidFill>
                <a:srgbClr val="FF0000"/>
              </a:solidFill>
            </a:endParaRPr>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solidFill>
                  <a:srgbClr val="FF0000"/>
                </a:solidFill>
              </a:rPr>
              <a:t>AlreadyInWhiteListException</a:t>
            </a:r>
            <a:endParaRPr lang="en-GB" dirty="0">
              <a:solidFill>
                <a:srgbClr val="FF0000"/>
              </a:solidFill>
            </a:endParaRPr>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solidFill>
                  <a:srgbClr val="FF0000"/>
                </a:solidFill>
              </a:rPr>
              <a:t>MaxViewersReach</a:t>
            </a:r>
            <a:endParaRPr lang="en-GB" dirty="0">
              <a:solidFill>
                <a:srgbClr val="FF0000"/>
              </a:solidFill>
            </a:endParaRPr>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solidFill>
                  <a:srgbClr val="FF0000"/>
                </a:solidFill>
              </a:rPr>
              <a:t>NotInStreamException</a:t>
            </a:r>
            <a:endParaRPr lang="en-GB" dirty="0">
              <a:solidFill>
                <a:srgbClr val="FF0000"/>
              </a:solidFill>
            </a:endParaRPr>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solidFill>
                  <a:srgbClr val="FF0000"/>
                </a:solidFill>
              </a:rPr>
              <a:t>NotInWhiteListException</a:t>
            </a:r>
            <a:endParaRPr lang="en-GB" dirty="0">
              <a:solidFill>
                <a:srgbClr val="FF0000"/>
              </a:solidFill>
            </a:endParaRPr>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solidFill>
                  <a:srgbClr val="FF0000"/>
                </a:solidFill>
              </a:rPr>
              <a:t>NotPrivateStreamException</a:t>
            </a:r>
            <a:endParaRPr lang="en-GB" dirty="0">
              <a:solidFill>
                <a:srgbClr val="FF0000"/>
              </a:solidFill>
            </a:endParaRPr>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solidFill>
                  <a:srgbClr val="FF0000"/>
                </a:solidFill>
              </a:rPr>
              <a:t>RestrictedStreamException</a:t>
            </a:r>
            <a:endParaRPr lang="en-GB" dirty="0">
              <a:solidFill>
                <a:srgbClr val="FF0000"/>
              </a:solidFill>
            </a:endParaRPr>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solidFill>
                  <a:srgbClr val="FF0000"/>
                </a:solidFill>
              </a:rPr>
              <a:t>AlreadyExists</a:t>
            </a:r>
            <a:endParaRPr lang="en-GB" dirty="0">
              <a:solidFill>
                <a:srgbClr val="FF0000"/>
              </a:solidFill>
            </a:endParaRPr>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solidFill>
                  <a:srgbClr val="FF0000"/>
                </a:solidFill>
              </a:rPr>
              <a:t>FollowStreamerException</a:t>
            </a:r>
            <a:endParaRPr lang="en-GB" dirty="0">
              <a:solidFill>
                <a:srgbClr val="FF0000"/>
              </a:solidFill>
            </a:endParaRPr>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solidFill>
                  <a:srgbClr val="FF0000"/>
                </a:solidFill>
              </a:rPr>
              <a:t>RestrictedAgeException</a:t>
            </a:r>
            <a:endParaRPr lang="en-GB" dirty="0">
              <a:solidFill>
                <a:srgbClr val="FF0000"/>
              </a:solidFill>
            </a:endParaRPr>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solidFill>
                  <a:srgbClr val="FF0000"/>
                </a:solidFill>
              </a:rPr>
              <a:t>DoesNotExist</a:t>
            </a:r>
            <a:endParaRPr lang="en-GB" dirty="0">
              <a:solidFill>
                <a:srgbClr val="FF0000"/>
              </a:solidFill>
            </a:endParaRPr>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solidFill>
                  <a:srgbClr val="FF0000"/>
                </a:solidFill>
              </a:rPr>
              <a:t>EmptyDataBaseException</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8</a:t>
            </a:fld>
            <a:endParaRPr lang="en-GB" sz="24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8" name="CaixaDeTexto 7">
            <a:extLst>
              <a:ext uri="{FF2B5EF4-FFF2-40B4-BE49-F238E27FC236}">
                <a16:creationId xmlns:a16="http://schemas.microsoft.com/office/drawing/2014/main" id="{1B2E72D2-65CE-4EB1-9F50-0B9D09B5F392}"/>
              </a:ext>
            </a:extLst>
          </p:cNvPr>
          <p:cNvSpPr txBox="1"/>
          <p:nvPr/>
        </p:nvSpPr>
        <p:spPr>
          <a:xfrm>
            <a:off x="1873188" y="4053119"/>
            <a:ext cx="5548544" cy="369332"/>
          </a:xfrm>
          <a:prstGeom prst="rect">
            <a:avLst/>
          </a:prstGeom>
          <a:noFill/>
        </p:spPr>
        <p:txBody>
          <a:bodyPr wrap="square" rtlCol="0">
            <a:spAutoFit/>
          </a:bodyPr>
          <a:lstStyle/>
          <a:p>
            <a:r>
              <a:rPr lang="pt-PT" dirty="0"/>
              <a:t>TROCAR POR EXEPÇÕES NOVAS</a:t>
            </a:r>
            <a:endParaRPr lang="en-GB" dirty="0"/>
          </a:p>
        </p:txBody>
      </p:sp>
    </p:spTree>
    <p:extLst>
      <p:ext uri="{BB962C8B-B14F-4D97-AF65-F5344CB8AC3E}">
        <p14:creationId xmlns:p14="http://schemas.microsoft.com/office/powerpoint/2010/main" val="308210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Pesquisa da BST é feita através de </a:t>
            </a:r>
            <a:r>
              <a:rPr lang="pt-PT" dirty="0" err="1"/>
              <a:t>iteradores</a:t>
            </a:r>
            <a:r>
              <a:rPr lang="pt-PT" dirty="0"/>
              <a:t> em ordem, desta forma os elementos obtidos ficam devidamente organizados.</a:t>
            </a:r>
          </a:p>
          <a:p>
            <a:pPr marL="285750" indent="-285750">
              <a:buClr>
                <a:srgbClr val="8C2D19"/>
              </a:buClr>
              <a:buFont typeface="Arial" panose="020B0604020202020204" pitchFamily="34" charset="0"/>
              <a:buChar char="•"/>
            </a:pPr>
            <a:r>
              <a:rPr lang="en-GB" dirty="0"/>
              <a:t>A </a:t>
            </a:r>
            <a:r>
              <a:rPr lang="en-GB" dirty="0" err="1"/>
              <a:t>informação</a:t>
            </a:r>
            <a:r>
              <a:rPr lang="en-GB" dirty="0"/>
              <a:t> </a:t>
            </a:r>
            <a:r>
              <a:rPr lang="en-GB" dirty="0" err="1"/>
              <a:t>relevante</a:t>
            </a:r>
            <a:r>
              <a:rPr lang="en-GB" dirty="0"/>
              <a:t> </a:t>
            </a:r>
            <a:r>
              <a:rPr lang="en-GB" dirty="0" err="1"/>
              <a:t>aos</a:t>
            </a:r>
            <a:r>
              <a:rPr lang="en-GB" dirty="0"/>
              <a:t> streamers </a:t>
            </a:r>
            <a:r>
              <a:rPr lang="en-GB" dirty="0" err="1"/>
              <a:t>foi</a:t>
            </a:r>
            <a:r>
              <a:rPr lang="en-GB" dirty="0"/>
              <a:t> </a:t>
            </a:r>
            <a:r>
              <a:rPr lang="en-GB" dirty="0" err="1"/>
              <a:t>movida</a:t>
            </a:r>
            <a:r>
              <a:rPr lang="en-GB" dirty="0"/>
              <a:t> para um </a:t>
            </a:r>
            <a:r>
              <a:rPr lang="en-GB" dirty="0" err="1"/>
              <a:t>unordered_set</a:t>
            </a:r>
            <a:r>
              <a:rPr lang="en-GB" dirty="0"/>
              <a:t>. </a:t>
            </a:r>
            <a:r>
              <a:rPr lang="en-GB" dirty="0" err="1"/>
              <a:t>Teve</a:t>
            </a:r>
            <a:r>
              <a:rPr lang="en-GB" dirty="0"/>
              <a:t> de se </a:t>
            </a:r>
            <a:r>
              <a:rPr lang="en-GB" dirty="0" err="1"/>
              <a:t>modificar</a:t>
            </a:r>
            <a:r>
              <a:rPr lang="en-GB" dirty="0"/>
              <a:t> a </a:t>
            </a:r>
            <a:r>
              <a:rPr lang="en-GB" dirty="0" err="1"/>
              <a:t>função</a:t>
            </a:r>
            <a:r>
              <a:rPr lang="en-GB" dirty="0"/>
              <a:t> </a:t>
            </a:r>
            <a:r>
              <a:rPr lang="en-GB" dirty="0" err="1"/>
              <a:t>getUser</a:t>
            </a:r>
            <a:r>
              <a:rPr lang="en-GB" dirty="0"/>
              <a:t>.</a:t>
            </a:r>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807790"/>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2"/>
          <a:stretch>
            <a:fillRect/>
          </a:stretch>
        </p:blipFill>
        <p:spPr>
          <a:xfrm>
            <a:off x="1189359" y="3745710"/>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669947"/>
            <a:ext cx="1035238" cy="338554"/>
          </a:xfrm>
          <a:prstGeom prst="rect">
            <a:avLst/>
          </a:prstGeom>
          <a:noFill/>
        </p:spPr>
        <p:txBody>
          <a:bodyPr wrap="square" rtlCol="0">
            <a:spAutoFit/>
          </a:bodyPr>
          <a:lstStyle/>
          <a:p>
            <a:r>
              <a:rPr lang="pt-PT" sz="1600" dirty="0" err="1">
                <a:solidFill>
                  <a:srgbClr val="FF0000"/>
                </a:solidFill>
              </a:rPr>
              <a:t>StreamZ.h</a:t>
            </a:r>
            <a:endParaRPr lang="en-GB" sz="1600" dirty="0">
              <a:solidFill>
                <a:srgbClr val="FF0000"/>
              </a:solidFill>
            </a:endParaRPr>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9</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0" name="Imagem 9">
            <a:extLst>
              <a:ext uri="{FF2B5EF4-FFF2-40B4-BE49-F238E27FC236}">
                <a16:creationId xmlns:a16="http://schemas.microsoft.com/office/drawing/2014/main" id="{01983A3F-4BB4-4B05-B2F2-8B9FB3D3EE53}"/>
              </a:ext>
            </a:extLst>
          </p:cNvPr>
          <p:cNvPicPr>
            <a:picLocks noChangeAspect="1"/>
          </p:cNvPicPr>
          <p:nvPr/>
        </p:nvPicPr>
        <p:blipFill>
          <a:blip r:embed="rId4"/>
          <a:stretch>
            <a:fillRect/>
          </a:stretch>
        </p:blipFill>
        <p:spPr>
          <a:xfrm>
            <a:off x="6717741" y="1925499"/>
            <a:ext cx="4370470" cy="979481"/>
          </a:xfrm>
          <a:prstGeom prst="rect">
            <a:avLst/>
          </a:prstGeom>
        </p:spPr>
      </p:pic>
      <p:pic>
        <p:nvPicPr>
          <p:cNvPr id="6" name="Picture 5">
            <a:extLst>
              <a:ext uri="{FF2B5EF4-FFF2-40B4-BE49-F238E27FC236}">
                <a16:creationId xmlns:a16="http://schemas.microsoft.com/office/drawing/2014/main" id="{734732CE-8093-4C2C-9310-00531976E575}"/>
              </a:ext>
            </a:extLst>
          </p:cNvPr>
          <p:cNvPicPr>
            <a:picLocks noChangeAspect="1"/>
          </p:cNvPicPr>
          <p:nvPr/>
        </p:nvPicPr>
        <p:blipFill>
          <a:blip r:embed="rId5"/>
          <a:stretch>
            <a:fillRect/>
          </a:stretch>
        </p:blipFill>
        <p:spPr>
          <a:xfrm>
            <a:off x="5552891" y="3594945"/>
            <a:ext cx="5535320" cy="2231140"/>
          </a:xfrm>
          <a:prstGeom prst="rect">
            <a:avLst/>
          </a:prstGeom>
        </p:spPr>
      </p:pic>
    </p:spTree>
    <p:extLst>
      <p:ext uri="{BB962C8B-B14F-4D97-AF65-F5344CB8AC3E}">
        <p14:creationId xmlns:p14="http://schemas.microsoft.com/office/powerpoint/2010/main" val="1154785579"/>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TotalTime>
  <Words>1000</Words>
  <Application>Microsoft Office PowerPoint</Application>
  <PresentationFormat>Widescreen</PresentationFormat>
  <Paragraphs>177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Bahnschrift SemiLight</vt:lpstr>
      <vt:lpstr>Calibri</vt:lpstr>
      <vt:lpstr>Calibri Light</vt:lpstr>
      <vt:lpstr>Whitney</vt:lpstr>
      <vt:lpstr>Retrospetiva</vt:lpstr>
      <vt:lpstr>StreamZ Parte 2</vt:lpstr>
      <vt:lpstr>Problema</vt:lpstr>
      <vt:lpstr>Solução</vt:lpstr>
      <vt:lpstr>Solução</vt:lpstr>
      <vt:lpstr>Ficheiros - Users</vt:lpstr>
      <vt:lpstr>Ficheiros - Streams</vt:lpstr>
      <vt:lpstr>Ficheiros - Donations</vt:lpstr>
      <vt:lpstr>Excepções</vt:lpstr>
      <vt:lpstr>Pesquisa</vt:lpstr>
      <vt:lpstr> Criar/Atualizar/ Remover</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Moreira</cp:lastModifiedBy>
  <cp:revision>36</cp:revision>
  <dcterms:created xsi:type="dcterms:W3CDTF">2020-11-07T17:52:21Z</dcterms:created>
  <dcterms:modified xsi:type="dcterms:W3CDTF">2021-01-01T20:55:26Z</dcterms:modified>
</cp:coreProperties>
</file>