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9"/>
  </p:notesMasterIdLst>
  <p:sldIdLst>
    <p:sldId id="256" r:id="rId2"/>
    <p:sldId id="257" r:id="rId3"/>
    <p:sldId id="258" r:id="rId4"/>
    <p:sldId id="265" r:id="rId5"/>
    <p:sldId id="283" r:id="rId6"/>
    <p:sldId id="281" r:id="rId7"/>
    <p:sldId id="282" r:id="rId8"/>
    <p:sldId id="261" r:id="rId9"/>
    <p:sldId id="269" r:id="rId10"/>
    <p:sldId id="266" r:id="rId11"/>
    <p:sldId id="284" r:id="rId12"/>
    <p:sldId id="271" r:id="rId13"/>
    <p:sldId id="278" r:id="rId14"/>
    <p:sldId id="279" r:id="rId15"/>
    <p:sldId id="262" r:id="rId16"/>
    <p:sldId id="280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2D19"/>
    <a:srgbClr val="404040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7CBE6-96C2-44FB-8052-677FD7523F77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E95CB-A87E-409C-9CB9-073D81AF8F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52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7FE5-40AA-4482-862A-C1DBDA53E4E0}" type="datetime1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92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331D-DB21-4154-BBFE-4E811E37EE62}" type="datetime1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58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2E9F-C75D-4742-90A9-B7466D809442}" type="datetime1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44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85B9-C1B1-456C-9050-D5E6D8F0D28D}" type="datetime1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43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95AE-22AA-4908-81B6-1CCC07139A73}" type="datetime1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72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DA1B-F861-49FD-A800-BA36AE08DFBD}" type="datetime1">
              <a:rPr lang="en-GB" smtClean="0"/>
              <a:t>03/01/2021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0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F251-40F2-471A-AC82-FC97D6FBDD81}" type="datetime1">
              <a:rPr lang="en-GB" smtClean="0"/>
              <a:t>03/01/2021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0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297F-D12C-4C8F-8D15-2CC18862152E}" type="datetime1">
              <a:rPr lang="en-GB" smtClean="0"/>
              <a:t>03/01/2021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11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2094-D239-466E-84C0-23BFB54CA7A6}" type="datetime1">
              <a:rPr lang="en-GB" smtClean="0"/>
              <a:t>03/01/2021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2MIEIC04_G1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08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B9E4AA-ED31-45C4-9F34-3AB82CB7D4F7}" type="datetime1">
              <a:rPr lang="en-GB" smtClean="0"/>
              <a:t>03/01/2021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2MIEIC04_G1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61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D93744-9260-4C18-B07B-A5DCD93AF253}" type="datetime1">
              <a:rPr lang="en-GB" smtClean="0"/>
              <a:t>03/01/2021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2MIEIC04_G1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70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1837DA-AB38-49C7-AF2F-DE9986A9C5A0}" type="datetime1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003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4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68ED63-2688-4E40-BE2D-0A1E2AE83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 err="1">
                <a:latin typeface="Bahnschrift SemiLight" panose="020B0502040204020203" pitchFamily="34" charset="0"/>
              </a:rPr>
              <a:t>StreamZ</a:t>
            </a:r>
            <a:br>
              <a:rPr lang="en-US" sz="6600" dirty="0">
                <a:latin typeface="Bahnschrift SemiLight" panose="020B0502040204020203" pitchFamily="34" charset="0"/>
              </a:rPr>
            </a:br>
            <a:r>
              <a:rPr lang="en-US" sz="4000" dirty="0" err="1">
                <a:latin typeface="Bahnschrift SemiLight" panose="020B0502040204020203" pitchFamily="34" charset="0"/>
              </a:rPr>
              <a:t>Parte</a:t>
            </a:r>
            <a:r>
              <a:rPr lang="en-US" sz="4000" dirty="0">
                <a:latin typeface="Bahnschrift SemiLight" panose="020B0502040204020203" pitchFamily="34" charset="0"/>
              </a:rPr>
              <a:t> 2</a:t>
            </a:r>
            <a:endParaRPr lang="en-US" sz="6600" dirty="0">
              <a:latin typeface="Bahnschrift SemiLight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B590B9-5705-4E70-B309-4975FF7CD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9086" y="673685"/>
            <a:ext cx="3341488" cy="5054008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>
                <a:latin typeface="+mn-lt"/>
              </a:rPr>
              <a:t>MIEIC 2020/2021 |  AEDA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André Pereira | up201905650</a:t>
            </a:r>
          </a:p>
          <a:p>
            <a:r>
              <a:rPr lang="en-US" dirty="0">
                <a:latin typeface="+mn-lt"/>
              </a:rPr>
              <a:t>André Moreira | up</a:t>
            </a:r>
            <a:r>
              <a:rPr lang="en-GB" b="0" i="0" dirty="0">
                <a:solidFill>
                  <a:srgbClr val="DCDDDE"/>
                </a:solidFill>
                <a:effectLst/>
                <a:latin typeface="Whitney"/>
              </a:rPr>
              <a:t>201904721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Nuno Alves | up201908250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2B8537CC-BD92-4408-8316-1D7F79D1802E}"/>
              </a:ext>
            </a:extLst>
          </p:cNvPr>
          <p:cNvCxnSpPr>
            <a:cxnSpLocks/>
          </p:cNvCxnSpPr>
          <p:nvPr/>
        </p:nvCxnSpPr>
        <p:spPr>
          <a:xfrm>
            <a:off x="7534656" y="1305017"/>
            <a:ext cx="0" cy="3861787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ma imagem com símbolo, exterior, sentado, paragem&#10;&#10;Descrição gerada automaticamente">
            <a:extLst>
              <a:ext uri="{FF2B5EF4-FFF2-40B4-BE49-F238E27FC236}">
                <a16:creationId xmlns:a16="http://schemas.microsoft.com/office/drawing/2014/main" id="{A645D525-221D-463A-AB02-81576E810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87" y="158892"/>
            <a:ext cx="4104719" cy="1349997"/>
          </a:xfrm>
          <a:prstGeom prst="rect">
            <a:avLst/>
          </a:prstGeo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BE7E50C-F286-4359-9FDF-52438763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</p:spTree>
    <p:extLst>
      <p:ext uri="{BB962C8B-B14F-4D97-AF65-F5344CB8AC3E}">
        <p14:creationId xmlns:p14="http://schemas.microsoft.com/office/powerpoint/2010/main" val="170228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56D41-8965-4403-A98B-D1E24242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GB" sz="3600" dirty="0"/>
            </a:br>
            <a:r>
              <a:rPr lang="en-GB" sz="7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Criar</a:t>
            </a:r>
            <a:r>
              <a:rPr lang="en-GB" sz="73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/</a:t>
            </a:r>
            <a:r>
              <a:rPr lang="en-GB" sz="7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Atualizar</a:t>
            </a:r>
            <a:r>
              <a:rPr lang="en-GB" sz="73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/ Remover</a:t>
            </a:r>
            <a:endParaRPr lang="pt-PT" sz="73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CB2239A8-67DE-444E-AC2F-873CA9F188C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EDE5F5A-9157-40C4-9894-CDA1F597E236}"/>
              </a:ext>
            </a:extLst>
          </p:cNvPr>
          <p:cNvSpPr txBox="1"/>
          <p:nvPr/>
        </p:nvSpPr>
        <p:spPr>
          <a:xfrm>
            <a:off x="9401461" y="5853878"/>
            <a:ext cx="1953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DonationManger.cpp</a:t>
            </a:r>
            <a:endParaRPr lang="en-GB" sz="1600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E3766CB-8AD1-425D-85B3-6F68364D4BD1}"/>
              </a:ext>
            </a:extLst>
          </p:cNvPr>
          <p:cNvSpPr txBox="1"/>
          <p:nvPr/>
        </p:nvSpPr>
        <p:spPr>
          <a:xfrm>
            <a:off x="10331952" y="3615979"/>
            <a:ext cx="959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solidFill>
                  <a:srgbClr val="FF0000"/>
                </a:solidFill>
              </a:rPr>
              <a:t>Viewer.h</a:t>
            </a:r>
            <a:endParaRPr lang="en-GB" sz="1600" dirty="0">
              <a:solidFill>
                <a:srgbClr val="FF0000"/>
              </a:solidFill>
            </a:endParaRP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7F0F9A73-114E-4E6C-8A5F-BC76BF08F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312" y="2639077"/>
            <a:ext cx="2865368" cy="541067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20BD432F-393B-4D03-85B2-E8E9F407D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965" y="2173788"/>
            <a:ext cx="2255715" cy="472481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9BC08A33-DC37-41F1-8AEA-3D9E66361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832" y="3156517"/>
            <a:ext cx="3779848" cy="510584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53A78830-F1D5-4288-A9BC-8C76AEB8D97D}"/>
              </a:ext>
            </a:extLst>
          </p:cNvPr>
          <p:cNvSpPr txBox="1"/>
          <p:nvPr/>
        </p:nvSpPr>
        <p:spPr>
          <a:xfrm>
            <a:off x="1297720" y="1896645"/>
            <a:ext cx="56890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Inserção e remoção de elementos na BST são feitos a partir dos métodos definidos em </a:t>
            </a:r>
            <a:r>
              <a:rPr lang="pt-PT" dirty="0" err="1"/>
              <a:t>BST.h</a:t>
            </a:r>
            <a:r>
              <a:rPr lang="pt-PT" dirty="0"/>
              <a:t>. São usados os algoritmos de </a:t>
            </a:r>
            <a:r>
              <a:rPr lang="pt-PT" dirty="0" err="1"/>
              <a:t>find</a:t>
            </a:r>
            <a:r>
              <a:rPr lang="pt-PT" dirty="0"/>
              <a:t> e remove da BST.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Opção de desativar a conta </a:t>
            </a:r>
            <a:r>
              <a:rPr lang="pt-PT" dirty="0" err="1"/>
              <a:t>streamer</a:t>
            </a:r>
            <a:r>
              <a:rPr lang="pt-PT" dirty="0"/>
              <a:t> e de apagar permanentemente. 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Pode ser alterado o nome e password do </a:t>
            </a:r>
            <a:r>
              <a:rPr lang="pt-PT" dirty="0" err="1"/>
              <a:t>streamer</a:t>
            </a:r>
            <a:r>
              <a:rPr lang="pt-PT" dirty="0"/>
              <a:t>.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É possível eliminar </a:t>
            </a:r>
            <a:r>
              <a:rPr lang="pt-PT" dirty="0" err="1"/>
              <a:t>streams</a:t>
            </a:r>
            <a:r>
              <a:rPr lang="pt-PT" dirty="0"/>
              <a:t> através da conta de administrador.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6E07225-AC96-4BE3-BF46-5D4E1E90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2560148-6F83-4804-9A82-C924B2C6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10</a:t>
            </a:fld>
            <a:endParaRPr lang="en-GB" sz="240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5C7ABC6E-E6AE-4BFA-9C4B-2A3113750E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327B5A5-9081-4DF5-A64C-BB5D454133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0606" y="4014024"/>
            <a:ext cx="6927703" cy="189644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B2DA718-80C9-4ECC-ADB1-CA691E06F7E0}"/>
              </a:ext>
            </a:extLst>
          </p:cNvPr>
          <p:cNvSpPr txBox="1"/>
          <p:nvPr/>
        </p:nvSpPr>
        <p:spPr>
          <a:xfrm>
            <a:off x="7997269" y="2162399"/>
            <a:ext cx="35475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/>
              <a:t>Mudar estes 3 prints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811745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1CFE1-2B0F-4FD5-9F0B-8F54E5BC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70962-5A4C-439F-988C-DC218268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11</a:t>
            </a:fld>
            <a:endParaRPr lang="en-GB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F4A609-5C72-4E49-BAF9-9216D4678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7318" y="1806606"/>
            <a:ext cx="4539310" cy="1622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1175FB-C175-4FBF-A258-C6F655583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1" y="4033552"/>
            <a:ext cx="5244107" cy="1881203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4B5FA9B-A667-4288-A449-D68EF3301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 fontScale="90000"/>
          </a:bodyPr>
          <a:lstStyle/>
          <a:p>
            <a:pPr algn="ctr"/>
            <a:br>
              <a:rPr lang="en-GB" sz="3600" dirty="0"/>
            </a:br>
            <a:r>
              <a:rPr lang="en-GB" sz="7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Criar</a:t>
            </a:r>
            <a:r>
              <a:rPr lang="en-GB" sz="73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/</a:t>
            </a:r>
            <a:r>
              <a:rPr lang="en-GB" sz="7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Atualizar</a:t>
            </a:r>
            <a:r>
              <a:rPr lang="en-GB" sz="73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/ Remover</a:t>
            </a:r>
            <a:endParaRPr lang="pt-PT" sz="73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9" name="CaixaDeTexto 28">
            <a:extLst>
              <a:ext uri="{FF2B5EF4-FFF2-40B4-BE49-F238E27FC236}">
                <a16:creationId xmlns:a16="http://schemas.microsoft.com/office/drawing/2014/main" id="{263D2D90-0057-433C-941C-2E42F868FAF7}"/>
              </a:ext>
            </a:extLst>
          </p:cNvPr>
          <p:cNvSpPr txBox="1"/>
          <p:nvPr/>
        </p:nvSpPr>
        <p:spPr>
          <a:xfrm>
            <a:off x="10236515" y="3402610"/>
            <a:ext cx="1513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Streamer.cpp</a:t>
            </a:r>
            <a:endParaRPr lang="en-GB" sz="1600" dirty="0"/>
          </a:p>
        </p:txBody>
      </p:sp>
      <p:sp>
        <p:nvSpPr>
          <p:cNvPr id="10" name="CaixaDeTexto 28">
            <a:extLst>
              <a:ext uri="{FF2B5EF4-FFF2-40B4-BE49-F238E27FC236}">
                <a16:creationId xmlns:a16="http://schemas.microsoft.com/office/drawing/2014/main" id="{EB9B47FF-C9C1-4129-B0FE-745BC5C2EB56}"/>
              </a:ext>
            </a:extLst>
          </p:cNvPr>
          <p:cNvSpPr txBox="1"/>
          <p:nvPr/>
        </p:nvSpPr>
        <p:spPr>
          <a:xfrm>
            <a:off x="4612839" y="5848716"/>
            <a:ext cx="1513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Streamer.cpp</a:t>
            </a:r>
            <a:endParaRPr lang="en-GB" sz="1600" dirty="0"/>
          </a:p>
        </p:txBody>
      </p:sp>
      <p:sp>
        <p:nvSpPr>
          <p:cNvPr id="17" name="CaixaDeTexto 28">
            <a:extLst>
              <a:ext uri="{FF2B5EF4-FFF2-40B4-BE49-F238E27FC236}">
                <a16:creationId xmlns:a16="http://schemas.microsoft.com/office/drawing/2014/main" id="{CB9EF4E6-34F6-4B3A-8913-3564D9AC19C7}"/>
              </a:ext>
            </a:extLst>
          </p:cNvPr>
          <p:cNvSpPr txBox="1"/>
          <p:nvPr/>
        </p:nvSpPr>
        <p:spPr>
          <a:xfrm>
            <a:off x="10575447" y="5982196"/>
            <a:ext cx="1513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Viewer.cpp</a:t>
            </a:r>
            <a:endParaRPr lang="en-GB" sz="1600" dirty="0"/>
          </a:p>
        </p:txBody>
      </p:sp>
      <p:sp>
        <p:nvSpPr>
          <p:cNvPr id="21" name="CaixaDeTexto 28">
            <a:extLst>
              <a:ext uri="{FF2B5EF4-FFF2-40B4-BE49-F238E27FC236}">
                <a16:creationId xmlns:a16="http://schemas.microsoft.com/office/drawing/2014/main" id="{C37B4128-DD8F-48F2-A96F-C59F14FBBD5F}"/>
              </a:ext>
            </a:extLst>
          </p:cNvPr>
          <p:cNvSpPr txBox="1"/>
          <p:nvPr/>
        </p:nvSpPr>
        <p:spPr>
          <a:xfrm>
            <a:off x="893396" y="1943201"/>
            <a:ext cx="49857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1600" dirty="0"/>
              <a:t>Criar/Remover </a:t>
            </a:r>
            <a:r>
              <a:rPr lang="pt-PT" sz="1600" dirty="0" err="1"/>
              <a:t>order</a:t>
            </a:r>
            <a:r>
              <a:rPr lang="pt-PT" sz="1600" dirty="0"/>
              <a:t> pelo </a:t>
            </a:r>
            <a:r>
              <a:rPr lang="pt-PT" sz="1600" dirty="0" err="1"/>
              <a:t>Viewer</a:t>
            </a:r>
            <a:endParaRPr lang="pt-PT" sz="1600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1600" dirty="0" err="1"/>
              <a:t>Streamer</a:t>
            </a:r>
            <a:r>
              <a:rPr lang="pt-PT" sz="1600" dirty="0"/>
              <a:t> capaz de remover </a:t>
            </a:r>
            <a:r>
              <a:rPr lang="pt-PT" sz="1600" dirty="0" err="1"/>
              <a:t>order</a:t>
            </a:r>
            <a:r>
              <a:rPr lang="pt-PT" sz="1600" dirty="0"/>
              <a:t> sabendo o </a:t>
            </a:r>
            <a:r>
              <a:rPr lang="pt-PT" sz="1600" dirty="0" err="1"/>
              <a:t>nick</a:t>
            </a:r>
            <a:r>
              <a:rPr lang="pt-PT" sz="1600" dirty="0"/>
              <a:t> do </a:t>
            </a:r>
            <a:r>
              <a:rPr lang="pt-PT" sz="1600" dirty="0" err="1"/>
              <a:t>viewer</a:t>
            </a:r>
            <a:endParaRPr lang="pt-PT" sz="1600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1600" dirty="0"/>
              <a:t>Possibilidade de atualizar numero máximo de </a:t>
            </a:r>
            <a:r>
              <a:rPr lang="pt-PT" sz="1600" dirty="0" err="1"/>
              <a:t>orders</a:t>
            </a:r>
            <a:r>
              <a:rPr lang="pt-PT" sz="1600" dirty="0"/>
              <a:t> através da conta de administrador</a:t>
            </a:r>
            <a:endParaRPr lang="en-GB" sz="1600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8CEC2FB-2A63-4814-BF99-39E84DFC4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894" y="3778031"/>
            <a:ext cx="5244108" cy="225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35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67B6764-42C3-4081-8C20-2DD12E1B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sz="66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Listagem</a:t>
            </a:r>
            <a:endParaRPr lang="en-GB" sz="6600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BFE60422-34C0-420F-8356-E4816D80A3CF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FB421BC-8709-45BA-865E-783BEE9AA4A4}"/>
              </a:ext>
            </a:extLst>
          </p:cNvPr>
          <p:cNvSpPr txBox="1"/>
          <p:nvPr/>
        </p:nvSpPr>
        <p:spPr>
          <a:xfrm>
            <a:off x="2823175" y="5894605"/>
            <a:ext cx="277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(excerto) SearchManager.cpp</a:t>
            </a:r>
            <a:endParaRPr lang="en-GB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228F99D-3C22-472E-8DFE-B7B038D11935}"/>
              </a:ext>
            </a:extLst>
          </p:cNvPr>
          <p:cNvSpPr txBox="1"/>
          <p:nvPr/>
        </p:nvSpPr>
        <p:spPr>
          <a:xfrm>
            <a:off x="9650027" y="2822714"/>
            <a:ext cx="181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SearchManager.cpp</a:t>
            </a:r>
            <a:endParaRPr lang="en-GB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1FA7A83-279B-4A8E-9636-AFF140E12238}"/>
              </a:ext>
            </a:extLst>
          </p:cNvPr>
          <p:cNvSpPr txBox="1"/>
          <p:nvPr/>
        </p:nvSpPr>
        <p:spPr>
          <a:xfrm>
            <a:off x="1097279" y="1978514"/>
            <a:ext cx="3980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Listagem das </a:t>
            </a:r>
            <a:r>
              <a:rPr lang="pt-PT" dirty="0" err="1"/>
              <a:t>Donations</a:t>
            </a:r>
            <a:r>
              <a:rPr lang="pt-PT" dirty="0"/>
              <a:t> admite vários parâmetros, portanto é possível filtrar a informação.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32C833F7-18B6-4861-9CBC-F84DFD81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F84751A3-EB56-4B0A-B79B-89EF65EB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12</a:t>
            </a:fld>
            <a:endParaRPr lang="en-GB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792557B-E72C-4265-BC01-A8B90EA578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E531B7B-DA41-4275-9E6B-DBF7E0134E40}"/>
              </a:ext>
            </a:extLst>
          </p:cNvPr>
          <p:cNvSpPr txBox="1"/>
          <p:nvPr/>
        </p:nvSpPr>
        <p:spPr>
          <a:xfrm>
            <a:off x="6217032" y="4349254"/>
            <a:ext cx="4278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Permite listagens com diferentes </a:t>
            </a:r>
            <a:r>
              <a:rPr lang="pt-PT" dirty="0" err="1"/>
              <a:t>parametros</a:t>
            </a:r>
            <a:r>
              <a:rPr lang="pt-PT" dirty="0"/>
              <a:t>.</a:t>
            </a:r>
          </a:p>
          <a:p>
            <a:pPr>
              <a:buClr>
                <a:srgbClr val="8C2D19"/>
              </a:buClr>
            </a:pPr>
            <a:endParaRPr lang="pt-PT" dirty="0">
              <a:solidFill>
                <a:srgbClr val="FF0000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31552EC-9C6F-48A3-8063-F2AA980FC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342" y="2003842"/>
            <a:ext cx="6383729" cy="8198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F502A1-BF52-4B4C-B129-75313872C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" y="3162843"/>
            <a:ext cx="4730080" cy="26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5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269CC-F3EC-43ED-BC98-FCEA20CE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UI</a:t>
            </a:r>
            <a:endParaRPr lang="en-GB" sz="6600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D1B427FC-FECB-4AD9-947A-AE1CD8E8E0E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E6D09DD-1E47-4A67-AB57-535BA57C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038915-9563-428D-88A8-7720015C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13</a:t>
            </a:fld>
            <a:endParaRPr lang="en-GB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C51A54-AF96-43E2-9C50-EFB3428A2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D78712-70F3-4C81-AE5C-F3E20EFC6ABC}"/>
              </a:ext>
            </a:extLst>
          </p:cNvPr>
          <p:cNvSpPr txBox="1"/>
          <p:nvPr/>
        </p:nvSpPr>
        <p:spPr>
          <a:xfrm>
            <a:off x="509817" y="4051282"/>
            <a:ext cx="42064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Login Page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1600" dirty="0"/>
              <a:t>Pode fazer login com usernick e password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1600" dirty="0"/>
              <a:t>Pode recuperar uma conta de </a:t>
            </a:r>
            <a:r>
              <a:rPr lang="pt-PT" sz="1600" dirty="0" err="1"/>
              <a:t>streamer</a:t>
            </a:r>
            <a:r>
              <a:rPr lang="pt-PT" sz="1600" dirty="0"/>
              <a:t> atualmente desativada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1600" dirty="0"/>
              <a:t>Criar uma nova conta(admin – apenas uma vez, streamer ou viewer).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8F24A-B858-4DAC-8BB2-AA8C55D4EF93}"/>
              </a:ext>
            </a:extLst>
          </p:cNvPr>
          <p:cNvSpPr txBox="1"/>
          <p:nvPr/>
        </p:nvSpPr>
        <p:spPr>
          <a:xfrm>
            <a:off x="4746132" y="2164338"/>
            <a:ext cx="373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Exemplo </a:t>
            </a:r>
            <a:r>
              <a:rPr lang="pt-PT" dirty="0" err="1"/>
              <a:t>Viewer</a:t>
            </a:r>
            <a:r>
              <a:rPr lang="pt-PT" dirty="0"/>
              <a:t> e novas </a:t>
            </a:r>
            <a:r>
              <a:rPr lang="pt-PT" dirty="0" err="1"/>
              <a:t>features</a:t>
            </a:r>
            <a:endParaRPr lang="pt-PT" dirty="0"/>
          </a:p>
          <a:p>
            <a:pPr marL="742950" lvl="1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Encomendas e </a:t>
            </a:r>
            <a:r>
              <a:rPr lang="pt-PT" dirty="0" err="1"/>
              <a:t>merch</a:t>
            </a:r>
            <a:r>
              <a:rPr lang="pt-PT" dirty="0"/>
              <a:t> </a:t>
            </a:r>
          </a:p>
          <a:p>
            <a:pPr marL="742950" lvl="1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Doações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14C627-DEA0-48B7-9714-952D213E0CBA}"/>
              </a:ext>
            </a:extLst>
          </p:cNvPr>
          <p:cNvSpPr txBox="1"/>
          <p:nvPr/>
        </p:nvSpPr>
        <p:spPr>
          <a:xfrm>
            <a:off x="7797219" y="3850109"/>
            <a:ext cx="42064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Exemplo conta admin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1600" dirty="0"/>
              <a:t>Novas </a:t>
            </a:r>
            <a:r>
              <a:rPr lang="pt-PT" sz="1600" dirty="0" err="1"/>
              <a:t>oções</a:t>
            </a:r>
            <a:r>
              <a:rPr lang="pt-PT" sz="1600" dirty="0"/>
              <a:t> de doações e encomendas</a:t>
            </a:r>
          </a:p>
          <a:p>
            <a:endParaRPr lang="pt-PT" sz="1600" dirty="0">
              <a:solidFill>
                <a:srgbClr val="FF0000"/>
              </a:solidFill>
            </a:endParaRPr>
          </a:p>
          <a:p>
            <a:pPr algn="ctr"/>
            <a:r>
              <a:rPr lang="pt-PT" sz="1600" dirty="0"/>
              <a:t>Exemplo Streamer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BF8ED34-5DC7-4DC5-86FB-8AEEF812A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64" y="1855836"/>
            <a:ext cx="4597985" cy="20769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8890E62-50AB-49E5-8B79-D58F1369D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326" y="3514645"/>
            <a:ext cx="2326233" cy="26643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A3539CB-026C-4EE0-B092-FF06647B25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8567" y="4908980"/>
            <a:ext cx="1909809" cy="11678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B2C23F-56D0-4621-9221-137E1B229A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9104" y="1800538"/>
            <a:ext cx="2853755" cy="201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27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06FF61D7-3986-4D84-9911-C879E2EFF56E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B6E269CC-F3EC-43ED-BC98-FCEA20CE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UI</a:t>
            </a:r>
            <a:endParaRPr lang="en-GB" sz="6600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E6D09DD-1E47-4A67-AB57-535BA57C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038915-9563-428D-88A8-7720015C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14</a:t>
            </a:fld>
            <a:endParaRPr lang="en-GB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C51A54-AF96-43E2-9C50-EFB3428A2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D78712-70F3-4C81-AE5C-F3E20EFC6ABC}"/>
              </a:ext>
            </a:extLst>
          </p:cNvPr>
          <p:cNvSpPr txBox="1"/>
          <p:nvPr/>
        </p:nvSpPr>
        <p:spPr>
          <a:xfrm>
            <a:off x="1013631" y="1908755"/>
            <a:ext cx="53451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Escolher vários parâmetros de pesquisa de doações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Não escolher nenhum elemento implica pesquisar por todos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Escolher 0 para parar de adicionar elementos à pesquisa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Novas opções de </a:t>
            </a:r>
            <a:r>
              <a:rPr lang="pt-PT" dirty="0" err="1"/>
              <a:t>merch</a:t>
            </a:r>
            <a:endParaRPr lang="pt-PT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C358C9-9033-47BF-BC57-51F72C38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447" y="3163111"/>
            <a:ext cx="3695063" cy="30841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CFDD64-7859-4C38-8EFF-27A8D2BE9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164" y="1366579"/>
            <a:ext cx="4032738" cy="23004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F6E68E-21E5-44EA-AC92-5C79B6D73A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7941827" y="3915133"/>
            <a:ext cx="4081412" cy="2292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E7C5E8-8C24-444B-84B6-9988F712DB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07" y="3915133"/>
            <a:ext cx="4008686" cy="214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85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269CC-F3EC-43ED-BC98-FCEA20CE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Destaque - Listagem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B74F31-20FC-4247-9C66-D42833396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16449"/>
            <a:ext cx="10058400" cy="4004649"/>
          </a:xfrm>
        </p:spPr>
        <p:txBody>
          <a:bodyPr>
            <a:normAutofit/>
          </a:bodyPr>
          <a:lstStyle/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Foi alargada a </a:t>
            </a:r>
            <a:r>
              <a:rPr lang="pt-PT" dirty="0" err="1">
                <a:solidFill>
                  <a:schemeClr val="tx1"/>
                </a:solidFill>
              </a:rPr>
              <a:t>feature</a:t>
            </a:r>
            <a:r>
              <a:rPr lang="pt-PT" dirty="0">
                <a:solidFill>
                  <a:schemeClr val="tx1"/>
                </a:solidFill>
              </a:rPr>
              <a:t> de pesquisas </a:t>
            </a:r>
            <a:r>
              <a:rPr lang="pt-PT" dirty="0" err="1">
                <a:solidFill>
                  <a:schemeClr val="tx1"/>
                </a:solidFill>
              </a:rPr>
              <a:t>costumizadas</a:t>
            </a:r>
            <a:r>
              <a:rPr lang="pt-PT" dirty="0">
                <a:solidFill>
                  <a:schemeClr val="tx1"/>
                </a:solidFill>
              </a:rPr>
              <a:t> às doações.</a:t>
            </a: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</a:endParaRP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Chama-se a função de pesquisa respetiva com vetores dos </a:t>
            </a:r>
            <a:r>
              <a:rPr lang="pt-PT" dirty="0" err="1">
                <a:solidFill>
                  <a:schemeClr val="tx1"/>
                </a:solidFill>
              </a:rPr>
              <a:t>parametros</a:t>
            </a:r>
            <a:r>
              <a:rPr lang="pt-PT" dirty="0">
                <a:solidFill>
                  <a:schemeClr val="tx1"/>
                </a:solidFill>
              </a:rPr>
              <a:t> correspondentes. Se for enviado vetor vazio, aceita todos. Ex:</a:t>
            </a:r>
          </a:p>
          <a:p>
            <a:pPr lvl="2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Enviar vetor com os valores de avaliação.</a:t>
            </a:r>
          </a:p>
          <a:p>
            <a:pPr lvl="2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Enviar valor </a:t>
            </a:r>
            <a:r>
              <a:rPr lang="pt-PT" dirty="0" err="1">
                <a:solidFill>
                  <a:schemeClr val="tx1"/>
                </a:solidFill>
              </a:rPr>
              <a:t>minimo</a:t>
            </a:r>
            <a:r>
              <a:rPr lang="pt-PT" dirty="0">
                <a:solidFill>
                  <a:schemeClr val="tx1"/>
                </a:solidFill>
              </a:rPr>
              <a:t>.</a:t>
            </a:r>
          </a:p>
          <a:p>
            <a:pPr lvl="2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Enviar valor máximo.</a:t>
            </a: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</a:endParaRP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Neste caso, por se tratar de uma BST não faria sentido alterar a ordenação que esta impõe no seu conjunto de dados, por isso permanece ordenada pelo montante e pela avaliação.</a:t>
            </a: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D1B427FC-FECB-4AD9-947A-AE1CD8E8E0E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E6D09DD-1E47-4A67-AB57-535BA57C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038915-9563-428D-88A8-7720015C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15</a:t>
            </a:fld>
            <a:endParaRPr lang="en-GB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C51A54-AF96-43E2-9C50-EFB3428A2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50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269CC-F3EC-43ED-BC98-FCEA20CE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Observações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B74F31-20FC-4247-9C66-D42833396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16449"/>
            <a:ext cx="10058400" cy="4004649"/>
          </a:xfrm>
        </p:spPr>
        <p:txBody>
          <a:bodyPr>
            <a:normAutofit/>
          </a:bodyPr>
          <a:lstStyle/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Gostaríamos de realçar que a segunda parte to trabalho foi relativamente simples de implementar visto que o trabalho realizado anteriormente estava bastante bem estruturado.</a:t>
            </a: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</a:endParaRP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A conta de </a:t>
            </a:r>
            <a:r>
              <a:rPr lang="pt-PT" dirty="0" err="1">
                <a:solidFill>
                  <a:schemeClr val="tx1"/>
                </a:solidFill>
              </a:rPr>
              <a:t>streamer</a:t>
            </a:r>
            <a:r>
              <a:rPr lang="pt-PT" dirty="0">
                <a:solidFill>
                  <a:schemeClr val="tx1"/>
                </a:solidFill>
              </a:rPr>
              <a:t> tem agora um código associado. Caso tenho o código de estado a 1, deve receber </a:t>
            </a:r>
            <a:r>
              <a:rPr lang="pt-PT" dirty="0" err="1">
                <a:solidFill>
                  <a:schemeClr val="tx1"/>
                </a:solidFill>
              </a:rPr>
              <a:t>likes</a:t>
            </a:r>
            <a:r>
              <a:rPr lang="pt-PT" dirty="0">
                <a:solidFill>
                  <a:schemeClr val="tx1"/>
                </a:solidFill>
              </a:rPr>
              <a:t> na próxima </a:t>
            </a:r>
            <a:r>
              <a:rPr lang="pt-PT" dirty="0" err="1">
                <a:solidFill>
                  <a:schemeClr val="tx1"/>
                </a:solidFill>
              </a:rPr>
              <a:t>stream</a:t>
            </a:r>
            <a:r>
              <a:rPr lang="pt-PT" dirty="0">
                <a:solidFill>
                  <a:schemeClr val="tx1"/>
                </a:solidFill>
              </a:rPr>
              <a:t> iniciada. Caso esteja a 2 este já usufruiu do seu bónus de reativação. Implementamos esta </a:t>
            </a:r>
            <a:r>
              <a:rPr lang="pt-PT" dirty="0" err="1">
                <a:solidFill>
                  <a:schemeClr val="tx1"/>
                </a:solidFill>
              </a:rPr>
              <a:t>feature</a:t>
            </a:r>
            <a:r>
              <a:rPr lang="pt-PT" dirty="0">
                <a:solidFill>
                  <a:schemeClr val="tx1"/>
                </a:solidFill>
              </a:rPr>
              <a:t> desta maneira para prevenir o abuso de utilizadores de forma a obter </a:t>
            </a:r>
            <a:r>
              <a:rPr lang="pt-PT" dirty="0" err="1">
                <a:solidFill>
                  <a:schemeClr val="tx1"/>
                </a:solidFill>
              </a:rPr>
              <a:t>likes</a:t>
            </a:r>
            <a:r>
              <a:rPr lang="pt-PT" dirty="0">
                <a:solidFill>
                  <a:schemeClr val="tx1"/>
                </a:solidFill>
              </a:rPr>
              <a:t> de forma injusta.</a:t>
            </a: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</a:endParaRP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Testes com auxilio à </a:t>
            </a:r>
            <a:r>
              <a:rPr lang="pt-PT" dirty="0" err="1">
                <a:solidFill>
                  <a:schemeClr val="tx1"/>
                </a:solidFill>
              </a:rPr>
              <a:t>library</a:t>
            </a:r>
            <a:r>
              <a:rPr lang="pt-PT" dirty="0">
                <a:solidFill>
                  <a:schemeClr val="tx1"/>
                </a:solidFill>
              </a:rPr>
              <a:t> Google </a:t>
            </a:r>
            <a:r>
              <a:rPr lang="pt-PT" dirty="0" err="1">
                <a:solidFill>
                  <a:schemeClr val="tx1"/>
                </a:solidFill>
              </a:rPr>
              <a:t>Tests</a:t>
            </a:r>
            <a:r>
              <a:rPr lang="pt-PT" dirty="0">
                <a:solidFill>
                  <a:schemeClr val="tx1"/>
                </a:solidFill>
              </a:rPr>
              <a:t> para assegurar a qualidade e a robustez do código.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 </a:t>
            </a:r>
            <a:endParaRPr lang="en-GB" dirty="0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D1B427FC-FECB-4AD9-947A-AE1CD8E8E0E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E6D09DD-1E47-4A67-AB57-535BA57C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038915-9563-428D-88A8-7720015C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16</a:t>
            </a:fld>
            <a:endParaRPr lang="en-GB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C51A54-AF96-43E2-9C50-EFB3428A2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99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B05BC-BE14-4CEB-A649-38C2D6E13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Dificuldades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16A9EEAE-A5F8-447C-BF75-DBD85C985356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4CC6F16-34DD-4EDA-ADE0-808E5F2B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8D93093-7413-457A-B787-19C4B19A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17</a:t>
            </a:fld>
            <a:endParaRPr lang="en-GB" sz="2400" dirty="0"/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07C231E4-9332-417F-9FD0-0A38C979C3EC}"/>
              </a:ext>
            </a:extLst>
          </p:cNvPr>
          <p:cNvSpPr txBox="1">
            <a:spLocks/>
          </p:cNvSpPr>
          <p:nvPr/>
        </p:nvSpPr>
        <p:spPr>
          <a:xfrm>
            <a:off x="771321" y="2031185"/>
            <a:ext cx="10891421" cy="40943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Não houve grandes dificuldades devido à boa estrutura do projeto pelo que se tiveram de adicionar apenas alguns elementos, relativamente às </a:t>
            </a:r>
            <a:r>
              <a:rPr lang="pt-PT" dirty="0" err="1">
                <a:solidFill>
                  <a:schemeClr val="tx1"/>
                </a:solidFill>
              </a:rPr>
              <a:t>orders</a:t>
            </a:r>
            <a:r>
              <a:rPr lang="pt-PT" dirty="0">
                <a:solidFill>
                  <a:schemeClr val="tx1"/>
                </a:solidFill>
              </a:rPr>
              <a:t> e às doações. Quanto ao </a:t>
            </a:r>
            <a:r>
              <a:rPr lang="pt-PT" dirty="0" err="1">
                <a:solidFill>
                  <a:schemeClr val="tx1"/>
                </a:solidFill>
              </a:rPr>
              <a:t>streamer</a:t>
            </a:r>
            <a:r>
              <a:rPr lang="pt-PT" dirty="0">
                <a:solidFill>
                  <a:schemeClr val="tx1"/>
                </a:solidFill>
              </a:rPr>
              <a:t>, apenas foi necessário mudar as funções de mais baixo nível, em termos de acessos à base de dados.</a:t>
            </a: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</a:endParaRP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O trabalho foi igualmente distribuido (André Moreira – 33.33%, André Pereira – 33.33%, Nuno Alves – 33.33%)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C045126-3B04-447A-86EB-03BCA3D32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9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8F744-D4AE-4007-B108-2202485D0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Problema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C18AFC-B403-416E-9C4C-D5B045687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8050"/>
            <a:ext cx="10058400" cy="528880"/>
          </a:xfrm>
        </p:spPr>
        <p:txBody>
          <a:bodyPr/>
          <a:lstStyle/>
          <a:p>
            <a:pPr algn="ctr"/>
            <a:r>
              <a:rPr lang="pt-PT" sz="2400" dirty="0"/>
              <a:t>Melhorar aplicação de </a:t>
            </a:r>
            <a:r>
              <a:rPr lang="pt-PT" sz="2400" dirty="0" err="1"/>
              <a:t>Streaming</a:t>
            </a:r>
            <a:r>
              <a:rPr lang="pt-PT" sz="2400" dirty="0"/>
              <a:t> 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en-GB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561EF78-4C0C-4636-B684-531F2066C605}"/>
              </a:ext>
            </a:extLst>
          </p:cNvPr>
          <p:cNvSpPr txBox="1"/>
          <p:nvPr/>
        </p:nvSpPr>
        <p:spPr>
          <a:xfrm>
            <a:off x="3265073" y="3013129"/>
            <a:ext cx="123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Donations</a:t>
            </a:r>
            <a:endParaRPr lang="en-GB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4E6D5DF-0995-4983-998B-8D5241DFFACC}"/>
              </a:ext>
            </a:extLst>
          </p:cNvPr>
          <p:cNvSpPr txBox="1"/>
          <p:nvPr/>
        </p:nvSpPr>
        <p:spPr>
          <a:xfrm>
            <a:off x="4995318" y="3013129"/>
            <a:ext cx="161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Merchandising</a:t>
            </a:r>
            <a:endParaRPr lang="en-GB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9C1E03F-1804-4F07-803C-A3E2481E90A3}"/>
              </a:ext>
            </a:extLst>
          </p:cNvPr>
          <p:cNvSpPr txBox="1"/>
          <p:nvPr/>
        </p:nvSpPr>
        <p:spPr>
          <a:xfrm>
            <a:off x="6933439" y="3024100"/>
            <a:ext cx="154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Streamers</a:t>
            </a:r>
            <a:r>
              <a:rPr lang="pt-PT" dirty="0"/>
              <a:t> 2.0</a:t>
            </a:r>
            <a:endParaRPr lang="en-GB" dirty="0"/>
          </a:p>
        </p:txBody>
      </p: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99E6997F-8AAA-43C5-B4E7-FFB92C2D8487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áfico 9">
            <a:extLst>
              <a:ext uri="{FF2B5EF4-FFF2-40B4-BE49-F238E27FC236}">
                <a16:creationId xmlns:a16="http://schemas.microsoft.com/office/drawing/2014/main" id="{43D8AF03-6244-4802-82AF-7664DFC6C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5849" y="4791212"/>
            <a:ext cx="609359" cy="609359"/>
          </a:xfrm>
          <a:prstGeom prst="rect">
            <a:avLst/>
          </a:prstGeo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D6FF158-A4D0-4F47-8632-6704C33C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F089C28-62C1-41EA-9EAD-0F7DE996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2</a:t>
            </a:fld>
            <a:endParaRPr lang="en-GB" sz="2400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A116DC69-2051-4A8C-9BBF-26CDDF0582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46A3A24C-09CC-4313-986D-AE9674B62A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42597" y="3488095"/>
            <a:ext cx="982932" cy="982932"/>
          </a:xfrm>
          <a:prstGeom prst="rect">
            <a:avLst/>
          </a:prstGeom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1CD37B6D-5D76-43AD-AC7C-1D9F9DFF1A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18860" y="3579353"/>
            <a:ext cx="982932" cy="982932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072BAF87-AC75-4CC1-A101-D6980D1D7A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546" y="4761860"/>
            <a:ext cx="609359" cy="609359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0EA4D1C4-A0AA-47BD-9EEC-029702E161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903" y="4818022"/>
            <a:ext cx="528880" cy="52888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07F6E293-300A-462E-AAE5-951F8835298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385" y="4760856"/>
            <a:ext cx="670070" cy="670070"/>
          </a:xfrm>
          <a:prstGeom prst="rect">
            <a:avLst/>
          </a:prstGeom>
        </p:spPr>
      </p:pic>
      <p:pic>
        <p:nvPicPr>
          <p:cNvPr id="44" name="Gráfico 43">
            <a:extLst>
              <a:ext uri="{FF2B5EF4-FFF2-40B4-BE49-F238E27FC236}">
                <a16:creationId xmlns:a16="http://schemas.microsoft.com/office/drawing/2014/main" id="{75446F69-14C7-48D9-976F-AC8F00C519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38919" y="4747428"/>
            <a:ext cx="670070" cy="670070"/>
          </a:xfrm>
          <a:prstGeom prst="rect">
            <a:avLst/>
          </a:prstGeom>
        </p:spPr>
      </p:pic>
      <p:pic>
        <p:nvPicPr>
          <p:cNvPr id="46" name="Gráfico 45">
            <a:extLst>
              <a:ext uri="{FF2B5EF4-FFF2-40B4-BE49-F238E27FC236}">
                <a16:creationId xmlns:a16="http://schemas.microsoft.com/office/drawing/2014/main" id="{89694F09-8946-4F7E-906A-9C3765FB2F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09851" y="4747428"/>
            <a:ext cx="670069" cy="670069"/>
          </a:xfrm>
          <a:prstGeom prst="rect">
            <a:avLst/>
          </a:prstGeom>
        </p:spPr>
      </p:pic>
      <p:pic>
        <p:nvPicPr>
          <p:cNvPr id="48" name="Gráfico 47">
            <a:extLst>
              <a:ext uri="{FF2B5EF4-FFF2-40B4-BE49-F238E27FC236}">
                <a16:creationId xmlns:a16="http://schemas.microsoft.com/office/drawing/2014/main" id="{EEEA0537-C120-4317-8F03-5E01E4D5F9A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126642" y="3701013"/>
            <a:ext cx="795661" cy="79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3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CA97D-06D5-4F35-9AA9-04CF8D63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Solução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02D41669-5E97-4AF6-9433-725970CBFCE0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DC644CC-801F-4E10-AE8B-23E20E76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D4F1015-BC3C-4BA7-98F8-AA48E61F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3</a:t>
            </a:fld>
            <a:endParaRPr lang="en-GB" sz="2400" dirty="0"/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5D93E762-D0C1-40F0-A91A-C7640AD8F9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095004-6DF4-4FF8-B818-1FDD84C1E63D}"/>
              </a:ext>
            </a:extLst>
          </p:cNvPr>
          <p:cNvSpPr txBox="1"/>
          <p:nvPr/>
        </p:nvSpPr>
        <p:spPr>
          <a:xfrm>
            <a:off x="1190495" y="1841033"/>
            <a:ext cx="98719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PT" dirty="0"/>
              <a:t>Criação de novas classes </a:t>
            </a:r>
            <a:r>
              <a:rPr lang="pt-PT" dirty="0" err="1"/>
              <a:t>Donation</a:t>
            </a:r>
            <a:r>
              <a:rPr lang="pt-PT" dirty="0"/>
              <a:t> e </a:t>
            </a:r>
            <a:r>
              <a:rPr lang="pt-PT" dirty="0" err="1"/>
              <a:t>DonationItem</a:t>
            </a:r>
            <a:r>
              <a:rPr lang="pt-PT" dirty="0"/>
              <a:t>.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PT" dirty="0"/>
              <a:t>Adicionada BST&lt;</a:t>
            </a:r>
            <a:r>
              <a:rPr lang="pt-PT" dirty="0" err="1"/>
              <a:t>DonationItem</a:t>
            </a:r>
            <a:r>
              <a:rPr lang="pt-PT" dirty="0"/>
              <a:t>&gt; à </a:t>
            </a:r>
            <a:r>
              <a:rPr lang="pt-PT" dirty="0" err="1"/>
              <a:t>dataBase</a:t>
            </a:r>
            <a:r>
              <a:rPr lang="pt-PT" dirty="0"/>
              <a:t> e novo manager para a alterar.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PT" dirty="0"/>
              <a:t>Criada a classe ‘</a:t>
            </a:r>
            <a:r>
              <a:rPr lang="pt-PT" dirty="0" err="1"/>
              <a:t>MerchandisingOrder</a:t>
            </a:r>
            <a:r>
              <a:rPr lang="pt-PT" dirty="0"/>
              <a:t>’.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PT" dirty="0"/>
              <a:t>Adição de uma fila de prioridade ‘</a:t>
            </a:r>
            <a:r>
              <a:rPr lang="pt-PT" dirty="0" err="1"/>
              <a:t>orders</a:t>
            </a:r>
            <a:r>
              <a:rPr lang="pt-PT" dirty="0"/>
              <a:t>’ à classe ‘streamer’.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PT" dirty="0"/>
              <a:t>Modificou-se a maneira como se guardam os </a:t>
            </a:r>
            <a:r>
              <a:rPr lang="pt-PT" dirty="0" err="1"/>
              <a:t>streamers</a:t>
            </a:r>
            <a:r>
              <a:rPr lang="pt-PT" dirty="0"/>
              <a:t>. Os </a:t>
            </a:r>
            <a:r>
              <a:rPr lang="pt-PT" dirty="0" err="1"/>
              <a:t>viewers</a:t>
            </a:r>
            <a:r>
              <a:rPr lang="pt-PT" dirty="0"/>
              <a:t> e </a:t>
            </a:r>
            <a:r>
              <a:rPr lang="pt-PT" dirty="0" err="1"/>
              <a:t>admins</a:t>
            </a:r>
            <a:r>
              <a:rPr lang="pt-PT" dirty="0"/>
              <a:t> permaneceram no mapa e os </a:t>
            </a:r>
            <a:r>
              <a:rPr lang="pt-PT" dirty="0" err="1"/>
              <a:t>streamers</a:t>
            </a:r>
            <a:r>
              <a:rPr lang="pt-PT" dirty="0"/>
              <a:t> foram movidos para um </a:t>
            </a:r>
            <a:r>
              <a:rPr lang="pt-PT" dirty="0" err="1"/>
              <a:t>unordered_set</a:t>
            </a:r>
            <a:r>
              <a:rPr lang="pt-PT" dirty="0"/>
              <a:t>. Para ir buscar informação de um </a:t>
            </a:r>
            <a:r>
              <a:rPr lang="pt-PT" dirty="0" err="1"/>
              <a:t>streamer</a:t>
            </a:r>
            <a:r>
              <a:rPr lang="pt-PT" dirty="0"/>
              <a:t>, basta saber o </a:t>
            </a:r>
            <a:r>
              <a:rPr lang="pt-PT" dirty="0" err="1"/>
              <a:t>nick</a:t>
            </a:r>
            <a:r>
              <a:rPr lang="pt-PT" dirty="0"/>
              <a:t>, visto que a sua função de </a:t>
            </a:r>
            <a:r>
              <a:rPr lang="pt-PT" dirty="0" err="1"/>
              <a:t>hash</a:t>
            </a:r>
            <a:r>
              <a:rPr lang="pt-PT" dirty="0"/>
              <a:t> incide apenas sobre o </a:t>
            </a:r>
            <a:r>
              <a:rPr lang="pt-PT" dirty="0" err="1"/>
              <a:t>nickname</a:t>
            </a:r>
            <a:r>
              <a:rPr lang="pt-PT" dirty="0"/>
              <a:t>. Foi usada esta maneira visto que todos as relações entre classes já estava baseada nesse </a:t>
            </a:r>
            <a:r>
              <a:rPr lang="pt-PT" dirty="0" err="1"/>
              <a:t>nickname</a:t>
            </a:r>
            <a:r>
              <a:rPr lang="pt-PT" dirty="0"/>
              <a:t>.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PT" dirty="0"/>
              <a:t>Foi alterada a função </a:t>
            </a:r>
            <a:r>
              <a:rPr lang="pt-PT" dirty="0" err="1"/>
              <a:t>getUser</a:t>
            </a:r>
            <a:r>
              <a:rPr lang="pt-PT" dirty="0"/>
              <a:t>(). Caso o tipo de utilizador fosse um </a:t>
            </a:r>
            <a:r>
              <a:rPr lang="pt-PT" dirty="0" err="1"/>
              <a:t>streamer</a:t>
            </a:r>
            <a:r>
              <a:rPr lang="pt-PT" dirty="0"/>
              <a:t>, ia procurar no </a:t>
            </a:r>
            <a:r>
              <a:rPr lang="pt-PT" dirty="0" err="1"/>
              <a:t>unordered_set</a:t>
            </a:r>
            <a:r>
              <a:rPr lang="pt-PT" dirty="0"/>
              <a:t>. Também foi necessário modificar a função de criar novos </a:t>
            </a:r>
            <a:r>
              <a:rPr lang="pt-PT" dirty="0" err="1"/>
              <a:t>streamers</a:t>
            </a:r>
            <a:r>
              <a:rPr lang="pt-PT" dirty="0"/>
              <a:t>, para que estes fossem adicionados ao set e não ao mapa. Apenas foram alteradas as funções de mais baixo nível.</a:t>
            </a:r>
          </a:p>
        </p:txBody>
      </p:sp>
    </p:spTree>
    <p:extLst>
      <p:ext uri="{BB962C8B-B14F-4D97-AF65-F5344CB8AC3E}">
        <p14:creationId xmlns:p14="http://schemas.microsoft.com/office/powerpoint/2010/main" val="306778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264ED-CFC3-44DA-8DCB-E225015F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Solução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9DBB77-38DD-46CD-9380-04278751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785721" cy="4023360"/>
          </a:xfrm>
        </p:spPr>
        <p:txBody>
          <a:bodyPr/>
          <a:lstStyle/>
          <a:p>
            <a:endParaRPr lang="pt-PT" dirty="0"/>
          </a:p>
          <a:p>
            <a:r>
              <a:rPr lang="pt-PT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D81043D-5F71-4C0A-8650-D98BE388B4EF}"/>
              </a:ext>
            </a:extLst>
          </p:cNvPr>
          <p:cNvSpPr txBox="1"/>
          <p:nvPr/>
        </p:nvSpPr>
        <p:spPr>
          <a:xfrm>
            <a:off x="1097280" y="1880423"/>
            <a:ext cx="10115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2000" dirty="0" err="1"/>
              <a:t>Donations</a:t>
            </a:r>
            <a:r>
              <a:rPr lang="pt-PT" sz="2000" dirty="0"/>
              <a:t>: Foram definidos os operadores para a usar BST fornecida. </a:t>
            </a:r>
            <a:endParaRPr lang="en-GB" dirty="0"/>
          </a:p>
        </p:txBody>
      </p:sp>
      <p:cxnSp>
        <p:nvCxnSpPr>
          <p:cNvPr id="42" name="Conexão reta 41">
            <a:extLst>
              <a:ext uri="{FF2B5EF4-FFF2-40B4-BE49-F238E27FC236}">
                <a16:creationId xmlns:a16="http://schemas.microsoft.com/office/drawing/2014/main" id="{5AE61CFF-882C-4FC9-9AF6-263F44B309AB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BD695F9A-1F39-4D6F-8DAE-10C3C65B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8797A8C0-C822-46E6-A506-0CD52661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4</a:t>
            </a:fld>
            <a:endParaRPr lang="en-GB" sz="2400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0F1FEA8A-B984-43A0-87B5-A743003B0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5BC47C6-0A84-460E-9184-AE4E4E08F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515" y="2700594"/>
            <a:ext cx="4169689" cy="1434084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0F77BCBD-7078-49C1-A7A7-3B0132657C4B}"/>
              </a:ext>
            </a:extLst>
          </p:cNvPr>
          <p:cNvSpPr txBox="1"/>
          <p:nvPr/>
        </p:nvSpPr>
        <p:spPr>
          <a:xfrm>
            <a:off x="4363544" y="4098265"/>
            <a:ext cx="1333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Donation.cpp</a:t>
            </a:r>
            <a:endParaRPr lang="en-GB" sz="1600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CEC3B599-26D4-487A-A92E-0C232CA8A322}"/>
              </a:ext>
            </a:extLst>
          </p:cNvPr>
          <p:cNvSpPr txBox="1"/>
          <p:nvPr/>
        </p:nvSpPr>
        <p:spPr>
          <a:xfrm>
            <a:off x="1151889" y="4839125"/>
            <a:ext cx="350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 err="1"/>
              <a:t>Streamers</a:t>
            </a:r>
            <a:r>
              <a:rPr lang="pt-PT" dirty="0"/>
              <a:t> 2.0: Função de </a:t>
            </a:r>
            <a:r>
              <a:rPr lang="pt-PT" dirty="0" err="1"/>
              <a:t>hash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D75F8-D725-45D0-81E1-81A866DCD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989" y="4513131"/>
            <a:ext cx="6741299" cy="1390652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7E577CD2-E2EE-4E5B-8098-C1814FCCDB12}"/>
              </a:ext>
            </a:extLst>
          </p:cNvPr>
          <p:cNvSpPr txBox="1"/>
          <p:nvPr/>
        </p:nvSpPr>
        <p:spPr>
          <a:xfrm>
            <a:off x="10608946" y="5881237"/>
            <a:ext cx="1093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Streamer.h</a:t>
            </a:r>
            <a:endParaRPr lang="en-GB" sz="1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3257814-FE96-45D2-89CB-D72AAEDBA2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448" y="2740369"/>
            <a:ext cx="4930567" cy="1005927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DF07C849-52BC-447C-8016-2799478AF566}"/>
              </a:ext>
            </a:extLst>
          </p:cNvPr>
          <p:cNvSpPr txBox="1"/>
          <p:nvPr/>
        </p:nvSpPr>
        <p:spPr>
          <a:xfrm>
            <a:off x="10216077" y="3703087"/>
            <a:ext cx="1333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Donation.cpp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74527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264ED-CFC3-44DA-8DCB-E225015F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Solução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9DBB77-38DD-46CD-9380-04278751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785721" cy="4023360"/>
          </a:xfrm>
        </p:spPr>
        <p:txBody>
          <a:bodyPr/>
          <a:lstStyle/>
          <a:p>
            <a:endParaRPr lang="pt-PT" dirty="0"/>
          </a:p>
          <a:p>
            <a:r>
              <a:rPr lang="pt-PT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D81043D-5F71-4C0A-8650-D98BE388B4EF}"/>
              </a:ext>
            </a:extLst>
          </p:cNvPr>
          <p:cNvSpPr txBox="1"/>
          <p:nvPr/>
        </p:nvSpPr>
        <p:spPr>
          <a:xfrm>
            <a:off x="1159430" y="2116816"/>
            <a:ext cx="10115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2000" dirty="0"/>
              <a:t>Merchandising: Foi definido um operador de menor e métodos de inserção e remoção.</a:t>
            </a:r>
            <a:endParaRPr lang="en-GB" dirty="0"/>
          </a:p>
        </p:txBody>
      </p:sp>
      <p:cxnSp>
        <p:nvCxnSpPr>
          <p:cNvPr id="42" name="Conexão reta 41">
            <a:extLst>
              <a:ext uri="{FF2B5EF4-FFF2-40B4-BE49-F238E27FC236}">
                <a16:creationId xmlns:a16="http://schemas.microsoft.com/office/drawing/2014/main" id="{5AE61CFF-882C-4FC9-9AF6-263F44B309AB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BD695F9A-1F39-4D6F-8DAE-10C3C65B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8797A8C0-C822-46E6-A506-0CD52661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5</a:t>
            </a:fld>
            <a:endParaRPr lang="en-GB" sz="2400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0F1FEA8A-B984-43A0-87B5-A743003B0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18CA49-6E04-463A-A468-D695F97C3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46" y="3188117"/>
            <a:ext cx="4998720" cy="1876352"/>
          </a:xfrm>
          <a:prstGeom prst="rect">
            <a:avLst/>
          </a:prstGeom>
        </p:spPr>
      </p:pic>
      <p:sp>
        <p:nvSpPr>
          <p:cNvPr id="18" name="CaixaDeTexto 32">
            <a:extLst>
              <a:ext uri="{FF2B5EF4-FFF2-40B4-BE49-F238E27FC236}">
                <a16:creationId xmlns:a16="http://schemas.microsoft.com/office/drawing/2014/main" id="{7280826B-F8F0-4B83-AFB1-041EA9848445}"/>
              </a:ext>
            </a:extLst>
          </p:cNvPr>
          <p:cNvSpPr txBox="1"/>
          <p:nvPr/>
        </p:nvSpPr>
        <p:spPr>
          <a:xfrm>
            <a:off x="4695252" y="5041462"/>
            <a:ext cx="1156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Streamer.h</a:t>
            </a:r>
            <a:endParaRPr lang="en-GB" sz="1600" dirty="0"/>
          </a:p>
        </p:txBody>
      </p:sp>
      <p:sp>
        <p:nvSpPr>
          <p:cNvPr id="24" name="CaixaDeTexto 32">
            <a:extLst>
              <a:ext uri="{FF2B5EF4-FFF2-40B4-BE49-F238E27FC236}">
                <a16:creationId xmlns:a16="http://schemas.microsoft.com/office/drawing/2014/main" id="{C6EEEBF4-583F-4346-95B2-E41FA73D9158}"/>
              </a:ext>
            </a:extLst>
          </p:cNvPr>
          <p:cNvSpPr txBox="1"/>
          <p:nvPr/>
        </p:nvSpPr>
        <p:spPr>
          <a:xfrm>
            <a:off x="10556470" y="4851787"/>
            <a:ext cx="130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Streamer.cpp</a:t>
            </a:r>
            <a:endParaRPr lang="en-GB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09F4C8-5816-4CC9-928C-D307C9FBD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276" y="3351686"/>
            <a:ext cx="5931258" cy="152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1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D83F974-8F8D-4C83-94F4-340378153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388" y="3703197"/>
            <a:ext cx="2339543" cy="1417443"/>
          </a:xfrm>
          <a:prstGeom prst="rect">
            <a:avLst/>
          </a:prstGeo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D041F31-1926-4481-9649-5381C415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B9BD288-16AA-4430-99EE-EC8CA98C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 smtClean="0"/>
              <a:t>6</a:t>
            </a:fld>
            <a:endParaRPr lang="en-GB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F639702-E15B-442E-B6E8-202B80E9D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Ficheiros - </a:t>
            </a:r>
            <a:r>
              <a:rPr lang="pt-PT" sz="6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Donations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B89E7E41-9D92-43B4-AFD2-992CDB72335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A591EA11-DC21-435D-9FB0-2D4DFAB26801}"/>
              </a:ext>
            </a:extLst>
          </p:cNvPr>
          <p:cNvCxnSpPr>
            <a:cxnSpLocks/>
            <a:stCxn id="40" idx="0"/>
            <a:endCxn id="18" idx="2"/>
          </p:cNvCxnSpPr>
          <p:nvPr/>
        </p:nvCxnSpPr>
        <p:spPr>
          <a:xfrm flipH="1" flipV="1">
            <a:off x="3946200" y="2797214"/>
            <a:ext cx="1156628" cy="911687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972E605-3342-422C-9D2E-3BB60D6F8C14}"/>
              </a:ext>
            </a:extLst>
          </p:cNvPr>
          <p:cNvSpPr txBox="1"/>
          <p:nvPr/>
        </p:nvSpPr>
        <p:spPr>
          <a:xfrm>
            <a:off x="3062933" y="2397104"/>
            <a:ext cx="1766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/>
              <a:t>Streamer</a:t>
            </a:r>
            <a:r>
              <a:rPr lang="pt-PT" sz="2000" dirty="0"/>
              <a:t> </a:t>
            </a:r>
            <a:r>
              <a:rPr lang="pt-PT" sz="2000" dirty="0" err="1"/>
              <a:t>Nick</a:t>
            </a:r>
            <a:endParaRPr lang="en-GB" sz="2000" dirty="0"/>
          </a:p>
        </p:txBody>
      </p: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3DC22C5C-7665-4461-91B1-E9AB07F69010}"/>
              </a:ext>
            </a:extLst>
          </p:cNvPr>
          <p:cNvCxnSpPr>
            <a:cxnSpLocks/>
            <a:stCxn id="43" idx="0"/>
            <a:endCxn id="24" idx="2"/>
          </p:cNvCxnSpPr>
          <p:nvPr/>
        </p:nvCxnSpPr>
        <p:spPr>
          <a:xfrm flipV="1">
            <a:off x="5787446" y="3032818"/>
            <a:ext cx="128202" cy="686165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145D52C-E4D4-4B4E-8256-9ADC9CE4947C}"/>
              </a:ext>
            </a:extLst>
          </p:cNvPr>
          <p:cNvSpPr txBox="1"/>
          <p:nvPr/>
        </p:nvSpPr>
        <p:spPr>
          <a:xfrm>
            <a:off x="5235187" y="2324932"/>
            <a:ext cx="1360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/>
              <a:t>Amount</a:t>
            </a:r>
            <a:r>
              <a:rPr lang="pt-PT" sz="2000" dirty="0"/>
              <a:t> </a:t>
            </a:r>
            <a:r>
              <a:rPr lang="pt-PT" sz="2000" dirty="0" err="1"/>
              <a:t>donated</a:t>
            </a:r>
            <a:endParaRPr lang="en-GB" sz="2000" dirty="0"/>
          </a:p>
        </p:txBody>
      </p: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9588C264-BC63-4960-BC57-E4A755C943D7}"/>
              </a:ext>
            </a:extLst>
          </p:cNvPr>
          <p:cNvCxnSpPr>
            <a:cxnSpLocks/>
            <a:stCxn id="45" idx="0"/>
            <a:endCxn id="28" idx="2"/>
          </p:cNvCxnSpPr>
          <p:nvPr/>
        </p:nvCxnSpPr>
        <p:spPr>
          <a:xfrm flipV="1">
            <a:off x="6161116" y="2803889"/>
            <a:ext cx="1245489" cy="913890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7B6A703-1309-402E-AA62-C4EED545794C}"/>
              </a:ext>
            </a:extLst>
          </p:cNvPr>
          <p:cNvSpPr txBox="1"/>
          <p:nvPr/>
        </p:nvSpPr>
        <p:spPr>
          <a:xfrm>
            <a:off x="6776325" y="2434557"/>
            <a:ext cx="126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Evaluation</a:t>
            </a:r>
            <a:endParaRPr lang="en-GB" sz="2000" dirty="0"/>
          </a:p>
        </p:txBody>
      </p:sp>
      <p:pic>
        <p:nvPicPr>
          <p:cNvPr id="50" name="Imagem 49">
            <a:extLst>
              <a:ext uri="{FF2B5EF4-FFF2-40B4-BE49-F238E27FC236}">
                <a16:creationId xmlns:a16="http://schemas.microsoft.com/office/drawing/2014/main" id="{C9CA462E-8E2A-4338-B5C5-71EE804670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E62720A1-26B0-4461-9330-94DA2094A67F}"/>
              </a:ext>
            </a:extLst>
          </p:cNvPr>
          <p:cNvSpPr/>
          <p:nvPr/>
        </p:nvSpPr>
        <p:spPr>
          <a:xfrm>
            <a:off x="4704243" y="3708901"/>
            <a:ext cx="797169" cy="180425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09F585C-2F70-42E6-88F7-345C3549CB9C}"/>
              </a:ext>
            </a:extLst>
          </p:cNvPr>
          <p:cNvSpPr/>
          <p:nvPr/>
        </p:nvSpPr>
        <p:spPr>
          <a:xfrm>
            <a:off x="5650580" y="3718983"/>
            <a:ext cx="273732" cy="180427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945EDD6-3EFD-4F04-AEDD-D72ED1C8E57C}"/>
              </a:ext>
            </a:extLst>
          </p:cNvPr>
          <p:cNvSpPr/>
          <p:nvPr/>
        </p:nvSpPr>
        <p:spPr>
          <a:xfrm>
            <a:off x="6082358" y="3717779"/>
            <a:ext cx="157516" cy="180425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56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D83F974-8F8D-4C83-94F4-340378153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2388" y="4099740"/>
            <a:ext cx="2339543" cy="624356"/>
          </a:xfrm>
          <a:prstGeom prst="rect">
            <a:avLst/>
          </a:prstGeo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D041F31-1926-4481-9649-5381C415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B9BD288-16AA-4430-99EE-EC8CA98C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 smtClean="0"/>
              <a:t>7</a:t>
            </a:fld>
            <a:endParaRPr lang="en-GB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F639702-E15B-442E-B6E8-202B80E9D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Ficheiros - </a:t>
            </a:r>
            <a:r>
              <a:rPr lang="pt-PT" sz="6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Orders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B89E7E41-9D92-43B4-AFD2-992CDB72335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A591EA11-DC21-435D-9FB0-2D4DFAB26801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H="1" flipV="1">
            <a:off x="3666554" y="3104990"/>
            <a:ext cx="1121415" cy="994749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972E605-3342-422C-9D2E-3BB60D6F8C14}"/>
              </a:ext>
            </a:extLst>
          </p:cNvPr>
          <p:cNvSpPr txBox="1"/>
          <p:nvPr/>
        </p:nvSpPr>
        <p:spPr>
          <a:xfrm>
            <a:off x="2503641" y="2397104"/>
            <a:ext cx="2325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Máximo de ordens por streamer</a:t>
            </a:r>
            <a:endParaRPr lang="en-GB" sz="2000" dirty="0"/>
          </a:p>
        </p:txBody>
      </p: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3DC22C5C-7665-4461-91B1-E9AB07F69010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H="1" flipV="1">
            <a:off x="5655600" y="3032818"/>
            <a:ext cx="177871" cy="1226281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145D52C-E4D4-4B4E-8256-9ADC9CE4947C}"/>
              </a:ext>
            </a:extLst>
          </p:cNvPr>
          <p:cNvSpPr txBox="1"/>
          <p:nvPr/>
        </p:nvSpPr>
        <p:spPr>
          <a:xfrm>
            <a:off x="4971495" y="2324932"/>
            <a:ext cx="136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Nome do </a:t>
            </a:r>
            <a:r>
              <a:rPr lang="en-GB" sz="2000" dirty="0"/>
              <a:t>viewer</a:t>
            </a:r>
            <a:endParaRPr lang="pt-PT" sz="2000" dirty="0"/>
          </a:p>
        </p:txBody>
      </p: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9588C264-BC63-4960-BC57-E4A755C943D7}"/>
              </a:ext>
            </a:extLst>
          </p:cNvPr>
          <p:cNvCxnSpPr>
            <a:cxnSpLocks/>
            <a:stCxn id="31" idx="0"/>
            <a:endCxn id="28" idx="2"/>
          </p:cNvCxnSpPr>
          <p:nvPr/>
        </p:nvCxnSpPr>
        <p:spPr>
          <a:xfrm flipV="1">
            <a:off x="6324463" y="3142443"/>
            <a:ext cx="1318194" cy="1097925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7B6A703-1309-402E-AA62-C4EED545794C}"/>
              </a:ext>
            </a:extLst>
          </p:cNvPr>
          <p:cNvSpPr txBox="1"/>
          <p:nvPr/>
        </p:nvSpPr>
        <p:spPr>
          <a:xfrm>
            <a:off x="6776325" y="2434557"/>
            <a:ext cx="1732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/>
              <a:t>Quantidade</a:t>
            </a:r>
            <a:r>
              <a:rPr lang="en-GB" sz="2000" dirty="0"/>
              <a:t> </a:t>
            </a:r>
            <a:r>
              <a:rPr lang="en-GB" sz="2000" dirty="0" err="1"/>
              <a:t>comprada</a:t>
            </a:r>
            <a:endParaRPr lang="en-GB" sz="2000" dirty="0"/>
          </a:p>
        </p:txBody>
      </p:sp>
      <p:pic>
        <p:nvPicPr>
          <p:cNvPr id="50" name="Imagem 49">
            <a:extLst>
              <a:ext uri="{FF2B5EF4-FFF2-40B4-BE49-F238E27FC236}">
                <a16:creationId xmlns:a16="http://schemas.microsoft.com/office/drawing/2014/main" id="{C9CA462E-8E2A-4338-B5C5-71EE804670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cxnSp>
        <p:nvCxnSpPr>
          <p:cNvPr id="21" name="Conexão reta unidirecional 22">
            <a:extLst>
              <a:ext uri="{FF2B5EF4-FFF2-40B4-BE49-F238E27FC236}">
                <a16:creationId xmlns:a16="http://schemas.microsoft.com/office/drawing/2014/main" id="{B4D7D707-FF46-4962-ADE3-54ED346EDF87}"/>
              </a:ext>
            </a:extLst>
          </p:cNvPr>
          <p:cNvCxnSpPr>
            <a:cxnSpLocks/>
            <a:stCxn id="20" idx="2"/>
            <a:endCxn id="22" idx="2"/>
          </p:cNvCxnSpPr>
          <p:nvPr/>
        </p:nvCxnSpPr>
        <p:spPr>
          <a:xfrm flipH="1" flipV="1">
            <a:off x="2640397" y="3812876"/>
            <a:ext cx="1978110" cy="526327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aixaDeTexto 23">
            <a:extLst>
              <a:ext uri="{FF2B5EF4-FFF2-40B4-BE49-F238E27FC236}">
                <a16:creationId xmlns:a16="http://schemas.microsoft.com/office/drawing/2014/main" id="{F2BAEB89-7383-416E-8DB2-042D906C6687}"/>
              </a:ext>
            </a:extLst>
          </p:cNvPr>
          <p:cNvSpPr txBox="1"/>
          <p:nvPr/>
        </p:nvSpPr>
        <p:spPr>
          <a:xfrm>
            <a:off x="1956292" y="3104990"/>
            <a:ext cx="136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Nome do </a:t>
            </a:r>
            <a:r>
              <a:rPr lang="en-GB" sz="2000" dirty="0"/>
              <a:t>streamer</a:t>
            </a:r>
            <a:endParaRPr lang="pt-PT" sz="2000" dirty="0"/>
          </a:p>
        </p:txBody>
      </p:sp>
      <p:cxnSp>
        <p:nvCxnSpPr>
          <p:cNvPr id="26" name="Conexão reta unidirecional 26">
            <a:extLst>
              <a:ext uri="{FF2B5EF4-FFF2-40B4-BE49-F238E27FC236}">
                <a16:creationId xmlns:a16="http://schemas.microsoft.com/office/drawing/2014/main" id="{4F970484-B1DB-4781-8671-094455196B47}"/>
              </a:ext>
            </a:extLst>
          </p:cNvPr>
          <p:cNvCxnSpPr>
            <a:cxnSpLocks/>
            <a:stCxn id="32" idx="7"/>
            <a:endCxn id="30" idx="1"/>
          </p:cNvCxnSpPr>
          <p:nvPr/>
        </p:nvCxnSpPr>
        <p:spPr>
          <a:xfrm flipV="1">
            <a:off x="6691746" y="3857942"/>
            <a:ext cx="1043595" cy="434565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aixaDeTexto 27">
            <a:extLst>
              <a:ext uri="{FF2B5EF4-FFF2-40B4-BE49-F238E27FC236}">
                <a16:creationId xmlns:a16="http://schemas.microsoft.com/office/drawing/2014/main" id="{9648D665-33F2-44AC-B477-82A307357F5F}"/>
              </a:ext>
            </a:extLst>
          </p:cNvPr>
          <p:cNvSpPr txBox="1"/>
          <p:nvPr/>
        </p:nvSpPr>
        <p:spPr>
          <a:xfrm>
            <a:off x="7735341" y="3503999"/>
            <a:ext cx="2038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/>
              <a:t>Disponibilidade</a:t>
            </a:r>
            <a:r>
              <a:rPr lang="en-GB" sz="2000" dirty="0"/>
              <a:t> de </a:t>
            </a:r>
            <a:r>
              <a:rPr lang="en-GB" sz="2000" dirty="0" err="1"/>
              <a:t>compra</a:t>
            </a:r>
            <a:endParaRPr lang="en-GB" sz="20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82B84A-90DD-40FB-8AC3-D787CEF2CEC8}"/>
              </a:ext>
            </a:extLst>
          </p:cNvPr>
          <p:cNvSpPr/>
          <p:nvPr/>
        </p:nvSpPr>
        <p:spPr>
          <a:xfrm>
            <a:off x="4692956" y="4099739"/>
            <a:ext cx="190026" cy="191292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1739CC-D0E9-4C85-B09C-0D94360D8FEF}"/>
              </a:ext>
            </a:extLst>
          </p:cNvPr>
          <p:cNvSpPr/>
          <p:nvPr/>
        </p:nvSpPr>
        <p:spPr>
          <a:xfrm>
            <a:off x="4618507" y="4248990"/>
            <a:ext cx="797169" cy="180425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6AABEA6-AF0F-42C7-8A7A-31CB3C4E4891}"/>
              </a:ext>
            </a:extLst>
          </p:cNvPr>
          <p:cNvSpPr/>
          <p:nvPr/>
        </p:nvSpPr>
        <p:spPr>
          <a:xfrm>
            <a:off x="5502440" y="4259099"/>
            <a:ext cx="662061" cy="176828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215B8AF-C946-44E1-B6E0-B1EE9D547446}"/>
              </a:ext>
            </a:extLst>
          </p:cNvPr>
          <p:cNvSpPr/>
          <p:nvPr/>
        </p:nvSpPr>
        <p:spPr>
          <a:xfrm>
            <a:off x="6231779" y="4240368"/>
            <a:ext cx="185368" cy="214289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BC33D09-B4BD-4B57-AE33-48DA9AA78D39}"/>
              </a:ext>
            </a:extLst>
          </p:cNvPr>
          <p:cNvSpPr/>
          <p:nvPr/>
        </p:nvSpPr>
        <p:spPr>
          <a:xfrm>
            <a:off x="6509754" y="4264687"/>
            <a:ext cx="213217" cy="189970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00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50155-6736-4DD4-81CA-AAC2F3DC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Exceções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B58EAD8D-3885-47BC-929A-D0E531F5DFA6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09A43886-A11B-4642-8430-534BA39D9336}"/>
              </a:ext>
            </a:extLst>
          </p:cNvPr>
          <p:cNvSpPr txBox="1"/>
          <p:nvPr/>
        </p:nvSpPr>
        <p:spPr>
          <a:xfrm>
            <a:off x="8508989" y="2080607"/>
            <a:ext cx="900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Users</a:t>
            </a:r>
            <a:endParaRPr lang="en-GB" sz="2400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BBA540B-35F5-4D98-A9F2-7BD8D3D98EB7}"/>
              </a:ext>
            </a:extLst>
          </p:cNvPr>
          <p:cNvSpPr txBox="1"/>
          <p:nvPr/>
        </p:nvSpPr>
        <p:spPr>
          <a:xfrm>
            <a:off x="7853924" y="2644482"/>
            <a:ext cx="23727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NoSuchOrderException</a:t>
            </a:r>
            <a:endParaRPr lang="en-GB" dirty="0"/>
          </a:p>
          <a:p>
            <a:r>
              <a:rPr lang="en-GB" dirty="0" err="1"/>
              <a:t>OrdersEmptyException</a:t>
            </a:r>
            <a:endParaRPr lang="en-GB" dirty="0"/>
          </a:p>
          <a:p>
            <a:r>
              <a:rPr lang="en-GB" dirty="0" err="1"/>
              <a:t>OrdersFullException</a:t>
            </a:r>
            <a:endParaRPr lang="en-GB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DC108CA-1009-4F33-BA90-654A5591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3BE8DBB-2681-4EDA-A70E-FDD3F50D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 smtClean="0"/>
              <a:t>8</a:t>
            </a:fld>
            <a:endParaRPr lang="en-GB" sz="2400" dirty="0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4B81C26A-46A2-487E-A5EE-7F6366169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B521466-5F44-478A-8F9C-4BFAC561E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094" y="4573390"/>
            <a:ext cx="6163267" cy="125808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0EEAB0C-7182-4DAF-8A63-920827056988}"/>
              </a:ext>
            </a:extLst>
          </p:cNvPr>
          <p:cNvSpPr txBox="1"/>
          <p:nvPr/>
        </p:nvSpPr>
        <p:spPr>
          <a:xfrm>
            <a:off x="10530130" y="5831473"/>
            <a:ext cx="1302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Donation.cpp</a:t>
            </a:r>
            <a:endParaRPr lang="en-GB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D89957-E1F0-4F23-947A-1AB626AAD5DC}"/>
              </a:ext>
            </a:extLst>
          </p:cNvPr>
          <p:cNvSpPr txBox="1"/>
          <p:nvPr/>
        </p:nvSpPr>
        <p:spPr>
          <a:xfrm>
            <a:off x="1256829" y="4719738"/>
            <a:ext cx="4634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Exceções continuam a ser usadas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Novas exceções foram criadas </a:t>
            </a:r>
            <a:endParaRPr lang="en-GB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32837BC-E28E-445B-A56E-75D20D22D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75" y="1840762"/>
            <a:ext cx="5299001" cy="2386230"/>
          </a:xfrm>
          <a:prstGeom prst="rect">
            <a:avLst/>
          </a:prstGeom>
        </p:spPr>
      </p:pic>
      <p:sp>
        <p:nvSpPr>
          <p:cNvPr id="17" name="CaixaDeTexto 28">
            <a:extLst>
              <a:ext uri="{FF2B5EF4-FFF2-40B4-BE49-F238E27FC236}">
                <a16:creationId xmlns:a16="http://schemas.microsoft.com/office/drawing/2014/main" id="{71F058FB-9B4D-4B3B-9E73-A9432F5701DC}"/>
              </a:ext>
            </a:extLst>
          </p:cNvPr>
          <p:cNvSpPr txBox="1"/>
          <p:nvPr/>
        </p:nvSpPr>
        <p:spPr>
          <a:xfrm>
            <a:off x="3781887" y="4192779"/>
            <a:ext cx="2519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NoSuchOrderException.cpp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82102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98F1F90-3438-44BB-BDC7-B70CFDD0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Pesquisa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C2E4CA01-F82D-4D76-AE17-74CEFAFD29FF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582186A-0E72-4556-B6E3-75E577AEAB3C}"/>
              </a:ext>
            </a:extLst>
          </p:cNvPr>
          <p:cNvSpPr txBox="1"/>
          <p:nvPr/>
        </p:nvSpPr>
        <p:spPr>
          <a:xfrm>
            <a:off x="1189358" y="1905778"/>
            <a:ext cx="54688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Pesquisa da BST é feita através de </a:t>
            </a:r>
            <a:r>
              <a:rPr lang="pt-PT" dirty="0" err="1"/>
              <a:t>iteradores</a:t>
            </a:r>
            <a:r>
              <a:rPr lang="pt-PT" dirty="0"/>
              <a:t> em ordem, desta forma os elementos obtidos ficam devidamente organizados.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en-GB" dirty="0"/>
              <a:t>A </a:t>
            </a:r>
            <a:r>
              <a:rPr lang="en-GB" dirty="0" err="1"/>
              <a:t>informação</a:t>
            </a:r>
            <a:r>
              <a:rPr lang="en-GB" dirty="0"/>
              <a:t> </a:t>
            </a:r>
            <a:r>
              <a:rPr lang="en-GB" dirty="0" err="1"/>
              <a:t>relevante</a:t>
            </a:r>
            <a:r>
              <a:rPr lang="en-GB" dirty="0"/>
              <a:t> </a:t>
            </a:r>
            <a:r>
              <a:rPr lang="en-GB" dirty="0" err="1"/>
              <a:t>aos</a:t>
            </a:r>
            <a:r>
              <a:rPr lang="en-GB" dirty="0"/>
              <a:t> streamers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movida</a:t>
            </a:r>
            <a:r>
              <a:rPr lang="en-GB" dirty="0"/>
              <a:t> para um </a:t>
            </a:r>
            <a:r>
              <a:rPr lang="en-GB" dirty="0" err="1"/>
              <a:t>unordered_set</a:t>
            </a:r>
            <a:r>
              <a:rPr lang="en-GB" dirty="0"/>
              <a:t>. </a:t>
            </a:r>
            <a:r>
              <a:rPr lang="en-GB" u="sng" dirty="0" err="1"/>
              <a:t>Foi</a:t>
            </a:r>
            <a:r>
              <a:rPr lang="en-GB" u="sng" dirty="0"/>
              <a:t> </a:t>
            </a:r>
            <a:r>
              <a:rPr lang="en-GB" u="sng" dirty="0" err="1"/>
              <a:t>necessário</a:t>
            </a:r>
            <a:r>
              <a:rPr lang="en-GB" u="sng" dirty="0"/>
              <a:t> </a:t>
            </a:r>
            <a:r>
              <a:rPr lang="en-GB" u="sng" dirty="0" err="1"/>
              <a:t>modificar</a:t>
            </a:r>
            <a:r>
              <a:rPr lang="en-GB" u="sng" dirty="0"/>
              <a:t> </a:t>
            </a:r>
            <a:r>
              <a:rPr lang="en-GB" u="sng" dirty="0" err="1"/>
              <a:t>algumas</a:t>
            </a:r>
            <a:r>
              <a:rPr lang="en-GB" u="sng" dirty="0"/>
              <a:t> </a:t>
            </a:r>
            <a:r>
              <a:rPr lang="en-GB" u="sng" dirty="0" err="1"/>
              <a:t>funções</a:t>
            </a:r>
            <a:r>
              <a:rPr lang="en-GB" u="sng" dirty="0"/>
              <a:t>. </a:t>
            </a:r>
            <a:r>
              <a:rPr lang="en-GB" dirty="0" err="1">
                <a:solidFill>
                  <a:srgbClr val="FF0000"/>
                </a:solidFill>
              </a:rPr>
              <a:t>Teve</a:t>
            </a:r>
            <a:r>
              <a:rPr lang="en-GB" dirty="0">
                <a:solidFill>
                  <a:srgbClr val="FF0000"/>
                </a:solidFill>
              </a:rPr>
              <a:t> de se </a:t>
            </a:r>
            <a:r>
              <a:rPr lang="en-GB" dirty="0" err="1">
                <a:solidFill>
                  <a:srgbClr val="FF0000"/>
                </a:solidFill>
              </a:rPr>
              <a:t>modificar</a:t>
            </a:r>
            <a:r>
              <a:rPr lang="en-GB" dirty="0">
                <a:solidFill>
                  <a:srgbClr val="FF0000"/>
                </a:solidFill>
              </a:rPr>
              <a:t> a </a:t>
            </a:r>
            <a:r>
              <a:rPr lang="en-GB" dirty="0" err="1">
                <a:solidFill>
                  <a:srgbClr val="FF0000"/>
                </a:solidFill>
              </a:rPr>
              <a:t>função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getUser</a:t>
            </a:r>
            <a:r>
              <a:rPr lang="en-GB" dirty="0">
                <a:solidFill>
                  <a:srgbClr val="FF0000"/>
                </a:solidFill>
              </a:rPr>
              <a:t>. </a:t>
            </a:r>
            <a:r>
              <a:rPr lang="en-GB" dirty="0">
                <a:solidFill>
                  <a:srgbClr val="FF0000"/>
                </a:solidFill>
                <a:highlight>
                  <a:srgbClr val="000080"/>
                </a:highlight>
              </a:rPr>
              <a:t>(</a:t>
            </a:r>
            <a:r>
              <a:rPr lang="en-GB" dirty="0" err="1">
                <a:solidFill>
                  <a:srgbClr val="FF0000"/>
                </a:solidFill>
                <a:highlight>
                  <a:srgbClr val="000080"/>
                </a:highlight>
              </a:rPr>
              <a:t>Escolhe</a:t>
            </a:r>
            <a:r>
              <a:rPr lang="en-GB" dirty="0">
                <a:solidFill>
                  <a:srgbClr val="FF0000"/>
                </a:solidFill>
                <a:highlight>
                  <a:srgbClr val="000080"/>
                </a:highlight>
              </a:rPr>
              <a:t> a </a:t>
            </a:r>
            <a:r>
              <a:rPr lang="en-GB" dirty="0" err="1">
                <a:solidFill>
                  <a:srgbClr val="FF0000"/>
                </a:solidFill>
                <a:highlight>
                  <a:srgbClr val="000080"/>
                </a:highlight>
              </a:rPr>
              <a:t>maneira</a:t>
            </a:r>
            <a:r>
              <a:rPr lang="en-GB" dirty="0">
                <a:solidFill>
                  <a:srgbClr val="FF0000"/>
                </a:solidFill>
                <a:highlight>
                  <a:srgbClr val="000080"/>
                </a:highlight>
              </a:rPr>
              <a:t> que </a:t>
            </a:r>
            <a:r>
              <a:rPr lang="en-GB" dirty="0" err="1">
                <a:solidFill>
                  <a:srgbClr val="FF0000"/>
                </a:solidFill>
                <a:highlight>
                  <a:srgbClr val="000080"/>
                </a:highlight>
              </a:rPr>
              <a:t>preferes</a:t>
            </a:r>
            <a:r>
              <a:rPr lang="en-GB" dirty="0">
                <a:solidFill>
                  <a:srgbClr val="FF0000"/>
                </a:solidFill>
                <a:highlight>
                  <a:srgbClr val="000080"/>
                </a:highlight>
              </a:rPr>
              <a:t>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81839B1-9541-4C3D-90BF-31A386C176B7}"/>
              </a:ext>
            </a:extLst>
          </p:cNvPr>
          <p:cNvSpPr txBox="1"/>
          <p:nvPr/>
        </p:nvSpPr>
        <p:spPr>
          <a:xfrm>
            <a:off x="10028464" y="2862896"/>
            <a:ext cx="1127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DataBase.h</a:t>
            </a:r>
            <a:endParaRPr lang="en-GB" sz="16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1CB8B24-77F1-4D2B-AD3D-68F6F9D049FA}"/>
              </a:ext>
            </a:extLst>
          </p:cNvPr>
          <p:cNvSpPr txBox="1"/>
          <p:nvPr/>
        </p:nvSpPr>
        <p:spPr>
          <a:xfrm>
            <a:off x="9323511" y="5807790"/>
            <a:ext cx="1832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SearchManager.cpp</a:t>
            </a:r>
            <a:endParaRPr lang="en-GB" sz="16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F124F6A-0A21-4FD6-B5AE-F0E92890F0F9}"/>
              </a:ext>
            </a:extLst>
          </p:cNvPr>
          <p:cNvSpPr txBox="1"/>
          <p:nvPr/>
        </p:nvSpPr>
        <p:spPr>
          <a:xfrm>
            <a:off x="3168566" y="5702218"/>
            <a:ext cx="1035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StreamZ.h</a:t>
            </a:r>
            <a:endParaRPr lang="en-GB" sz="1600" dirty="0"/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AC9C9DC4-4A5E-473D-B162-15858523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59E940EF-7100-4753-B4D6-8317706B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9</a:t>
            </a:fld>
            <a:endParaRPr lang="en-GB" sz="240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1CCF36-FC3F-4EBC-8464-434B110BC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1983A3F-4BB4-4B05-B2F2-8B9FB3D3E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741" y="1925499"/>
            <a:ext cx="4370470" cy="979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4732CE-8093-4C2C-9310-00531976E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891" y="3594945"/>
            <a:ext cx="5535320" cy="223114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0D1E37E-282C-4B9D-80AC-5A813EF29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8728" y="3862751"/>
            <a:ext cx="3010161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855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Personalizado 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923</Words>
  <Application>Microsoft Office PowerPoint</Application>
  <PresentationFormat>Ecrã Panorâmico</PresentationFormat>
  <Paragraphs>155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3" baseType="lpstr">
      <vt:lpstr>Arial</vt:lpstr>
      <vt:lpstr>Bahnschrift SemiLight</vt:lpstr>
      <vt:lpstr>Calibri</vt:lpstr>
      <vt:lpstr>Calibri Light</vt:lpstr>
      <vt:lpstr>Whitney</vt:lpstr>
      <vt:lpstr>Retrospetiva</vt:lpstr>
      <vt:lpstr>StreamZ Parte 2</vt:lpstr>
      <vt:lpstr>Problema</vt:lpstr>
      <vt:lpstr>Solução</vt:lpstr>
      <vt:lpstr>Solução</vt:lpstr>
      <vt:lpstr>Solução</vt:lpstr>
      <vt:lpstr>Ficheiros - Donations</vt:lpstr>
      <vt:lpstr>Ficheiros - Orders</vt:lpstr>
      <vt:lpstr>Exceções</vt:lpstr>
      <vt:lpstr>Pesquisa</vt:lpstr>
      <vt:lpstr> Criar/Atualizar/ Remover</vt:lpstr>
      <vt:lpstr> Criar/Atualizar/ Remover</vt:lpstr>
      <vt:lpstr>Listagem</vt:lpstr>
      <vt:lpstr>UI</vt:lpstr>
      <vt:lpstr>UI</vt:lpstr>
      <vt:lpstr>Destaque - Listagem</vt:lpstr>
      <vt:lpstr>Observações</vt:lpstr>
      <vt:lpstr>Dificuldades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StreamZ</dc:title>
  <dc:creator>André Pereira</dc:creator>
  <cp:lastModifiedBy>André Pereira</cp:lastModifiedBy>
  <cp:revision>53</cp:revision>
  <dcterms:created xsi:type="dcterms:W3CDTF">2020-11-07T17:52:21Z</dcterms:created>
  <dcterms:modified xsi:type="dcterms:W3CDTF">2021-01-03T21:57:59Z</dcterms:modified>
</cp:coreProperties>
</file>