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0"/>
  </p:notesMasterIdLst>
  <p:sldIdLst>
    <p:sldId id="256" r:id="rId2"/>
    <p:sldId id="257" r:id="rId3"/>
    <p:sldId id="258" r:id="rId4"/>
    <p:sldId id="305" r:id="rId5"/>
    <p:sldId id="260" r:id="rId6"/>
    <p:sldId id="262" r:id="rId7"/>
    <p:sldId id="306" r:id="rId8"/>
    <p:sldId id="308" r:id="rId9"/>
  </p:sldIdLst>
  <p:sldSz cx="9144000" cy="5143500" type="screen16x9"/>
  <p:notesSz cx="6858000" cy="9144000"/>
  <p:embeddedFontLst>
    <p:embeddedFont>
      <p:font typeface="ABeeZee" panose="020B0604020202020204" charset="0"/>
      <p:regular r:id="rId11"/>
      <p:italic r:id="rId12"/>
    </p:embeddedFont>
    <p:embeddedFont>
      <p:font typeface="Anton" pitchFamily="2" charset="0"/>
      <p:regular r:id="rId13"/>
    </p:embeddedFont>
    <p:embeddedFont>
      <p:font typeface="Black Han Sans" panose="020B0604020202020204" charset="0"/>
      <p:regular r:id="rId14"/>
    </p:embeddedFont>
    <p:embeddedFont>
      <p:font typeface="Montserrat" panose="00000500000000000000" pitchFamily="2" charset="0"/>
      <p:regular r:id="rId15"/>
      <p:bold r:id="rId16"/>
      <p:italic r:id="rId17"/>
      <p:boldItalic r:id="rId18"/>
    </p:embeddedFont>
    <p:embeddedFont>
      <p:font typeface="Montserrat ExtraBold" panose="00000900000000000000" pitchFamily="2"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31DCF-23CA-469F-81A2-84113D3A693F}">
  <a:tblStyle styleId="{DF131DCF-23CA-469F-81A2-84113D3A69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54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extLst>
      <p:ext uri="{BB962C8B-B14F-4D97-AF65-F5344CB8AC3E}">
        <p14:creationId xmlns:p14="http://schemas.microsoft.com/office/powerpoint/2010/main" val="279379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extLst>
      <p:ext uri="{BB962C8B-B14F-4D97-AF65-F5344CB8AC3E}">
        <p14:creationId xmlns:p14="http://schemas.microsoft.com/office/powerpoint/2010/main" val="142959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extLst>
      <p:ext uri="{BB962C8B-B14F-4D97-AF65-F5344CB8AC3E}">
        <p14:creationId xmlns:p14="http://schemas.microsoft.com/office/powerpoint/2010/main" val="229138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extLst>
      <p:ext uri="{BB962C8B-B14F-4D97-AF65-F5344CB8AC3E}">
        <p14:creationId xmlns:p14="http://schemas.microsoft.com/office/powerpoint/2010/main" val="166926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3" r:id="rId4"/>
    <p:sldLayoutId id="2147483684" r:id="rId5"/>
    <p:sldLayoutId id="2147483685" r:id="rId6"/>
    <p:sldLayoutId id="2147483686" r:id="rId7"/>
    <p:sldLayoutId id="214748368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2" name="Google Shape;1592;p33">
            <a:extLst>
              <a:ext uri="{FF2B5EF4-FFF2-40B4-BE49-F238E27FC236}">
                <a16:creationId xmlns:a16="http://schemas.microsoft.com/office/drawing/2014/main" id="{FB5AB05C-B26E-FB64-05BE-915F57AC5D52}"/>
              </a:ext>
            </a:extLst>
          </p:cNvPr>
          <p:cNvSpPr txBox="1">
            <a:spLocks/>
          </p:cNvSpPr>
          <p:nvPr/>
        </p:nvSpPr>
        <p:spPr>
          <a:xfrm>
            <a:off x="478039" y="2047225"/>
            <a:ext cx="7985294" cy="18705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9pPr>
          </a:lstStyle>
          <a:p>
            <a:pPr marL="0" indent="0" algn="ctr">
              <a:lnSpc>
                <a:spcPct val="150000"/>
              </a:lnSpc>
            </a:pPr>
            <a:r>
              <a:rPr lang="en-US" sz="2000" b="1" dirty="0">
                <a:solidFill>
                  <a:schemeClr val="bg1"/>
                </a:solidFill>
              </a:rPr>
              <a:t>GVHD: </a:t>
            </a:r>
            <a:r>
              <a:rPr lang="en-US" sz="2000" b="1" dirty="0" err="1">
                <a:solidFill>
                  <a:schemeClr val="bg1"/>
                </a:solidFill>
              </a:rPr>
              <a:t>ThS</a:t>
            </a:r>
            <a:r>
              <a:rPr lang="en-US" sz="2000" b="1" dirty="0">
                <a:solidFill>
                  <a:schemeClr val="bg1"/>
                </a:solidFill>
              </a:rPr>
              <a:t>. </a:t>
            </a:r>
            <a:r>
              <a:rPr lang="en-US" sz="2000" b="1" dirty="0" err="1">
                <a:solidFill>
                  <a:schemeClr val="bg1"/>
                </a:solidFill>
              </a:rPr>
              <a:t>Đỗ</a:t>
            </a:r>
            <a:r>
              <a:rPr lang="en-US" sz="2000" b="1" dirty="0">
                <a:solidFill>
                  <a:schemeClr val="bg1"/>
                </a:solidFill>
              </a:rPr>
              <a:t> </a:t>
            </a:r>
            <a:r>
              <a:rPr lang="en-US" sz="2000" b="1" dirty="0" err="1">
                <a:solidFill>
                  <a:schemeClr val="bg1"/>
                </a:solidFill>
              </a:rPr>
              <a:t>Sính</a:t>
            </a:r>
            <a:endParaRPr lang="en-US" sz="2000" b="1" dirty="0">
              <a:solidFill>
                <a:schemeClr val="bg1"/>
              </a:solidFill>
            </a:endParaRPr>
          </a:p>
          <a:p>
            <a:pPr marL="2854325" indent="0">
              <a:lnSpc>
                <a:spcPct val="150000"/>
              </a:lnSpc>
            </a:pPr>
            <a:r>
              <a:rPr lang="en-US" sz="2000" b="1" dirty="0">
                <a:solidFill>
                  <a:schemeClr val="bg1"/>
                </a:solidFill>
              </a:rPr>
              <a:t>SV:     </a:t>
            </a:r>
            <a:r>
              <a:rPr lang="en-US" sz="2000" b="1" dirty="0" err="1">
                <a:solidFill>
                  <a:schemeClr val="bg1"/>
                </a:solidFill>
              </a:rPr>
              <a:t>Đỗ</a:t>
            </a:r>
            <a:r>
              <a:rPr lang="en-US" sz="2000" b="1" dirty="0">
                <a:solidFill>
                  <a:schemeClr val="bg1"/>
                </a:solidFill>
              </a:rPr>
              <a:t> </a:t>
            </a:r>
            <a:r>
              <a:rPr lang="en-US" sz="2000" b="1" dirty="0" err="1">
                <a:solidFill>
                  <a:schemeClr val="bg1"/>
                </a:solidFill>
              </a:rPr>
              <a:t>Thiên</a:t>
            </a:r>
            <a:r>
              <a:rPr lang="en-US" sz="2000" b="1" dirty="0">
                <a:solidFill>
                  <a:schemeClr val="bg1"/>
                </a:solidFill>
              </a:rPr>
              <a:t> </a:t>
            </a:r>
            <a:r>
              <a:rPr lang="en-US" sz="2000" b="1" dirty="0" err="1">
                <a:solidFill>
                  <a:schemeClr val="bg1"/>
                </a:solidFill>
              </a:rPr>
              <a:t>Giang</a:t>
            </a:r>
            <a:endParaRPr lang="en-US" sz="2000" b="1" dirty="0">
              <a:solidFill>
                <a:schemeClr val="bg1"/>
              </a:solidFill>
            </a:endParaRPr>
          </a:p>
          <a:p>
            <a:pPr marL="3657600" indent="0">
              <a:lnSpc>
                <a:spcPct val="150000"/>
              </a:lnSpc>
            </a:pPr>
            <a:r>
              <a:rPr lang="en-US" sz="2000" b="1" dirty="0" err="1">
                <a:solidFill>
                  <a:schemeClr val="bg1"/>
                </a:solidFill>
              </a:rPr>
              <a:t>Hoàng</a:t>
            </a:r>
            <a:r>
              <a:rPr lang="en-US" sz="2000" b="1" dirty="0">
                <a:solidFill>
                  <a:schemeClr val="bg1"/>
                </a:solidFill>
              </a:rPr>
              <a:t> </a:t>
            </a:r>
            <a:r>
              <a:rPr lang="en-US" sz="2000" b="1" dirty="0" err="1">
                <a:solidFill>
                  <a:schemeClr val="bg1"/>
                </a:solidFill>
              </a:rPr>
              <a:t>Đình</a:t>
            </a:r>
            <a:r>
              <a:rPr lang="en-US" sz="2000" b="1" dirty="0">
                <a:solidFill>
                  <a:schemeClr val="bg1"/>
                </a:solidFill>
              </a:rPr>
              <a:t> </a:t>
            </a:r>
            <a:r>
              <a:rPr lang="en-US" sz="2000" b="1" dirty="0" err="1">
                <a:solidFill>
                  <a:schemeClr val="bg1"/>
                </a:solidFill>
              </a:rPr>
              <a:t>Tuấn</a:t>
            </a:r>
            <a:r>
              <a:rPr lang="en-US" sz="2000" b="1" dirty="0">
                <a:solidFill>
                  <a:schemeClr val="bg1"/>
                </a:solidFill>
              </a:rPr>
              <a:t> </a:t>
            </a:r>
          </a:p>
          <a:p>
            <a:pPr marL="3657600" indent="0">
              <a:lnSpc>
                <a:spcPct val="150000"/>
              </a:lnSpc>
            </a:pPr>
            <a:r>
              <a:rPr lang="en-US" sz="2000" b="1" dirty="0">
                <a:solidFill>
                  <a:schemeClr val="bg1"/>
                </a:solidFill>
              </a:rPr>
              <a:t>Lê Quang </a:t>
            </a:r>
            <a:r>
              <a:rPr lang="en-US" sz="2000" b="1" dirty="0" err="1">
                <a:solidFill>
                  <a:schemeClr val="bg1"/>
                </a:solidFill>
              </a:rPr>
              <a:t>Mẫn</a:t>
            </a:r>
            <a:endParaRPr lang="en-US" sz="2000" b="1" dirty="0">
              <a:solidFill>
                <a:schemeClr val="bg1"/>
              </a:solidFill>
            </a:endParaRPr>
          </a:p>
          <a:p>
            <a:pPr marL="0" indent="0">
              <a:lnSpc>
                <a:spcPct val="150000"/>
              </a:lnSpc>
            </a:pPr>
            <a:endParaRPr lang="en-US" sz="2000" b="1" dirty="0">
              <a:solidFill>
                <a:schemeClr val="bg1"/>
              </a:solidFill>
            </a:endParaRPr>
          </a:p>
        </p:txBody>
      </p:sp>
      <p:sp>
        <p:nvSpPr>
          <p:cNvPr id="3" name="Google Shape;1591;p33">
            <a:extLst>
              <a:ext uri="{FF2B5EF4-FFF2-40B4-BE49-F238E27FC236}">
                <a16:creationId xmlns:a16="http://schemas.microsoft.com/office/drawing/2014/main" id="{BC77FDDD-1CE1-65D3-FFF0-0DC0FE67943C}"/>
              </a:ext>
            </a:extLst>
          </p:cNvPr>
          <p:cNvSpPr txBox="1">
            <a:spLocks/>
          </p:cNvSpPr>
          <p:nvPr/>
        </p:nvSpPr>
        <p:spPr>
          <a:xfrm>
            <a:off x="1797858" y="1107687"/>
            <a:ext cx="5345656" cy="750989"/>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pPr>
              <a:lnSpc>
                <a:spcPct val="150000"/>
              </a:lnSpc>
            </a:pPr>
            <a:r>
              <a:rPr lang="en-US" sz="3600" dirty="0">
                <a:solidFill>
                  <a:schemeClr val="accent1">
                    <a:lumMod val="75000"/>
                  </a:schemeClr>
                </a:solidFill>
                <a:latin typeface="Anton"/>
                <a:ea typeface="Anton"/>
                <a:cs typeface="Anton"/>
                <a:sym typeface="Anton"/>
              </a:rPr>
              <a:t>BLOCKCHAIN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6" name="Title 2">
            <a:extLst>
              <a:ext uri="{FF2B5EF4-FFF2-40B4-BE49-F238E27FC236}">
                <a16:creationId xmlns:a16="http://schemas.microsoft.com/office/drawing/2014/main" id="{1DD7F2E6-2077-A80D-701C-D5EB3604E742}"/>
              </a:ext>
            </a:extLst>
          </p:cNvPr>
          <p:cNvSpPr>
            <a:spLocks noGrp="1"/>
          </p:cNvSpPr>
          <p:nvPr>
            <p:ph type="title"/>
          </p:nvPr>
        </p:nvSpPr>
        <p:spPr>
          <a:xfrm>
            <a:off x="834998" y="1924858"/>
            <a:ext cx="7146900" cy="1293784"/>
          </a:xfrm>
        </p:spPr>
        <p:txBody>
          <a:bodyPr/>
          <a:lstStyle/>
          <a:p>
            <a:pPr algn="ctr"/>
            <a:r>
              <a:rPr lang="en-US" sz="3600" dirty="0">
                <a:solidFill>
                  <a:schemeClr val="accent1">
                    <a:lumMod val="75000"/>
                  </a:schemeClr>
                </a:solidFill>
              </a:rPr>
              <a:t>ERC20 Smart</a:t>
            </a:r>
            <a:br>
              <a:rPr lang="en-US" sz="3600" dirty="0">
                <a:solidFill>
                  <a:schemeClr val="accent1">
                    <a:lumMod val="75000"/>
                  </a:schemeClr>
                </a:solidFill>
              </a:rPr>
            </a:br>
            <a:r>
              <a:rPr lang="en-US" sz="3600" dirty="0">
                <a:solidFill>
                  <a:schemeClr val="accent1">
                    <a:lumMod val="75000"/>
                  </a:schemeClr>
                </a:solidFill>
              </a:rPr>
              <a:t>Contract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0" name="Title 2">
            <a:extLst>
              <a:ext uri="{FF2B5EF4-FFF2-40B4-BE49-F238E27FC236}">
                <a16:creationId xmlns:a16="http://schemas.microsoft.com/office/drawing/2014/main" id="{FBAB78D1-DCF7-5DF6-E139-5A0BDB95475A}"/>
              </a:ext>
            </a:extLst>
          </p:cNvPr>
          <p:cNvSpPr>
            <a:spLocks noGrp="1"/>
          </p:cNvSpPr>
          <p:nvPr>
            <p:ph type="title"/>
          </p:nvPr>
        </p:nvSpPr>
        <p:spPr>
          <a:xfrm>
            <a:off x="-354465" y="1100254"/>
            <a:ext cx="7146900" cy="800101"/>
          </a:xfrm>
        </p:spPr>
        <p:txBody>
          <a:bodyPr/>
          <a:lstStyle/>
          <a:p>
            <a:r>
              <a:rPr lang="en-US" sz="3600" dirty="0" err="1">
                <a:solidFill>
                  <a:schemeClr val="accent1">
                    <a:lumMod val="75000"/>
                  </a:schemeClr>
                </a:solidFill>
              </a:rPr>
              <a:t>Đặt</a:t>
            </a:r>
            <a:r>
              <a:rPr lang="en-US" sz="3600" dirty="0">
                <a:solidFill>
                  <a:schemeClr val="accent1">
                    <a:lumMod val="75000"/>
                  </a:schemeClr>
                </a:solidFill>
              </a:rPr>
              <a:t> </a:t>
            </a:r>
            <a:r>
              <a:rPr lang="en-US" sz="3600" dirty="0" err="1">
                <a:solidFill>
                  <a:schemeClr val="accent1">
                    <a:lumMod val="75000"/>
                  </a:schemeClr>
                </a:solidFill>
              </a:rPr>
              <a:t>Vấn</a:t>
            </a:r>
            <a:r>
              <a:rPr lang="en-US" sz="3600" dirty="0">
                <a:solidFill>
                  <a:schemeClr val="accent1">
                    <a:lumMod val="75000"/>
                  </a:schemeClr>
                </a:solidFill>
              </a:rPr>
              <a:t> </a:t>
            </a:r>
            <a:r>
              <a:rPr lang="en-US" sz="3600" dirty="0" err="1">
                <a:solidFill>
                  <a:schemeClr val="accent1">
                    <a:lumMod val="75000"/>
                  </a:schemeClr>
                </a:solidFill>
              </a:rPr>
              <a:t>Đề</a:t>
            </a:r>
            <a:endParaRPr lang="en-US" sz="3600" dirty="0">
              <a:solidFill>
                <a:schemeClr val="accent1">
                  <a:lumMod val="75000"/>
                </a:schemeClr>
              </a:solidFill>
            </a:endParaRPr>
          </a:p>
        </p:txBody>
      </p:sp>
      <p:sp>
        <p:nvSpPr>
          <p:cNvPr id="21" name="Google Shape;1592;p33">
            <a:extLst>
              <a:ext uri="{FF2B5EF4-FFF2-40B4-BE49-F238E27FC236}">
                <a16:creationId xmlns:a16="http://schemas.microsoft.com/office/drawing/2014/main" id="{D779A6CB-3F99-87C6-000E-E5D7C5FA6424}"/>
              </a:ext>
            </a:extLst>
          </p:cNvPr>
          <p:cNvSpPr txBox="1">
            <a:spLocks/>
          </p:cNvSpPr>
          <p:nvPr/>
        </p:nvSpPr>
        <p:spPr>
          <a:xfrm>
            <a:off x="2462407" y="2227623"/>
            <a:ext cx="5871271" cy="164642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đồng</a:t>
            </a:r>
            <a:r>
              <a:rPr lang="en-US" sz="2000" dirty="0">
                <a:solidFill>
                  <a:schemeClr val="bg1"/>
                </a:solidFill>
              </a:rPr>
              <a:t> </a:t>
            </a:r>
            <a:r>
              <a:rPr lang="en-US" sz="2000" dirty="0" err="1">
                <a:solidFill>
                  <a:schemeClr val="bg1"/>
                </a:solidFill>
              </a:rPr>
              <a:t>thông</a:t>
            </a:r>
            <a:r>
              <a:rPr lang="en-US" sz="2000" dirty="0">
                <a:solidFill>
                  <a:schemeClr val="bg1"/>
                </a:solidFill>
              </a:rPr>
              <a:t> </a:t>
            </a:r>
            <a:r>
              <a:rPr lang="en-US" sz="2000" dirty="0" err="1">
                <a:solidFill>
                  <a:schemeClr val="bg1"/>
                </a:solidFill>
              </a:rPr>
              <a:t>minh</a:t>
            </a:r>
            <a:r>
              <a:rPr lang="en-US" sz="2000" dirty="0">
                <a:solidFill>
                  <a:schemeClr val="bg1"/>
                </a:solidFill>
              </a:rPr>
              <a:t> ERC20 </a:t>
            </a:r>
            <a:r>
              <a:rPr lang="en-US" sz="2000" dirty="0" err="1">
                <a:solidFill>
                  <a:schemeClr val="bg1"/>
                </a:solidFill>
              </a:rPr>
              <a:t>từ</a:t>
            </a:r>
            <a:r>
              <a:rPr lang="en-US" sz="2000" dirty="0">
                <a:solidFill>
                  <a:schemeClr val="bg1"/>
                </a:solidFill>
              </a:rPr>
              <a:t> </a:t>
            </a:r>
            <a:r>
              <a:rPr lang="en-US" sz="2000" dirty="0" err="1">
                <a:solidFill>
                  <a:schemeClr val="bg1"/>
                </a:solidFill>
              </a:rPr>
              <a:t>OpenZeppelin</a:t>
            </a:r>
            <a:endParaRPr lang="en-US" sz="2000" dirty="0">
              <a:solidFill>
                <a:schemeClr val="bg1"/>
              </a:solidFill>
            </a:endParaRPr>
          </a:p>
          <a:p>
            <a:pPr fontAlgn="base"/>
            <a:r>
              <a:rPr lang="en-US" sz="2000" dirty="0">
                <a:solidFill>
                  <a:schemeClr val="bg1"/>
                </a:solidFill>
              </a:rPr>
              <a:t>- </a:t>
            </a:r>
            <a:r>
              <a:rPr lang="en-US" sz="2000" dirty="0" err="1">
                <a:solidFill>
                  <a:schemeClr val="bg1"/>
                </a:solidFill>
              </a:rPr>
              <a:t>Triển</a:t>
            </a:r>
            <a:r>
              <a:rPr lang="en-US" sz="2000" dirty="0">
                <a:solidFill>
                  <a:schemeClr val="bg1"/>
                </a:solidFill>
              </a:rPr>
              <a:t> </a:t>
            </a:r>
            <a:r>
              <a:rPr lang="en-US" sz="2000" dirty="0" err="1">
                <a:solidFill>
                  <a:schemeClr val="bg1"/>
                </a:solidFill>
              </a:rPr>
              <a:t>khai</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đồng</a:t>
            </a:r>
            <a:r>
              <a:rPr lang="en-US" sz="2000" dirty="0">
                <a:solidFill>
                  <a:schemeClr val="bg1"/>
                </a:solidFill>
              </a:rPr>
              <a:t> </a:t>
            </a:r>
            <a:r>
              <a:rPr lang="en-US" sz="2000" dirty="0" err="1">
                <a:solidFill>
                  <a:schemeClr val="bg1"/>
                </a:solidFill>
              </a:rPr>
              <a:t>thông</a:t>
            </a:r>
            <a:r>
              <a:rPr lang="en-US" sz="2000" dirty="0">
                <a:solidFill>
                  <a:schemeClr val="bg1"/>
                </a:solidFill>
              </a:rPr>
              <a:t> </a:t>
            </a:r>
            <a:r>
              <a:rPr lang="en-US" sz="2000" dirty="0" err="1">
                <a:solidFill>
                  <a:schemeClr val="bg1"/>
                </a:solidFill>
              </a:rPr>
              <a:t>minh</a:t>
            </a:r>
            <a:r>
              <a:rPr lang="en-US" sz="2000" dirty="0">
                <a:solidFill>
                  <a:schemeClr val="bg1"/>
                </a:solidFill>
              </a:rPr>
              <a:t> ERC20</a:t>
            </a:r>
          </a:p>
          <a:p>
            <a:pPr fontAlgn="base"/>
            <a:r>
              <a:rPr lang="en-US" sz="2000" dirty="0">
                <a:solidFill>
                  <a:schemeClr val="bg1"/>
                </a:solidFill>
              </a:rPr>
              <a:t>- </a:t>
            </a:r>
            <a:r>
              <a:rPr lang="en-US" sz="2000" dirty="0" err="1">
                <a:solidFill>
                  <a:schemeClr val="bg1"/>
                </a:solidFill>
              </a:rPr>
              <a:t>Viết</a:t>
            </a:r>
            <a:r>
              <a:rPr lang="en-US" sz="2000" dirty="0">
                <a:solidFill>
                  <a:schemeClr val="bg1"/>
                </a:solidFill>
              </a:rPr>
              <a:t> Test</a:t>
            </a:r>
            <a:endParaRPr lang="vi-VN"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0" name="Title 2">
            <a:extLst>
              <a:ext uri="{FF2B5EF4-FFF2-40B4-BE49-F238E27FC236}">
                <a16:creationId xmlns:a16="http://schemas.microsoft.com/office/drawing/2014/main" id="{FBAB78D1-DCF7-5DF6-E139-5A0BDB95475A}"/>
              </a:ext>
            </a:extLst>
          </p:cNvPr>
          <p:cNvSpPr>
            <a:spLocks noGrp="1"/>
          </p:cNvSpPr>
          <p:nvPr>
            <p:ph type="title"/>
          </p:nvPr>
        </p:nvSpPr>
        <p:spPr>
          <a:xfrm>
            <a:off x="91584" y="1159726"/>
            <a:ext cx="7146900" cy="800101"/>
          </a:xfrm>
        </p:spPr>
        <p:txBody>
          <a:bodyPr/>
          <a:lstStyle/>
          <a:p>
            <a:r>
              <a:rPr lang="en-US" sz="3600" dirty="0" err="1">
                <a:solidFill>
                  <a:schemeClr val="accent1">
                    <a:lumMod val="75000"/>
                  </a:schemeClr>
                </a:solidFill>
              </a:rPr>
              <a:t>Giải</a:t>
            </a:r>
            <a:r>
              <a:rPr lang="en-US" sz="3600" dirty="0">
                <a:solidFill>
                  <a:schemeClr val="accent1">
                    <a:lumMod val="75000"/>
                  </a:schemeClr>
                </a:solidFill>
              </a:rPr>
              <a:t> </a:t>
            </a:r>
            <a:r>
              <a:rPr lang="en-US" sz="3600" dirty="0" err="1">
                <a:solidFill>
                  <a:schemeClr val="accent1">
                    <a:lumMod val="75000"/>
                  </a:schemeClr>
                </a:solidFill>
              </a:rPr>
              <a:t>Quyết</a:t>
            </a:r>
            <a:r>
              <a:rPr lang="en-US" sz="3600" dirty="0">
                <a:solidFill>
                  <a:schemeClr val="accent1">
                    <a:lumMod val="75000"/>
                  </a:schemeClr>
                </a:solidFill>
              </a:rPr>
              <a:t> </a:t>
            </a:r>
            <a:r>
              <a:rPr lang="en-US" sz="3600" dirty="0" err="1">
                <a:solidFill>
                  <a:schemeClr val="accent1">
                    <a:lumMod val="75000"/>
                  </a:schemeClr>
                </a:solidFill>
              </a:rPr>
              <a:t>Vấn</a:t>
            </a:r>
            <a:r>
              <a:rPr lang="en-US" sz="3600" dirty="0">
                <a:solidFill>
                  <a:schemeClr val="accent1">
                    <a:lumMod val="75000"/>
                  </a:schemeClr>
                </a:solidFill>
              </a:rPr>
              <a:t> </a:t>
            </a:r>
            <a:r>
              <a:rPr lang="en-US" sz="3600" dirty="0" err="1">
                <a:solidFill>
                  <a:schemeClr val="accent1">
                    <a:lumMod val="75000"/>
                  </a:schemeClr>
                </a:solidFill>
              </a:rPr>
              <a:t>Đề</a:t>
            </a:r>
            <a:endParaRPr lang="en-US" sz="3600" dirty="0">
              <a:solidFill>
                <a:schemeClr val="accent1">
                  <a:lumMod val="75000"/>
                </a:schemeClr>
              </a:solidFill>
            </a:endParaRPr>
          </a:p>
        </p:txBody>
      </p:sp>
      <p:sp>
        <p:nvSpPr>
          <p:cNvPr id="21" name="Google Shape;1592;p33">
            <a:extLst>
              <a:ext uri="{FF2B5EF4-FFF2-40B4-BE49-F238E27FC236}">
                <a16:creationId xmlns:a16="http://schemas.microsoft.com/office/drawing/2014/main" id="{D779A6CB-3F99-87C6-000E-E5D7C5FA6424}"/>
              </a:ext>
            </a:extLst>
          </p:cNvPr>
          <p:cNvSpPr txBox="1">
            <a:spLocks/>
          </p:cNvSpPr>
          <p:nvPr/>
        </p:nvSpPr>
        <p:spPr>
          <a:xfrm>
            <a:off x="2286853" y="2108678"/>
            <a:ext cx="6857147" cy="164642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đồng</a:t>
            </a:r>
            <a:r>
              <a:rPr lang="en-US" sz="2000" dirty="0">
                <a:solidFill>
                  <a:schemeClr val="bg1"/>
                </a:solidFill>
              </a:rPr>
              <a:t> </a:t>
            </a:r>
            <a:r>
              <a:rPr lang="en-US" sz="2000" dirty="0" err="1">
                <a:solidFill>
                  <a:schemeClr val="bg1"/>
                </a:solidFill>
              </a:rPr>
              <a:t>thông</a:t>
            </a:r>
            <a:r>
              <a:rPr lang="en-US" sz="2000" dirty="0">
                <a:solidFill>
                  <a:schemeClr val="bg1"/>
                </a:solidFill>
              </a:rPr>
              <a:t> </a:t>
            </a:r>
            <a:r>
              <a:rPr lang="en-US" sz="2000" dirty="0" err="1">
                <a:solidFill>
                  <a:schemeClr val="bg1"/>
                </a:solidFill>
              </a:rPr>
              <a:t>minh</a:t>
            </a:r>
            <a:r>
              <a:rPr lang="en-US" sz="2000" dirty="0">
                <a:solidFill>
                  <a:schemeClr val="bg1"/>
                </a:solidFill>
              </a:rPr>
              <a:t> ERC20 </a:t>
            </a:r>
            <a:r>
              <a:rPr lang="en-US" sz="2000" dirty="0" err="1">
                <a:solidFill>
                  <a:schemeClr val="bg1"/>
                </a:solidFill>
              </a:rPr>
              <a:t>từ</a:t>
            </a:r>
            <a:r>
              <a:rPr lang="en-US" sz="2000" dirty="0">
                <a:solidFill>
                  <a:schemeClr val="bg1"/>
                </a:solidFill>
              </a:rPr>
              <a:t> </a:t>
            </a:r>
            <a:r>
              <a:rPr lang="en-US" sz="2000" dirty="0" err="1">
                <a:solidFill>
                  <a:schemeClr val="bg1"/>
                </a:solidFill>
              </a:rPr>
              <a:t>OpenZeppelin</a:t>
            </a:r>
            <a:endParaRPr lang="en-US" sz="2000" dirty="0">
              <a:solidFill>
                <a:schemeClr val="bg1"/>
              </a:solidFill>
            </a:endParaRPr>
          </a:p>
          <a:p>
            <a:pPr fontAlgn="base"/>
            <a:r>
              <a:rPr lang="en-US" sz="2000" dirty="0">
                <a:solidFill>
                  <a:schemeClr val="bg1"/>
                </a:solidFill>
              </a:rPr>
              <a:t>- </a:t>
            </a:r>
            <a:r>
              <a:rPr lang="en-US" sz="2000" dirty="0" err="1">
                <a:solidFill>
                  <a:schemeClr val="bg1"/>
                </a:solidFill>
              </a:rPr>
              <a:t>Triển</a:t>
            </a:r>
            <a:r>
              <a:rPr lang="en-US" sz="2000" dirty="0">
                <a:solidFill>
                  <a:schemeClr val="bg1"/>
                </a:solidFill>
              </a:rPr>
              <a:t> </a:t>
            </a:r>
            <a:r>
              <a:rPr lang="en-US" sz="2000" dirty="0" err="1">
                <a:solidFill>
                  <a:schemeClr val="bg1"/>
                </a:solidFill>
              </a:rPr>
              <a:t>khai</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đồng</a:t>
            </a:r>
            <a:r>
              <a:rPr lang="en-US" sz="2000" dirty="0">
                <a:solidFill>
                  <a:schemeClr val="bg1"/>
                </a:solidFill>
              </a:rPr>
              <a:t> </a:t>
            </a:r>
            <a:r>
              <a:rPr lang="en-US" sz="2000" dirty="0" err="1">
                <a:solidFill>
                  <a:schemeClr val="bg1"/>
                </a:solidFill>
              </a:rPr>
              <a:t>thông</a:t>
            </a:r>
            <a:r>
              <a:rPr lang="en-US" sz="2000" dirty="0">
                <a:solidFill>
                  <a:schemeClr val="bg1"/>
                </a:solidFill>
              </a:rPr>
              <a:t> </a:t>
            </a:r>
            <a:r>
              <a:rPr lang="en-US" sz="2000" dirty="0" err="1">
                <a:solidFill>
                  <a:schemeClr val="bg1"/>
                </a:solidFill>
              </a:rPr>
              <a:t>minh</a:t>
            </a:r>
            <a:r>
              <a:rPr lang="en-US" sz="2000" dirty="0">
                <a:solidFill>
                  <a:schemeClr val="bg1"/>
                </a:solidFill>
              </a:rPr>
              <a:t> ERC20</a:t>
            </a:r>
          </a:p>
          <a:p>
            <a:pPr fontAlgn="base"/>
            <a:r>
              <a:rPr lang="en-US" sz="2000" dirty="0">
                <a:solidFill>
                  <a:schemeClr val="bg1"/>
                </a:solidFill>
              </a:rPr>
              <a:t>- </a:t>
            </a:r>
            <a:r>
              <a:rPr lang="en-US" sz="2000" dirty="0" err="1">
                <a:solidFill>
                  <a:schemeClr val="bg1"/>
                </a:solidFill>
              </a:rPr>
              <a:t>Viết</a:t>
            </a:r>
            <a:r>
              <a:rPr lang="en-US" sz="2000" dirty="0">
                <a:solidFill>
                  <a:schemeClr val="bg1"/>
                </a:solidFill>
              </a:rPr>
              <a:t> Test</a:t>
            </a:r>
            <a:endParaRPr lang="vi-VN" sz="2000" dirty="0">
              <a:solidFill>
                <a:schemeClr val="bg1"/>
              </a:solidFill>
            </a:endParaRPr>
          </a:p>
        </p:txBody>
      </p:sp>
    </p:spTree>
    <p:extLst>
      <p:ext uri="{BB962C8B-B14F-4D97-AF65-F5344CB8AC3E}">
        <p14:creationId xmlns:p14="http://schemas.microsoft.com/office/powerpoint/2010/main" val="143504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Title 2">
            <a:extLst>
              <a:ext uri="{FF2B5EF4-FFF2-40B4-BE49-F238E27FC236}">
                <a16:creationId xmlns:a16="http://schemas.microsoft.com/office/drawing/2014/main" id="{4F75CCBC-C8B4-D7E1-65B6-1796376CD6C7}"/>
              </a:ext>
            </a:extLst>
          </p:cNvPr>
          <p:cNvSpPr txBox="1">
            <a:spLocks/>
          </p:cNvSpPr>
          <p:nvPr/>
        </p:nvSpPr>
        <p:spPr>
          <a:xfrm>
            <a:off x="926035" y="628222"/>
            <a:ext cx="7748211" cy="602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ExtraBold"/>
              <a:buNone/>
              <a:defRPr sz="30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pPr fontAlgn="base"/>
            <a:r>
              <a:rPr lang="en-US" sz="3200" dirty="0" err="1">
                <a:solidFill>
                  <a:schemeClr val="accent1">
                    <a:lumMod val="75000"/>
                  </a:schemeClr>
                </a:solidFill>
              </a:rPr>
              <a:t>Hợp</a:t>
            </a:r>
            <a:r>
              <a:rPr lang="en-US" sz="3200" dirty="0">
                <a:solidFill>
                  <a:schemeClr val="accent1">
                    <a:lumMod val="75000"/>
                  </a:schemeClr>
                </a:solidFill>
              </a:rPr>
              <a:t> </a:t>
            </a:r>
            <a:r>
              <a:rPr lang="en-US" sz="3200" dirty="0" err="1">
                <a:solidFill>
                  <a:schemeClr val="accent1">
                    <a:lumMod val="75000"/>
                  </a:schemeClr>
                </a:solidFill>
              </a:rPr>
              <a:t>đồng</a:t>
            </a:r>
            <a:r>
              <a:rPr lang="en-US" sz="3200" dirty="0">
                <a:solidFill>
                  <a:schemeClr val="accent1">
                    <a:lumMod val="75000"/>
                  </a:schemeClr>
                </a:solidFill>
              </a:rPr>
              <a:t> </a:t>
            </a:r>
            <a:r>
              <a:rPr lang="en-US" sz="3200" dirty="0" err="1">
                <a:solidFill>
                  <a:schemeClr val="accent1">
                    <a:lumMod val="75000"/>
                  </a:schemeClr>
                </a:solidFill>
              </a:rPr>
              <a:t>thông</a:t>
            </a:r>
            <a:r>
              <a:rPr lang="en-US" sz="3200" dirty="0">
                <a:solidFill>
                  <a:schemeClr val="accent1">
                    <a:lumMod val="75000"/>
                  </a:schemeClr>
                </a:solidFill>
              </a:rPr>
              <a:t> </a:t>
            </a:r>
            <a:r>
              <a:rPr lang="en-US" sz="3200" dirty="0" err="1">
                <a:solidFill>
                  <a:schemeClr val="accent1">
                    <a:lumMod val="75000"/>
                  </a:schemeClr>
                </a:solidFill>
              </a:rPr>
              <a:t>minh</a:t>
            </a:r>
            <a:r>
              <a:rPr lang="en-US" sz="3200" dirty="0">
                <a:solidFill>
                  <a:schemeClr val="accent1">
                    <a:lumMod val="75000"/>
                  </a:schemeClr>
                </a:solidFill>
              </a:rPr>
              <a:t> ERC20 </a:t>
            </a:r>
            <a:r>
              <a:rPr lang="en-US" sz="3200" dirty="0" err="1">
                <a:solidFill>
                  <a:schemeClr val="accent1">
                    <a:lumMod val="75000"/>
                  </a:schemeClr>
                </a:solidFill>
              </a:rPr>
              <a:t>từ</a:t>
            </a:r>
            <a:r>
              <a:rPr lang="en-US" sz="3200" dirty="0">
                <a:solidFill>
                  <a:schemeClr val="accent1">
                    <a:lumMod val="75000"/>
                  </a:schemeClr>
                </a:solidFill>
              </a:rPr>
              <a:t> </a:t>
            </a:r>
            <a:r>
              <a:rPr lang="en-US" sz="3200" dirty="0" err="1">
                <a:solidFill>
                  <a:schemeClr val="accent1">
                    <a:lumMod val="75000"/>
                  </a:schemeClr>
                </a:solidFill>
              </a:rPr>
              <a:t>OpenZeppelin</a:t>
            </a:r>
            <a:endParaRPr lang="en-US" sz="3200" dirty="0">
              <a:solidFill>
                <a:schemeClr val="accent1">
                  <a:lumMod val="75000"/>
                </a:schemeClr>
              </a:solidFill>
            </a:endParaRPr>
          </a:p>
        </p:txBody>
      </p:sp>
      <p:sp>
        <p:nvSpPr>
          <p:cNvPr id="7" name="Google Shape;1592;p33">
            <a:extLst>
              <a:ext uri="{FF2B5EF4-FFF2-40B4-BE49-F238E27FC236}">
                <a16:creationId xmlns:a16="http://schemas.microsoft.com/office/drawing/2014/main" id="{74F17FC8-539C-9AEF-B7E1-1F07C8A9A4E6}"/>
              </a:ext>
            </a:extLst>
          </p:cNvPr>
          <p:cNvSpPr txBox="1">
            <a:spLocks/>
          </p:cNvSpPr>
          <p:nvPr/>
        </p:nvSpPr>
        <p:spPr>
          <a:xfrm>
            <a:off x="807493" y="2040946"/>
            <a:ext cx="7985294" cy="279400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sz="1600" dirty="0">
                <a:solidFill>
                  <a:schemeClr val="bg1"/>
                </a:solidFill>
              </a:rPr>
              <a:t>Hợp đồng mã thông báo ERC20 theo dõi các mã thông báo có thể thay thế: bất kỳ một mã thông báo nào cũng chính xác bằng bất kỳ mã thông báo nào khác; không có mã thông báo nào có quyền hoặc hành vi đặc biệt liên quan đến chúng. Điều này làm cho mã thông báo ERC20 trở nên hữu ích cho những thứ như phương tiện trao đổi tiền tệ, quyền biểu quyết, đặt cược, </a:t>
            </a:r>
            <a:r>
              <a:rPr lang="vi-VN" sz="1600" dirty="0" err="1">
                <a:solidFill>
                  <a:schemeClr val="bg1"/>
                </a:solidFill>
              </a:rPr>
              <a:t>v.v</a:t>
            </a:r>
            <a:r>
              <a:rPr lang="vi-VN" sz="1600" dirty="0">
                <a:solidFill>
                  <a:schemeClr val="bg1"/>
                </a:solidFill>
              </a:rPr>
              <a:t>.</a:t>
            </a: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760081" y="668049"/>
            <a:ext cx="6904524"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1">
                    <a:lumMod val="75000"/>
                  </a:schemeClr>
                </a:solidFill>
              </a:rPr>
              <a:t>Triển</a:t>
            </a:r>
            <a:r>
              <a:rPr lang="en-US" sz="2400" dirty="0">
                <a:solidFill>
                  <a:schemeClr val="accent1">
                    <a:lumMod val="75000"/>
                  </a:schemeClr>
                </a:solidFill>
              </a:rPr>
              <a:t> </a:t>
            </a:r>
            <a:r>
              <a:rPr lang="en-US" sz="2400" dirty="0" err="1">
                <a:solidFill>
                  <a:schemeClr val="accent1">
                    <a:lumMod val="75000"/>
                  </a:schemeClr>
                </a:solidFill>
              </a:rPr>
              <a:t>khai</a:t>
            </a:r>
            <a:r>
              <a:rPr lang="en-US" sz="2400" dirty="0">
                <a:solidFill>
                  <a:schemeClr val="accent1">
                    <a:lumMod val="75000"/>
                  </a:schemeClr>
                </a:solidFill>
              </a:rPr>
              <a:t> </a:t>
            </a:r>
            <a:r>
              <a:rPr lang="en-US" sz="2400" dirty="0" err="1">
                <a:solidFill>
                  <a:schemeClr val="accent1">
                    <a:lumMod val="75000"/>
                  </a:schemeClr>
                </a:solidFill>
              </a:rPr>
              <a:t>Hợp</a:t>
            </a:r>
            <a:r>
              <a:rPr lang="en-US" sz="2400" dirty="0">
                <a:solidFill>
                  <a:schemeClr val="accent1">
                    <a:lumMod val="75000"/>
                  </a:schemeClr>
                </a:solidFill>
              </a:rPr>
              <a:t> </a:t>
            </a:r>
            <a:r>
              <a:rPr lang="en-US" sz="2400" dirty="0" err="1">
                <a:solidFill>
                  <a:schemeClr val="accent1">
                    <a:lumMod val="75000"/>
                  </a:schemeClr>
                </a:solidFill>
              </a:rPr>
              <a:t>đồng</a:t>
            </a:r>
            <a:r>
              <a:rPr lang="en-US" sz="2400" dirty="0">
                <a:solidFill>
                  <a:schemeClr val="accent1">
                    <a:lumMod val="75000"/>
                  </a:schemeClr>
                </a:solidFill>
              </a:rPr>
              <a:t> </a:t>
            </a:r>
            <a:r>
              <a:rPr lang="en-US" sz="2400" dirty="0" err="1">
                <a:solidFill>
                  <a:schemeClr val="accent1">
                    <a:lumMod val="75000"/>
                  </a:schemeClr>
                </a:solidFill>
              </a:rPr>
              <a:t>thông</a:t>
            </a:r>
            <a:r>
              <a:rPr lang="en-US" sz="2400" dirty="0">
                <a:solidFill>
                  <a:schemeClr val="accent1">
                    <a:lumMod val="75000"/>
                  </a:schemeClr>
                </a:solidFill>
              </a:rPr>
              <a:t> </a:t>
            </a:r>
            <a:r>
              <a:rPr lang="en-US" sz="2400" dirty="0" err="1">
                <a:solidFill>
                  <a:schemeClr val="accent1">
                    <a:lumMod val="75000"/>
                  </a:schemeClr>
                </a:solidFill>
              </a:rPr>
              <a:t>minh</a:t>
            </a:r>
            <a:r>
              <a:rPr lang="en-US" sz="2400" dirty="0">
                <a:solidFill>
                  <a:schemeClr val="accent1">
                    <a:lumMod val="75000"/>
                  </a:schemeClr>
                </a:solidFill>
              </a:rPr>
              <a:t> ERC20</a:t>
            </a:r>
            <a:endParaRPr dirty="0">
              <a:solidFill>
                <a:schemeClr val="accent1">
                  <a:lumMod val="75000"/>
                </a:schemeClr>
              </a:solidFill>
            </a:endParaRPr>
          </a:p>
        </p:txBody>
      </p:sp>
      <p:sp>
        <p:nvSpPr>
          <p:cNvPr id="4" name="Google Shape;1592;p33">
            <a:extLst>
              <a:ext uri="{FF2B5EF4-FFF2-40B4-BE49-F238E27FC236}">
                <a16:creationId xmlns:a16="http://schemas.microsoft.com/office/drawing/2014/main" id="{7E5F7315-3615-B9EF-4279-C18315004230}"/>
              </a:ext>
            </a:extLst>
          </p:cNvPr>
          <p:cNvSpPr txBox="1">
            <a:spLocks/>
          </p:cNvSpPr>
          <p:nvPr/>
        </p:nvSpPr>
        <p:spPr>
          <a:xfrm>
            <a:off x="1128298" y="1817606"/>
            <a:ext cx="5840985" cy="30071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08000"/>
              </a:lnSpc>
              <a:spcBef>
                <a:spcPts val="600"/>
              </a:spcBef>
              <a:spcAft>
                <a:spcPts val="600"/>
              </a:spcAft>
            </a:pPr>
            <a:r>
              <a:rPr lang="en-US" sz="2000" dirty="0" err="1">
                <a:solidFill>
                  <a:schemeClr val="bg1"/>
                </a:solidFill>
              </a:rPr>
              <a:t>Thực</a:t>
            </a:r>
            <a:r>
              <a:rPr lang="en-US" sz="2000" dirty="0">
                <a:solidFill>
                  <a:schemeClr val="bg1"/>
                </a:solidFill>
              </a:rPr>
              <a:t> </a:t>
            </a:r>
            <a:r>
              <a:rPr lang="en-US" sz="2000" dirty="0" err="1">
                <a:solidFill>
                  <a:schemeClr val="bg1"/>
                </a:solidFill>
              </a:rPr>
              <a:t>hành</a:t>
            </a:r>
            <a:r>
              <a:rPr lang="en-US" sz="2000" dirty="0">
                <a:solidFill>
                  <a:schemeClr val="bg1"/>
                </a:solidFill>
              </a:rPr>
              <a:t> </a:t>
            </a:r>
            <a:r>
              <a:rPr lang="en-US" sz="2000" dirty="0" err="1">
                <a:solidFill>
                  <a:schemeClr val="bg1"/>
                </a:solidFill>
              </a:rPr>
              <a:t>tạo</a:t>
            </a:r>
            <a:r>
              <a:rPr lang="en-US" sz="2000" dirty="0">
                <a:solidFill>
                  <a:schemeClr val="bg1"/>
                </a:solidFill>
              </a:rPr>
              <a:t> ERC20 </a:t>
            </a:r>
            <a:r>
              <a:rPr lang="en-US" sz="2000" dirty="0" err="1">
                <a:solidFill>
                  <a:schemeClr val="bg1"/>
                </a:solidFill>
              </a:rPr>
              <a:t>để</a:t>
            </a:r>
            <a:r>
              <a:rPr lang="en-US" sz="2000" dirty="0">
                <a:solidFill>
                  <a:schemeClr val="bg1"/>
                </a:solidFill>
              </a:rPr>
              <a:t> </a:t>
            </a:r>
            <a:r>
              <a:rPr lang="en-US" sz="2000" dirty="0" err="1">
                <a:solidFill>
                  <a:schemeClr val="bg1"/>
                </a:solidFill>
              </a:rPr>
              <a:t>chuyển</a:t>
            </a:r>
            <a:r>
              <a:rPr lang="en-US" sz="2000" dirty="0">
                <a:solidFill>
                  <a:schemeClr val="bg1"/>
                </a:solidFill>
              </a:rPr>
              <a:t> </a:t>
            </a:r>
            <a:r>
              <a:rPr lang="en-US" sz="2000" dirty="0" err="1">
                <a:solidFill>
                  <a:schemeClr val="bg1"/>
                </a:solidFill>
              </a:rPr>
              <a:t>tiền</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1325076" y="691146"/>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Kết Luận</a:t>
            </a:r>
            <a:endParaRPr dirty="0"/>
          </a:p>
        </p:txBody>
      </p:sp>
      <p:sp>
        <p:nvSpPr>
          <p:cNvPr id="10" name="Google Shape;1592;p33">
            <a:extLst>
              <a:ext uri="{FF2B5EF4-FFF2-40B4-BE49-F238E27FC236}">
                <a16:creationId xmlns:a16="http://schemas.microsoft.com/office/drawing/2014/main" id="{8877751C-12BA-CA31-934A-D4E5865E1216}"/>
              </a:ext>
            </a:extLst>
          </p:cNvPr>
          <p:cNvSpPr txBox="1">
            <a:spLocks/>
          </p:cNvSpPr>
          <p:nvPr/>
        </p:nvSpPr>
        <p:spPr>
          <a:xfrm>
            <a:off x="1875659" y="1632546"/>
            <a:ext cx="5840985" cy="30071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08000"/>
              </a:lnSpc>
              <a:spcBef>
                <a:spcPts val="600"/>
              </a:spcBef>
              <a:spcAft>
                <a:spcPts val="600"/>
              </a:spcAft>
            </a:pPr>
            <a:r>
              <a:rPr lang="en-US" sz="1600" dirty="0">
                <a:solidFill>
                  <a:schemeClr val="bg1"/>
                </a:solidFill>
              </a:rPr>
              <a:t>- </a:t>
            </a:r>
            <a:r>
              <a:rPr lang="en-US" sz="1600" dirty="0" err="1">
                <a:solidFill>
                  <a:schemeClr val="bg1"/>
                </a:solidFill>
              </a:rPr>
              <a:t>Hiểu</a:t>
            </a:r>
            <a:r>
              <a:rPr lang="en-US" sz="1600" dirty="0">
                <a:solidFill>
                  <a:schemeClr val="bg1"/>
                </a:solidFill>
              </a:rPr>
              <a:t> </a:t>
            </a:r>
            <a:r>
              <a:rPr lang="en-US" sz="1600" dirty="0" err="1">
                <a:solidFill>
                  <a:schemeClr val="bg1"/>
                </a:solidFill>
              </a:rPr>
              <a:t>cách</a:t>
            </a:r>
            <a:r>
              <a:rPr lang="en-US" sz="1600" dirty="0">
                <a:solidFill>
                  <a:schemeClr val="bg1"/>
                </a:solidFill>
              </a:rPr>
              <a:t> </a:t>
            </a:r>
            <a:r>
              <a:rPr lang="en-US" sz="1600" dirty="0" err="1">
                <a:solidFill>
                  <a:schemeClr val="bg1"/>
                </a:solidFill>
              </a:rPr>
              <a:t>thức</a:t>
            </a:r>
            <a:r>
              <a:rPr lang="en-US" sz="1600" dirty="0">
                <a:solidFill>
                  <a:schemeClr val="bg1"/>
                </a:solidFill>
              </a:rPr>
              <a:t> </a:t>
            </a:r>
            <a:r>
              <a:rPr lang="en-US" sz="1600" dirty="0" err="1">
                <a:solidFill>
                  <a:schemeClr val="bg1"/>
                </a:solidFill>
              </a:rPr>
              <a:t>hoạt</a:t>
            </a:r>
            <a:r>
              <a:rPr lang="en-US" sz="1600" dirty="0">
                <a:solidFill>
                  <a:schemeClr val="bg1"/>
                </a:solidFill>
              </a:rPr>
              <a:t> </a:t>
            </a:r>
            <a:r>
              <a:rPr lang="en-US" sz="1600" dirty="0" err="1">
                <a:solidFill>
                  <a:schemeClr val="bg1"/>
                </a:solidFill>
              </a:rPr>
              <a:t>động</a:t>
            </a:r>
            <a:r>
              <a:rPr lang="en-US" sz="1600" dirty="0">
                <a:solidFill>
                  <a:schemeClr val="bg1"/>
                </a:solidFill>
              </a:rPr>
              <a:t> </a:t>
            </a:r>
            <a:r>
              <a:rPr lang="en-US" sz="1600" dirty="0" err="1">
                <a:solidFill>
                  <a:schemeClr val="bg1"/>
                </a:solidFill>
              </a:rPr>
              <a:t>của</a:t>
            </a:r>
            <a:r>
              <a:rPr lang="en-US" sz="1600" dirty="0">
                <a:solidFill>
                  <a:schemeClr val="bg1"/>
                </a:solidFill>
              </a:rPr>
              <a:t> ERC20</a:t>
            </a:r>
          </a:p>
          <a:p>
            <a:pPr algn="just">
              <a:lnSpc>
                <a:spcPct val="108000"/>
              </a:lnSpc>
              <a:spcBef>
                <a:spcPts val="600"/>
              </a:spcBef>
              <a:spcAft>
                <a:spcPts val="600"/>
              </a:spcAft>
            </a:pPr>
            <a:r>
              <a:rPr lang="en-US" sz="1600" dirty="0">
                <a:solidFill>
                  <a:schemeClr val="bg1"/>
                </a:solidFill>
              </a:rPr>
              <a:t>- </a:t>
            </a:r>
            <a:r>
              <a:rPr lang="en-US" sz="1600" dirty="0" err="1">
                <a:solidFill>
                  <a:schemeClr val="bg1"/>
                </a:solidFill>
              </a:rPr>
              <a:t>Đã</a:t>
            </a:r>
            <a:r>
              <a:rPr lang="en-US" sz="1600" dirty="0">
                <a:solidFill>
                  <a:schemeClr val="bg1"/>
                </a:solidFill>
              </a:rPr>
              <a:t> </a:t>
            </a:r>
            <a:r>
              <a:rPr lang="en-US" sz="1600" dirty="0" err="1">
                <a:solidFill>
                  <a:schemeClr val="bg1"/>
                </a:solidFill>
              </a:rPr>
              <a:t>áp</a:t>
            </a:r>
            <a:r>
              <a:rPr lang="en-US" sz="1600" dirty="0">
                <a:solidFill>
                  <a:schemeClr val="bg1"/>
                </a:solidFill>
              </a:rPr>
              <a:t> </a:t>
            </a:r>
            <a:r>
              <a:rPr lang="en-US" sz="1600" dirty="0" err="1">
                <a:solidFill>
                  <a:schemeClr val="bg1"/>
                </a:solidFill>
              </a:rPr>
              <a:t>dụng</a:t>
            </a:r>
            <a:r>
              <a:rPr lang="en-US" sz="1600" dirty="0">
                <a:solidFill>
                  <a:schemeClr val="bg1"/>
                </a:solidFill>
              </a:rPr>
              <a:t> </a:t>
            </a:r>
            <a:r>
              <a:rPr lang="en-US" sz="1600" dirty="0" err="1">
                <a:solidFill>
                  <a:schemeClr val="bg1"/>
                </a:solidFill>
              </a:rPr>
              <a:t>thành</a:t>
            </a:r>
            <a:r>
              <a:rPr lang="en-US" sz="1600" dirty="0">
                <a:solidFill>
                  <a:schemeClr val="bg1"/>
                </a:solidFill>
              </a:rPr>
              <a:t> </a:t>
            </a:r>
            <a:r>
              <a:rPr lang="en-US" sz="1600" dirty="0" err="1">
                <a:solidFill>
                  <a:schemeClr val="bg1"/>
                </a:solidFill>
              </a:rPr>
              <a:t>công</a:t>
            </a:r>
            <a:r>
              <a:rPr lang="en-US" sz="1600" dirty="0">
                <a:solidFill>
                  <a:schemeClr val="bg1"/>
                </a:solidFill>
              </a:rPr>
              <a:t> ERC20 </a:t>
            </a:r>
            <a:r>
              <a:rPr lang="en-US" sz="1600" dirty="0" err="1">
                <a:solidFill>
                  <a:schemeClr val="bg1"/>
                </a:solidFill>
              </a:rPr>
              <a:t>vào</a:t>
            </a:r>
            <a:r>
              <a:rPr lang="en-US" sz="1600" dirty="0">
                <a:solidFill>
                  <a:schemeClr val="bg1"/>
                </a:solidFill>
              </a:rPr>
              <a:t> </a:t>
            </a:r>
            <a:r>
              <a:rPr lang="en-US" sz="1600" dirty="0" err="1">
                <a:solidFill>
                  <a:schemeClr val="bg1"/>
                </a:solidFill>
              </a:rPr>
              <a:t>dự</a:t>
            </a:r>
            <a:r>
              <a:rPr lang="en-US" sz="1600" dirty="0">
                <a:solidFill>
                  <a:schemeClr val="bg1"/>
                </a:solidFill>
              </a:rPr>
              <a:t> </a:t>
            </a:r>
            <a:r>
              <a:rPr lang="en-US" sz="1600" dirty="0" err="1">
                <a:solidFill>
                  <a:schemeClr val="bg1"/>
                </a:solidFill>
              </a:rPr>
              <a:t>án</a:t>
            </a:r>
            <a:endParaRPr lang="en-US" sz="1600" dirty="0">
              <a:solidFill>
                <a:schemeClr val="bg1"/>
              </a:solidFill>
            </a:endParaRPr>
          </a:p>
          <a:p>
            <a:pPr algn="just">
              <a:lnSpc>
                <a:spcPct val="108000"/>
              </a:lnSpc>
              <a:spcBef>
                <a:spcPts val="600"/>
              </a:spcBef>
              <a:spcAft>
                <a:spcPts val="600"/>
              </a:spcAft>
            </a:pPr>
            <a:r>
              <a:rPr lang="en-US" sz="1600" dirty="0">
                <a:solidFill>
                  <a:schemeClr val="bg1"/>
                </a:solidFill>
              </a:rPr>
              <a:t>- Code </a:t>
            </a:r>
            <a:r>
              <a:rPr lang="en-US" sz="1600" dirty="0" err="1">
                <a:solidFill>
                  <a:schemeClr val="bg1"/>
                </a:solidFill>
              </a:rPr>
              <a:t>và</a:t>
            </a:r>
            <a:r>
              <a:rPr lang="en-US" sz="1600" dirty="0">
                <a:solidFill>
                  <a:schemeClr val="bg1"/>
                </a:solidFill>
              </a:rPr>
              <a:t> demo </a:t>
            </a:r>
            <a:r>
              <a:rPr lang="en-US" sz="1600" dirty="0" err="1">
                <a:solidFill>
                  <a:schemeClr val="bg1"/>
                </a:solidFill>
              </a:rPr>
              <a:t>viết</a:t>
            </a:r>
            <a:r>
              <a:rPr lang="en-US" sz="1600" dirty="0">
                <a:solidFill>
                  <a:schemeClr val="bg1"/>
                </a:solidFill>
              </a:rPr>
              <a:t> test </a:t>
            </a:r>
            <a:r>
              <a:rPr lang="en-US" sz="1600" dirty="0" err="1">
                <a:solidFill>
                  <a:schemeClr val="bg1"/>
                </a:solidFill>
              </a:rPr>
              <a:t>thành</a:t>
            </a:r>
            <a:r>
              <a:rPr lang="en-US" sz="1600" dirty="0">
                <a:solidFill>
                  <a:schemeClr val="bg1"/>
                </a:solidFill>
              </a:rPr>
              <a:t> </a:t>
            </a:r>
            <a:r>
              <a:rPr lang="en-US" sz="1600" dirty="0" err="1">
                <a:solidFill>
                  <a:schemeClr val="bg1"/>
                </a:solidFill>
              </a:rPr>
              <a:t>công</a:t>
            </a:r>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1154089" y="2103633"/>
            <a:ext cx="7268797" cy="6023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THANKS YOU WATCHING</a:t>
            </a:r>
            <a:endParaRPr sz="2800" dirty="0"/>
          </a:p>
        </p:txBody>
      </p:sp>
    </p:spTree>
    <p:extLst>
      <p:ext uri="{BB962C8B-B14F-4D97-AF65-F5344CB8AC3E}">
        <p14:creationId xmlns:p14="http://schemas.microsoft.com/office/powerpoint/2010/main" val="2759526876"/>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208</Words>
  <Application>Microsoft Office PowerPoint</Application>
  <PresentationFormat>On-screen Show (16:9)</PresentationFormat>
  <Paragraphs>23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Black Han Sans</vt:lpstr>
      <vt:lpstr>Arial</vt:lpstr>
      <vt:lpstr>ABeeZee</vt:lpstr>
      <vt:lpstr>Montserrat ExtraBold</vt:lpstr>
      <vt:lpstr>Anton</vt:lpstr>
      <vt:lpstr>Montserrat</vt:lpstr>
      <vt:lpstr>Futuristic Background by Slidesgo</vt:lpstr>
      <vt:lpstr>PowerPoint Presentation</vt:lpstr>
      <vt:lpstr>ERC20 Smart Contract</vt:lpstr>
      <vt:lpstr>Đặt Vấn Đề</vt:lpstr>
      <vt:lpstr>Giải Quyết Vấn Đề</vt:lpstr>
      <vt:lpstr>PowerPoint Presentation</vt:lpstr>
      <vt:lpstr>Triển khai Hợp đồng thông minh ERC20</vt:lpstr>
      <vt:lpstr>Kết Luận</vt:lpstr>
      <vt:lpstr>THANKS YOU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Đoàn Trung Hiếu</cp:lastModifiedBy>
  <cp:revision>4</cp:revision>
  <dcterms:modified xsi:type="dcterms:W3CDTF">2023-02-18T09:22:42Z</dcterms:modified>
</cp:coreProperties>
</file>