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bin Bold" charset="1" panose="00000800000000000000"/>
      <p:regular r:id="rId20"/>
    </p:embeddedFont>
    <p:embeddedFont>
      <p:font typeface="Asap" charset="1" panose="020F0504030202060203"/>
      <p:regular r:id="rId21"/>
    </p:embeddedFont>
    <p:embeddedFont>
      <p:font typeface="Asap Bold" charset="1" panose="020F0804030202060203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https://paperswithcode.com/paper/basicvsr-improving-video-super-resolution" TargetMode="External" Type="http://schemas.openxmlformats.org/officeDocument/2006/relationships/hyperlink"/><Relationship Id="rId7" Target="https://paperswithcode.com/paper/evtexture-event-driven-texture-enhancement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700000">
            <a:off x="4226452" y="2785792"/>
            <a:ext cx="16909587" cy="6118196"/>
          </a:xfrm>
          <a:custGeom>
            <a:avLst/>
            <a:gdLst/>
            <a:ahLst/>
            <a:cxnLst/>
            <a:rect r="r" b="b" t="t" l="l"/>
            <a:pathLst>
              <a:path h="6118196" w="16909587">
                <a:moveTo>
                  <a:pt x="0" y="0"/>
                </a:moveTo>
                <a:lnTo>
                  <a:pt x="16909587" y="0"/>
                </a:lnTo>
                <a:lnTo>
                  <a:pt x="16909587" y="6118196"/>
                </a:lnTo>
                <a:lnTo>
                  <a:pt x="0" y="611819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6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586088"/>
            <a:ext cx="12261737" cy="32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76"/>
              </a:lnSpc>
            </a:pPr>
            <a:r>
              <a:rPr lang="en-US" sz="4800" b="true">
                <a:solidFill>
                  <a:srgbClr val="F8F8F8"/>
                </a:solidFill>
                <a:latin typeface="Cabin Bold"/>
                <a:ea typeface="Cabin Bold"/>
                <a:cs typeface="Cabin Bold"/>
                <a:sym typeface="Cabin Bold"/>
              </a:rPr>
              <a:t>KHẢO SÁT SUPER VIDEO RESOLUTION</a:t>
            </a:r>
          </a:p>
          <a:p>
            <a:pPr algn="l">
              <a:lnSpc>
                <a:spcPts val="6576"/>
              </a:lnSpc>
            </a:pPr>
            <a:r>
              <a:rPr lang="en-US" sz="4800" b="true">
                <a:solidFill>
                  <a:srgbClr val="F8F8F8"/>
                </a:solidFill>
                <a:latin typeface="Cabin Bold"/>
                <a:ea typeface="Cabin Bold"/>
                <a:cs typeface="Cabin Bold"/>
                <a:sym typeface="Cabin Bold"/>
              </a:rPr>
              <a:t> và ứng dụng trong tăng chất lượng video</a:t>
            </a:r>
          </a:p>
          <a:p>
            <a:pPr algn="l">
              <a:lnSpc>
                <a:spcPts val="6576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53475"/>
            <a:ext cx="934929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F8F8F8"/>
                </a:solidFill>
                <a:latin typeface="Asap"/>
                <a:ea typeface="Asap"/>
                <a:cs typeface="Asap"/>
                <a:sym typeface="Asap"/>
              </a:rPr>
              <a:t>Khảo sát giải pháp truyền thống, deep learning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1028700"/>
            <a:ext cx="3903162" cy="489363"/>
            <a:chOff x="0" y="0"/>
            <a:chExt cx="5204217" cy="652485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877820" y="55541"/>
              <a:ext cx="4326396" cy="4937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81"/>
                </a:lnSpc>
                <a:spcBef>
                  <a:spcPct val="0"/>
                </a:spcBef>
              </a:pPr>
              <a:r>
                <a:rPr lang="en-US" b="true" sz="2201">
                  <a:solidFill>
                    <a:srgbClr val="F8F8F8"/>
                  </a:solidFill>
                  <a:latin typeface="Asap Bold"/>
                  <a:ea typeface="Asap Bold"/>
                  <a:cs typeface="Asap Bold"/>
                  <a:sym typeface="Asap Bold"/>
                </a:rPr>
                <a:t>Nhóm Fivestar</a:t>
              </a:r>
            </a:p>
          </p:txBody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3503" cy="652485"/>
            </a:xfrm>
            <a:custGeom>
              <a:avLst/>
              <a:gdLst/>
              <a:ahLst/>
              <a:cxnLst/>
              <a:rect r="r" b="b" t="t" l="l"/>
              <a:pathLst>
                <a:path h="652485" w="633503">
                  <a:moveTo>
                    <a:pt x="0" y="0"/>
                  </a:moveTo>
                  <a:lnTo>
                    <a:pt x="633503" y="0"/>
                  </a:lnTo>
                  <a:lnTo>
                    <a:pt x="633503" y="652485"/>
                  </a:lnTo>
                  <a:lnTo>
                    <a:pt x="0" y="652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371434" y="1711897"/>
            <a:ext cx="11387222" cy="6656575"/>
          </a:xfrm>
          <a:custGeom>
            <a:avLst/>
            <a:gdLst/>
            <a:ahLst/>
            <a:cxnLst/>
            <a:rect r="r" b="b" t="t" l="l"/>
            <a:pathLst>
              <a:path h="6656575" w="11387222">
                <a:moveTo>
                  <a:pt x="0" y="0"/>
                </a:moveTo>
                <a:lnTo>
                  <a:pt x="11387222" y="0"/>
                </a:lnTo>
                <a:lnTo>
                  <a:pt x="11387222" y="6656575"/>
                </a:lnTo>
                <a:lnTo>
                  <a:pt x="0" y="66565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39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687065" y="915524"/>
            <a:ext cx="7037145" cy="63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  <a:spcBef>
                <a:spcPct val="0"/>
              </a:spcBef>
            </a:pPr>
            <a:r>
              <a:rPr lang="en-US" b="true" sz="37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6. Quá trình phát triển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687065" y="940289"/>
            <a:ext cx="7749054" cy="589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1"/>
              </a:lnSpc>
              <a:spcBef>
                <a:spcPct val="0"/>
              </a:spcBef>
            </a:pPr>
            <a:r>
              <a:rPr lang="en-US" b="true" sz="34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7. Các công trình nghiên cứu liên quan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694054"/>
            <a:ext cx="16230600" cy="4523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a) Các phương pháp truyền thống</a:t>
            </a:r>
          </a:p>
          <a:p>
            <a:pPr algn="l" marL="626363" indent="-313182" lvl="1">
              <a:lnSpc>
                <a:spcPts val="4061"/>
              </a:lnSpc>
              <a:buFont typeface="Arial"/>
              <a:buChar char="•"/>
            </a:pP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Non-Local Mean (2009): </a:t>
            </a:r>
            <a:r>
              <a:rPr lang="en-US" sz="29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”Generalizing the Non-Local-Means to Super-resolution Reconstruction”</a:t>
            </a:r>
          </a:p>
          <a:p>
            <a:pPr algn="l" marL="626363" indent="-313182" lvl="1">
              <a:lnSpc>
                <a:spcPts val="4061"/>
              </a:lnSpc>
              <a:buFont typeface="Arial"/>
              <a:buChar char="•"/>
            </a:pP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Weighted median filter(2010):</a:t>
            </a:r>
            <a:r>
              <a:rPr lang="en-US" sz="29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”Fast super-resolution using weighted median filtering”</a:t>
            </a:r>
          </a:p>
          <a:p>
            <a:pPr algn="l">
              <a:lnSpc>
                <a:spcPts val="4061"/>
              </a:lnSpc>
            </a:pPr>
            <a:r>
              <a:rPr lang="en-US" sz="2901" b="true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b) Các phương pháp học máy</a:t>
            </a:r>
          </a:p>
          <a:p>
            <a:pPr algn="l" marL="626363" indent="-313182" lvl="1">
              <a:lnSpc>
                <a:spcPts val="4061"/>
              </a:lnSpc>
              <a:buFont typeface="Arial"/>
              <a:buChar char="•"/>
            </a:pP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  <a:hlinkClick r:id="rId6" tooltip="https://paperswithcode.com/paper/basicvsr-improving-video-super-resolution"/>
              </a:rPr>
              <a:t>BasicVSR</a:t>
            </a: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++(2021): </a:t>
            </a:r>
            <a:r>
              <a:rPr lang="en-US" sz="29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“BasicVSR++: Improving Video Super-Resolution with Enhanced Propagation and Alignment”</a:t>
            </a:r>
          </a:p>
          <a:p>
            <a:pPr algn="l" marL="626363" indent="-313182" lvl="1">
              <a:lnSpc>
                <a:spcPts val="4061"/>
              </a:lnSpc>
              <a:buFont typeface="Arial"/>
              <a:buChar char="•"/>
            </a:pP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IART(2023): </a:t>
            </a:r>
            <a:r>
              <a:rPr lang="en-US" sz="29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“Enhancing Video Super-Resolution via Implicit Resampling-based Alignment”</a:t>
            </a:r>
          </a:p>
          <a:p>
            <a:pPr algn="l" marL="626363" indent="-313182" lvl="1">
              <a:lnSpc>
                <a:spcPts val="4061"/>
              </a:lnSpc>
              <a:buFont typeface="Arial"/>
              <a:buChar char="•"/>
            </a:pP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  <a:hlinkClick r:id="rId7" tooltip="https://paperswithcode.com/paper/evtexture-event-driven-texture-enhancement"/>
              </a:rPr>
              <a:t>EvTexture</a:t>
            </a:r>
            <a:r>
              <a:rPr lang="en-US" b="true" sz="29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+(2024): “</a:t>
            </a:r>
            <a:r>
              <a:rPr lang="en-US" sz="29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EvTexture: Event-driven Texture Enhancement for Video Super-Resolution”</a:t>
            </a:r>
          </a:p>
          <a:p>
            <a:pPr algn="l">
              <a:lnSpc>
                <a:spcPts val="336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6388" y="1416741"/>
            <a:ext cx="7037145" cy="63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1"/>
              </a:lnSpc>
              <a:spcBef>
                <a:spcPct val="0"/>
              </a:spcBef>
            </a:pPr>
            <a:r>
              <a:rPr lang="en-US" b="true" sz="36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8. So sánh các giải pháp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98698" y="-1476375"/>
          <a:ext cx="18228278" cy="12018480"/>
        </p:xfrm>
        <a:graphic>
          <a:graphicData uri="http://schemas.openxmlformats.org/drawingml/2006/table">
            <a:tbl>
              <a:tblPr/>
              <a:tblGrid>
                <a:gridCol w="1502170"/>
                <a:gridCol w="2504609"/>
                <a:gridCol w="1573312"/>
                <a:gridCol w="1718762"/>
                <a:gridCol w="1535487"/>
                <a:gridCol w="1728446"/>
                <a:gridCol w="1040889"/>
                <a:gridCol w="1127596"/>
                <a:gridCol w="2528478"/>
                <a:gridCol w="2968528"/>
              </a:tblGrid>
              <a:tr h="1041527">
                <a:tc rowSpan="2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Tên 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Nguyên lý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Hiệu xuất </a:t>
                      </a:r>
                      <a:endParaRPr lang="en-US" sz="1100"/>
                    </a:p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(Data Vid4)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Hiệu xuất </a:t>
                      </a:r>
                      <a:endParaRPr lang="en-US" sz="1100"/>
                    </a:p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(Data Vid4)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Ưu nhược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Ưu nhược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7741">
                <a:tc vMerge="true"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Tên phương pháp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LR sequences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Alignment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Feature extraction and fusion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Reconstruction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SSIM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PSNR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Ưu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Nhược điểm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77389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Non-Local Mean (2009)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Tính toán trọng số cho các điểm ảnh có độ tương tự cao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Khung đơn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Không căn chỉnh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So sánh điểm ảnh cục bộ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Lọc vùng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Phục hồi chi tiết tốt trong môi trường ít nhiễu.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Kém hiệu quả khi nhiễu cao hoặc video có chuyển động mạnh.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2675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Weighted median filter(2010)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Tính toán trọng số của các pixel trong một vùng lân cận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Khung đơn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Không  căn chỉnh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Lọc trung vị trọng số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Lấy trung bình trọng số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Dễ thực hiện, hiệu quả với nhiễu dạng hạt.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Mất thông tin chi tiết trong vùng có biên sắc nét.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2597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BasicVSR++(2021)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Tận dụng thông tin không gian-thời gian giữa các khung hình thông qua truyền grid cấp hai và căn chỉnh biến dạng có hướng dẫn.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Chuỗi khung LR liên tiếp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Sử dụng luồng quang học (Flow-guided Deformable Alignment)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Kết hợp truyền grid cấp hai và căn chỉnh biến dạng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Tái tạo dựa trên Pixel shuffle và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0.8400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27.79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Độ chính xác cao, khử nhiễu và tái tạo chi tiết vượt trội.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Đòi hỏi tài nguyên phần cứng lớn và thời gian huấn luyện lâu.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30169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IART(2023)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Áp dụng kỹ thuật nội suy ngầm dựa trên mạng lưới tọa độ để căn chỉnh giữa các khung hình.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Chuỗi khung LR liên tiếp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Nội suy ngầm với mạng lưới tọa độ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Cơ chế chú ý cục bộ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Tái tạo qua mạng nơ-ron đa lớp (MLP)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0.8517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28.26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Tăng hiệu quả căn chỉnh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Tốn thời gian tính toán cho các video dài.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26383"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EvTexture+(2024)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Tận dụng tín hiệu sự kiện để tăng cường kết cấu trong VSR.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Chuỗi khung LR liên tiếp với tín hiệu sự kiện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Kết hợp các tín hiệu sự kiện để tăng cường căn chỉnh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Sử dụng 2 nhánh học chuyển động và tăng cường kết cấu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Tái tạo dựa trên CNN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0.8983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29.78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Tăng cường độ sắc nét và chi tiết cho video, hiệu quả trong các ứng dụng thực tế.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237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b="true" sz="1699" strike="noStrike" u="none">
                          <a:solidFill>
                            <a:srgbClr val="000000"/>
                          </a:solidFill>
                          <a:latin typeface="Asap Bold"/>
                          <a:ea typeface="Asap Bold"/>
                          <a:cs typeface="Asap Bold"/>
                          <a:sym typeface="Asap Bold"/>
                        </a:rPr>
                        <a:t>Đòi hỏi kiến thức sâu về GAN và cần tối ưu hóa tham số để đạt hiệu suất tốt nhất.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847245" y="1207273"/>
            <a:ext cx="7037145" cy="61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b="true" sz="35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Kết luận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7245" y="2072250"/>
            <a:ext cx="12654283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Xử lý trên video thực tế chưa tốt phụ thuộc nhiều vào dữ liệu huấn luyện.</a:t>
            </a:r>
          </a:p>
          <a:p>
            <a:pPr algn="just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Khả năng mở rộng: Xử lý video 4K, 8K hoặc thời gian thực còn tốn tài nguyên lớn.</a:t>
            </a:r>
          </a:p>
          <a:p>
            <a:pPr algn="just" marL="604516" indent="-302258" lvl="1">
              <a:lnSpc>
                <a:spcPts val="391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Hạn chế phần cứng: Chưa tối ưu cho thiết bị biên và tiêu thụ nhiều năng lượng.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-1381684" y="2204445"/>
            <a:ext cx="10148426" cy="10148426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715000" y="6350000"/>
                  </a:moveTo>
                  <a:lnTo>
                    <a:pt x="635000" y="6350000"/>
                  </a:lnTo>
                  <a:cubicBezTo>
                    <a:pt x="284480" y="6350000"/>
                    <a:pt x="0" y="6065520"/>
                    <a:pt x="0" y="5715000"/>
                  </a:cubicBezTo>
                  <a:lnTo>
                    <a:pt x="0" y="635000"/>
                  </a:lnTo>
                  <a:cubicBezTo>
                    <a:pt x="0" y="284480"/>
                    <a:pt x="284480" y="0"/>
                    <a:pt x="635000" y="0"/>
                  </a:cubicBezTo>
                  <a:lnTo>
                    <a:pt x="5715000" y="0"/>
                  </a:lnTo>
                  <a:cubicBezTo>
                    <a:pt x="6065520" y="0"/>
                    <a:pt x="6350000" y="284480"/>
                    <a:pt x="6350000" y="635000"/>
                  </a:cubicBezTo>
                  <a:lnTo>
                    <a:pt x="6350000" y="5715000"/>
                  </a:lnTo>
                  <a:cubicBezTo>
                    <a:pt x="6350000" y="6065520"/>
                    <a:pt x="6065520" y="6350000"/>
                    <a:pt x="57150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30604" t="0" r="-19489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591008" y="3906457"/>
            <a:ext cx="7023543" cy="360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0441" indent="-370221" lvl="1">
              <a:lnSpc>
                <a:spcPts val="4801"/>
              </a:lnSpc>
              <a:buFont typeface="Arial"/>
              <a:buChar char="•"/>
            </a:pPr>
            <a:r>
              <a:rPr lang="en-US" sz="342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Super Video Resolution là gì?</a:t>
            </a:r>
          </a:p>
          <a:p>
            <a:pPr algn="l" marL="740441" indent="-370221" lvl="1">
              <a:lnSpc>
                <a:spcPts val="4801"/>
              </a:lnSpc>
              <a:buFont typeface="Arial"/>
              <a:buChar char="•"/>
            </a:pPr>
            <a:r>
              <a:rPr lang="en-US" sz="342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Bối cảnh hiện nay về Super Video Resolution?</a:t>
            </a:r>
          </a:p>
          <a:p>
            <a:pPr algn="l" marL="740441" indent="-370221" lvl="1">
              <a:lnSpc>
                <a:spcPts val="4801"/>
              </a:lnSpc>
              <a:buFont typeface="Arial"/>
              <a:buChar char="•"/>
            </a:pPr>
            <a:r>
              <a:rPr lang="en-US" sz="3429" u="none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Sự khác nhau giữa Super Image Resolution và Super Video Resolution?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6957953" y="9124680"/>
            <a:ext cx="135384" cy="224703"/>
          </a:xfrm>
          <a:custGeom>
            <a:avLst/>
            <a:gdLst/>
            <a:ahLst/>
            <a:cxnLst/>
            <a:rect r="r" b="b" t="t" l="l"/>
            <a:pathLst>
              <a:path h="224703" w="135384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87065" y="886046"/>
            <a:ext cx="3244797" cy="68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847" indent="-431924" lvl="1">
              <a:lnSpc>
                <a:spcPts val="5601"/>
              </a:lnSpc>
              <a:spcBef>
                <a:spcPct val="0"/>
              </a:spcBef>
              <a:buAutoNum type="arabicPeriod" startAt="1"/>
            </a:pPr>
            <a:r>
              <a:rPr lang="en-US" b="true" sz="4001">
                <a:solidFill>
                  <a:srgbClr val="01003B"/>
                </a:solidFill>
                <a:latin typeface="Cabin Bold"/>
                <a:ea typeface="Cabin Bold"/>
                <a:cs typeface="Cabin Bold"/>
                <a:sym typeface="Cabin Bold"/>
              </a:rPr>
              <a:t>Giới thiệu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1038744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0"/>
              </a:lnSpc>
            </a:pPr>
            <a:r>
              <a:rPr lang="en-US" sz="6100" b="true">
                <a:solidFill>
                  <a:srgbClr val="01003B"/>
                </a:solidFill>
                <a:latin typeface="Cabin Bold"/>
                <a:ea typeface="Cabin Bold"/>
                <a:cs typeface="Cabin Bold"/>
                <a:sym typeface="Cabin Bold"/>
              </a:rPr>
              <a:t>2.Ý nghĩa về khoa học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786769"/>
            <a:ext cx="15918970" cy="3879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9949" indent="-47497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Mô hình hóa và khôi phục thông tin</a:t>
            </a:r>
          </a:p>
          <a:p>
            <a:pPr algn="l" marL="949949" indent="-47497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Thúc đẩy sự phát triển của các mô hình học sâu </a:t>
            </a:r>
          </a:p>
          <a:p>
            <a:pPr algn="l" marL="949949" indent="-47497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Mở rộng hiểu biết về thị giác máy tính</a:t>
            </a:r>
          </a:p>
          <a:p>
            <a:pPr algn="l" marL="949949" indent="-474975" lvl="1">
              <a:lnSpc>
                <a:spcPts val="6159"/>
              </a:lnSpc>
              <a:buFont typeface="Arial"/>
              <a:buChar char="•"/>
            </a:pPr>
            <a:r>
              <a:rPr lang="en-US" sz="43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Đánh giá chất lượng hình ảnh</a:t>
            </a:r>
          </a:p>
          <a:p>
            <a:pPr algn="l" marL="949949" indent="-474975" lvl="1">
              <a:lnSpc>
                <a:spcPts val="6159"/>
              </a:lnSpc>
              <a:spcBef>
                <a:spcPct val="0"/>
              </a:spcBef>
              <a:buFont typeface="Arial"/>
              <a:buChar char="•"/>
            </a:pPr>
            <a:r>
              <a:rPr lang="en-US" sz="43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Tương tác giữa độ phân giải và hiệu suất tính toán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1028700"/>
            <a:ext cx="10387445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01003B"/>
                </a:solidFill>
                <a:latin typeface="Cabin Bold"/>
                <a:ea typeface="Cabin Bold"/>
                <a:cs typeface="Cabin Bold"/>
                <a:sym typeface="Cabin Bold"/>
              </a:rPr>
              <a:t>3.Ý nghĩa về ứng dụng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57773"/>
            <a:ext cx="15936768" cy="655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Giải trí: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 Nâng cao chất lượng phim ảnh, video cũ, giúp người dùng thưởng thức nội dung với chất lượng hình ảnh tốt hơn. </a:t>
            </a:r>
          </a:p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Giám sát an ninh: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 Cải thiện chất lượng video giám sát, hỗ trợ nhận dạng khuôn mặt và các chi tiết quan trọng. </a:t>
            </a:r>
          </a:p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Y tế: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 Nâng cao chất lượng hình ảnh y tế, hỗ trợ chẩn đoán bệnh. </a:t>
            </a:r>
          </a:p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Truyền thông: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 Cải thiện chất lượng video call, livestream. </a:t>
            </a:r>
          </a:p>
          <a:p>
            <a:pPr algn="l" marL="798823" indent="-399411" lvl="1">
              <a:lnSpc>
                <a:spcPts val="5179"/>
              </a:lnSpc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Thực tế ảo (VR) và tăng cường thực tế (AR)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: Tạo ra trải nghiệm chân thực hơn.</a:t>
            </a:r>
          </a:p>
          <a:p>
            <a:pPr algn="l" marL="798823" indent="-399411" lvl="1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699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Khoa học và kỹ thuật:</a:t>
            </a:r>
            <a:r>
              <a:rPr lang="en-US" sz="36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 Phân tích video khoa học, tăng cường hình ảnh từ kính thiên văn, hiển vi, và các thiết bị quan sát khác.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57953" y="9124680"/>
            <a:ext cx="135384" cy="224703"/>
          </a:xfrm>
          <a:custGeom>
            <a:avLst/>
            <a:gdLst/>
            <a:ahLst/>
            <a:cxnLst/>
            <a:rect r="r" b="b" t="t" l="l"/>
            <a:pathLst>
              <a:path h="224703" w="135384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065" y="2087683"/>
            <a:ext cx="14575435" cy="3607420"/>
          </a:xfrm>
          <a:custGeom>
            <a:avLst/>
            <a:gdLst/>
            <a:ahLst/>
            <a:cxnLst/>
            <a:rect r="r" b="b" t="t" l="l"/>
            <a:pathLst>
              <a:path h="3607420" w="14575435">
                <a:moveTo>
                  <a:pt x="0" y="0"/>
                </a:moveTo>
                <a:lnTo>
                  <a:pt x="14575435" y="0"/>
                </a:lnTo>
                <a:lnTo>
                  <a:pt x="14575435" y="3607420"/>
                </a:lnTo>
                <a:lnTo>
                  <a:pt x="0" y="36074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65" y="885997"/>
            <a:ext cx="5411084" cy="68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1"/>
              </a:lnSpc>
              <a:spcBef>
                <a:spcPct val="0"/>
              </a:spcBef>
            </a:pPr>
            <a:r>
              <a:rPr lang="en-US" b="true" sz="40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4. Phát biểu bài toán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89777" y="6199928"/>
            <a:ext cx="10586418" cy="1136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0135" indent="-350067" lvl="1">
              <a:lnSpc>
                <a:spcPts val="4540"/>
              </a:lnSpc>
              <a:buFont typeface="Arial"/>
              <a:buChar char="•"/>
            </a:pPr>
            <a:r>
              <a:rPr lang="en-US" b="true" sz="3242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Input: </a:t>
            </a:r>
            <a:r>
              <a:rPr lang="en-US" sz="3242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Chuỗi khung hình có độ phân giải thấp</a:t>
            </a:r>
          </a:p>
          <a:p>
            <a:pPr algn="l" marL="700135" indent="-350067" lvl="1">
              <a:lnSpc>
                <a:spcPts val="4540"/>
              </a:lnSpc>
              <a:buFont typeface="Arial"/>
              <a:buChar char="•"/>
            </a:pPr>
            <a:r>
              <a:rPr lang="en-US" b="true" sz="3242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Output: </a:t>
            </a:r>
            <a:r>
              <a:rPr lang="en-US" sz="3242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Chuỗi khung hình có độ phân giải cao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57953" y="9124680"/>
            <a:ext cx="135384" cy="224703"/>
          </a:xfrm>
          <a:custGeom>
            <a:avLst/>
            <a:gdLst/>
            <a:ahLst/>
            <a:cxnLst/>
            <a:rect r="r" b="b" t="t" l="l"/>
            <a:pathLst>
              <a:path h="224703" w="135384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87065" y="2663835"/>
            <a:ext cx="10752792" cy="6573196"/>
          </a:xfrm>
          <a:custGeom>
            <a:avLst/>
            <a:gdLst/>
            <a:ahLst/>
            <a:cxnLst/>
            <a:rect r="r" b="b" t="t" l="l"/>
            <a:pathLst>
              <a:path h="6573196" w="10752792">
                <a:moveTo>
                  <a:pt x="0" y="0"/>
                </a:moveTo>
                <a:lnTo>
                  <a:pt x="10752792" y="0"/>
                </a:lnTo>
                <a:lnTo>
                  <a:pt x="10752792" y="6573196"/>
                </a:lnTo>
                <a:lnTo>
                  <a:pt x="0" y="65731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65" y="912032"/>
            <a:ext cx="6265375" cy="646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1"/>
              </a:lnSpc>
              <a:spcBef>
                <a:spcPct val="0"/>
              </a:spcBef>
            </a:pPr>
            <a:r>
              <a:rPr lang="en-US" b="true" sz="38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4. Phát biểu bài toán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794586"/>
            <a:ext cx="13500004" cy="55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Hầu hết các nghiên cứu đều coi quá trình phân hủy của khung là: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57953" y="9124680"/>
            <a:ext cx="135384" cy="224703"/>
          </a:xfrm>
          <a:custGeom>
            <a:avLst/>
            <a:gdLst/>
            <a:ahLst/>
            <a:cxnLst/>
            <a:rect r="r" b="b" t="t" l="l"/>
            <a:pathLst>
              <a:path h="224703" w="135384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736" y="3228757"/>
            <a:ext cx="16230600" cy="4592674"/>
          </a:xfrm>
          <a:custGeom>
            <a:avLst/>
            <a:gdLst/>
            <a:ahLst/>
            <a:cxnLst/>
            <a:rect r="r" b="b" t="t" l="l"/>
            <a:pathLst>
              <a:path h="4592674" w="16230600">
                <a:moveTo>
                  <a:pt x="0" y="0"/>
                </a:moveTo>
                <a:lnTo>
                  <a:pt x="16230600" y="0"/>
                </a:lnTo>
                <a:lnTo>
                  <a:pt x="16230600" y="4592674"/>
                </a:lnTo>
                <a:lnTo>
                  <a:pt x="0" y="4592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232" t="0" r="-13232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65" y="915524"/>
            <a:ext cx="4361019" cy="639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1"/>
              </a:lnSpc>
              <a:spcBef>
                <a:spcPct val="0"/>
              </a:spcBef>
            </a:pPr>
            <a:r>
              <a:rPr lang="en-US" b="true" sz="37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4. Phát biểu bài toán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87065" y="2254826"/>
            <a:ext cx="5941665" cy="556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Framework chung của hệ thống: 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957953" y="9124680"/>
            <a:ext cx="135384" cy="224703"/>
          </a:xfrm>
          <a:custGeom>
            <a:avLst/>
            <a:gdLst/>
            <a:ahLst/>
            <a:cxnLst/>
            <a:rect r="r" b="b" t="t" l="l"/>
            <a:pathLst>
              <a:path h="224703" w="135384">
                <a:moveTo>
                  <a:pt x="135383" y="0"/>
                </a:moveTo>
                <a:lnTo>
                  <a:pt x="0" y="0"/>
                </a:lnTo>
                <a:lnTo>
                  <a:pt x="0" y="224703"/>
                </a:lnTo>
                <a:lnTo>
                  <a:pt x="135383" y="224703"/>
                </a:lnTo>
                <a:lnTo>
                  <a:pt x="1353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14456" y="1634337"/>
            <a:ext cx="11684430" cy="7715046"/>
          </a:xfrm>
          <a:custGeom>
            <a:avLst/>
            <a:gdLst/>
            <a:ahLst/>
            <a:cxnLst/>
            <a:rect r="r" b="b" t="t" l="l"/>
            <a:pathLst>
              <a:path h="7715046" w="11684430">
                <a:moveTo>
                  <a:pt x="0" y="0"/>
                </a:moveTo>
                <a:lnTo>
                  <a:pt x="11684429" y="0"/>
                </a:lnTo>
                <a:lnTo>
                  <a:pt x="11684429" y="7715046"/>
                </a:lnTo>
                <a:lnTo>
                  <a:pt x="0" y="7715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30" r="0" b="-83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7065" y="922509"/>
            <a:ext cx="4485603" cy="615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1"/>
              </a:lnSpc>
              <a:spcBef>
                <a:spcPct val="0"/>
              </a:spcBef>
            </a:pPr>
            <a:r>
              <a:rPr lang="en-US" b="true" sz="35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4. Phát biểu bài toán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9060" y="8030141"/>
            <a:ext cx="19151870" cy="9114142"/>
            <a:chOff x="0" y="0"/>
            <a:chExt cx="25535827" cy="121521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383530"/>
              <a:ext cx="14103200" cy="11385128"/>
            </a:xfrm>
            <a:custGeom>
              <a:avLst/>
              <a:gdLst/>
              <a:ahLst/>
              <a:cxnLst/>
              <a:rect r="r" b="b" t="t" l="l"/>
              <a:pathLst>
                <a:path h="11385128" w="14103200">
                  <a:moveTo>
                    <a:pt x="0" y="0"/>
                  </a:moveTo>
                  <a:lnTo>
                    <a:pt x="14103200" y="0"/>
                  </a:lnTo>
                  <a:lnTo>
                    <a:pt x="14103200" y="11385129"/>
                  </a:lnTo>
                  <a:lnTo>
                    <a:pt x="0" y="11385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4774539" y="0"/>
              <a:ext cx="10761288" cy="12152189"/>
            </a:xfrm>
            <a:custGeom>
              <a:avLst/>
              <a:gdLst/>
              <a:ahLst/>
              <a:cxnLst/>
              <a:rect r="r" b="b" t="t" l="l"/>
              <a:pathLst>
                <a:path h="12152189" w="10761288">
                  <a:moveTo>
                    <a:pt x="0" y="0"/>
                  </a:moveTo>
                  <a:lnTo>
                    <a:pt x="10761288" y="0"/>
                  </a:lnTo>
                  <a:lnTo>
                    <a:pt x="10761288" y="12152189"/>
                  </a:lnTo>
                  <a:lnTo>
                    <a:pt x="0" y="121521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-39884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237727" y="1002499"/>
            <a:ext cx="3827087" cy="96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41"/>
              </a:lnSpc>
              <a:spcBef>
                <a:spcPct val="0"/>
              </a:spcBef>
            </a:pPr>
            <a:r>
              <a:rPr lang="en-US" b="true" sz="5601">
                <a:solidFill>
                  <a:srgbClr val="01003B"/>
                </a:solidFill>
                <a:latin typeface="Asap Bold"/>
                <a:ea typeface="Asap Bold"/>
                <a:cs typeface="Asap Bold"/>
                <a:sym typeface="Asap Bold"/>
              </a:rPr>
              <a:t>5. Đóng góp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7727" y="3097691"/>
            <a:ext cx="15524069" cy="360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437" indent="-442718" lvl="1">
              <a:lnSpc>
                <a:spcPts val="5741"/>
              </a:lnSpc>
              <a:buFont typeface="Arial"/>
              <a:buChar char="•"/>
            </a:pPr>
            <a:r>
              <a:rPr lang="en-US" sz="41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Tổng quan về Super Video Resolution </a:t>
            </a:r>
          </a:p>
          <a:p>
            <a:pPr algn="l" marL="885437" indent="-442718" lvl="1">
              <a:lnSpc>
                <a:spcPts val="5741"/>
              </a:lnSpc>
              <a:buFont typeface="Arial"/>
              <a:buChar char="•"/>
            </a:pPr>
            <a:r>
              <a:rPr lang="en-US" sz="41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Phân tích đánh giá các phương pháp Super Video Resolution </a:t>
            </a:r>
          </a:p>
          <a:p>
            <a:pPr algn="l" marL="885437" indent="-442718" lvl="1">
              <a:lnSpc>
                <a:spcPts val="5741"/>
              </a:lnSpc>
              <a:buFont typeface="Arial"/>
              <a:buChar char="•"/>
            </a:pPr>
            <a:r>
              <a:rPr lang="en-US" sz="41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Ứng dụng Super Video Resolution trong tăng chất lượng video</a:t>
            </a:r>
          </a:p>
          <a:p>
            <a:pPr algn="l" marL="885437" indent="-442718" lvl="1">
              <a:lnSpc>
                <a:spcPts val="5741"/>
              </a:lnSpc>
              <a:buFont typeface="Arial"/>
              <a:buChar char="•"/>
            </a:pPr>
            <a:r>
              <a:rPr lang="en-US" sz="41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Minh họa một phương pháp tiềm năng</a:t>
            </a:r>
          </a:p>
          <a:p>
            <a:pPr algn="l" marL="885437" indent="-442718" lvl="1">
              <a:lnSpc>
                <a:spcPts val="5741"/>
              </a:lnSpc>
              <a:spcBef>
                <a:spcPct val="0"/>
              </a:spcBef>
              <a:buFont typeface="Arial"/>
              <a:buChar char="•"/>
            </a:pPr>
            <a:r>
              <a:rPr lang="en-US" sz="4101">
                <a:solidFill>
                  <a:srgbClr val="01003B"/>
                </a:solidFill>
                <a:latin typeface="Asap"/>
                <a:ea typeface="Asap"/>
                <a:cs typeface="Asap"/>
                <a:sym typeface="Asap"/>
              </a:rPr>
              <a:t>Đề xuất hướng nghiên cứu trong tương lai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DAGXls3a9hQ</dc:identifier>
  <dcterms:modified xsi:type="dcterms:W3CDTF">2011-08-01T06:04:30Z</dcterms:modified>
  <cp:revision>1</cp:revision>
  <dc:title>Bản đề xuất dự án Thuyết trình doanh nghiệp theo Phong cách Công nghệ Trừu tượng Xanh dương Đậm Hồng</dc:title>
</cp:coreProperties>
</file>