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bin" charset="1" panose="00000500000000000000"/>
      <p:regular r:id="rId15"/>
    </p:embeddedFont>
    <p:embeddedFont>
      <p:font typeface="Muli" charset="1" panose="00000500000000000000"/>
      <p:regular r:id="rId16"/>
    </p:embeddedFont>
    <p:embeddedFont>
      <p:font typeface="Cabin Bold" charset="1" panose="00000800000000000000"/>
      <p:regular r:id="rId17"/>
    </p:embeddedFont>
    <p:embeddedFont>
      <p:font typeface="Muli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5594" y="-70647"/>
            <a:ext cx="18494060" cy="10402909"/>
          </a:xfrm>
          <a:custGeom>
            <a:avLst/>
            <a:gdLst/>
            <a:ahLst/>
            <a:cxnLst/>
            <a:rect r="r" b="b" t="t" l="l"/>
            <a:pathLst>
              <a:path h="10402909" w="18494060">
                <a:moveTo>
                  <a:pt x="0" y="0"/>
                </a:moveTo>
                <a:lnTo>
                  <a:pt x="18494060" y="0"/>
                </a:lnTo>
                <a:lnTo>
                  <a:pt x="18494060" y="10402909"/>
                </a:lnTo>
                <a:lnTo>
                  <a:pt x="0" y="10402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826416"/>
            <a:ext cx="14497494" cy="3511865"/>
            <a:chOff x="0" y="0"/>
            <a:chExt cx="19329993" cy="468248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23770"/>
              <a:ext cx="19329993" cy="3656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70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Khảo sát Super Video Resolution và ứng dụng trong tăng chất lượng video - Lần 2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034801"/>
              <a:ext cx="19329993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03719" y="1882280"/>
            <a:ext cx="234472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Nhóm Fivestar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42340"/>
            <a:ext cx="10377977" cy="10377977"/>
          </a:xfrm>
          <a:custGeom>
            <a:avLst/>
            <a:gdLst/>
            <a:ahLst/>
            <a:cxnLst/>
            <a:rect r="r" b="b" t="t" l="l"/>
            <a:pathLst>
              <a:path h="10377977" w="10377977">
                <a:moveTo>
                  <a:pt x="0" y="0"/>
                </a:moveTo>
                <a:lnTo>
                  <a:pt x="10377977" y="0"/>
                </a:lnTo>
                <a:lnTo>
                  <a:pt x="10377977" y="10377977"/>
                </a:lnTo>
                <a:lnTo>
                  <a:pt x="0" y="10377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05988" y="1038834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05988" y="5728212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6"/>
                </a:lnTo>
                <a:lnTo>
                  <a:pt x="0" y="4038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05988" y="2601960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5988" y="7291337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05988" y="4165086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05988" y="8854463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05988" y="1820397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05988" y="6509775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6"/>
                </a:lnTo>
                <a:lnTo>
                  <a:pt x="0" y="4038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05988" y="3383523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305988" y="8072900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05988" y="4946649"/>
            <a:ext cx="403837" cy="403837"/>
          </a:xfrm>
          <a:custGeom>
            <a:avLst/>
            <a:gdLst/>
            <a:ahLst/>
            <a:cxnLst/>
            <a:rect r="r" b="b" t="t" l="l"/>
            <a:pathLst>
              <a:path h="403837" w="403837">
                <a:moveTo>
                  <a:pt x="0" y="0"/>
                </a:moveTo>
                <a:lnTo>
                  <a:pt x="403837" y="0"/>
                </a:lnTo>
                <a:lnTo>
                  <a:pt x="403837" y="403837"/>
                </a:lnTo>
                <a:lnTo>
                  <a:pt x="0" y="403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370311"/>
            <a:ext cx="6903399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Phương pháp: </a:t>
            </a:r>
          </a:p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EvTexture (2024): Event-driven Texture Enhancement for Video Super-Resolution</a:t>
            </a:r>
          </a:p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969788" y="2532612"/>
            <a:ext cx="632869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Giải thuật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69788" y="4093727"/>
            <a:ext cx="6328691" cy="48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u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Hiệu suất Công 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69788" y="4874277"/>
            <a:ext cx="6328691" cy="48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u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Các Kết quả Tài chính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69788" y="5654826"/>
            <a:ext cx="6328691" cy="48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u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Quản lý Chi tiêu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69788" y="6435375"/>
            <a:ext cx="6328691" cy="48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u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Hướng dẫn Tài chính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69788" y="7215925"/>
            <a:ext cx="6328691" cy="48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u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Phân bổ Nguồn vốn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69788" y="7996474"/>
            <a:ext cx="6328691" cy="48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</a:t>
            </a:r>
            <a:r>
              <a:rPr lang="en-US" sz="2799" u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ảng trắng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69788" y="1752062"/>
            <a:ext cx="632869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Phương pháp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69788" y="8777024"/>
            <a:ext cx="6328691" cy="48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u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Lên ý tưởng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69788" y="3313161"/>
            <a:ext cx="632869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Chương trình minh họa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69788" y="971513"/>
            <a:ext cx="745654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Nguyên lý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972800"/>
          </a:xfrm>
          <a:custGeom>
            <a:avLst/>
            <a:gdLst/>
            <a:ahLst/>
            <a:cxnLst/>
            <a:rect r="r" b="b" t="t" l="l"/>
            <a:pathLst>
              <a:path h="10972800" w="182880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96173" y="5486400"/>
            <a:ext cx="8429317" cy="3479354"/>
          </a:xfrm>
          <a:custGeom>
            <a:avLst/>
            <a:gdLst/>
            <a:ahLst/>
            <a:cxnLst/>
            <a:rect r="r" b="b" t="t" l="l"/>
            <a:pathLst>
              <a:path h="3479354" w="8429317">
                <a:moveTo>
                  <a:pt x="0" y="0"/>
                </a:moveTo>
                <a:lnTo>
                  <a:pt x="8429317" y="0"/>
                </a:lnTo>
                <a:lnTo>
                  <a:pt x="8429317" y="3479354"/>
                </a:lnTo>
                <a:lnTo>
                  <a:pt x="0" y="3479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724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61501" y="1346383"/>
            <a:ext cx="234472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Nguyên lý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34084"/>
            <a:ext cx="11396790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EvTexture sử dụng thông tin từ camera sự kiện để phục hồi các chi tiết kết cấu bị mất trong video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Các phương pháp VSR trước đây chỉ dựa trên các khung hình RGB còn EvTexture sử dụng thêm các khung hình sự kiện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972800"/>
          </a:xfrm>
          <a:custGeom>
            <a:avLst/>
            <a:gdLst/>
            <a:ahLst/>
            <a:cxnLst/>
            <a:rect r="r" b="b" t="t" l="l"/>
            <a:pathLst>
              <a:path h="10972800" w="182880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04279" y="1028700"/>
            <a:ext cx="6934587" cy="8229600"/>
          </a:xfrm>
          <a:custGeom>
            <a:avLst/>
            <a:gdLst/>
            <a:ahLst/>
            <a:cxnLst/>
            <a:rect r="r" b="b" t="t" l="l"/>
            <a:pathLst>
              <a:path h="8229600" w="6934587">
                <a:moveTo>
                  <a:pt x="0" y="0"/>
                </a:moveTo>
                <a:lnTo>
                  <a:pt x="6934586" y="0"/>
                </a:lnTo>
                <a:lnTo>
                  <a:pt x="693458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61501" y="1346383"/>
            <a:ext cx="2771374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Phương pháp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61501" y="2017810"/>
            <a:ext cx="9642777" cy="642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EvTexture sử dụng một mạng lưới hồi quy hai chiều trong đó các tính năng được truyền đi và truyền lại.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Tại mỗi dấu thời gian nó bao gồm một nhánh chuyển động và một nhánh kết cấu song song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Nhánh học chuyển động: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Phương pháp căn chỉnh dựa trên mạng SpyNet để ước lượng dòng chảy quang học giữa các khung hình.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Nhánh tăng cường kết cấu: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Tận dụng tín hiệu sự kiện để tăng cường các chi tiết kết cấu.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Sử dụng một module tăng cường kết cấu lặp lại ( ITE) để khám phá dần dần thông tin kết cấu tần số cao từ tín hiệu sự kiện qua nhiều bước lặp.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7910023" y="-45488"/>
            <a:ext cx="10377977" cy="10377977"/>
          </a:xfrm>
          <a:custGeom>
            <a:avLst/>
            <a:gdLst/>
            <a:ahLst/>
            <a:cxnLst/>
            <a:rect r="r" b="b" t="t" l="l"/>
            <a:pathLst>
              <a:path h="10377977" w="10377977">
                <a:moveTo>
                  <a:pt x="10377977" y="0"/>
                </a:moveTo>
                <a:lnTo>
                  <a:pt x="0" y="0"/>
                </a:lnTo>
                <a:lnTo>
                  <a:pt x="0" y="10377976"/>
                </a:lnTo>
                <a:lnTo>
                  <a:pt x="10377977" y="10377976"/>
                </a:lnTo>
                <a:lnTo>
                  <a:pt x="103779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2015" y="1180972"/>
            <a:ext cx="719781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Giải thuật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9193" y="3091622"/>
            <a:ext cx="15469615" cy="394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3" indent="-302256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Bước 1: Dữ liệu đầu vào chuỗi khung hình có độ phân giải thấp và chuỗi tính hiệu sự kiện</a:t>
            </a:r>
          </a:p>
          <a:p>
            <a:pPr algn="l" marL="604513" indent="-302256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Bước 2: Chuyển tính hiệu sự kiện sang lưới voxel</a:t>
            </a:r>
          </a:p>
          <a:p>
            <a:pPr algn="l" marL="604513" indent="-302256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Bước 3: Tính toán và căn chỉnh giữa các khung dựa vào dòng chảy quang học từ nhánh chuyển động</a:t>
            </a:r>
          </a:p>
          <a:p>
            <a:pPr algn="l" marL="604513" indent="-302256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Bước 4: Trích xuất đặc trưng từ những điểm voxel từ mạng SpyNet và bổ sung chi tiết tần số cao qua module ITE từ nhánh kết cấu</a:t>
            </a:r>
          </a:p>
          <a:p>
            <a:pPr algn="l" marL="604513" indent="-302256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Bước 5; Hợp nhất thông tin từ hai nhánh</a:t>
            </a:r>
          </a:p>
          <a:p>
            <a:pPr algn="l" marL="604513" indent="-302256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Bước 6: Phóng to và tái tạo khung hình từ những thông tin hợp nhất</a:t>
            </a:r>
          </a:p>
          <a:p>
            <a:pPr algn="l" marL="604513" indent="-302256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Bước 7: Lặp lại qua mỗi khung hình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7910023" y="-45488"/>
            <a:ext cx="10377977" cy="10377977"/>
          </a:xfrm>
          <a:custGeom>
            <a:avLst/>
            <a:gdLst/>
            <a:ahLst/>
            <a:cxnLst/>
            <a:rect r="r" b="b" t="t" l="l"/>
            <a:pathLst>
              <a:path h="10377977" w="10377977">
                <a:moveTo>
                  <a:pt x="10377977" y="0"/>
                </a:moveTo>
                <a:lnTo>
                  <a:pt x="0" y="0"/>
                </a:lnTo>
                <a:lnTo>
                  <a:pt x="0" y="10377976"/>
                </a:lnTo>
                <a:lnTo>
                  <a:pt x="10377977" y="10377976"/>
                </a:lnTo>
                <a:lnTo>
                  <a:pt x="103779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818098"/>
          <a:ext cx="16230600" cy="5745528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  <a:gridCol w="2705100"/>
                <a:gridCol w="2705100"/>
                <a:gridCol w="2705100"/>
                <a:gridCol w="2705100"/>
              </a:tblGrid>
              <a:tr h="11608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DFEFE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DFEFE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DFEFE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Video Number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DFEFE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Resolution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DFEFE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Color Space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Vid4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2011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720 × 480 for Foliage and Walk, 720 × 576 for Calendar, and 704 × 576 for City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RGB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8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Vimeo-90K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2019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Train+test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91,701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448 × 256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RGB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8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2019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Train+test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270-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1, 280 × 720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DFEFE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RGB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412015" y="1180972"/>
            <a:ext cx="719781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Bộ dữ liệu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972800"/>
          </a:xfrm>
          <a:custGeom>
            <a:avLst/>
            <a:gdLst/>
            <a:ahLst/>
            <a:cxnLst/>
            <a:rect r="r" b="b" t="t" l="l"/>
            <a:pathLst>
              <a:path h="10972800" w="182880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4350" y="3756898"/>
            <a:ext cx="17259300" cy="5501402"/>
          </a:xfrm>
          <a:custGeom>
            <a:avLst/>
            <a:gdLst/>
            <a:ahLst/>
            <a:cxnLst/>
            <a:rect r="r" b="b" t="t" l="l"/>
            <a:pathLst>
              <a:path h="5501402" w="17259300">
                <a:moveTo>
                  <a:pt x="0" y="0"/>
                </a:moveTo>
                <a:lnTo>
                  <a:pt x="17259300" y="0"/>
                </a:lnTo>
                <a:lnTo>
                  <a:pt x="17259300" y="5501402"/>
                </a:lnTo>
                <a:lnTo>
                  <a:pt x="0" y="550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61501" y="1346383"/>
            <a:ext cx="4082933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So sánh hiệu suất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04454" y="1257692"/>
            <a:ext cx="11400519" cy="249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8"/>
              </a:lnSpc>
            </a:pPr>
            <a:r>
              <a:rPr lang="en-US" sz="2856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Các chỉ số đánh giá:</a:t>
            </a:r>
          </a:p>
          <a:p>
            <a:pPr algn="l" marL="616622" indent="-308311" lvl="1">
              <a:lnSpc>
                <a:spcPts val="3998"/>
              </a:lnSpc>
              <a:buFont typeface="Arial"/>
              <a:buChar char="•"/>
            </a:pPr>
            <a:r>
              <a:rPr lang="en-US" sz="2856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PSNR là một chỉ số để đo độ sai lệch giữa một ảnh gốc và ảnh tái tạo</a:t>
            </a:r>
          </a:p>
          <a:p>
            <a:pPr algn="l" marL="616622" indent="-308311" lvl="1">
              <a:lnSpc>
                <a:spcPts val="3998"/>
              </a:lnSpc>
              <a:spcBef>
                <a:spcPct val="0"/>
              </a:spcBef>
              <a:buFont typeface="Arial"/>
              <a:buChar char="•"/>
            </a:pPr>
            <a:r>
              <a:rPr lang="en-US" sz="2856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SSIM là chỉ số đo sự tương đồng về cấu trúc giữa ảnh gốc và ảnh tái tạo.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0" y="0"/>
            <a:ext cx="18288000" cy="10972800"/>
          </a:xfrm>
          <a:custGeom>
            <a:avLst/>
            <a:gdLst/>
            <a:ahLst/>
            <a:cxnLst/>
            <a:rect r="r" b="b" t="t" l="l"/>
            <a:pathLst>
              <a:path h="10972800" w="182880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70001" y="665052"/>
            <a:ext cx="13220510" cy="8956896"/>
          </a:xfrm>
          <a:custGeom>
            <a:avLst/>
            <a:gdLst/>
            <a:ahLst/>
            <a:cxnLst/>
            <a:rect r="r" b="b" t="t" l="l"/>
            <a:pathLst>
              <a:path h="8956896" w="13220510">
                <a:moveTo>
                  <a:pt x="0" y="0"/>
                </a:moveTo>
                <a:lnTo>
                  <a:pt x="13220510" y="0"/>
                </a:lnTo>
                <a:lnTo>
                  <a:pt x="13220510" y="8956896"/>
                </a:lnTo>
                <a:lnTo>
                  <a:pt x="0" y="8956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7432" y="1784200"/>
            <a:ext cx="10340746" cy="7112297"/>
          </a:xfrm>
          <a:custGeom>
            <a:avLst/>
            <a:gdLst/>
            <a:ahLst/>
            <a:cxnLst/>
            <a:rect r="r" b="b" t="t" l="l"/>
            <a:pathLst>
              <a:path h="7112297" w="10340746">
                <a:moveTo>
                  <a:pt x="0" y="0"/>
                </a:moveTo>
                <a:lnTo>
                  <a:pt x="10340746" y="0"/>
                </a:lnTo>
                <a:lnTo>
                  <a:pt x="10340746" y="7112297"/>
                </a:lnTo>
                <a:lnTo>
                  <a:pt x="0" y="7112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DAGZpU8ngHg</dc:identifier>
  <dcterms:modified xsi:type="dcterms:W3CDTF">2011-08-01T06:04:30Z</dcterms:modified>
  <cp:revision>1</cp:revision>
  <dc:title>EvTexture dựa trên việc tận dụng thông tin từ camera sự kiện (event camera), loại camera ghi nhận các thay đổi độ sáng tron</dc:title>
</cp:coreProperties>
</file>