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83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93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8CAE-8F4A-4742-93C7-0946DC9521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1EEFB-6F07-4E3C-9B60-5AD5AFCC15D9}"/>
              </a:ext>
            </a:extLst>
          </p:cNvPr>
          <p:cNvSpPr txBox="1"/>
          <p:nvPr/>
        </p:nvSpPr>
        <p:spPr>
          <a:xfrm>
            <a:off x="2124074" y="1070054"/>
            <a:ext cx="78105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 CÁO GIỮA KÌ</a:t>
            </a:r>
          </a:p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MÔN HỌC: NHẬP MÔN THỊ GIÁC MÁY TÍNH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9E687-1A3B-47AF-A04B-E37FAA43E37E}"/>
              </a:ext>
            </a:extLst>
          </p:cNvPr>
          <p:cNvSpPr txBox="1"/>
          <p:nvPr/>
        </p:nvSpPr>
        <p:spPr>
          <a:xfrm>
            <a:off x="2465192" y="2639887"/>
            <a:ext cx="70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 TÀI: PHÂN LOẠI MẶT ĐỘNG VẬT (ANIMAL FACE)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F3267-51CA-4BF2-B4C4-96BDBF4882D8}"/>
              </a:ext>
            </a:extLst>
          </p:cNvPr>
          <p:cNvSpPr txBox="1"/>
          <p:nvPr/>
        </p:nvSpPr>
        <p:spPr>
          <a:xfrm>
            <a:off x="3842931" y="5436415"/>
            <a:ext cx="60916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CS231.M13.KHCL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D10DF-9FF6-4E4D-8507-C8E19E4B03CF}"/>
              </a:ext>
            </a:extLst>
          </p:cNvPr>
          <p:cNvSpPr txBox="1"/>
          <p:nvPr/>
        </p:nvSpPr>
        <p:spPr>
          <a:xfrm>
            <a:off x="3842930" y="3930823"/>
            <a:ext cx="600637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19521676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19521383</a:t>
            </a:r>
          </a:p>
          <a:p>
            <a:pPr lvl="5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19521326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398" y="156754"/>
            <a:ext cx="8705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ĐẠI HỌC QUỐC GIA THÀNH PHỐ HỒ CHÍ MINH</a:t>
            </a:r>
          </a:p>
          <a:p>
            <a:pPr algn="ctr"/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ĐẠI HỌC CÔNG NGHỆ THÔNG 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23F3A-021E-C445-ADE8-F8B1CA54D05D}"/>
              </a:ext>
            </a:extLst>
          </p:cNvPr>
          <p:cNvSpPr txBox="1"/>
          <p:nvPr/>
        </p:nvSpPr>
        <p:spPr>
          <a:xfrm>
            <a:off x="3842929" y="3340408"/>
            <a:ext cx="60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Ths.Lê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1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5669D-E7FF-4435-82B0-B1A2B1B19005}"/>
              </a:ext>
            </a:extLst>
          </p:cNvPr>
          <p:cNvSpPr txBox="1"/>
          <p:nvPr/>
        </p:nvSpPr>
        <p:spPr>
          <a:xfrm>
            <a:off x="2402542" y="2092097"/>
            <a:ext cx="62752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</a:t>
            </a:r>
          </a:p>
          <a:p>
            <a:pPr algn="ctr"/>
            <a:r>
              <a:rPr lang="en-US" sz="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</a:p>
          <a:p>
            <a:pPr algn="ctr"/>
            <a:r>
              <a:rPr lang="en-US" sz="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WATCHING!</a:t>
            </a:r>
          </a:p>
        </p:txBody>
      </p:sp>
    </p:spTree>
    <p:extLst>
      <p:ext uri="{BB962C8B-B14F-4D97-AF65-F5344CB8AC3E}">
        <p14:creationId xmlns:p14="http://schemas.microsoft.com/office/powerpoint/2010/main" val="20129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7ACAF-ACBC-3949-AC57-B88385DC1BCB}"/>
              </a:ext>
            </a:extLst>
          </p:cNvPr>
          <p:cNvSpPr txBox="1"/>
          <p:nvPr/>
        </p:nvSpPr>
        <p:spPr>
          <a:xfrm>
            <a:off x="571460" y="296566"/>
            <a:ext cx="242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I. MÔ TẢ BỘ DỮ LIỆU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68572-9959-9743-88AF-35DAD01C7391}"/>
              </a:ext>
            </a:extLst>
          </p:cNvPr>
          <p:cNvSpPr/>
          <p:nvPr/>
        </p:nvSpPr>
        <p:spPr>
          <a:xfrm>
            <a:off x="5038310" y="3561268"/>
            <a:ext cx="1883885" cy="93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ANIMAL</a:t>
            </a:r>
          </a:p>
          <a:p>
            <a:pPr algn="ctr"/>
            <a:r>
              <a:rPr lang="en-VN" dirty="0"/>
              <a:t>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F74018-0D9B-6E47-924B-97B63A8B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25" y="1708251"/>
            <a:ext cx="1494000" cy="149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8F2A6E-4AD5-5341-ABB5-06426F6B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55" y="3282485"/>
            <a:ext cx="1494000" cy="149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4CCAAA-58DD-A944-83F6-7928F8A0B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57" y="4826422"/>
            <a:ext cx="1494000" cy="149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012FFF-7C05-6749-9A91-C7749665C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57" y="1708251"/>
            <a:ext cx="1494000" cy="149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63EA15-C899-FE42-A385-0C8331C3F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0" y="3252188"/>
            <a:ext cx="1494000" cy="149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FBE5DC-D431-4446-9DB8-26A2DED96A4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26" y="4796126"/>
            <a:ext cx="1494000" cy="1494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69F685-E430-DF4C-9CC7-14DB0721F36A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flipH="1" flipV="1">
            <a:off x="3638857" y="3202251"/>
            <a:ext cx="1399453" cy="827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3EAC94-4C0B-0545-A2D9-B9B9C588A58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6922195" y="3202251"/>
            <a:ext cx="1397930" cy="827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FE1D3C-C048-CC49-ADB9-76CADF4B11E4}"/>
              </a:ext>
            </a:extLst>
          </p:cNvPr>
          <p:cNvCxnSpPr>
            <a:cxnSpLocks/>
            <a:stCxn id="6" idx="2"/>
            <a:endCxn id="19" idx="3"/>
          </p:cNvCxnSpPr>
          <p:nvPr/>
        </p:nvCxnSpPr>
        <p:spPr>
          <a:xfrm flipH="1" flipV="1">
            <a:off x="2393950" y="3999188"/>
            <a:ext cx="2644360" cy="302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F20F8-1BE6-B848-A423-0FBE42C34531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6922195" y="4029485"/>
            <a:ext cx="26443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800C25-EA0F-FC4A-A060-5042660D96D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3638857" y="4029485"/>
            <a:ext cx="1399453" cy="7969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383C80-4E7B-8646-8C71-F45867BC7453}"/>
              </a:ext>
            </a:extLst>
          </p:cNvPr>
          <p:cNvCxnSpPr>
            <a:cxnSpLocks/>
            <a:stCxn id="6" idx="6"/>
            <a:endCxn id="21" idx="0"/>
          </p:cNvCxnSpPr>
          <p:nvPr/>
        </p:nvCxnSpPr>
        <p:spPr>
          <a:xfrm>
            <a:off x="6922195" y="4029485"/>
            <a:ext cx="1361831" cy="7666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56020C8-8D5B-8540-942B-2715BA408AC2}"/>
              </a:ext>
            </a:extLst>
          </p:cNvPr>
          <p:cNvSpPr txBox="1"/>
          <p:nvPr/>
        </p:nvSpPr>
        <p:spPr>
          <a:xfrm>
            <a:off x="2716661" y="1400474"/>
            <a:ext cx="184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og face: 461 hình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2EB8EF-1ECE-F24C-A364-F8C0887F77D4}"/>
              </a:ext>
            </a:extLst>
          </p:cNvPr>
          <p:cNvSpPr txBox="1"/>
          <p:nvPr/>
        </p:nvSpPr>
        <p:spPr>
          <a:xfrm>
            <a:off x="7361829" y="1432923"/>
            <a:ext cx="184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Wolf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 face: 436 hình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49B0F-88BA-AF4F-BDF6-97E6C187936F}"/>
              </a:ext>
            </a:extLst>
          </p:cNvPr>
          <p:cNvSpPr txBox="1"/>
          <p:nvPr/>
        </p:nvSpPr>
        <p:spPr>
          <a:xfrm>
            <a:off x="805713" y="2964841"/>
            <a:ext cx="167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 face: 460 hình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D044E-4806-2946-B4AE-0D5BA4E9B9F6}"/>
              </a:ext>
            </a:extLst>
          </p:cNvPr>
          <p:cNvSpPr txBox="1"/>
          <p:nvPr/>
        </p:nvSpPr>
        <p:spPr>
          <a:xfrm>
            <a:off x="2755297" y="6327364"/>
            <a:ext cx="176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Fox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 face: 477 hình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09FB2-BECD-DF41-A916-B3076505B5D1}"/>
              </a:ext>
            </a:extLst>
          </p:cNvPr>
          <p:cNvSpPr txBox="1"/>
          <p:nvPr/>
        </p:nvSpPr>
        <p:spPr>
          <a:xfrm>
            <a:off x="7397909" y="6327364"/>
            <a:ext cx="176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Tiger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 face: 459 hình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F99C2-5D63-BE4D-A036-FE9EB222B862}"/>
              </a:ext>
            </a:extLst>
          </p:cNvPr>
          <p:cNvSpPr txBox="1"/>
          <p:nvPr/>
        </p:nvSpPr>
        <p:spPr>
          <a:xfrm>
            <a:off x="9361640" y="2964842"/>
            <a:ext cx="190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Lion</a:t>
            </a:r>
            <a:r>
              <a:rPr lang="en-VN" sz="1400" dirty="0">
                <a:latin typeface="Arial" panose="020B0604020202020204" pitchFamily="34" charset="0"/>
                <a:cs typeface="Arial" panose="020B0604020202020204" pitchFamily="34" charset="0"/>
              </a:rPr>
              <a:t> face: 470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BC982-E81B-764F-B07F-7C8CB72A1C15}"/>
              </a:ext>
            </a:extLst>
          </p:cNvPr>
          <p:cNvSpPr txBox="1"/>
          <p:nvPr/>
        </p:nvSpPr>
        <p:spPr>
          <a:xfrm>
            <a:off x="571460" y="679243"/>
            <a:ext cx="928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- Bộ dữ liệu của của nhóm gồm 6 lớp: dog, cat, face, wolf, lion, tiger.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- Tổng số hình nhóm thu thập được là: 2763 hình 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 Trung bình mỗi lớp khoảng 460 hình </a:t>
            </a:r>
          </a:p>
        </p:txBody>
      </p:sp>
    </p:spTree>
    <p:extLst>
      <p:ext uri="{BB962C8B-B14F-4D97-AF65-F5344CB8AC3E}">
        <p14:creationId xmlns:p14="http://schemas.microsoft.com/office/powerpoint/2010/main" val="27699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6" grpId="0"/>
      <p:bldP spid="67" grpId="0"/>
      <p:bldP spid="18" grpId="0"/>
      <p:bldP spid="20" grpId="0"/>
      <p:bldP spid="22" grpId="0"/>
      <p:bldP spid="2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9A0610-A316-4149-8C97-1EBFD10A6C9A}"/>
              </a:ext>
            </a:extLst>
          </p:cNvPr>
          <p:cNvSpPr txBox="1"/>
          <p:nvPr/>
        </p:nvSpPr>
        <p:spPr>
          <a:xfrm>
            <a:off x="518401" y="677492"/>
            <a:ext cx="35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MÔ HÌNH MẠNG CNN-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AlexNet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23E71-25A1-9046-A4CE-2894825C72F0}"/>
              </a:ext>
            </a:extLst>
          </p:cNvPr>
          <p:cNvSpPr txBox="1"/>
          <p:nvPr/>
        </p:nvSpPr>
        <p:spPr>
          <a:xfrm>
            <a:off x="518400" y="277382"/>
            <a:ext cx="5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II. TRÍCH XUẤT ĐẶC TRƯNG VÀ HUẤN LUYỆN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C030E-8DF2-7542-B497-9017ECD0BC6C}"/>
              </a:ext>
            </a:extLst>
          </p:cNvPr>
          <p:cNvSpPr txBox="1"/>
          <p:nvPr/>
        </p:nvSpPr>
        <p:spPr>
          <a:xfrm>
            <a:off x="518400" y="1077602"/>
            <a:ext cx="37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tuởng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4A8227-240E-42D5-963D-7867879C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80" y="877546"/>
            <a:ext cx="5296669" cy="3132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E133C-30B5-4EDF-B6A0-0BC832474FB7}"/>
              </a:ext>
            </a:extLst>
          </p:cNvPr>
          <p:cNvSpPr txBox="1"/>
          <p:nvPr/>
        </p:nvSpPr>
        <p:spPr>
          <a:xfrm>
            <a:off x="518400" y="1512106"/>
            <a:ext cx="503410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9)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C9580-29E4-4059-A303-A092C1AA580B}"/>
              </a:ext>
            </a:extLst>
          </p:cNvPr>
          <p:cNvSpPr txBox="1"/>
          <p:nvPr/>
        </p:nvSpPr>
        <p:spPr>
          <a:xfrm>
            <a:off x="518400" y="2418534"/>
            <a:ext cx="476830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kernel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 11x11x3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21C0E-64C1-4AFC-AD4C-30EEC33E119D}"/>
              </a:ext>
            </a:extLst>
          </p:cNvPr>
          <p:cNvSpPr txBox="1"/>
          <p:nvPr/>
        </p:nvSpPr>
        <p:spPr>
          <a:xfrm>
            <a:off x="518400" y="2909463"/>
            <a:ext cx="5034101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vi-VN" dirty="0"/>
              <a:t>Nhược điểm của mô hình nạng AlexNet: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vi-VN" dirty="0"/>
              <a:t>Dùng kernel size lớn (11x11) đấn đến số lượng trọng số nhiều và vùng quét thông tin rộng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vi-VN" dirty="0"/>
              <a:t> Không lấy được nhiều thông tin chi tiết.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vi-VN" dirty="0"/>
              <a:t>Số lượng trọng số ở lớp Fully-connected Layer quá lớn trên tổng số lượng trọng số của mô hình mạng.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18D49-162F-4C6C-9DBA-31B861A3D8A6}"/>
              </a:ext>
            </a:extLst>
          </p:cNvPr>
          <p:cNvSpPr txBox="1"/>
          <p:nvPr/>
        </p:nvSpPr>
        <p:spPr>
          <a:xfrm>
            <a:off x="6091099" y="4155894"/>
            <a:ext cx="5397049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Fully connected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C16E6-3BC2-564D-B0DC-616773C1A1C0}"/>
              </a:ext>
            </a:extLst>
          </p:cNvPr>
          <p:cNvSpPr txBox="1"/>
          <p:nvPr/>
        </p:nvSpPr>
        <p:spPr>
          <a:xfrm>
            <a:off x="350236" y="234675"/>
            <a:ext cx="37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Huấn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luyện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8739A-487A-F24E-B9F2-34DE0B505599}"/>
              </a:ext>
            </a:extLst>
          </p:cNvPr>
          <p:cNvSpPr txBox="1"/>
          <p:nvPr/>
        </p:nvSpPr>
        <p:spPr>
          <a:xfrm>
            <a:off x="350236" y="656559"/>
            <a:ext cx="402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Support Vector Machine (SVM)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0B9AA-FF8E-4E43-A99F-ED26B3EBCD82}"/>
              </a:ext>
            </a:extLst>
          </p:cNvPr>
          <p:cNvSpPr txBox="1"/>
          <p:nvPr/>
        </p:nvSpPr>
        <p:spPr>
          <a:xfrm>
            <a:off x="350234" y="3675709"/>
            <a:ext cx="281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8AC98-B055-4D9A-BCA9-79FAE11C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7" y="1203515"/>
            <a:ext cx="4046571" cy="208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D9E5C-047B-4A9B-8EF1-AA9C0F4E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53" y="1025891"/>
            <a:ext cx="3238781" cy="2857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50DA7-5C62-4578-A06F-3BEAFFC9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20" y="4436795"/>
            <a:ext cx="4016088" cy="2133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D55DD1-3DD9-4F00-9984-C8CE19779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171" y="4045041"/>
            <a:ext cx="3269263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9A0610-A316-4149-8C97-1EBFD10A6C9A}"/>
              </a:ext>
            </a:extLst>
          </p:cNvPr>
          <p:cNvSpPr txBox="1"/>
          <p:nvPr/>
        </p:nvSpPr>
        <p:spPr>
          <a:xfrm>
            <a:off x="518402" y="345699"/>
            <a:ext cx="35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MÔ HÌNH MẠNG CNN-VGG16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4B252-9BDB-D246-9333-55AFE5D7EC66}"/>
              </a:ext>
            </a:extLst>
          </p:cNvPr>
          <p:cNvSpPr txBox="1"/>
          <p:nvPr/>
        </p:nvSpPr>
        <p:spPr>
          <a:xfrm>
            <a:off x="518402" y="1188288"/>
            <a:ext cx="476830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VGG16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 layer 3x3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D2D36-E5DC-3746-92CF-EF4423268038}"/>
              </a:ext>
            </a:extLst>
          </p:cNvPr>
          <p:cNvSpPr txBox="1"/>
          <p:nvPr/>
        </p:nvSpPr>
        <p:spPr>
          <a:xfrm>
            <a:off x="518402" y="1644823"/>
            <a:ext cx="1025609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 layer 3x3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/>
              <a:t>effcitive</a:t>
            </a:r>
            <a:r>
              <a:rPr lang="en-US" b="1" dirty="0"/>
              <a:t> receptive field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 layer 11x11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non-linearities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5AA2-9D61-B745-9CDC-87302520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2" y="2959659"/>
            <a:ext cx="5452740" cy="3026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6096000" y="2955458"/>
            <a:ext cx="5370786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VGG16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FC7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featuers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dung VGG16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FC7 features.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Flatten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518402" y="802234"/>
            <a:ext cx="37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tuởng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C16E6-3BC2-564D-B0DC-616773C1A1C0}"/>
              </a:ext>
            </a:extLst>
          </p:cNvPr>
          <p:cNvSpPr txBox="1"/>
          <p:nvPr/>
        </p:nvSpPr>
        <p:spPr>
          <a:xfrm>
            <a:off x="350236" y="234675"/>
            <a:ext cx="37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Huấn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luyện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8739A-487A-F24E-B9F2-34DE0B505599}"/>
              </a:ext>
            </a:extLst>
          </p:cNvPr>
          <p:cNvSpPr txBox="1"/>
          <p:nvPr/>
        </p:nvSpPr>
        <p:spPr>
          <a:xfrm>
            <a:off x="350236" y="656559"/>
            <a:ext cx="402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Support Vector Machine (SVM)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6990D-8B43-AC4A-B468-94334135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54" y="1130335"/>
            <a:ext cx="4605008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DF8F7-CDC0-1F46-A4BA-22BD5429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64" y="1047665"/>
            <a:ext cx="2966251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00B9AA-FF8E-4E43-A99F-ED26B3EBCD82}"/>
              </a:ext>
            </a:extLst>
          </p:cNvPr>
          <p:cNvSpPr txBox="1"/>
          <p:nvPr/>
        </p:nvSpPr>
        <p:spPr>
          <a:xfrm>
            <a:off x="350234" y="3675709"/>
            <a:ext cx="281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Logistic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B61D59-48F0-444F-A6E5-BB927EE3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54" y="4171259"/>
            <a:ext cx="4605008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F9E7D-7DD0-9B4C-9250-4039CF6CA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64" y="4171259"/>
            <a:ext cx="29662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9A0610-A316-4149-8C97-1EBFD10A6C9A}"/>
              </a:ext>
            </a:extLst>
          </p:cNvPr>
          <p:cNvSpPr txBox="1"/>
          <p:nvPr/>
        </p:nvSpPr>
        <p:spPr>
          <a:xfrm>
            <a:off x="329214" y="282638"/>
            <a:ext cx="523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TRÍCH XUẤT ĐẶT TRƯNG SIFT TRONG OPEN 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FAF57-9F8F-0145-81E3-193FCBA1A5D1}"/>
              </a:ext>
            </a:extLst>
          </p:cNvPr>
          <p:cNvSpPr txBox="1"/>
          <p:nvPr/>
        </p:nvSpPr>
        <p:spPr>
          <a:xfrm>
            <a:off x="329214" y="682748"/>
            <a:ext cx="685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tổng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pháp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AE6B9-10CF-4DEF-A6EE-9A583C7A5D2A}"/>
              </a:ext>
            </a:extLst>
          </p:cNvPr>
          <p:cNvSpPr txBox="1"/>
          <p:nvPr/>
        </p:nvSpPr>
        <p:spPr>
          <a:xfrm>
            <a:off x="518402" y="1188288"/>
            <a:ext cx="1123130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SIFT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hiệu quả khá cao vì dựa theo các cục bộ bất biến trong ảnh. Đặc trưng được trích chọn trong SIFT là các điểm đặc biệt keypoints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867B0-BA61-4FA2-A041-92837A6EECBD}"/>
              </a:ext>
            </a:extLst>
          </p:cNvPr>
          <p:cNvSpPr txBox="1"/>
          <p:nvPr/>
        </p:nvSpPr>
        <p:spPr>
          <a:xfrm>
            <a:off x="518402" y="2165752"/>
            <a:ext cx="5353588" cy="337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vi-VN" dirty="0"/>
              <a:t>Phương pháp trích chọn điểm đặc trưng cục bộ bất biến SIFT gồm các bước: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vi-VN" dirty="0"/>
              <a:t>Dò tìm các điểm cực trị (Scale-space Extrema Detection)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</a:t>
            </a:r>
            <a:r>
              <a:rPr lang="en-US" dirty="0" err="1"/>
              <a:t>Keypoint</a:t>
            </a:r>
            <a:r>
              <a:rPr lang="en-US" dirty="0"/>
              <a:t> Localization)</a:t>
            </a:r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vi-VN" dirty="0"/>
              <a:t>Xác định hướng cho các điểm nổi bật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VN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8242E5F-2F92-44FF-AC14-788D0640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12" y="2433626"/>
            <a:ext cx="5353586" cy="31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C16E6-3BC2-564D-B0DC-616773C1A1C0}"/>
              </a:ext>
            </a:extLst>
          </p:cNvPr>
          <p:cNvSpPr txBox="1"/>
          <p:nvPr/>
        </p:nvSpPr>
        <p:spPr>
          <a:xfrm>
            <a:off x="350236" y="234675"/>
            <a:ext cx="374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Huấn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luyện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8739A-487A-F24E-B9F2-34DE0B505599}"/>
              </a:ext>
            </a:extLst>
          </p:cNvPr>
          <p:cNvSpPr txBox="1"/>
          <p:nvPr/>
        </p:nvSpPr>
        <p:spPr>
          <a:xfrm>
            <a:off x="350236" y="656559"/>
            <a:ext cx="402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Support Vector Machine (SVM)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0B9AA-FF8E-4E43-A99F-ED26B3EBCD82}"/>
              </a:ext>
            </a:extLst>
          </p:cNvPr>
          <p:cNvSpPr txBox="1"/>
          <p:nvPr/>
        </p:nvSpPr>
        <p:spPr>
          <a:xfrm>
            <a:off x="350234" y="3675709"/>
            <a:ext cx="281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35631-0E9B-45C4-A472-F05E9196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0" y="1155195"/>
            <a:ext cx="4608576" cy="2308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1AFF4-CC30-49F2-A661-DB1C6E27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38" y="1155195"/>
            <a:ext cx="2962656" cy="255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D189B-3BCF-4EC4-8FB3-DA1A591D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00" y="4135366"/>
            <a:ext cx="4608576" cy="2369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A1736A-1C9E-4F7A-A983-BB5644669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538" y="3943001"/>
            <a:ext cx="2962656" cy="25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386FA-1DCE-4B32-BC7D-1844226A5F9C}"/>
              </a:ext>
            </a:extLst>
          </p:cNvPr>
          <p:cNvSpPr txBox="1"/>
          <p:nvPr/>
        </p:nvSpPr>
        <p:spPr>
          <a:xfrm>
            <a:off x="518400" y="277382"/>
            <a:ext cx="5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III. NHẬN XÉT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78AC8E-D58C-4B44-A31D-50F1E106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7028"/>
              </p:ext>
            </p:extLst>
          </p:nvPr>
        </p:nvGraphicFramePr>
        <p:xfrm>
          <a:off x="1396939" y="1133642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880575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330046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60563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00992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87506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396324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774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2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796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E82559-18E2-4CC5-A499-65C49B085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24298"/>
              </p:ext>
            </p:extLst>
          </p:nvPr>
        </p:nvGraphicFramePr>
        <p:xfrm>
          <a:off x="1396939" y="3281126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880575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330046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60563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00992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87506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396324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774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2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796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F30DF4-B9D5-4292-B0EE-943EDBF728DD}"/>
              </a:ext>
            </a:extLst>
          </p:cNvPr>
          <p:cNvSpPr txBox="1"/>
          <p:nvPr/>
        </p:nvSpPr>
        <p:spPr>
          <a:xfrm>
            <a:off x="3448208" y="646964"/>
            <a:ext cx="402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Support Vector Machine (SVM)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9EFB1-4FFA-4FE5-BD3D-8F3756484368}"/>
              </a:ext>
            </a:extLst>
          </p:cNvPr>
          <p:cNvSpPr txBox="1"/>
          <p:nvPr/>
        </p:nvSpPr>
        <p:spPr>
          <a:xfrm>
            <a:off x="4054250" y="2764398"/>
            <a:ext cx="281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Logistic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C7DEB-1872-4935-8057-731F58632239}"/>
              </a:ext>
            </a:extLst>
          </p:cNvPr>
          <p:cNvSpPr txBox="1"/>
          <p:nvPr/>
        </p:nvSpPr>
        <p:spPr>
          <a:xfrm>
            <a:off x="1110069" y="5004678"/>
            <a:ext cx="8695765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VGG16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Regression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SIFT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 Regression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Wolf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874</TotalTime>
  <Words>764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congdanhndh@gmail.com</dc:creator>
  <cp:lastModifiedBy>Võ Phạm Duy Đức</cp:lastModifiedBy>
  <cp:revision>90</cp:revision>
  <dcterms:created xsi:type="dcterms:W3CDTF">2021-07-03T14:46:17Z</dcterms:created>
  <dcterms:modified xsi:type="dcterms:W3CDTF">2021-10-27T03:50:55Z</dcterms:modified>
</cp:coreProperties>
</file>