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78" r:id="rId4"/>
    <p:sldId id="288" r:id="rId5"/>
    <p:sldId id="260" r:id="rId6"/>
    <p:sldId id="271" r:id="rId7"/>
    <p:sldId id="283" r:id="rId8"/>
    <p:sldId id="272" r:id="rId9"/>
    <p:sldId id="273" r:id="rId10"/>
    <p:sldId id="279" r:id="rId11"/>
    <p:sldId id="275" r:id="rId12"/>
    <p:sldId id="284" r:id="rId13"/>
    <p:sldId id="276" r:id="rId14"/>
    <p:sldId id="280" r:id="rId15"/>
    <p:sldId id="286" r:id="rId16"/>
    <p:sldId id="281" r:id="rId17"/>
    <p:sldId id="285" r:id="rId18"/>
    <p:sldId id="289" r:id="rId19"/>
    <p:sldId id="287" r:id="rId20"/>
    <p:sldId id="290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83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1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193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2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3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3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5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8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8CAE-8F4A-4742-93C7-0946DC952124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CCBE5D-974A-4D31-AD46-5740E1025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1EEFB-6F07-4E3C-9B60-5AD5AFCC15D9}"/>
              </a:ext>
            </a:extLst>
          </p:cNvPr>
          <p:cNvSpPr txBox="1"/>
          <p:nvPr/>
        </p:nvSpPr>
        <p:spPr>
          <a:xfrm>
            <a:off x="0" y="1196371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BÁO CÁO CUỐI KỲ</a:t>
            </a:r>
          </a:p>
          <a:p>
            <a:pPr algn="ctr"/>
            <a:endParaRPr lang="en-US" sz="8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MÔN HỌC: NHẬP MÔN THỊ GIÁC MÁY TÍNH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9E687-1A3B-47AF-A04B-E37FAA43E37E}"/>
              </a:ext>
            </a:extLst>
          </p:cNvPr>
          <p:cNvSpPr txBox="1"/>
          <p:nvPr/>
        </p:nvSpPr>
        <p:spPr>
          <a:xfrm>
            <a:off x="0" y="283279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ĐỀ TÀI: PHÂN LOẠI RÁC THẢI (GARBAGE CLASSIFICATION)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5504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ĐẠI HỌC QUỐC GIA THÀNH PHỐ HỒ CHÍ MINH</a:t>
            </a:r>
          </a:p>
          <a:p>
            <a:pPr algn="ctr"/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ĐẠI HỌC CÔNG NGHỆ THÔNG TIN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59982"/>
              </p:ext>
            </p:extLst>
          </p:nvPr>
        </p:nvGraphicFramePr>
        <p:xfrm>
          <a:off x="2990346" y="3455556"/>
          <a:ext cx="6598822" cy="250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1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Giảng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viên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hướng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dẫn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TS.Lê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Hưng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Sinh</a:t>
                      </a:r>
                      <a:r>
                        <a:rPr lang="en-US" sz="20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viên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thực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hiện</a:t>
                      </a: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Đỗ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Trọng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Khánh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– 19521676</a:t>
                      </a: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Trịnh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Công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Danh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– 19521326</a:t>
                      </a: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Võ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Phạm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Duy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2000" b="1" baseline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Đức</a:t>
                      </a:r>
                      <a:r>
                        <a:rPr lang="en-US" sz="2000" b="1" baseline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– 19521383</a:t>
                      </a: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Lớp</a:t>
                      </a:r>
                      <a:endParaRPr lang="en-US" sz="20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CS231.M13.KHCL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1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03B73-96E5-450E-BE15-013FEA8130D4}"/>
              </a:ext>
            </a:extLst>
          </p:cNvPr>
          <p:cNvSpPr txBox="1"/>
          <p:nvPr/>
        </p:nvSpPr>
        <p:spPr>
          <a:xfrm>
            <a:off x="565911" y="520076"/>
            <a:ext cx="9552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Kiểu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thứ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2: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bottleneck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(kernel size 1x1)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trước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khi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qua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kernel size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khác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giảm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chiều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sâu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→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giảm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lượng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phép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nhân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xuống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rất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nhiều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cuối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là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Classifier output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không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sử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FC.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3 output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trên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cùng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1 network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giảm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hiện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tượng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gradients vanishing 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Mất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mát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đạo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hàm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).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E31EF7E-47A1-4BE3-8AF6-68DB1461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4" y="2621035"/>
            <a:ext cx="9394044" cy="39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6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C850B-3405-AD46-8A5E-5CA8D464E62F}"/>
              </a:ext>
            </a:extLst>
          </p:cNvPr>
          <p:cNvSpPr txBox="1"/>
          <p:nvPr/>
        </p:nvSpPr>
        <p:spPr>
          <a:xfrm>
            <a:off x="518401" y="879150"/>
            <a:ext cx="100531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Hướng 1: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Build model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ử dụng layer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activation </a:t>
            </a:r>
            <a:r>
              <a:rPr lang="x-none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softmax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 cho việc phân loại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x-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A4CBB-8C6C-1D45-AF54-9E83386D8670}"/>
              </a:ext>
            </a:extLst>
          </p:cNvPr>
          <p:cNvSpPr txBox="1"/>
          <p:nvPr/>
        </p:nvSpPr>
        <p:spPr>
          <a:xfrm>
            <a:off x="518401" y="479040"/>
            <a:ext cx="2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b. Ý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tưởng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6857E-9460-4FBD-B777-6ADB044B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8" y="1735732"/>
            <a:ext cx="5408077" cy="3330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453ED-F362-4FBE-AD88-CADA12AB8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49" y="1735732"/>
            <a:ext cx="5385682" cy="3330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E42C1-C5F6-4F7A-8A42-D1E98A1BE62B}"/>
              </a:ext>
            </a:extLst>
          </p:cNvPr>
          <p:cNvSpPr txBox="1"/>
          <p:nvPr/>
        </p:nvSpPr>
        <p:spPr>
          <a:xfrm>
            <a:off x="3991679" y="5263825"/>
            <a:ext cx="439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Visualize accuracy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101172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E48C87-301F-4A49-8A87-0C8796456F6D}"/>
              </a:ext>
            </a:extLst>
          </p:cNvPr>
          <p:cNvSpPr txBox="1"/>
          <p:nvPr/>
        </p:nvSpPr>
        <p:spPr>
          <a:xfrm>
            <a:off x="4711854" y="5033507"/>
            <a:ext cx="260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4078B-BD1D-4790-9BC1-6F896577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40" y="1664928"/>
            <a:ext cx="5119226" cy="2797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D804F-3F60-4326-AF20-1E267E67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28" y="1405719"/>
            <a:ext cx="4001730" cy="34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9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C850B-3405-AD46-8A5E-5CA8D464E62F}"/>
              </a:ext>
            </a:extLst>
          </p:cNvPr>
          <p:cNvSpPr txBox="1"/>
          <p:nvPr/>
        </p:nvSpPr>
        <p:spPr>
          <a:xfrm>
            <a:off x="360742" y="403422"/>
            <a:ext cx="8058044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 Hướng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Trích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đặc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trưng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ở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cuối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SVM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huấn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luyện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x-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3047F-8711-534D-9D22-71756DFD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6" y="970967"/>
            <a:ext cx="3404803" cy="2726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A7D75-67FB-EE4C-A72E-DCC5E38CA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71" y="3898482"/>
            <a:ext cx="3317518" cy="2767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CB71E8-479E-1141-854C-72197BCE6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08" y="1166200"/>
            <a:ext cx="4401817" cy="25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AA45CF-F272-2A45-B09D-39C9A31B9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08" y="3802230"/>
            <a:ext cx="4401817" cy="26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1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9C3BE-5756-4769-8725-EB10DFBD6A66}"/>
              </a:ext>
            </a:extLst>
          </p:cNvPr>
          <p:cNvSpPr txBox="1"/>
          <p:nvPr/>
        </p:nvSpPr>
        <p:spPr>
          <a:xfrm>
            <a:off x="360746" y="272890"/>
            <a:ext cx="366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3. MÔ HÌNH MẠNG INCEPTION-V3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21E97-FEA7-42A7-BDCF-1E06A8A77CEB}"/>
              </a:ext>
            </a:extLst>
          </p:cNvPr>
          <p:cNvSpPr txBox="1"/>
          <p:nvPr/>
        </p:nvSpPr>
        <p:spPr>
          <a:xfrm>
            <a:off x="360746" y="729057"/>
            <a:ext cx="2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F7C61-2C14-4B2B-A747-062ECAAA7FEE}"/>
              </a:ext>
            </a:extLst>
          </p:cNvPr>
          <p:cNvSpPr txBox="1"/>
          <p:nvPr/>
        </p:nvSpPr>
        <p:spPr>
          <a:xfrm>
            <a:off x="360745" y="1185224"/>
            <a:ext cx="105000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Inception-V3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thừa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GoogleNet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(Inception-V1) bao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24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triệu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tham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Toàn bộ các layer tích chập của Inception-V3 được theo sau bởi một layer batch normalization và một ReLU activation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Inception-V3</a:t>
            </a:r>
            <a:r>
              <a:rPr lang="vi-VN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giải quyết được vấn đề thắt cổ chai (representational bottlenecks). Tức là kích thước của các layers không bị giảm một cách đột ngột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76DE18-E37A-48C1-9F11-82C7B43F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25" y="3317193"/>
            <a:ext cx="7955280" cy="347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9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918CE-98E1-4BA2-B99E-D94E5B551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7" t="3530" b="3990"/>
          <a:stretch/>
        </p:blipFill>
        <p:spPr>
          <a:xfrm>
            <a:off x="482044" y="1732127"/>
            <a:ext cx="10834908" cy="4969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00857-DC49-444E-BA3F-A4BA5F87C2B9}"/>
              </a:ext>
            </a:extLst>
          </p:cNvPr>
          <p:cNvSpPr txBox="1"/>
          <p:nvPr/>
        </p:nvSpPr>
        <p:spPr>
          <a:xfrm>
            <a:off x="482044" y="351962"/>
            <a:ext cx="2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623B6-6073-4F28-A466-3CCE75057E01}"/>
              </a:ext>
            </a:extLst>
          </p:cNvPr>
          <p:cNvSpPr txBox="1"/>
          <p:nvPr/>
        </p:nvSpPr>
        <p:spPr>
          <a:xfrm>
            <a:off x="482044" y="752072"/>
            <a:ext cx="95883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Hiện</a:t>
            </a:r>
            <a:r>
              <a:rPr lang="fr-FR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tại</a:t>
            </a:r>
            <a:r>
              <a:rPr lang="fr-FR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fr-FR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Inception module </a:t>
            </a:r>
            <a:r>
              <a:rPr lang="fr-FR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bao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fr-FR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3 version: Inception-A, Inception-B,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Inception</a:t>
            </a:r>
            <a:r>
              <a:rPr lang="fr-FR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-C.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Ngoài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ra ở </a:t>
            </a:r>
            <a:r>
              <a:rPr lang="en-US" b="1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Inception-V3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chúng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còn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giảm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chiều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Reduction-A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Reduction-B.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61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C850B-3405-AD46-8A5E-5CA8D464E62F}"/>
              </a:ext>
            </a:extLst>
          </p:cNvPr>
          <p:cNvSpPr txBox="1"/>
          <p:nvPr/>
        </p:nvSpPr>
        <p:spPr>
          <a:xfrm>
            <a:off x="518400" y="683872"/>
            <a:ext cx="10323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Hướng 1: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Finetune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Bỏ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 ban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đầu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thế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bằng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phù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hợp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với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toán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activation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softmax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phân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loại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Đóng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băng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trước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A4CBB-8C6C-1D45-AF54-9E83386D8670}"/>
              </a:ext>
            </a:extLst>
          </p:cNvPr>
          <p:cNvSpPr txBox="1"/>
          <p:nvPr/>
        </p:nvSpPr>
        <p:spPr>
          <a:xfrm>
            <a:off x="518400" y="283762"/>
            <a:ext cx="2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b. Ý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tưởng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14893-7779-4E96-8EB8-A94E4241B7D9}"/>
              </a:ext>
            </a:extLst>
          </p:cNvPr>
          <p:cNvSpPr txBox="1"/>
          <p:nvPr/>
        </p:nvSpPr>
        <p:spPr>
          <a:xfrm>
            <a:off x="3982349" y="6084919"/>
            <a:ext cx="439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Visualize accuracy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48510-7C31-4211-83E0-051DB38B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0242"/>
            <a:ext cx="5809377" cy="3522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C88F5A-B717-4CF7-A7E1-7C8F95D2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44" y="2500242"/>
            <a:ext cx="5880751" cy="35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6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12DDE-0684-4C59-B54F-AB52E632D254}"/>
              </a:ext>
            </a:extLst>
          </p:cNvPr>
          <p:cNvSpPr txBox="1"/>
          <p:nvPr/>
        </p:nvSpPr>
        <p:spPr>
          <a:xfrm>
            <a:off x="4782817" y="4919575"/>
            <a:ext cx="260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95975-533A-4F6A-8D5B-7A6F31EE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5" y="1582349"/>
            <a:ext cx="5216584" cy="2906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160FCA-D260-4611-AA2A-7C47CD566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06" y="1463260"/>
            <a:ext cx="3643909" cy="302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9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C850B-3405-AD46-8A5E-5CA8D464E62F}"/>
              </a:ext>
            </a:extLst>
          </p:cNvPr>
          <p:cNvSpPr txBox="1"/>
          <p:nvPr/>
        </p:nvSpPr>
        <p:spPr>
          <a:xfrm>
            <a:off x="360740" y="403422"/>
            <a:ext cx="10593397" cy="463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- Hướng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Trích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đặc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trưng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ở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GlobalAveragePooling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cuối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SVM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huấn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luyện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x-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650E05-92AC-4D48-8788-B1182F47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59" y="866497"/>
            <a:ext cx="4771480" cy="2685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8AAF87-18B9-4ACE-8615-A4BCBF6D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36" y="931544"/>
            <a:ext cx="3446178" cy="2904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C58AA-D247-461D-A07E-EB1D34790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59" y="3673185"/>
            <a:ext cx="4771480" cy="2760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FCDDB5-82E4-42B0-8555-403A1E7F0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736" y="3836398"/>
            <a:ext cx="3534988" cy="29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2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0FE8B-4BC0-41CA-9B7B-B084475F4659}"/>
              </a:ext>
            </a:extLst>
          </p:cNvPr>
          <p:cNvSpPr txBox="1"/>
          <p:nvPr/>
        </p:nvSpPr>
        <p:spPr>
          <a:xfrm>
            <a:off x="518401" y="467975"/>
            <a:ext cx="441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III. TỔNG HỢP KẾT QUẢ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8733CFC-78B4-4BC6-AEBF-C3C38E5F3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1769"/>
              </p:ext>
            </p:extLst>
          </p:nvPr>
        </p:nvGraphicFramePr>
        <p:xfrm>
          <a:off x="1567542" y="1021080"/>
          <a:ext cx="8201608" cy="481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40359">
                  <a:extLst>
                    <a:ext uri="{9D8B030D-6E8A-4147-A177-3AD203B41FA5}">
                      <a16:colId xmlns:a16="http://schemas.microsoft.com/office/drawing/2014/main" val="3864966037"/>
                    </a:ext>
                  </a:extLst>
                </a:gridCol>
                <a:gridCol w="1334278">
                  <a:extLst>
                    <a:ext uri="{9D8B030D-6E8A-4147-A177-3AD203B41FA5}">
                      <a16:colId xmlns:a16="http://schemas.microsoft.com/office/drawing/2014/main" val="3156654747"/>
                    </a:ext>
                  </a:extLst>
                </a:gridCol>
                <a:gridCol w="1130028">
                  <a:extLst>
                    <a:ext uri="{9D8B030D-6E8A-4147-A177-3AD203B41FA5}">
                      <a16:colId xmlns:a16="http://schemas.microsoft.com/office/drawing/2014/main" val="4002015801"/>
                    </a:ext>
                  </a:extLst>
                </a:gridCol>
                <a:gridCol w="1174633">
                  <a:extLst>
                    <a:ext uri="{9D8B030D-6E8A-4147-A177-3AD203B41FA5}">
                      <a16:colId xmlns:a16="http://schemas.microsoft.com/office/drawing/2014/main" val="1652035869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21529546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5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38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GoogleNet</a:t>
                      </a:r>
                      <a:endParaRPr 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6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0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VGG16 + 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VGG16 + SVM (</a:t>
                      </a:r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rbf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39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VGG16 + SVM (poly)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6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GoogleNet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+ 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71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GoogleNet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+ SVM (</a:t>
                      </a:r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rbf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1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GoogleNet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+ SVM (poly)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1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InceptionV3 + SVM 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9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InceptionV3 + SVM (</a:t>
                      </a:r>
                      <a:r>
                        <a:rPr lang="en-US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rbf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InceptionV3 + SVM (poly)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5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43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7ACAF-ACBC-3949-AC57-B88385DC1BCB}"/>
              </a:ext>
            </a:extLst>
          </p:cNvPr>
          <p:cNvSpPr txBox="1"/>
          <p:nvPr/>
        </p:nvSpPr>
        <p:spPr>
          <a:xfrm>
            <a:off x="593046" y="235453"/>
            <a:ext cx="242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I. MÔ TẢ BỘ DỮ LIỆU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68572-9959-9743-88AF-35DAD01C7391}"/>
              </a:ext>
            </a:extLst>
          </p:cNvPr>
          <p:cNvSpPr/>
          <p:nvPr/>
        </p:nvSpPr>
        <p:spPr>
          <a:xfrm>
            <a:off x="5038310" y="3561268"/>
            <a:ext cx="1883885" cy="936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GARBAGE</a:t>
            </a:r>
            <a:endParaRPr lang="x-non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69F685-E430-DF4C-9CC7-14DB0721F36A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3857297" y="3329024"/>
            <a:ext cx="1181013" cy="700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3EAC94-4C0B-0545-A2D9-B9B9C588A589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922195" y="3329024"/>
            <a:ext cx="1223322" cy="700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FE1D3C-C048-CC49-ADB9-76CADF4B11E4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2393950" y="3999188"/>
            <a:ext cx="2644360" cy="302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FF20F8-1BE6-B848-A423-0FBE42C3453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922195" y="4029485"/>
            <a:ext cx="264436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800C25-EA0F-FC4A-A060-5042660D96D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638857" y="4029485"/>
            <a:ext cx="1399453" cy="7969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383C80-4E7B-8646-8C71-F45867BC745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922195" y="4029485"/>
            <a:ext cx="1361831" cy="7666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56020C8-8D5B-8540-942B-2715BA408AC2}"/>
              </a:ext>
            </a:extLst>
          </p:cNvPr>
          <p:cNvSpPr txBox="1"/>
          <p:nvPr/>
        </p:nvSpPr>
        <p:spPr>
          <a:xfrm>
            <a:off x="2716660" y="1520809"/>
            <a:ext cx="1844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Cardboard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 hình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2EB8EF-1ECE-F24C-A364-F8C0887F77D4}"/>
              </a:ext>
            </a:extLst>
          </p:cNvPr>
          <p:cNvSpPr txBox="1"/>
          <p:nvPr/>
        </p:nvSpPr>
        <p:spPr>
          <a:xfrm>
            <a:off x="7480851" y="1503674"/>
            <a:ext cx="1527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801 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49B0F-88BA-AF4F-BDF6-97E6C187936F}"/>
              </a:ext>
            </a:extLst>
          </p:cNvPr>
          <p:cNvSpPr txBox="1"/>
          <p:nvPr/>
        </p:nvSpPr>
        <p:spPr>
          <a:xfrm>
            <a:off x="886202" y="2964841"/>
            <a:ext cx="1671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Trash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801 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DD044E-4806-2946-B4AE-0D5BA4E9B9F6}"/>
              </a:ext>
            </a:extLst>
          </p:cNvPr>
          <p:cNvSpPr txBox="1"/>
          <p:nvPr/>
        </p:nvSpPr>
        <p:spPr>
          <a:xfrm>
            <a:off x="2832571" y="6332154"/>
            <a:ext cx="176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Plastic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800 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09FB2-BECD-DF41-A916-B3076505B5D1}"/>
              </a:ext>
            </a:extLst>
          </p:cNvPr>
          <p:cNvSpPr txBox="1"/>
          <p:nvPr/>
        </p:nvSpPr>
        <p:spPr>
          <a:xfrm>
            <a:off x="7542615" y="6320422"/>
            <a:ext cx="1767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 hình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F99C2-5D63-BE4D-A036-FE9EB222B862}"/>
              </a:ext>
            </a:extLst>
          </p:cNvPr>
          <p:cNvSpPr txBox="1"/>
          <p:nvPr/>
        </p:nvSpPr>
        <p:spPr>
          <a:xfrm>
            <a:off x="9566555" y="2964841"/>
            <a:ext cx="1903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799</a:t>
            </a:r>
            <a:r>
              <a:rPr lang="x-none" sz="1400" dirty="0">
                <a:latin typeface="Arial" panose="020B0604020202020204" pitchFamily="34" charset="0"/>
                <a:cs typeface="Arial" panose="020B0604020202020204" pitchFamily="34" charset="0"/>
              </a:rPr>
              <a:t>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BC982-E81B-764F-B07F-7C8CB72A1C15}"/>
              </a:ext>
            </a:extLst>
          </p:cNvPr>
          <p:cNvSpPr txBox="1"/>
          <p:nvPr/>
        </p:nvSpPr>
        <p:spPr>
          <a:xfrm>
            <a:off x="593046" y="587122"/>
            <a:ext cx="928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- Bộ dữ liệu của của nhóm gồm 6 lớp: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cardboard, glass, metal, paper, plastic, trash.</a:t>
            </a:r>
            <a:endParaRPr lang="x-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- Tổng số hình nhóm thu thập được là: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4801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 hình 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  <a:sym typeface="Wingdings" pitchFamily="2" charset="2"/>
              </a:rPr>
              <a:t>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 Trung bình mỗi lớp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800 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x-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71EBFD3E-93B6-42AA-A4BF-284A6DAF8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2" y="1831626"/>
            <a:ext cx="1527048" cy="1497398"/>
          </a:xfrm>
          <a:prstGeom prst="rect">
            <a:avLst/>
          </a:prstGeom>
        </p:spPr>
      </p:pic>
      <p:pic>
        <p:nvPicPr>
          <p:cNvPr id="8" name="Picture 7" descr="A picture containing vessel, bottle&#10;&#10;Description automatically generated">
            <a:extLst>
              <a:ext uri="{FF2B5EF4-FFF2-40B4-BE49-F238E27FC236}">
                <a16:creationId xmlns:a16="http://schemas.microsoft.com/office/drawing/2014/main" id="{ED61A501-BA07-4F17-A64C-F8D40BEA8F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78" y="1824901"/>
            <a:ext cx="1527048" cy="1497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7BE28F-37C1-4DB6-888F-D8D2BB24C7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555" y="3329024"/>
            <a:ext cx="1527048" cy="1497398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8600958-CFA3-4A19-A99B-E1F42EBD5D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78" y="4809575"/>
            <a:ext cx="1527048" cy="1497397"/>
          </a:xfrm>
          <a:prstGeom prst="rect">
            <a:avLst/>
          </a:prstGeom>
        </p:spPr>
      </p:pic>
      <p:pic>
        <p:nvPicPr>
          <p:cNvPr id="25" name="Picture 24" descr="A picture containing drinking water&#10;&#10;Description automatically generated">
            <a:extLst>
              <a:ext uri="{FF2B5EF4-FFF2-40B4-BE49-F238E27FC236}">
                <a16:creationId xmlns:a16="http://schemas.microsoft.com/office/drawing/2014/main" id="{BD7B8851-955F-49F7-9625-3461817D7E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2" y="4845153"/>
            <a:ext cx="1527048" cy="1497397"/>
          </a:xfrm>
          <a:prstGeom prst="rect">
            <a:avLst/>
          </a:prstGeom>
        </p:spPr>
      </p:pic>
      <p:pic>
        <p:nvPicPr>
          <p:cNvPr id="29" name="Picture 28" descr="A picture containing text&#10;&#10;Description automatically generated">
            <a:extLst>
              <a:ext uri="{FF2B5EF4-FFF2-40B4-BE49-F238E27FC236}">
                <a16:creationId xmlns:a16="http://schemas.microsoft.com/office/drawing/2014/main" id="{632B59AC-332C-47DE-BAAC-25678D588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0" y="3334657"/>
            <a:ext cx="1524852" cy="14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1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1713FD-B03C-4595-9D4C-C09ED507B178}"/>
              </a:ext>
            </a:extLst>
          </p:cNvPr>
          <p:cNvSpPr txBox="1"/>
          <p:nvPr/>
        </p:nvSpPr>
        <p:spPr>
          <a:xfrm>
            <a:off x="686843" y="576260"/>
            <a:ext cx="4417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IV. KẾT LUẬN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ED457-27AA-4AFB-A41B-33C91ACBCF60}"/>
              </a:ext>
            </a:extLst>
          </p:cNvPr>
          <p:cNvSpPr txBox="1"/>
          <p:nvPr/>
        </p:nvSpPr>
        <p:spPr>
          <a:xfrm>
            <a:off x="686843" y="1014277"/>
            <a:ext cx="9726611" cy="439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5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mạng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Inception-V3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tốt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(Accuracy: 72%).</a:t>
            </a:r>
          </a:p>
          <a:p>
            <a:pPr marL="285750" indent="-285750">
              <a:lnSpc>
                <a:spcPct val="175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Với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làm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trích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đặc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trưng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SVM,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mạng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Inception-V3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cũng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tốt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với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kernel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polynormial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(Accuracy: 75%).</a:t>
            </a:r>
          </a:p>
          <a:p>
            <a:pPr marL="285750" indent="-285750">
              <a:lnSpc>
                <a:spcPct val="175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tập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test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thấp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Điều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này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do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lúc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thập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“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trash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”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bị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nên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bổ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sung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này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bổ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sung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thể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bị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trùng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lặp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data.</a:t>
            </a:r>
          </a:p>
          <a:p>
            <a:pPr marL="285750" indent="-285750">
              <a:lnSpc>
                <a:spcPct val="175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cải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thiện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toán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742950" lvl="1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thập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trên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Kaggle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khá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ít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nên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tự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thập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hoặc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những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augment data.</a:t>
            </a:r>
          </a:p>
          <a:p>
            <a:pPr marL="742950" lvl="1" indent="-28575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Tiếp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cận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nhiều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mạng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hơn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nữa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như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ResNet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EfficientNet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88AB6-CF42-4DE2-A02E-9B7643596F6A}"/>
              </a:ext>
            </a:extLst>
          </p:cNvPr>
          <p:cNvSpPr txBox="1"/>
          <p:nvPr/>
        </p:nvSpPr>
        <p:spPr>
          <a:xfrm>
            <a:off x="686843" y="5542384"/>
            <a:ext cx="936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Link source code: https://github.com/trong-khanh-1109/CS231.M13.KHCL</a:t>
            </a:r>
          </a:p>
        </p:txBody>
      </p:sp>
    </p:spTree>
    <p:extLst>
      <p:ext uri="{BB962C8B-B14F-4D97-AF65-F5344CB8AC3E}">
        <p14:creationId xmlns:p14="http://schemas.microsoft.com/office/powerpoint/2010/main" val="495906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5669D-E7FF-4435-82B0-B1A2B1B19005}"/>
              </a:ext>
            </a:extLst>
          </p:cNvPr>
          <p:cNvSpPr txBox="1"/>
          <p:nvPr/>
        </p:nvSpPr>
        <p:spPr>
          <a:xfrm>
            <a:off x="2378478" y="1045350"/>
            <a:ext cx="7186628" cy="459510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25000"/>
              </a:lnSpc>
            </a:pPr>
            <a:r>
              <a:rPr lang="en-US" sz="8000" b="1" dirty="0">
                <a:ln/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CẢM ƠN THẦY VÀ CÁC BẠN ĐÃ THEO DÕI!</a:t>
            </a:r>
          </a:p>
        </p:txBody>
      </p:sp>
    </p:spTree>
    <p:extLst>
      <p:ext uri="{BB962C8B-B14F-4D97-AF65-F5344CB8AC3E}">
        <p14:creationId xmlns:p14="http://schemas.microsoft.com/office/powerpoint/2010/main" val="201295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4DCA6-5939-4505-94E8-EF6F04E519BA}"/>
              </a:ext>
            </a:extLst>
          </p:cNvPr>
          <p:cNvSpPr txBox="1"/>
          <p:nvPr/>
        </p:nvSpPr>
        <p:spPr>
          <a:xfrm>
            <a:off x="416278" y="504641"/>
            <a:ext cx="9282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chia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thành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train, validation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test (6:2:2)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Train: 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480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x-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Validation: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160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x-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Test: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160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7C1C5-4D21-409F-B59A-B1E1B724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67" y="1165235"/>
            <a:ext cx="5659825" cy="531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6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7FF40-F310-426E-A92F-DFC345040506}"/>
              </a:ext>
            </a:extLst>
          </p:cNvPr>
          <p:cNvSpPr txBox="1"/>
          <p:nvPr/>
        </p:nvSpPr>
        <p:spPr>
          <a:xfrm>
            <a:off x="755779" y="893528"/>
            <a:ext cx="91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phép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biến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đổi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ảnh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sẵn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keras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augment data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tập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train.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D4DA9-B8F0-4AD1-9C6D-C24F6FBA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06" y="1973179"/>
            <a:ext cx="10669171" cy="233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2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9A0610-A316-4149-8C97-1EBFD10A6C9A}"/>
              </a:ext>
            </a:extLst>
          </p:cNvPr>
          <p:cNvSpPr txBox="1"/>
          <p:nvPr/>
        </p:nvSpPr>
        <p:spPr>
          <a:xfrm>
            <a:off x="518400" y="909524"/>
            <a:ext cx="3548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 MÔ HÌNH MẠNG VGG16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4B252-9BDB-D246-9333-55AFE5D7EC66}"/>
              </a:ext>
            </a:extLst>
          </p:cNvPr>
          <p:cNvSpPr txBox="1"/>
          <p:nvPr/>
        </p:nvSpPr>
        <p:spPr>
          <a:xfrm>
            <a:off x="518400" y="1751942"/>
            <a:ext cx="10256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VGG16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bao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16 layers: 13 layers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Conv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(2 layers conv-conv, 3 layers conv-conv-conv)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đều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có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kernel 3x3,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sau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layer Conv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maxpooling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downsize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xuống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0.5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3 layer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fully connected.</a:t>
            </a:r>
            <a:endParaRPr lang="x-non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D2D36-E5DC-3746-92CF-EF4423268038}"/>
              </a:ext>
            </a:extLst>
          </p:cNvPr>
          <p:cNvSpPr txBox="1"/>
          <p:nvPr/>
        </p:nvSpPr>
        <p:spPr>
          <a:xfrm>
            <a:off x="7080952" y="3344866"/>
            <a:ext cx="39399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Nhờ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3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conv layer 3x3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làm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tăng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effective receptive field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hơn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so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với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conv layer 11x11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AlexNet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Ngoài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ra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kích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thước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bộ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lọc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nhỏ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sẽ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giúp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giảm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lượng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số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đem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lại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tốt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hơn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85AA2-9D61-B745-9CDC-873025203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0" y="2946493"/>
            <a:ext cx="6442236" cy="3382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0A4CBB-8C6C-1D45-AF54-9E83386D8670}"/>
              </a:ext>
            </a:extLst>
          </p:cNvPr>
          <p:cNvSpPr txBox="1"/>
          <p:nvPr/>
        </p:nvSpPr>
        <p:spPr>
          <a:xfrm>
            <a:off x="518400" y="1309634"/>
            <a:ext cx="2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C398C-9F18-894D-914C-A79EBD0B8177}"/>
              </a:ext>
            </a:extLst>
          </p:cNvPr>
          <p:cNvSpPr txBox="1"/>
          <p:nvPr/>
        </p:nvSpPr>
        <p:spPr>
          <a:xfrm>
            <a:off x="518401" y="467975"/>
            <a:ext cx="5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II. TRÍCH XUẤT ĐẶC TRƯNG VÀ HUẤN LUYỆN MODEL</a:t>
            </a:r>
          </a:p>
        </p:txBody>
      </p:sp>
    </p:spTree>
    <p:extLst>
      <p:ext uri="{BB962C8B-B14F-4D97-AF65-F5344CB8AC3E}">
        <p14:creationId xmlns:p14="http://schemas.microsoft.com/office/powerpoint/2010/main" val="138477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DC850B-3405-AD46-8A5E-5CA8D464E62F}"/>
              </a:ext>
            </a:extLst>
          </p:cNvPr>
          <p:cNvSpPr txBox="1"/>
          <p:nvPr/>
        </p:nvSpPr>
        <p:spPr>
          <a:xfrm>
            <a:off x="518402" y="656660"/>
            <a:ext cx="934749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Hướng 1: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Fine tuning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Bỏ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 ban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đầu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thay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thế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bằng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phù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hợp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với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bài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toán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sử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dụng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activation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softmax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phân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loại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Đóng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băng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trước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 Sau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khi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train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20 epoch,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mở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băng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train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tiếp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A4CBB-8C6C-1D45-AF54-9E83386D8670}"/>
              </a:ext>
            </a:extLst>
          </p:cNvPr>
          <p:cNvSpPr txBox="1"/>
          <p:nvPr/>
        </p:nvSpPr>
        <p:spPr>
          <a:xfrm>
            <a:off x="518402" y="291775"/>
            <a:ext cx="2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b. Ý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tưởng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kết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B991F-D7CE-4F9D-A079-568DB8D7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9" y="2885723"/>
            <a:ext cx="5423920" cy="3345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6337A7-39A2-4385-AECE-966F7702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360" y="2885723"/>
            <a:ext cx="5417975" cy="3345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49B0BC-1CAA-4397-A310-27C5B1F8C0DB}"/>
              </a:ext>
            </a:extLst>
          </p:cNvPr>
          <p:cNvSpPr txBox="1"/>
          <p:nvPr/>
        </p:nvSpPr>
        <p:spPr>
          <a:xfrm>
            <a:off x="4019670" y="6231513"/>
            <a:ext cx="439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Visualize accuracy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train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5081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39069-94DE-4F3E-BEAF-9EB31F15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3" y="1788828"/>
            <a:ext cx="5858107" cy="2994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F6782-A1D0-4519-B865-C8421BF5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806" y="1423627"/>
            <a:ext cx="4726689" cy="3725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718ABA-2D50-45DF-9851-85B99AC7B35C}"/>
              </a:ext>
            </a:extLst>
          </p:cNvPr>
          <p:cNvSpPr txBox="1"/>
          <p:nvPr/>
        </p:nvSpPr>
        <p:spPr>
          <a:xfrm>
            <a:off x="5019274" y="5328403"/>
            <a:ext cx="2605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01530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35325-2018-0E4D-8695-29E43CA2B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63" y="3871873"/>
            <a:ext cx="3325863" cy="2730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FCFBF-F28B-0D4A-AF46-4E28125E9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63" y="1137484"/>
            <a:ext cx="3281267" cy="2734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8B58E5-F44B-F64C-BCE2-F98DAEB10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5" y="1320414"/>
            <a:ext cx="4110132" cy="2263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953F02-52E0-D44A-9D66-4143859AC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1" y="3873672"/>
            <a:ext cx="4160226" cy="2418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4940D5-3014-6948-B372-93F9F6DD30FC}"/>
              </a:ext>
            </a:extLst>
          </p:cNvPr>
          <p:cNvSpPr txBox="1"/>
          <p:nvPr/>
        </p:nvSpPr>
        <p:spPr>
          <a:xfrm>
            <a:off x="386050" y="524675"/>
            <a:ext cx="109168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  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Hướng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x-none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Trích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đặc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trưng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ở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lớp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FC7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vào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Vector Machine (SVM).</a:t>
            </a:r>
            <a:endParaRPr lang="x-none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3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9A0610-A316-4149-8C97-1EBFD10A6C9A}"/>
              </a:ext>
            </a:extLst>
          </p:cNvPr>
          <p:cNvSpPr txBox="1"/>
          <p:nvPr/>
        </p:nvSpPr>
        <p:spPr>
          <a:xfrm>
            <a:off x="360746" y="381175"/>
            <a:ext cx="3664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 MÔ HÌNH MẠNG GOOGLE-NET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A4CBB-8C6C-1D45-AF54-9E83386D8670}"/>
              </a:ext>
            </a:extLst>
          </p:cNvPr>
          <p:cNvSpPr txBox="1"/>
          <p:nvPr/>
        </p:nvSpPr>
        <p:spPr>
          <a:xfrm>
            <a:off x="360746" y="865145"/>
            <a:ext cx="2624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thiệu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về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mô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hình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D947599-473C-4DF3-B122-5F9652DDA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" t="9302" r="4424" b="6047"/>
          <a:stretch/>
        </p:blipFill>
        <p:spPr>
          <a:xfrm>
            <a:off x="3416970" y="3489158"/>
            <a:ext cx="7596810" cy="3368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791C07-EE7C-45D3-86A6-35B03C7356DD}"/>
              </a:ext>
            </a:extLst>
          </p:cNvPr>
          <p:cNvSpPr txBox="1"/>
          <p:nvPr/>
        </p:nvSpPr>
        <p:spPr>
          <a:xfrm>
            <a:off x="360746" y="1349115"/>
            <a:ext cx="102560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GoogleNet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được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tạo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thành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từ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inception module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rất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hiệu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quả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Ý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tưởng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của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GoogleNet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là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ết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hợp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kernel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khác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nhau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cùng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module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tăng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số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lượng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thông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tin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từ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vùng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ảnh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trong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ảnh</a:t>
            </a:r>
            <a:r>
              <a:rPr lang="en-US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US" sz="18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Với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kiểu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naïve version: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Gồm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4 kernel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trích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xuất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đặc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trưng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ảnh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: 1x1, 3x3, 5x5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và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một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3x3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maxpooling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Mỗi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kernel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đều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thêm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padding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đảm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bảo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đầu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ra feature map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có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cùng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kích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thước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để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concatenate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lại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với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nhau</a:t>
            </a:r>
            <a:r>
              <a:rPr lang="en-US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1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3108</TotalTime>
  <Words>1165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 Light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congdanhndh@gmail.com</dc:creator>
  <cp:lastModifiedBy>Võ Phạm Duy Đức</cp:lastModifiedBy>
  <cp:revision>129</cp:revision>
  <dcterms:created xsi:type="dcterms:W3CDTF">2021-07-03T14:46:17Z</dcterms:created>
  <dcterms:modified xsi:type="dcterms:W3CDTF">2021-12-24T04:19:13Z</dcterms:modified>
</cp:coreProperties>
</file>