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66" r:id="rId3"/>
    <p:sldId id="267" r:id="rId4"/>
    <p:sldId id="268" r:id="rId5"/>
    <p:sldId id="275" r:id="rId6"/>
    <p:sldId id="269" r:id="rId7"/>
    <p:sldId id="270" r:id="rId8"/>
    <p:sldId id="273" r:id="rId9"/>
    <p:sldId id="271" r:id="rId10"/>
    <p:sldId id="274" r:id="rId11"/>
    <p:sldId id="27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77" autoAdjust="0"/>
    <p:restoredTop sz="94660"/>
  </p:normalViewPr>
  <p:slideViewPr>
    <p:cSldViewPr snapToGrid="0">
      <p:cViewPr varScale="1">
        <p:scale>
          <a:sx n="89" d="100"/>
          <a:sy n="89" d="100"/>
        </p:scale>
        <p:origin x="446" y="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610993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4121038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4838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5581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419386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930022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082523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1559137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41875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178CAE-8F4A-4742-93C7-0946DC952124}"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313375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178CAE-8F4A-4742-93C7-0946DC95212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736910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178CAE-8F4A-4742-93C7-0946DC952124}"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664840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178CAE-8F4A-4742-93C7-0946DC952124}"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06213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178CAE-8F4A-4742-93C7-0946DC952124}"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877111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F178CAE-8F4A-4742-93C7-0946DC952124}"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Tree>
    <p:extLst>
      <p:ext uri="{BB962C8B-B14F-4D97-AF65-F5344CB8AC3E}">
        <p14:creationId xmlns:p14="http://schemas.microsoft.com/office/powerpoint/2010/main" val="239876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CCBE5D-974A-4D31-AD46-5740E1025890}" type="slidenum">
              <a:rPr lang="en-US" smtClean="0"/>
              <a:t>‹#›</a:t>
            </a:fld>
            <a:endParaRPr lang="en-US"/>
          </a:p>
        </p:txBody>
      </p:sp>
      <p:sp>
        <p:nvSpPr>
          <p:cNvPr id="5" name="Date Placeholder 4"/>
          <p:cNvSpPr>
            <a:spLocks noGrp="1"/>
          </p:cNvSpPr>
          <p:nvPr>
            <p:ph type="dt" sz="half" idx="10"/>
          </p:nvPr>
        </p:nvSpPr>
        <p:spPr/>
        <p:txBody>
          <a:bodyPr/>
          <a:lstStyle/>
          <a:p>
            <a:fld id="{9F178CAE-8F4A-4742-93C7-0946DC952124}" type="datetimeFigureOut">
              <a:rPr lang="en-US" smtClean="0"/>
              <a:t>4/7/2022</a:t>
            </a:fld>
            <a:endParaRPr lang="en-US"/>
          </a:p>
        </p:txBody>
      </p:sp>
    </p:spTree>
    <p:extLst>
      <p:ext uri="{BB962C8B-B14F-4D97-AF65-F5344CB8AC3E}">
        <p14:creationId xmlns:p14="http://schemas.microsoft.com/office/powerpoint/2010/main" val="3446780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78CAE-8F4A-4742-93C7-0946DC952124}" type="datetimeFigureOut">
              <a:rPr lang="en-US" smtClean="0"/>
              <a:t>4/7/2022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CCBE5D-974A-4D31-AD46-5740E1025890}" type="slidenum">
              <a:rPr lang="en-US" smtClean="0"/>
              <a:t>‹#›</a:t>
            </a:fld>
            <a:endParaRPr lang="en-US"/>
          </a:p>
        </p:txBody>
      </p:sp>
    </p:spTree>
    <p:extLst>
      <p:ext uri="{BB962C8B-B14F-4D97-AF65-F5344CB8AC3E}">
        <p14:creationId xmlns:p14="http://schemas.microsoft.com/office/powerpoint/2010/main" val="174715319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81EEFB-6F07-4E3C-9B60-5AD5AFCC15D9}"/>
              </a:ext>
            </a:extLst>
          </p:cNvPr>
          <p:cNvSpPr txBox="1"/>
          <p:nvPr/>
        </p:nvSpPr>
        <p:spPr>
          <a:xfrm>
            <a:off x="0" y="1185586"/>
            <a:ext cx="12192000" cy="1415772"/>
          </a:xfrm>
          <a:prstGeom prst="rect">
            <a:avLst/>
          </a:prstGeom>
          <a:noFill/>
        </p:spPr>
        <p:txBody>
          <a:bodyPr wrap="square" rtlCol="0">
            <a:spAutoFit/>
          </a:bodyPr>
          <a:lstStyle/>
          <a:p>
            <a:pPr algn="ctr"/>
            <a:r>
              <a:rPr lang="en-US" sz="5000" b="1" dirty="0">
                <a:solidFill>
                  <a:schemeClr val="accent1">
                    <a:lumMod val="50000"/>
                  </a:schemeClr>
                </a:solidFill>
                <a:latin typeface="Calibri Light" panose="020F0302020204030204" pitchFamily="34" charset="0"/>
                <a:cs typeface="Calibri Light" panose="020F0302020204030204" pitchFamily="34" charset="0"/>
              </a:rPr>
              <a:t>BÁO CÁO KẾT QUẢ</a:t>
            </a:r>
          </a:p>
          <a:p>
            <a:pPr algn="ctr"/>
            <a:endParaRPr lang="en-US" sz="800" b="1" dirty="0">
              <a:solidFill>
                <a:schemeClr val="accent1">
                  <a:lumMod val="50000"/>
                </a:schemeClr>
              </a:solidFill>
              <a:latin typeface="Calibri Light" panose="020F0302020204030204" pitchFamily="34" charset="0"/>
              <a:cs typeface="Calibri Light" panose="020F0302020204030204" pitchFamily="34" charset="0"/>
            </a:endParaRPr>
          </a:p>
          <a:p>
            <a:pPr algn="ctr"/>
            <a:r>
              <a:rPr lang="en-US" sz="2800" b="1" dirty="0">
                <a:latin typeface="Calibri Light" panose="020F0302020204030204" pitchFamily="34" charset="0"/>
                <a:cs typeface="Calibri Light" panose="020F0302020204030204" pitchFamily="34" charset="0"/>
              </a:rPr>
              <a:t>MÔN HỌC: TÍNH TOÁN ĐA PHƯƠNG TIỆN</a:t>
            </a:r>
          </a:p>
        </p:txBody>
      </p:sp>
      <p:sp>
        <p:nvSpPr>
          <p:cNvPr id="7" name="TextBox 6">
            <a:extLst>
              <a:ext uri="{FF2B5EF4-FFF2-40B4-BE49-F238E27FC236}">
                <a16:creationId xmlns:a16="http://schemas.microsoft.com/office/drawing/2014/main" id="{5CF9E687-1A3B-47AF-A04B-E37FAA43E37E}"/>
              </a:ext>
            </a:extLst>
          </p:cNvPr>
          <p:cNvSpPr txBox="1"/>
          <p:nvPr/>
        </p:nvSpPr>
        <p:spPr>
          <a:xfrm>
            <a:off x="0" y="2832795"/>
            <a:ext cx="12192000" cy="523220"/>
          </a:xfrm>
          <a:prstGeom prst="rect">
            <a:avLst/>
          </a:prstGeom>
          <a:noFill/>
        </p:spPr>
        <p:txBody>
          <a:bodyPr wrap="square" rtlCol="0">
            <a:spAutoFit/>
          </a:bodyPr>
          <a:lstStyle/>
          <a:p>
            <a:pPr algn="ctr"/>
            <a:r>
              <a:rPr lang="en-US" sz="2800" b="1" dirty="0">
                <a:solidFill>
                  <a:schemeClr val="tx1">
                    <a:lumMod val="95000"/>
                    <a:lumOff val="5000"/>
                  </a:schemeClr>
                </a:solidFill>
                <a:latin typeface="Calibri Light" panose="020F0302020204030204" pitchFamily="34" charset="0"/>
                <a:cs typeface="Calibri Light" panose="020F0302020204030204" pitchFamily="34" charset="0"/>
              </a:rPr>
              <a:t>LAB 1: DỮ LIỆU DẠNG TEXT - CRAWLER</a:t>
            </a:r>
          </a:p>
        </p:txBody>
      </p:sp>
      <p:sp>
        <p:nvSpPr>
          <p:cNvPr id="2" name="TextBox 1"/>
          <p:cNvSpPr txBox="1"/>
          <p:nvPr/>
        </p:nvSpPr>
        <p:spPr>
          <a:xfrm>
            <a:off x="0" y="255048"/>
            <a:ext cx="12192000" cy="830997"/>
          </a:xfrm>
          <a:prstGeom prst="rect">
            <a:avLst/>
          </a:prstGeom>
          <a:noFill/>
        </p:spPr>
        <p:txBody>
          <a:bodyPr wrap="square" rtlCol="0">
            <a:spAutoFit/>
          </a:bodyPr>
          <a:lstStyle/>
          <a:p>
            <a:pPr algn="ctr"/>
            <a:r>
              <a:rPr lang="en-US" sz="2400" b="1" dirty="0">
                <a:latin typeface="Calibri Light" panose="020F0302020204030204" pitchFamily="34" charset="0"/>
                <a:cs typeface="Calibri Light" panose="020F0302020204030204" pitchFamily="34" charset="0"/>
              </a:rPr>
              <a:t>ĐẠI HỌC QUỐC GIA THÀNH PHỐ HỒ CHÍ MINH</a:t>
            </a:r>
          </a:p>
          <a:p>
            <a:pPr algn="ctr"/>
            <a:r>
              <a:rPr lang="en-US" sz="2400" b="1" dirty="0">
                <a:latin typeface="Calibri Light" panose="020F0302020204030204" pitchFamily="34" charset="0"/>
                <a:cs typeface="Calibri Light" panose="020F0302020204030204" pitchFamily="34" charset="0"/>
              </a:rPr>
              <a:t>ĐẠI HỌC CÔNG NGHỆ THÔNG TIN</a:t>
            </a:r>
          </a:p>
        </p:txBody>
      </p:sp>
      <p:graphicFrame>
        <p:nvGraphicFramePr>
          <p:cNvPr id="5" name="Table 4"/>
          <p:cNvGraphicFramePr>
            <a:graphicFrameLocks noGrp="1"/>
          </p:cNvGraphicFramePr>
          <p:nvPr>
            <p:extLst>
              <p:ext uri="{D42A27DB-BD31-4B8C-83A1-F6EECF244321}">
                <p14:modId xmlns:p14="http://schemas.microsoft.com/office/powerpoint/2010/main" val="2979372166"/>
              </p:ext>
            </p:extLst>
          </p:nvPr>
        </p:nvGraphicFramePr>
        <p:xfrm>
          <a:off x="2990346" y="3455556"/>
          <a:ext cx="6598822" cy="2506980"/>
        </p:xfrm>
        <a:graphic>
          <a:graphicData uri="http://schemas.openxmlformats.org/drawingml/2006/table">
            <a:tbl>
              <a:tblPr firstRow="1" bandRow="1">
                <a:tableStyleId>{2D5ABB26-0587-4C30-8999-92F81FD0307C}</a:tableStyleId>
              </a:tblPr>
              <a:tblGrid>
                <a:gridCol w="2712622">
                  <a:extLst>
                    <a:ext uri="{9D8B030D-6E8A-4147-A177-3AD203B41FA5}">
                      <a16:colId xmlns:a16="http://schemas.microsoft.com/office/drawing/2014/main" val="20000"/>
                    </a:ext>
                  </a:extLst>
                </a:gridCol>
                <a:gridCol w="385010">
                  <a:extLst>
                    <a:ext uri="{9D8B030D-6E8A-4147-A177-3AD203B41FA5}">
                      <a16:colId xmlns:a16="http://schemas.microsoft.com/office/drawing/2014/main" val="20001"/>
                    </a:ext>
                  </a:extLst>
                </a:gridCol>
                <a:gridCol w="3501190">
                  <a:extLst>
                    <a:ext uri="{9D8B030D-6E8A-4147-A177-3AD203B41FA5}">
                      <a16:colId xmlns:a16="http://schemas.microsoft.com/office/drawing/2014/main" val="20002"/>
                    </a:ext>
                  </a:extLst>
                </a:gridCol>
              </a:tblGrid>
              <a:tr h="370840">
                <a:tc>
                  <a:txBody>
                    <a:bodyPr/>
                    <a:lstStyle/>
                    <a:p>
                      <a:pPr algn="l">
                        <a:lnSpc>
                          <a:spcPct val="150000"/>
                        </a:lnSpc>
                      </a:pPr>
                      <a:r>
                        <a:rPr lang="en-US" sz="2000" b="1" dirty="0" err="1">
                          <a:latin typeface="Calibri Light" panose="020F0302020204030204" pitchFamily="34" charset="0"/>
                          <a:cs typeface="Calibri Light" panose="020F0302020204030204" pitchFamily="34" charset="0"/>
                        </a:rPr>
                        <a:t>Giảng</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viên</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hướng</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dẫn</a:t>
                      </a:r>
                      <a:endParaRPr lang="en-US" sz="2000" b="1" dirty="0">
                        <a:solidFill>
                          <a:schemeClr val="tx1"/>
                        </a:solidFill>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r>
                        <a:rPr lang="en-US" sz="2000" b="1" dirty="0">
                          <a:latin typeface="Calibri Light" panose="020F0302020204030204" pitchFamily="34" charset="0"/>
                          <a:cs typeface="Calibri Light" panose="020F0302020204030204" pitchFamily="34" charset="0"/>
                        </a:rPr>
                        <a:t>:</a:t>
                      </a:r>
                      <a:endParaRPr lang="en-US" sz="2000" b="1" dirty="0">
                        <a:solidFill>
                          <a:schemeClr val="tx1"/>
                        </a:solidFill>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r>
                        <a:rPr lang="en-US" sz="2000" b="1" dirty="0">
                          <a:solidFill>
                            <a:schemeClr val="tx1"/>
                          </a:solidFill>
                          <a:latin typeface="Calibri Light" panose="020F0302020204030204" pitchFamily="34" charset="0"/>
                          <a:cs typeface="Calibri Light" panose="020F0302020204030204" pitchFamily="34" charset="0"/>
                        </a:rPr>
                        <a:t>ĐỖ VĂN TIẾN</a:t>
                      </a:r>
                    </a:p>
                  </a:txBody>
                  <a:tcPr>
                    <a:solidFill>
                      <a:schemeClr val="bg1"/>
                    </a:solidFill>
                  </a:tcPr>
                </a:tc>
                <a:extLst>
                  <a:ext uri="{0D108BD9-81ED-4DB2-BD59-A6C34878D82A}">
                    <a16:rowId xmlns:a16="http://schemas.microsoft.com/office/drawing/2014/main" val="10000"/>
                  </a:ext>
                </a:extLst>
              </a:tr>
              <a:tr h="370840">
                <a:tc>
                  <a:txBody>
                    <a:bodyPr/>
                    <a:lstStyle/>
                    <a:p>
                      <a:pPr algn="l">
                        <a:lnSpc>
                          <a:spcPct val="150000"/>
                        </a:lnSpc>
                      </a:pPr>
                      <a:r>
                        <a:rPr lang="en-US" sz="2000" b="1" dirty="0" err="1">
                          <a:latin typeface="Calibri Light" panose="020F0302020204030204" pitchFamily="34" charset="0"/>
                          <a:cs typeface="Calibri Light" panose="020F0302020204030204" pitchFamily="34" charset="0"/>
                        </a:rPr>
                        <a:t>Sinh</a:t>
                      </a:r>
                      <a:r>
                        <a:rPr lang="en-US" sz="2000" b="1" dirty="0">
                          <a:latin typeface="Calibri Light" panose="020F0302020204030204" pitchFamily="34" charset="0"/>
                          <a:cs typeface="Calibri Light" panose="020F0302020204030204" pitchFamily="34" charset="0"/>
                        </a:rPr>
                        <a:t> </a:t>
                      </a:r>
                      <a:r>
                        <a:rPr lang="en-US" sz="2000" b="1" dirty="0" err="1">
                          <a:latin typeface="Calibri Light" panose="020F0302020204030204" pitchFamily="34" charset="0"/>
                          <a:cs typeface="Calibri Light" panose="020F0302020204030204" pitchFamily="34" charset="0"/>
                        </a:rPr>
                        <a:t>viên</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thực</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hiện</a:t>
                      </a: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r>
                        <a:rPr lang="en-US" sz="2000" b="1" dirty="0">
                          <a:latin typeface="Calibri Light" panose="020F0302020204030204" pitchFamily="34" charset="0"/>
                          <a:cs typeface="Calibri Light" panose="020F0302020204030204" pitchFamily="34" charset="0"/>
                        </a:rPr>
                        <a:t>:</a:t>
                      </a:r>
                    </a:p>
                  </a:txBody>
                  <a:tcPr>
                    <a:solidFill>
                      <a:schemeClr val="bg1"/>
                    </a:solidFill>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2000" b="1" dirty="0">
                          <a:effectLst/>
                          <a:latin typeface="Calibri Light" panose="020F0302020204030204" pitchFamily="34" charset="0"/>
                          <a:cs typeface="Calibri Light" panose="020F0302020204030204" pitchFamily="34" charset="0"/>
                        </a:rPr>
                        <a:t>Võ Phạm Duy Đức </a:t>
                      </a:r>
                      <a:r>
                        <a:rPr lang="en-US" sz="2000" b="1" baseline="0" dirty="0">
                          <a:latin typeface="Calibri Light" panose="020F0302020204030204" pitchFamily="34" charset="0"/>
                          <a:cs typeface="Calibri Light" panose="020F0302020204030204" pitchFamily="34" charset="0"/>
                        </a:rPr>
                        <a:t> –  19521383</a:t>
                      </a:r>
                      <a:endParaRPr lang="en-US" sz="2000" b="1" dirty="0">
                        <a:effectLst/>
                        <a:latin typeface="Calibri Light" panose="020F0302020204030204" pitchFamily="34"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1"/>
                  </a:ext>
                </a:extLst>
              </a:tr>
              <a:tr h="370840">
                <a:tc>
                  <a:txBody>
                    <a:bodyPr/>
                    <a:lstStyle/>
                    <a:p>
                      <a:pPr algn="l">
                        <a:lnSpc>
                          <a:spcPct val="150000"/>
                        </a:lnSpc>
                      </a:pP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r>
                        <a:rPr lang="en-US" sz="2000" b="1" dirty="0" err="1">
                          <a:latin typeface="Calibri Light" panose="020F0302020204030204" pitchFamily="34" charset="0"/>
                          <a:cs typeface="Calibri Light" panose="020F0302020204030204" pitchFamily="34" charset="0"/>
                        </a:rPr>
                        <a:t>Trịnh</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Công</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Danh</a:t>
                      </a:r>
                      <a:r>
                        <a:rPr lang="en-US" sz="2000" b="1" baseline="0" dirty="0">
                          <a:latin typeface="Calibri Light" panose="020F0302020204030204" pitchFamily="34" charset="0"/>
                          <a:cs typeface="Calibri Light" panose="020F0302020204030204" pitchFamily="34" charset="0"/>
                        </a:rPr>
                        <a:t> – 19521326</a:t>
                      </a:r>
                      <a:endParaRPr lang="en-US" sz="2000" b="1" dirty="0">
                        <a:latin typeface="Calibri Light" panose="020F0302020204030204" pitchFamily="34"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2"/>
                  </a:ext>
                </a:extLst>
              </a:tr>
              <a:tr h="370840">
                <a:tc>
                  <a:txBody>
                    <a:bodyPr/>
                    <a:lstStyle/>
                    <a:p>
                      <a:pPr algn="l">
                        <a:lnSpc>
                          <a:spcPct val="150000"/>
                        </a:lnSpc>
                      </a:pP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en-US" sz="2000" b="1" dirty="0" err="1">
                          <a:latin typeface="Calibri Light" panose="020F0302020204030204" pitchFamily="34" charset="0"/>
                          <a:cs typeface="Calibri Light" panose="020F0302020204030204" pitchFamily="34" charset="0"/>
                        </a:rPr>
                        <a:t>Đỗ</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Trọng</a:t>
                      </a:r>
                      <a:r>
                        <a:rPr lang="en-US" sz="2000" b="1" baseline="0" dirty="0">
                          <a:latin typeface="Calibri Light" panose="020F0302020204030204" pitchFamily="34" charset="0"/>
                          <a:cs typeface="Calibri Light" panose="020F0302020204030204" pitchFamily="34" charset="0"/>
                        </a:rPr>
                        <a:t> </a:t>
                      </a:r>
                      <a:r>
                        <a:rPr lang="en-US" sz="2000" b="1" baseline="0" dirty="0" err="1">
                          <a:latin typeface="Calibri Light" panose="020F0302020204030204" pitchFamily="34" charset="0"/>
                          <a:cs typeface="Calibri Light" panose="020F0302020204030204" pitchFamily="34" charset="0"/>
                        </a:rPr>
                        <a:t>Khánh</a:t>
                      </a:r>
                      <a:r>
                        <a:rPr lang="en-US" sz="2000" b="1" baseline="0" dirty="0">
                          <a:latin typeface="Calibri Light" panose="020F0302020204030204" pitchFamily="34" charset="0"/>
                          <a:cs typeface="Calibri Light" panose="020F0302020204030204" pitchFamily="34" charset="0"/>
                        </a:rPr>
                        <a:t> – 19521676</a:t>
                      </a:r>
                      <a:endParaRPr lang="en-US" sz="2000" b="1" dirty="0">
                        <a:latin typeface="Calibri Light" panose="020F0302020204030204" pitchFamily="34" charset="0"/>
                        <a:cs typeface="Calibri Light" panose="020F0302020204030204" pitchFamily="34" charset="0"/>
                      </a:endParaRPr>
                    </a:p>
                  </a:txBody>
                  <a:tcPr>
                    <a:solidFill>
                      <a:schemeClr val="bg1"/>
                    </a:solidFill>
                  </a:tcPr>
                </a:tc>
                <a:extLst>
                  <a:ext uri="{0D108BD9-81ED-4DB2-BD59-A6C34878D82A}">
                    <a16:rowId xmlns:a16="http://schemas.microsoft.com/office/drawing/2014/main" val="10003"/>
                  </a:ext>
                </a:extLst>
              </a:tr>
              <a:tr h="370840">
                <a:tc>
                  <a:txBody>
                    <a:bodyPr/>
                    <a:lstStyle/>
                    <a:p>
                      <a:pPr algn="l">
                        <a:lnSpc>
                          <a:spcPct val="150000"/>
                        </a:lnSpc>
                      </a:pPr>
                      <a:r>
                        <a:rPr lang="en-US" sz="2000" b="1" dirty="0" err="1">
                          <a:latin typeface="Calibri Light" panose="020F0302020204030204" pitchFamily="34" charset="0"/>
                          <a:cs typeface="Calibri Light" panose="020F0302020204030204" pitchFamily="34" charset="0"/>
                        </a:rPr>
                        <a:t>Lớp</a:t>
                      </a:r>
                      <a:endParaRPr lang="en-US" sz="2000" b="1" dirty="0">
                        <a:latin typeface="Calibri Light" panose="020F0302020204030204" pitchFamily="34" charset="0"/>
                        <a:cs typeface="Calibri Light" panose="020F0302020204030204" pitchFamily="34" charset="0"/>
                      </a:endParaRPr>
                    </a:p>
                  </a:txBody>
                  <a:tcPr>
                    <a:solidFill>
                      <a:schemeClr val="bg1"/>
                    </a:solidFill>
                  </a:tcPr>
                </a:tc>
                <a:tc>
                  <a:txBody>
                    <a:bodyPr/>
                    <a:lstStyle/>
                    <a:p>
                      <a:pPr algn="l">
                        <a:lnSpc>
                          <a:spcPct val="150000"/>
                        </a:lnSpc>
                      </a:pPr>
                      <a:r>
                        <a:rPr lang="en-US" sz="2000" b="1" dirty="0">
                          <a:latin typeface="Calibri Light" panose="020F0302020204030204" pitchFamily="34" charset="0"/>
                          <a:cs typeface="Calibri Light" panose="020F0302020204030204" pitchFamily="34" charset="0"/>
                        </a:rPr>
                        <a:t>:</a:t>
                      </a:r>
                    </a:p>
                  </a:txBody>
                  <a:tcPr>
                    <a:solidFill>
                      <a:schemeClr val="bg1"/>
                    </a:solidFill>
                  </a:tcPr>
                </a:tc>
                <a:tc>
                  <a:txBody>
                    <a:bodyPr/>
                    <a:lstStyle/>
                    <a:p>
                      <a:pPr algn="l">
                        <a:lnSpc>
                          <a:spcPct val="150000"/>
                        </a:lnSpc>
                      </a:pPr>
                      <a:r>
                        <a:rPr lang="en-US" sz="2000" b="1" dirty="0">
                          <a:latin typeface="Calibri Light" panose="020F0302020204030204" pitchFamily="34" charset="0"/>
                          <a:cs typeface="Calibri Light" panose="020F0302020204030204" pitchFamily="34" charset="0"/>
                        </a:rPr>
                        <a:t>CS232.M21.KHCL</a:t>
                      </a:r>
                    </a:p>
                  </a:txBody>
                  <a:tcP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49318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27D31E-5CDB-47CE-A1FA-1EA4044F0AC5}"/>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CÁC BÀI VIẾT VÀ BÌNH LUẬN TỪ TRANG BÁO ĐIỆN TỬ</a:t>
            </a:r>
          </a:p>
        </p:txBody>
      </p:sp>
      <p:sp>
        <p:nvSpPr>
          <p:cNvPr id="5" name="TextBox 4">
            <a:extLst>
              <a:ext uri="{FF2B5EF4-FFF2-40B4-BE49-F238E27FC236}">
                <a16:creationId xmlns:a16="http://schemas.microsoft.com/office/drawing/2014/main" id="{3065F8BA-DB4A-492E-B1E3-4E713C7117C9}"/>
              </a:ext>
            </a:extLst>
          </p:cNvPr>
          <p:cNvSpPr txBox="1"/>
          <p:nvPr/>
        </p:nvSpPr>
        <p:spPr>
          <a:xfrm>
            <a:off x="662056" y="1161709"/>
            <a:ext cx="8525076" cy="369332"/>
          </a:xfrm>
          <a:prstGeom prst="rect">
            <a:avLst/>
          </a:prstGeom>
          <a:noFill/>
        </p:spPr>
        <p:txBody>
          <a:bodyPr wrap="square" rtlCol="0">
            <a:spAutoFit/>
          </a:bodyPr>
          <a:lstStyle/>
          <a:p>
            <a:r>
              <a:rPr lang="en-US" dirty="0" err="1"/>
              <a:t>Bước</a:t>
            </a:r>
            <a:r>
              <a:rPr lang="en-US" dirty="0"/>
              <a:t> 3: </a:t>
            </a:r>
            <a:r>
              <a:rPr lang="en-US" dirty="0" err="1"/>
              <a:t>Truy</a:t>
            </a:r>
            <a:r>
              <a:rPr lang="en-US" dirty="0"/>
              <a:t> </a:t>
            </a:r>
            <a:r>
              <a:rPr lang="en-US" dirty="0" err="1"/>
              <a:t>cập</a:t>
            </a:r>
            <a:r>
              <a:rPr lang="en-US" dirty="0"/>
              <a:t> </a:t>
            </a:r>
            <a:r>
              <a:rPr lang="en-US" dirty="0" err="1"/>
              <a:t>vào</a:t>
            </a:r>
            <a:r>
              <a:rPr lang="en-US" dirty="0"/>
              <a:t> </a:t>
            </a:r>
            <a:r>
              <a:rPr lang="en-US" dirty="0" err="1"/>
              <a:t>từng</a:t>
            </a:r>
            <a:r>
              <a:rPr lang="en-US" dirty="0"/>
              <a:t> </a:t>
            </a:r>
            <a:r>
              <a:rPr lang="en-US" dirty="0" err="1"/>
              <a:t>đường</a:t>
            </a:r>
            <a:r>
              <a:rPr lang="en-US" dirty="0"/>
              <a:t> </a:t>
            </a:r>
            <a:r>
              <a:rPr lang="en-US" dirty="0" err="1"/>
              <a:t>dẫn</a:t>
            </a:r>
            <a:r>
              <a:rPr lang="en-US" dirty="0"/>
              <a:t> </a:t>
            </a:r>
            <a:r>
              <a:rPr lang="en-US" dirty="0" err="1"/>
              <a:t>và</a:t>
            </a:r>
            <a:r>
              <a:rPr lang="en-US" dirty="0"/>
              <a:t> </a:t>
            </a:r>
            <a:r>
              <a:rPr lang="en-US" dirty="0" err="1"/>
              <a:t>thực</a:t>
            </a:r>
            <a:r>
              <a:rPr lang="en-US" dirty="0"/>
              <a:t> </a:t>
            </a:r>
            <a:r>
              <a:rPr lang="en-US" dirty="0" err="1"/>
              <a:t>hiện</a:t>
            </a:r>
            <a:r>
              <a:rPr lang="en-US" dirty="0"/>
              <a:t> crawl </a:t>
            </a:r>
            <a:r>
              <a:rPr lang="en-US" dirty="0" err="1"/>
              <a:t>bình</a:t>
            </a:r>
            <a:r>
              <a:rPr lang="en-US" dirty="0"/>
              <a:t> </a:t>
            </a:r>
            <a:r>
              <a:rPr lang="en-US" dirty="0" err="1"/>
              <a:t>luận</a:t>
            </a:r>
            <a:r>
              <a:rPr lang="en-US" dirty="0"/>
              <a:t> </a:t>
            </a:r>
            <a:r>
              <a:rPr lang="en-US" dirty="0" err="1"/>
              <a:t>mỗi</a:t>
            </a:r>
            <a:r>
              <a:rPr lang="en-US" dirty="0"/>
              <a:t> </a:t>
            </a:r>
            <a:r>
              <a:rPr lang="en-US" dirty="0" err="1"/>
              <a:t>bài</a:t>
            </a:r>
            <a:r>
              <a:rPr lang="en-US" dirty="0"/>
              <a:t> </a:t>
            </a:r>
            <a:r>
              <a:rPr lang="en-US" dirty="0" err="1"/>
              <a:t>báo</a:t>
            </a:r>
            <a:endParaRPr lang="en-US" dirty="0"/>
          </a:p>
        </p:txBody>
      </p:sp>
      <p:sp>
        <p:nvSpPr>
          <p:cNvPr id="6" name="TextBox 5">
            <a:extLst>
              <a:ext uri="{FF2B5EF4-FFF2-40B4-BE49-F238E27FC236}">
                <a16:creationId xmlns:a16="http://schemas.microsoft.com/office/drawing/2014/main" id="{3630F0AF-DFBE-4396-8C75-2460C4B13620}"/>
              </a:ext>
            </a:extLst>
          </p:cNvPr>
          <p:cNvSpPr txBox="1"/>
          <p:nvPr/>
        </p:nvSpPr>
        <p:spPr>
          <a:xfrm>
            <a:off x="662056" y="1589476"/>
            <a:ext cx="8525076" cy="369332"/>
          </a:xfrm>
          <a:prstGeom prst="rect">
            <a:avLst/>
          </a:prstGeom>
          <a:noFill/>
        </p:spPr>
        <p:txBody>
          <a:bodyPr wrap="square" rtlCol="0">
            <a:spAutoFit/>
          </a:bodyPr>
          <a:lstStyle/>
          <a:p>
            <a:r>
              <a:rPr lang="en-US" dirty="0" err="1"/>
              <a:t>Bước</a:t>
            </a:r>
            <a:r>
              <a:rPr lang="en-US" dirty="0"/>
              <a:t> 4: </a:t>
            </a:r>
            <a:r>
              <a:rPr lang="en-US" dirty="0" err="1"/>
              <a:t>Lưu</a:t>
            </a:r>
            <a:r>
              <a:rPr lang="en-US" dirty="0"/>
              <a:t> </a:t>
            </a:r>
            <a:r>
              <a:rPr lang="en-US" dirty="0" err="1"/>
              <a:t>vào</a:t>
            </a:r>
            <a:r>
              <a:rPr lang="en-US" dirty="0"/>
              <a:t> file comment.csv</a:t>
            </a:r>
          </a:p>
        </p:txBody>
      </p:sp>
      <p:pic>
        <p:nvPicPr>
          <p:cNvPr id="8" name="Picture 7">
            <a:extLst>
              <a:ext uri="{FF2B5EF4-FFF2-40B4-BE49-F238E27FC236}">
                <a16:creationId xmlns:a16="http://schemas.microsoft.com/office/drawing/2014/main" id="{7449AB7F-A70B-4135-8835-4167EF96B392}"/>
              </a:ext>
            </a:extLst>
          </p:cNvPr>
          <p:cNvPicPr>
            <a:picLocks noChangeAspect="1"/>
          </p:cNvPicPr>
          <p:nvPr/>
        </p:nvPicPr>
        <p:blipFill>
          <a:blip r:embed="rId2"/>
          <a:stretch>
            <a:fillRect/>
          </a:stretch>
        </p:blipFill>
        <p:spPr>
          <a:xfrm>
            <a:off x="1614290" y="2333190"/>
            <a:ext cx="8963420" cy="3657600"/>
          </a:xfrm>
          <a:prstGeom prst="rect">
            <a:avLst/>
          </a:prstGeom>
        </p:spPr>
      </p:pic>
    </p:spTree>
    <p:extLst>
      <p:ext uri="{BB962C8B-B14F-4D97-AF65-F5344CB8AC3E}">
        <p14:creationId xmlns:p14="http://schemas.microsoft.com/office/powerpoint/2010/main" val="2019703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954761-1585-440D-B1FE-01AC661EDA20}"/>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THU THẬP ẢNH</a:t>
            </a:r>
          </a:p>
        </p:txBody>
      </p:sp>
      <p:sp>
        <p:nvSpPr>
          <p:cNvPr id="6" name="TextBox 5">
            <a:extLst>
              <a:ext uri="{FF2B5EF4-FFF2-40B4-BE49-F238E27FC236}">
                <a16:creationId xmlns:a16="http://schemas.microsoft.com/office/drawing/2014/main" id="{ECAC6DB9-E74C-46CB-AFDE-A534EF726D11}"/>
              </a:ext>
            </a:extLst>
          </p:cNvPr>
          <p:cNvSpPr txBox="1"/>
          <p:nvPr/>
        </p:nvSpPr>
        <p:spPr>
          <a:xfrm>
            <a:off x="938121" y="1255469"/>
            <a:ext cx="7653787" cy="369332"/>
          </a:xfrm>
          <a:prstGeom prst="rect">
            <a:avLst/>
          </a:prstGeom>
          <a:noFill/>
        </p:spPr>
        <p:txBody>
          <a:bodyPr wrap="square">
            <a:spAutoFit/>
          </a:bodyPr>
          <a:lstStyle/>
          <a:p>
            <a:r>
              <a:rPr lang="en-US" dirty="0" err="1"/>
              <a:t>Bước</a:t>
            </a:r>
            <a:r>
              <a:rPr lang="en-US" dirty="0"/>
              <a:t> 1: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google </a:t>
            </a:r>
            <a:r>
              <a:rPr lang="en-US" dirty="0" err="1"/>
              <a:t>ảnh</a:t>
            </a:r>
            <a:endParaRPr lang="en-US" dirty="0"/>
          </a:p>
        </p:txBody>
      </p:sp>
      <p:sp>
        <p:nvSpPr>
          <p:cNvPr id="7" name="TextBox 6">
            <a:extLst>
              <a:ext uri="{FF2B5EF4-FFF2-40B4-BE49-F238E27FC236}">
                <a16:creationId xmlns:a16="http://schemas.microsoft.com/office/drawing/2014/main" id="{CF7AE016-DF46-49EB-8FAB-C68F2E2C5F44}"/>
              </a:ext>
            </a:extLst>
          </p:cNvPr>
          <p:cNvSpPr txBox="1"/>
          <p:nvPr/>
        </p:nvSpPr>
        <p:spPr>
          <a:xfrm>
            <a:off x="938120" y="1723611"/>
            <a:ext cx="7653787" cy="369332"/>
          </a:xfrm>
          <a:prstGeom prst="rect">
            <a:avLst/>
          </a:prstGeom>
          <a:noFill/>
        </p:spPr>
        <p:txBody>
          <a:bodyPr wrap="square">
            <a:spAutoFit/>
          </a:bodyPr>
          <a:lstStyle/>
          <a:p>
            <a:r>
              <a:rPr lang="en-US" dirty="0" err="1"/>
              <a:t>Bước</a:t>
            </a:r>
            <a:r>
              <a:rPr lang="en-US" dirty="0"/>
              <a:t> 2: </a:t>
            </a:r>
            <a:r>
              <a:rPr lang="en-US" dirty="0" err="1"/>
              <a:t>Tự</a:t>
            </a:r>
            <a:r>
              <a:rPr lang="en-US" dirty="0"/>
              <a:t> </a:t>
            </a:r>
            <a:r>
              <a:rPr lang="en-US" dirty="0" err="1"/>
              <a:t>động</a:t>
            </a:r>
            <a:r>
              <a:rPr lang="en-US" dirty="0"/>
              <a:t> </a:t>
            </a:r>
            <a:r>
              <a:rPr lang="en-US" dirty="0" err="1"/>
              <a:t>nhập</a:t>
            </a:r>
            <a:r>
              <a:rPr lang="en-US" dirty="0"/>
              <a:t> </a:t>
            </a:r>
            <a:r>
              <a:rPr lang="en-US" dirty="0" err="1"/>
              <a:t>từ</a:t>
            </a:r>
            <a:r>
              <a:rPr lang="en-US" dirty="0"/>
              <a:t> </a:t>
            </a:r>
            <a:r>
              <a:rPr lang="en-US" dirty="0" err="1"/>
              <a:t>khóa</a:t>
            </a:r>
            <a:r>
              <a:rPr lang="en-US" dirty="0"/>
              <a:t> </a:t>
            </a:r>
            <a:r>
              <a:rPr lang="en-US" dirty="0" err="1"/>
              <a:t>tìm</a:t>
            </a:r>
            <a:r>
              <a:rPr lang="en-US" dirty="0"/>
              <a:t> </a:t>
            </a:r>
            <a:r>
              <a:rPr lang="en-US" dirty="0" err="1"/>
              <a:t>kiếm</a:t>
            </a:r>
            <a:r>
              <a:rPr lang="en-US" dirty="0"/>
              <a:t> </a:t>
            </a:r>
            <a:r>
              <a:rPr lang="en-US" dirty="0" err="1"/>
              <a:t>với</a:t>
            </a:r>
            <a:r>
              <a:rPr lang="en-US" dirty="0"/>
              <a:t> selenium</a:t>
            </a:r>
          </a:p>
        </p:txBody>
      </p:sp>
      <p:sp>
        <p:nvSpPr>
          <p:cNvPr id="8" name="TextBox 7">
            <a:extLst>
              <a:ext uri="{FF2B5EF4-FFF2-40B4-BE49-F238E27FC236}">
                <a16:creationId xmlns:a16="http://schemas.microsoft.com/office/drawing/2014/main" id="{F8A54F6B-E268-46B5-B7F1-4AC63DC14BB6}"/>
              </a:ext>
            </a:extLst>
          </p:cNvPr>
          <p:cNvSpPr txBox="1"/>
          <p:nvPr/>
        </p:nvSpPr>
        <p:spPr>
          <a:xfrm>
            <a:off x="938120" y="2191753"/>
            <a:ext cx="10486138" cy="369332"/>
          </a:xfrm>
          <a:prstGeom prst="rect">
            <a:avLst/>
          </a:prstGeom>
          <a:noFill/>
        </p:spPr>
        <p:txBody>
          <a:bodyPr wrap="square">
            <a:spAutoFit/>
          </a:bodyPr>
          <a:lstStyle/>
          <a:p>
            <a:r>
              <a:rPr lang="en-US" dirty="0" err="1"/>
              <a:t>Bước</a:t>
            </a:r>
            <a:r>
              <a:rPr lang="en-US" dirty="0"/>
              <a:t> 3: </a:t>
            </a:r>
            <a:r>
              <a:rPr lang="en-US" dirty="0" err="1"/>
              <a:t>Lấy</a:t>
            </a:r>
            <a:r>
              <a:rPr lang="en-US" dirty="0"/>
              <a:t> </a:t>
            </a:r>
            <a:r>
              <a:rPr lang="en-US" dirty="0" err="1"/>
              <a:t>thuộc</a:t>
            </a:r>
            <a:r>
              <a:rPr lang="en-US" dirty="0"/>
              <a:t> </a:t>
            </a:r>
            <a:r>
              <a:rPr lang="en-US" dirty="0" err="1"/>
              <a:t>tích</a:t>
            </a:r>
            <a:r>
              <a:rPr lang="en-US" dirty="0"/>
              <a:t> </a:t>
            </a:r>
            <a:r>
              <a:rPr lang="en-US" dirty="0" err="1"/>
              <a:t>src</a:t>
            </a:r>
            <a:r>
              <a:rPr lang="en-US" dirty="0"/>
              <a:t> </a:t>
            </a:r>
            <a:r>
              <a:rPr lang="en-US" dirty="0" err="1"/>
              <a:t>chứa</a:t>
            </a:r>
            <a:r>
              <a:rPr lang="en-US" dirty="0"/>
              <a:t> </a:t>
            </a:r>
            <a:r>
              <a:rPr lang="en-US" dirty="0" err="1"/>
              <a:t>trong</a:t>
            </a:r>
            <a:r>
              <a:rPr lang="en-US" dirty="0"/>
              <a:t> </a:t>
            </a:r>
            <a:r>
              <a:rPr lang="en-US" dirty="0" err="1"/>
              <a:t>thẻ</a:t>
            </a:r>
            <a:r>
              <a:rPr lang="en-US" dirty="0"/>
              <a:t> </a:t>
            </a:r>
            <a:r>
              <a:rPr lang="en-US" dirty="0" err="1"/>
              <a:t>img</a:t>
            </a:r>
            <a:r>
              <a:rPr lang="en-US" dirty="0"/>
              <a:t> </a:t>
            </a:r>
            <a:r>
              <a:rPr lang="en-US" dirty="0" err="1"/>
              <a:t>của</a:t>
            </a:r>
            <a:r>
              <a:rPr lang="en-US" dirty="0"/>
              <a:t> </a:t>
            </a:r>
            <a:r>
              <a:rPr lang="en-US" dirty="0" err="1"/>
              <a:t>mỗi</a:t>
            </a:r>
            <a:r>
              <a:rPr lang="en-US" dirty="0"/>
              <a:t> </a:t>
            </a:r>
            <a:r>
              <a:rPr lang="en-US" dirty="0" err="1"/>
              <a:t>ảnh</a:t>
            </a:r>
            <a:r>
              <a:rPr lang="en-US" dirty="0"/>
              <a:t> </a:t>
            </a:r>
            <a:r>
              <a:rPr lang="en-US" dirty="0" err="1"/>
              <a:t>và</a:t>
            </a:r>
            <a:r>
              <a:rPr lang="en-US" dirty="0"/>
              <a:t> </a:t>
            </a:r>
            <a:r>
              <a:rPr lang="en-US" dirty="0" err="1"/>
              <a:t>sử</a:t>
            </a:r>
            <a:r>
              <a:rPr lang="en-US" dirty="0"/>
              <a:t> </a:t>
            </a:r>
            <a:r>
              <a:rPr lang="en-US" dirty="0" err="1"/>
              <a:t>dụng</a:t>
            </a:r>
            <a:r>
              <a:rPr lang="en-US" dirty="0"/>
              <a:t> </a:t>
            </a:r>
            <a:r>
              <a:rPr lang="en-US" dirty="0" err="1"/>
              <a:t>thư</a:t>
            </a:r>
            <a:r>
              <a:rPr lang="en-US" dirty="0"/>
              <a:t> </a:t>
            </a:r>
            <a:r>
              <a:rPr lang="en-US" dirty="0" err="1"/>
              <a:t>viện</a:t>
            </a:r>
            <a:r>
              <a:rPr lang="en-US" dirty="0"/>
              <a:t> </a:t>
            </a:r>
            <a:r>
              <a:rPr lang="en-US" dirty="0" err="1"/>
              <a:t>urllib</a:t>
            </a:r>
            <a:r>
              <a:rPr lang="en-US" dirty="0"/>
              <a:t> </a:t>
            </a:r>
            <a:r>
              <a:rPr lang="en-US" dirty="0" err="1"/>
              <a:t>để</a:t>
            </a:r>
            <a:r>
              <a:rPr lang="en-US" dirty="0"/>
              <a:t> </a:t>
            </a:r>
            <a:r>
              <a:rPr lang="en-US" dirty="0" err="1"/>
              <a:t>lưu</a:t>
            </a:r>
            <a:r>
              <a:rPr lang="en-US" dirty="0"/>
              <a:t> </a:t>
            </a:r>
            <a:r>
              <a:rPr lang="en-US" dirty="0" err="1"/>
              <a:t>ảnh</a:t>
            </a:r>
            <a:endParaRPr lang="en-US" dirty="0"/>
          </a:p>
        </p:txBody>
      </p:sp>
      <p:pic>
        <p:nvPicPr>
          <p:cNvPr id="10" name="Picture 9">
            <a:extLst>
              <a:ext uri="{FF2B5EF4-FFF2-40B4-BE49-F238E27FC236}">
                <a16:creationId xmlns:a16="http://schemas.microsoft.com/office/drawing/2014/main" id="{34648187-B3A6-4974-A488-B53272AD0057}"/>
              </a:ext>
            </a:extLst>
          </p:cNvPr>
          <p:cNvPicPr>
            <a:picLocks noChangeAspect="1"/>
          </p:cNvPicPr>
          <p:nvPr/>
        </p:nvPicPr>
        <p:blipFill>
          <a:blip r:embed="rId2"/>
          <a:stretch>
            <a:fillRect/>
          </a:stretch>
        </p:blipFill>
        <p:spPr>
          <a:xfrm>
            <a:off x="900081" y="2797116"/>
            <a:ext cx="5195919" cy="3566160"/>
          </a:xfrm>
          <a:prstGeom prst="rect">
            <a:avLst/>
          </a:prstGeom>
        </p:spPr>
      </p:pic>
      <p:pic>
        <p:nvPicPr>
          <p:cNvPr id="12" name="Picture 11">
            <a:extLst>
              <a:ext uri="{FF2B5EF4-FFF2-40B4-BE49-F238E27FC236}">
                <a16:creationId xmlns:a16="http://schemas.microsoft.com/office/drawing/2014/main" id="{0DD54A40-EFC6-47DB-A0A7-508D1000610D}"/>
              </a:ext>
            </a:extLst>
          </p:cNvPr>
          <p:cNvPicPr>
            <a:picLocks noChangeAspect="1"/>
          </p:cNvPicPr>
          <p:nvPr/>
        </p:nvPicPr>
        <p:blipFill>
          <a:blip r:embed="rId3"/>
          <a:stretch>
            <a:fillRect/>
          </a:stretch>
        </p:blipFill>
        <p:spPr>
          <a:xfrm>
            <a:off x="6716506" y="2797116"/>
            <a:ext cx="4558158" cy="3566160"/>
          </a:xfrm>
          <a:prstGeom prst="rect">
            <a:avLst/>
          </a:prstGeom>
        </p:spPr>
      </p:pic>
    </p:spTree>
    <p:extLst>
      <p:ext uri="{BB962C8B-B14F-4D97-AF65-F5344CB8AC3E}">
        <p14:creationId xmlns:p14="http://schemas.microsoft.com/office/powerpoint/2010/main" val="44973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A5669D-E7FF-4435-82B0-B1A2B1B19005}"/>
              </a:ext>
            </a:extLst>
          </p:cNvPr>
          <p:cNvSpPr txBox="1"/>
          <p:nvPr/>
        </p:nvSpPr>
        <p:spPr>
          <a:xfrm>
            <a:off x="2378478" y="1045350"/>
            <a:ext cx="7186628" cy="4595104"/>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lnSpc>
                <a:spcPct val="125000"/>
              </a:lnSpc>
            </a:pPr>
            <a:r>
              <a:rPr lang="en-US" sz="8000" b="1" dirty="0">
                <a:ln/>
                <a:solidFill>
                  <a:schemeClr val="accent1">
                    <a:lumMod val="50000"/>
                  </a:schemeClr>
                </a:solidFill>
                <a:latin typeface="Calibri Light" panose="020F0302020204030204" pitchFamily="34" charset="0"/>
                <a:cs typeface="Calibri Light" panose="020F0302020204030204" pitchFamily="34" charset="0"/>
              </a:rPr>
              <a:t>CẢM ƠN THẦY VÀ CÁC BẠN ĐÃ THEO DÕI!</a:t>
            </a:r>
          </a:p>
        </p:txBody>
      </p:sp>
    </p:spTree>
    <p:extLst>
      <p:ext uri="{BB962C8B-B14F-4D97-AF65-F5344CB8AC3E}">
        <p14:creationId xmlns:p14="http://schemas.microsoft.com/office/powerpoint/2010/main" val="2012954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DBDB50-2B07-4084-86CA-9489D19BB1D2}"/>
              </a:ext>
            </a:extLst>
          </p:cNvPr>
          <p:cNvSpPr txBox="1"/>
          <p:nvPr/>
        </p:nvSpPr>
        <p:spPr>
          <a:xfrm>
            <a:off x="662057" y="571883"/>
            <a:ext cx="2423712"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I. NỘI DUNG</a:t>
            </a:r>
          </a:p>
        </p:txBody>
      </p:sp>
      <p:sp>
        <p:nvSpPr>
          <p:cNvPr id="6" name="TextBox 5">
            <a:extLst>
              <a:ext uri="{FF2B5EF4-FFF2-40B4-BE49-F238E27FC236}">
                <a16:creationId xmlns:a16="http://schemas.microsoft.com/office/drawing/2014/main" id="{5BB28EC6-6E9D-4D0F-A009-2E6536FC181D}"/>
              </a:ext>
            </a:extLst>
          </p:cNvPr>
          <p:cNvSpPr txBox="1"/>
          <p:nvPr/>
        </p:nvSpPr>
        <p:spPr>
          <a:xfrm>
            <a:off x="1095555" y="1509623"/>
            <a:ext cx="8678173" cy="1754326"/>
          </a:xfrm>
          <a:prstGeom prst="rect">
            <a:avLst/>
          </a:prstGeom>
          <a:noFill/>
        </p:spPr>
        <p:txBody>
          <a:bodyPr wrap="square" rtlCol="0">
            <a:spAutoFit/>
          </a:bodyPr>
          <a:lstStyle/>
          <a:p>
            <a:pPr marL="342900" indent="-342900">
              <a:buAutoNum type="arabicPeriod"/>
            </a:pPr>
            <a:r>
              <a:rPr lang="vi-VN" dirty="0"/>
              <a:t>Viết crawler thu thập bài báo khoa học của một tên tác giả bất kỳ trên 1 thư viện số như ACM, IEEE, Googleschcoolar, Spinger</a:t>
            </a:r>
            <a:endParaRPr lang="en-US" dirty="0"/>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các</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bình</a:t>
            </a:r>
            <a:r>
              <a:rPr lang="en-US" dirty="0"/>
              <a:t> </a:t>
            </a:r>
            <a:r>
              <a:rPr lang="en-US" dirty="0" err="1"/>
              <a:t>luận</a:t>
            </a:r>
            <a:r>
              <a:rPr lang="en-US" dirty="0"/>
              <a:t> </a:t>
            </a:r>
            <a:r>
              <a:rPr lang="en-US" dirty="0" err="1"/>
              <a:t>từ</a:t>
            </a:r>
            <a:r>
              <a:rPr lang="en-US" dirty="0"/>
              <a:t> 1 </a:t>
            </a:r>
            <a:r>
              <a:rPr lang="en-US" dirty="0" err="1"/>
              <a:t>trang</a:t>
            </a:r>
            <a:r>
              <a:rPr lang="en-US" dirty="0"/>
              <a:t> </a:t>
            </a:r>
            <a:r>
              <a:rPr lang="en-US" dirty="0" err="1"/>
              <a:t>facebook</a:t>
            </a:r>
            <a:r>
              <a:rPr lang="en-US" dirty="0"/>
              <a:t> </a:t>
            </a:r>
            <a:r>
              <a:rPr lang="en-US" dirty="0" err="1"/>
              <a:t>ví</a:t>
            </a:r>
            <a:r>
              <a:rPr lang="en-US" dirty="0"/>
              <a:t> </a:t>
            </a:r>
            <a:r>
              <a:rPr lang="en-US" dirty="0" err="1"/>
              <a:t>dụ</a:t>
            </a:r>
            <a:r>
              <a:rPr lang="en-US" dirty="0"/>
              <a:t> UIT </a:t>
            </a:r>
            <a:r>
              <a:rPr lang="en-US" dirty="0" err="1"/>
              <a:t>fanpage</a:t>
            </a:r>
            <a:r>
              <a:rPr lang="en-US" dirty="0"/>
              <a:t>, </a:t>
            </a:r>
            <a:r>
              <a:rPr lang="en-US" dirty="0" err="1"/>
              <a:t>uit</a:t>
            </a:r>
            <a:r>
              <a:rPr lang="en-US" dirty="0"/>
              <a:t> confession</a:t>
            </a:r>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các</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bình</a:t>
            </a:r>
            <a:r>
              <a:rPr lang="en-US" dirty="0"/>
              <a:t> </a:t>
            </a:r>
            <a:r>
              <a:rPr lang="en-US" dirty="0" err="1"/>
              <a:t>luận</a:t>
            </a:r>
            <a:r>
              <a:rPr lang="en-US" dirty="0"/>
              <a:t> </a:t>
            </a:r>
            <a:r>
              <a:rPr lang="en-US" dirty="0" err="1"/>
              <a:t>từ</a:t>
            </a:r>
            <a:r>
              <a:rPr lang="en-US" dirty="0"/>
              <a:t> 1 </a:t>
            </a:r>
            <a:r>
              <a:rPr lang="en-US" dirty="0" err="1"/>
              <a:t>trang</a:t>
            </a:r>
            <a:r>
              <a:rPr lang="en-US" dirty="0"/>
              <a:t> </a:t>
            </a:r>
            <a:r>
              <a:rPr lang="en-US" dirty="0" err="1"/>
              <a:t>báo</a:t>
            </a:r>
            <a:r>
              <a:rPr lang="en-US" dirty="0"/>
              <a:t> </a:t>
            </a:r>
            <a:r>
              <a:rPr lang="en-US" dirty="0" err="1"/>
              <a:t>điện</a:t>
            </a:r>
            <a:r>
              <a:rPr lang="en-US" dirty="0"/>
              <a:t> </a:t>
            </a:r>
            <a:r>
              <a:rPr lang="en-US" dirty="0" err="1"/>
              <a:t>tử</a:t>
            </a:r>
            <a:r>
              <a:rPr lang="en-US" dirty="0"/>
              <a:t>.</a:t>
            </a:r>
          </a:p>
          <a:p>
            <a:pPr marL="342900" indent="-342900">
              <a:buAutoNum type="arabicPeriod"/>
            </a:pPr>
            <a:r>
              <a:rPr lang="en-US" dirty="0" err="1"/>
              <a:t>Viết</a:t>
            </a:r>
            <a:r>
              <a:rPr lang="en-US" dirty="0"/>
              <a:t> crawler </a:t>
            </a:r>
            <a:r>
              <a:rPr lang="en-US" dirty="0" err="1"/>
              <a:t>thu</a:t>
            </a:r>
            <a:r>
              <a:rPr lang="en-US" dirty="0"/>
              <a:t> </a:t>
            </a:r>
            <a:r>
              <a:rPr lang="en-US" dirty="0" err="1"/>
              <a:t>thập</a:t>
            </a:r>
            <a:r>
              <a:rPr lang="en-US" dirty="0"/>
              <a:t> </a:t>
            </a:r>
            <a:r>
              <a:rPr lang="en-US" dirty="0" err="1"/>
              <a:t>ảnh</a:t>
            </a:r>
            <a:r>
              <a:rPr lang="en-US" dirty="0"/>
              <a:t> </a:t>
            </a:r>
            <a:r>
              <a:rPr lang="en-US" dirty="0" err="1"/>
              <a:t>là</a:t>
            </a:r>
            <a:r>
              <a:rPr lang="en-US" dirty="0"/>
              <a:t> </a:t>
            </a:r>
            <a:r>
              <a:rPr lang="en-US" dirty="0" err="1"/>
              <a:t>kết</a:t>
            </a:r>
            <a:r>
              <a:rPr lang="en-US" dirty="0"/>
              <a:t> </a:t>
            </a:r>
            <a:r>
              <a:rPr lang="en-US" dirty="0" err="1"/>
              <a:t>quả</a:t>
            </a:r>
            <a:r>
              <a:rPr lang="en-US" dirty="0"/>
              <a:t> </a:t>
            </a:r>
            <a:r>
              <a:rPr lang="en-US" dirty="0" err="1"/>
              <a:t>trả</a:t>
            </a:r>
            <a:r>
              <a:rPr lang="en-US" dirty="0"/>
              <a:t> </a:t>
            </a:r>
            <a:r>
              <a:rPr lang="en-US" dirty="0" err="1"/>
              <a:t>về</a:t>
            </a:r>
            <a:r>
              <a:rPr lang="en-US" dirty="0"/>
              <a:t> </a:t>
            </a:r>
            <a:r>
              <a:rPr lang="en-US" dirty="0" err="1"/>
              <a:t>từ</a:t>
            </a:r>
            <a:r>
              <a:rPr lang="en-US" dirty="0"/>
              <a:t> google </a:t>
            </a:r>
            <a:r>
              <a:rPr lang="en-US" dirty="0" err="1"/>
              <a:t>khi</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từ</a:t>
            </a:r>
            <a:r>
              <a:rPr lang="en-US" dirty="0"/>
              <a:t> </a:t>
            </a:r>
            <a:r>
              <a:rPr lang="en-US" dirty="0" err="1"/>
              <a:t>khóa</a:t>
            </a:r>
            <a:r>
              <a:rPr lang="en-US" dirty="0"/>
              <a:t>.</a:t>
            </a:r>
          </a:p>
        </p:txBody>
      </p:sp>
    </p:spTree>
    <p:extLst>
      <p:ext uri="{BB962C8B-B14F-4D97-AF65-F5344CB8AC3E}">
        <p14:creationId xmlns:p14="http://schemas.microsoft.com/office/powerpoint/2010/main" val="533229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7E5404-1736-4EE0-B9FC-85B3F3A7E1BF}"/>
              </a:ext>
            </a:extLst>
          </p:cNvPr>
          <p:cNvSpPr txBox="1"/>
          <p:nvPr/>
        </p:nvSpPr>
        <p:spPr>
          <a:xfrm>
            <a:off x="662056" y="571883"/>
            <a:ext cx="3746041"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II. THƯ VIỆN SỬ DỤNG</a:t>
            </a:r>
          </a:p>
        </p:txBody>
      </p:sp>
      <p:sp>
        <p:nvSpPr>
          <p:cNvPr id="5" name="TextBox 4">
            <a:extLst>
              <a:ext uri="{FF2B5EF4-FFF2-40B4-BE49-F238E27FC236}">
                <a16:creationId xmlns:a16="http://schemas.microsoft.com/office/drawing/2014/main" id="{8CF2EFFB-E718-480A-91D6-60348B61069D}"/>
              </a:ext>
            </a:extLst>
          </p:cNvPr>
          <p:cNvSpPr txBox="1"/>
          <p:nvPr/>
        </p:nvSpPr>
        <p:spPr>
          <a:xfrm>
            <a:off x="776377" y="1155940"/>
            <a:ext cx="6521570" cy="553998"/>
          </a:xfrm>
          <a:prstGeom prst="rect">
            <a:avLst/>
          </a:prstGeom>
          <a:noFill/>
        </p:spPr>
        <p:txBody>
          <a:bodyPr wrap="square" rtlCol="0">
            <a:spAutoFit/>
          </a:bodyPr>
          <a:lstStyle/>
          <a:p>
            <a:r>
              <a:rPr lang="en-US" sz="3000" dirty="0"/>
              <a:t>SELENIUM</a:t>
            </a:r>
          </a:p>
        </p:txBody>
      </p:sp>
      <p:sp>
        <p:nvSpPr>
          <p:cNvPr id="6" name="TextBox 5">
            <a:extLst>
              <a:ext uri="{FF2B5EF4-FFF2-40B4-BE49-F238E27FC236}">
                <a16:creationId xmlns:a16="http://schemas.microsoft.com/office/drawing/2014/main" id="{C49824EE-5625-4D92-BBC7-2755B4474404}"/>
              </a:ext>
            </a:extLst>
          </p:cNvPr>
          <p:cNvSpPr txBox="1"/>
          <p:nvPr/>
        </p:nvSpPr>
        <p:spPr>
          <a:xfrm>
            <a:off x="776377" y="1893885"/>
            <a:ext cx="810883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Selenium </a:t>
            </a:r>
            <a:r>
              <a:rPr lang="en-US" dirty="0" err="1"/>
              <a:t>là</a:t>
            </a:r>
            <a:r>
              <a:rPr lang="en-US" dirty="0"/>
              <a:t> </a:t>
            </a:r>
            <a:r>
              <a:rPr lang="en-US" dirty="0" err="1"/>
              <a:t>gì</a:t>
            </a:r>
            <a:r>
              <a:rPr lang="en-US" dirty="0"/>
              <a:t>?</a:t>
            </a:r>
          </a:p>
          <a:p>
            <a:pPr marL="742950" lvl="1" indent="-285750">
              <a:buFont typeface="Arial" panose="020B0604020202020204" pitchFamily="34" charset="0"/>
              <a:buChar char="•"/>
            </a:pPr>
            <a:r>
              <a:rPr lang="vi-VN" dirty="0"/>
              <a:t>Selenium là một công cụ giúp tự động hóa quá trình sử dung trình duyệt giống người dùng bình thường trên browser</a:t>
            </a:r>
            <a:endParaRPr lang="en-US" dirty="0"/>
          </a:p>
          <a:p>
            <a:pPr marL="285750" indent="-285750">
              <a:buFont typeface="Arial" panose="020B0604020202020204" pitchFamily="34" charset="0"/>
              <a:buChar char="•"/>
            </a:pPr>
            <a:r>
              <a:rPr lang="en-US" dirty="0" err="1"/>
              <a:t>Tại</a:t>
            </a:r>
            <a:r>
              <a:rPr lang="en-US" dirty="0"/>
              <a:t> </a:t>
            </a:r>
            <a:r>
              <a:rPr lang="en-US" dirty="0" err="1"/>
              <a:t>sao</a:t>
            </a:r>
            <a:r>
              <a:rPr lang="en-US" dirty="0"/>
              <a:t> </a:t>
            </a:r>
            <a:r>
              <a:rPr lang="en-US" dirty="0" err="1"/>
              <a:t>cần</a:t>
            </a:r>
            <a:r>
              <a:rPr lang="en-US" dirty="0"/>
              <a:t> </a:t>
            </a:r>
            <a:r>
              <a:rPr lang="en-US" dirty="0" err="1"/>
              <a:t>sử</a:t>
            </a:r>
            <a:r>
              <a:rPr lang="en-US" dirty="0"/>
              <a:t> </a:t>
            </a:r>
            <a:r>
              <a:rPr lang="en-US" dirty="0" err="1"/>
              <a:t>dụng</a:t>
            </a:r>
            <a:r>
              <a:rPr lang="en-US" dirty="0"/>
              <a:t> selenium?</a:t>
            </a:r>
          </a:p>
          <a:p>
            <a:pPr marL="742950" lvl="1" indent="-285750">
              <a:buFont typeface="Arial" panose="020B0604020202020204" pitchFamily="34" charset="0"/>
              <a:buChar char="•"/>
            </a:pPr>
            <a:r>
              <a:rPr lang="en-US" dirty="0" err="1"/>
              <a:t>Hỗ</a:t>
            </a:r>
            <a:r>
              <a:rPr lang="en-US" dirty="0"/>
              <a:t> </a:t>
            </a:r>
            <a:r>
              <a:rPr lang="en-US" dirty="0" err="1"/>
              <a:t>trợ</a:t>
            </a:r>
            <a:r>
              <a:rPr lang="en-US" dirty="0"/>
              <a:t> </a:t>
            </a:r>
            <a:r>
              <a:rPr lang="en-US" dirty="0" err="1"/>
              <a:t>nhiều</a:t>
            </a:r>
            <a:r>
              <a:rPr lang="en-US" dirty="0"/>
              <a:t> </a:t>
            </a:r>
            <a:r>
              <a:rPr lang="en-US" dirty="0" err="1"/>
              <a:t>ngôn</a:t>
            </a:r>
            <a:r>
              <a:rPr lang="en-US" dirty="0"/>
              <a:t> </a:t>
            </a:r>
            <a:r>
              <a:rPr lang="en-US" dirty="0" err="1"/>
              <a:t>ngữ</a:t>
            </a:r>
            <a:r>
              <a:rPr lang="en-US" dirty="0"/>
              <a:t>: Python, Java, C#, PHP, Ruby ...</a:t>
            </a:r>
          </a:p>
          <a:p>
            <a:pPr marL="742950" lvl="1" indent="-285750">
              <a:buFont typeface="Arial" panose="020B0604020202020204" pitchFamily="34" charset="0"/>
              <a:buChar char="•"/>
            </a:pPr>
            <a:r>
              <a:rPr lang="vi-VN" dirty="0"/>
              <a:t>Hỗ trợ javascrip: bạn có thể truy cập vào các thông tin ẩn của website bởi javascript, ajax bằng việc mô phỏng các hành vi giống với người dùng</a:t>
            </a:r>
            <a:endParaRPr lang="en-US" dirty="0"/>
          </a:p>
          <a:p>
            <a:pPr marL="742950" lvl="1" indent="-285750">
              <a:buFont typeface="Arial" panose="020B0604020202020204" pitchFamily="34" charset="0"/>
              <a:buChar char="•"/>
            </a:pPr>
            <a:r>
              <a:rPr lang="en-US" dirty="0" err="1"/>
              <a:t>Tính</a:t>
            </a:r>
            <a:r>
              <a:rPr lang="en-US" dirty="0"/>
              <a:t> </a:t>
            </a:r>
            <a:r>
              <a:rPr lang="en-US" dirty="0" err="1"/>
              <a:t>tích</a:t>
            </a:r>
            <a:r>
              <a:rPr lang="en-US" dirty="0"/>
              <a:t> </a:t>
            </a:r>
            <a:r>
              <a:rPr lang="en-US" dirty="0" err="1"/>
              <a:t>hợp</a:t>
            </a:r>
            <a:r>
              <a:rPr lang="en-US" dirty="0"/>
              <a:t> </a:t>
            </a:r>
            <a:r>
              <a:rPr lang="en-US" dirty="0" err="1"/>
              <a:t>cao</a:t>
            </a:r>
            <a:r>
              <a:rPr lang="en-US" dirty="0"/>
              <a:t>: </a:t>
            </a:r>
            <a:r>
              <a:rPr lang="en-US" dirty="0" err="1"/>
              <a:t>dễ</a:t>
            </a:r>
            <a:r>
              <a:rPr lang="en-US" dirty="0"/>
              <a:t> </a:t>
            </a:r>
            <a:r>
              <a:rPr lang="en-US" dirty="0" err="1"/>
              <a:t>dàng</a:t>
            </a:r>
            <a:r>
              <a:rPr lang="en-US" dirty="0"/>
              <a:t> </a:t>
            </a:r>
            <a:r>
              <a:rPr lang="en-US" dirty="0" err="1"/>
              <a:t>tích</a:t>
            </a:r>
            <a:r>
              <a:rPr lang="en-US" dirty="0"/>
              <a:t> </a:t>
            </a:r>
            <a:r>
              <a:rPr lang="en-US" dirty="0" err="1"/>
              <a:t>hợp</a:t>
            </a:r>
            <a:r>
              <a:rPr lang="en-US" dirty="0"/>
              <a:t> </a:t>
            </a:r>
            <a:r>
              <a:rPr lang="en-US" dirty="0" err="1"/>
              <a:t>với</a:t>
            </a:r>
            <a:r>
              <a:rPr lang="en-US" dirty="0"/>
              <a:t> Maven, Jenkins, Docker</a:t>
            </a:r>
          </a:p>
        </p:txBody>
      </p:sp>
    </p:spTree>
    <p:extLst>
      <p:ext uri="{BB962C8B-B14F-4D97-AF65-F5344CB8AC3E}">
        <p14:creationId xmlns:p14="http://schemas.microsoft.com/office/powerpoint/2010/main" val="326403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26DC85-1D1D-4350-B579-4EB1F1E19319}"/>
              </a:ext>
            </a:extLst>
          </p:cNvPr>
          <p:cNvSpPr txBox="1"/>
          <p:nvPr/>
        </p:nvSpPr>
        <p:spPr>
          <a:xfrm>
            <a:off x="662056" y="571883"/>
            <a:ext cx="566973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BÁO KHOA HỌC</a:t>
            </a:r>
          </a:p>
        </p:txBody>
      </p:sp>
      <p:sp>
        <p:nvSpPr>
          <p:cNvPr id="5" name="TextBox 4">
            <a:extLst>
              <a:ext uri="{FF2B5EF4-FFF2-40B4-BE49-F238E27FC236}">
                <a16:creationId xmlns:a16="http://schemas.microsoft.com/office/drawing/2014/main" id="{DCE791DA-4E25-44F3-AEAA-81D084E11B61}"/>
              </a:ext>
            </a:extLst>
          </p:cNvPr>
          <p:cNvSpPr txBox="1"/>
          <p:nvPr/>
        </p:nvSpPr>
        <p:spPr>
          <a:xfrm>
            <a:off x="662056" y="1125107"/>
            <a:ext cx="8070098" cy="923330"/>
          </a:xfrm>
          <a:prstGeom prst="rect">
            <a:avLst/>
          </a:prstGeom>
          <a:noFill/>
        </p:spPr>
        <p:txBody>
          <a:bodyPr wrap="square" rtlCol="0">
            <a:spAutoFit/>
          </a:bodyPr>
          <a:lstStyle/>
          <a:p>
            <a:r>
              <a:rPr lang="en-US" dirty="0" err="1"/>
              <a:t>Bước</a:t>
            </a:r>
            <a:r>
              <a:rPr lang="en-US" dirty="0"/>
              <a:t> 1: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Thu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thập</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thông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tin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bài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báo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Lương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Ngọc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Hoàng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tại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trang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Google Scholar. Ban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đầu</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chúng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ta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sẽ</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thực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hiện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vào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link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của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tác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giả</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66A2B83-0933-4DCB-AE60-8557369EC0D4}"/>
              </a:ext>
            </a:extLst>
          </p:cNvPr>
          <p:cNvPicPr>
            <a:picLocks noChangeAspect="1"/>
          </p:cNvPicPr>
          <p:nvPr/>
        </p:nvPicPr>
        <p:blipFill>
          <a:blip r:embed="rId2"/>
          <a:stretch>
            <a:fillRect/>
          </a:stretch>
        </p:blipFill>
        <p:spPr>
          <a:xfrm>
            <a:off x="2632495" y="2201551"/>
            <a:ext cx="5943600" cy="2847975"/>
          </a:xfrm>
          <a:prstGeom prst="rect">
            <a:avLst/>
          </a:prstGeom>
        </p:spPr>
      </p:pic>
    </p:spTree>
    <p:extLst>
      <p:ext uri="{BB962C8B-B14F-4D97-AF65-F5344CB8AC3E}">
        <p14:creationId xmlns:p14="http://schemas.microsoft.com/office/powerpoint/2010/main" val="280254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6FC846-40C0-45F1-B714-B5638631918D}"/>
              </a:ext>
            </a:extLst>
          </p:cNvPr>
          <p:cNvSpPr txBox="1"/>
          <p:nvPr/>
        </p:nvSpPr>
        <p:spPr>
          <a:xfrm>
            <a:off x="662055" y="1125107"/>
            <a:ext cx="9434583" cy="1477328"/>
          </a:xfrm>
          <a:prstGeom prst="rect">
            <a:avLst/>
          </a:prstGeom>
          <a:noFill/>
        </p:spPr>
        <p:txBody>
          <a:bodyPr wrap="square" rtlCol="0">
            <a:spAutoFit/>
          </a:bodyPr>
          <a:lstStyle/>
          <a:p>
            <a:r>
              <a:rPr lang="en-US" dirty="0" err="1"/>
              <a:t>Bước</a:t>
            </a:r>
            <a:r>
              <a:rPr lang="en-US" dirty="0"/>
              <a:t> 2: </a:t>
            </a:r>
            <a:r>
              <a:rPr lang="vi-VN" dirty="0"/>
              <a:t>Tại mỗi bài báo thì bộ crawl sẽ tự động lấy những thông tin cần thiết của bài báo như tiêu đề, tác giả, và năm sản xuất. Sau đó, thông tin sẽ được lưu vào từng mảng của từng thông tin. </a:t>
            </a:r>
            <a:endParaRPr lang="en-US" dirty="0"/>
          </a:p>
          <a:p>
            <a:r>
              <a:rPr lang="en-US" dirty="0" err="1"/>
              <a:t>Bước</a:t>
            </a:r>
            <a:r>
              <a:rPr lang="en-US" dirty="0"/>
              <a:t> 3: T</a:t>
            </a:r>
            <a:r>
              <a:rPr lang="vi-VN" dirty="0"/>
              <a:t>hực hiện cho những bài báo tiếp theo.</a:t>
            </a:r>
            <a:endParaRPr lang="en-US" dirty="0"/>
          </a:p>
          <a:p>
            <a:r>
              <a:rPr lang="en-US" dirty="0" err="1"/>
              <a:t>Bước</a:t>
            </a:r>
            <a:r>
              <a:rPr lang="en-US" dirty="0"/>
              <a:t> 4: </a:t>
            </a:r>
            <a:r>
              <a:rPr lang="vi-VN" dirty="0"/>
              <a:t>Cuối cùng sẽ là kết quả mà nhóm đã thu thập được đã được lưu vào file csv</a:t>
            </a:r>
            <a:endParaRPr lang="en-US" dirty="0"/>
          </a:p>
        </p:txBody>
      </p:sp>
      <p:sp>
        <p:nvSpPr>
          <p:cNvPr id="5" name="TextBox 4">
            <a:extLst>
              <a:ext uri="{FF2B5EF4-FFF2-40B4-BE49-F238E27FC236}">
                <a16:creationId xmlns:a16="http://schemas.microsoft.com/office/drawing/2014/main" id="{6D9756D7-B8F7-444D-8557-47F57539FD4F}"/>
              </a:ext>
            </a:extLst>
          </p:cNvPr>
          <p:cNvSpPr txBox="1"/>
          <p:nvPr/>
        </p:nvSpPr>
        <p:spPr>
          <a:xfrm>
            <a:off x="662056" y="571883"/>
            <a:ext cx="566973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BÁO KHOA HỌC</a:t>
            </a:r>
          </a:p>
        </p:txBody>
      </p:sp>
      <p:pic>
        <p:nvPicPr>
          <p:cNvPr id="6" name="Picture 5">
            <a:extLst>
              <a:ext uri="{FF2B5EF4-FFF2-40B4-BE49-F238E27FC236}">
                <a16:creationId xmlns:a16="http://schemas.microsoft.com/office/drawing/2014/main" id="{C95524A9-6F91-416B-84C8-C22C73B703FF}"/>
              </a:ext>
            </a:extLst>
          </p:cNvPr>
          <p:cNvPicPr>
            <a:picLocks noChangeAspect="1"/>
          </p:cNvPicPr>
          <p:nvPr/>
        </p:nvPicPr>
        <p:blipFill>
          <a:blip r:embed="rId2"/>
          <a:stretch>
            <a:fillRect/>
          </a:stretch>
        </p:blipFill>
        <p:spPr>
          <a:xfrm>
            <a:off x="2095361" y="3118042"/>
            <a:ext cx="8001278" cy="2834640"/>
          </a:xfrm>
          <a:prstGeom prst="rect">
            <a:avLst/>
          </a:prstGeom>
        </p:spPr>
      </p:pic>
    </p:spTree>
    <p:extLst>
      <p:ext uri="{BB962C8B-B14F-4D97-AF65-F5344CB8AC3E}">
        <p14:creationId xmlns:p14="http://schemas.microsoft.com/office/powerpoint/2010/main" val="2398663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4FEA4D-60DB-44D9-8A95-892BC090E768}"/>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pic>
        <p:nvPicPr>
          <p:cNvPr id="9" name="Picture 8">
            <a:extLst>
              <a:ext uri="{FF2B5EF4-FFF2-40B4-BE49-F238E27FC236}">
                <a16:creationId xmlns:a16="http://schemas.microsoft.com/office/drawing/2014/main" id="{FF4D3FAB-CCD8-4D1A-8662-E633ACEE24DA}"/>
              </a:ext>
            </a:extLst>
          </p:cNvPr>
          <p:cNvPicPr>
            <a:picLocks noChangeAspect="1"/>
          </p:cNvPicPr>
          <p:nvPr/>
        </p:nvPicPr>
        <p:blipFill>
          <a:blip r:embed="rId2"/>
          <a:stretch>
            <a:fillRect/>
          </a:stretch>
        </p:blipFill>
        <p:spPr>
          <a:xfrm>
            <a:off x="3101664" y="2628517"/>
            <a:ext cx="5988672" cy="3657600"/>
          </a:xfrm>
          <a:prstGeom prst="rect">
            <a:avLst/>
          </a:prstGeom>
        </p:spPr>
      </p:pic>
      <p:sp>
        <p:nvSpPr>
          <p:cNvPr id="10" name="TextBox 9">
            <a:extLst>
              <a:ext uri="{FF2B5EF4-FFF2-40B4-BE49-F238E27FC236}">
                <a16:creationId xmlns:a16="http://schemas.microsoft.com/office/drawing/2014/main" id="{161FB4DF-2785-467A-85C8-0BE99BF488AF}"/>
              </a:ext>
            </a:extLst>
          </p:cNvPr>
          <p:cNvSpPr txBox="1"/>
          <p:nvPr/>
        </p:nvSpPr>
        <p:spPr>
          <a:xfrm>
            <a:off x="662056" y="1125107"/>
            <a:ext cx="8070098" cy="646331"/>
          </a:xfrm>
          <a:prstGeom prst="rect">
            <a:avLst/>
          </a:prstGeom>
          <a:noFill/>
        </p:spPr>
        <p:txBody>
          <a:bodyPr wrap="square" rtlCol="0">
            <a:spAutoFit/>
          </a:bodyPr>
          <a:lstStyle/>
          <a:p>
            <a:r>
              <a:rPr lang="en-US" dirty="0" err="1"/>
              <a:t>Bước</a:t>
            </a:r>
            <a:r>
              <a:rPr lang="en-US" dirty="0"/>
              <a:t> 1: </a:t>
            </a:r>
            <a:r>
              <a:rPr lang="en-US" dirty="0" err="1"/>
              <a:t>Thực</a:t>
            </a:r>
            <a:r>
              <a:rPr lang="en-US" dirty="0"/>
              <a:t> </a:t>
            </a:r>
            <a:r>
              <a:rPr lang="en-US" dirty="0" err="1"/>
              <a:t>hiện</a:t>
            </a:r>
            <a:r>
              <a:rPr lang="en-US" dirty="0"/>
              <a:t> </a:t>
            </a:r>
            <a:r>
              <a:rPr lang="en-US" dirty="0" err="1"/>
              <a:t>tự</a:t>
            </a:r>
            <a:r>
              <a:rPr lang="en-US" dirty="0"/>
              <a:t> </a:t>
            </a:r>
            <a:r>
              <a:rPr lang="en-US" dirty="0" err="1"/>
              <a:t>động</a:t>
            </a:r>
            <a:r>
              <a:rPr lang="en-US" dirty="0"/>
              <a:t> </a:t>
            </a:r>
            <a:r>
              <a:rPr lang="en-US" dirty="0" err="1"/>
              <a:t>đăng</a:t>
            </a:r>
            <a:r>
              <a:rPr lang="en-US" dirty="0"/>
              <a:t> </a:t>
            </a:r>
            <a:r>
              <a:rPr lang="en-US" dirty="0" err="1"/>
              <a:t>nhập</a:t>
            </a:r>
            <a:r>
              <a:rPr lang="en-US" dirty="0"/>
              <a:t> </a:t>
            </a:r>
            <a:r>
              <a:rPr lang="en-US" dirty="0" err="1"/>
              <a:t>vào</a:t>
            </a:r>
            <a:r>
              <a:rPr lang="en-US" dirty="0"/>
              <a:t> </a:t>
            </a:r>
            <a:r>
              <a:rPr lang="en-US" dirty="0" err="1"/>
              <a:t>facebook</a:t>
            </a:r>
            <a:endParaRPr lang="en-US" dirty="0"/>
          </a:p>
          <a:p>
            <a:r>
              <a:rPr lang="en-US" dirty="0" err="1"/>
              <a:t>Bước</a:t>
            </a:r>
            <a:r>
              <a:rPr lang="en-US" dirty="0"/>
              <a:t> 2: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trang</a:t>
            </a:r>
            <a:r>
              <a:rPr lang="en-US" dirty="0"/>
              <a:t> UIT </a:t>
            </a:r>
            <a:r>
              <a:rPr lang="en-US" dirty="0" err="1"/>
              <a:t>Confension</a:t>
            </a:r>
            <a:endParaRPr lang="en-US" dirty="0"/>
          </a:p>
        </p:txBody>
      </p:sp>
    </p:spTree>
    <p:extLst>
      <p:ext uri="{BB962C8B-B14F-4D97-AF65-F5344CB8AC3E}">
        <p14:creationId xmlns:p14="http://schemas.microsoft.com/office/powerpoint/2010/main" val="4030446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CCB1E2-FC39-4CAD-B3FA-F4E67EC2A51A}"/>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sp>
        <p:nvSpPr>
          <p:cNvPr id="5" name="TextBox 4">
            <a:extLst>
              <a:ext uri="{FF2B5EF4-FFF2-40B4-BE49-F238E27FC236}">
                <a16:creationId xmlns:a16="http://schemas.microsoft.com/office/drawing/2014/main" id="{14313607-4D24-4A26-B557-A4301BAA2304}"/>
              </a:ext>
            </a:extLst>
          </p:cNvPr>
          <p:cNvSpPr txBox="1"/>
          <p:nvPr/>
        </p:nvSpPr>
        <p:spPr>
          <a:xfrm>
            <a:off x="662056" y="1124912"/>
            <a:ext cx="6767510" cy="369332"/>
          </a:xfrm>
          <a:prstGeom prst="rect">
            <a:avLst/>
          </a:prstGeom>
          <a:noFill/>
        </p:spPr>
        <p:txBody>
          <a:bodyPr wrap="square" rtlCol="0">
            <a:spAutoFit/>
          </a:bodyPr>
          <a:lstStyle/>
          <a:p>
            <a:r>
              <a:rPr lang="en-US" dirty="0" err="1"/>
              <a:t>Bước</a:t>
            </a:r>
            <a:r>
              <a:rPr lang="en-US" dirty="0"/>
              <a:t> 2: </a:t>
            </a:r>
            <a:r>
              <a:rPr lang="en-US" dirty="0" err="1"/>
              <a:t>Thực</a:t>
            </a:r>
            <a:r>
              <a:rPr lang="en-US" dirty="0"/>
              <a:t> </a:t>
            </a:r>
            <a:r>
              <a:rPr lang="en-US" dirty="0" err="1"/>
              <a:t>hiện</a:t>
            </a:r>
            <a:r>
              <a:rPr lang="en-US" dirty="0"/>
              <a:t> </a:t>
            </a:r>
            <a:r>
              <a:rPr lang="en-US" dirty="0" err="1"/>
              <a:t>lấy</a:t>
            </a:r>
            <a:r>
              <a:rPr lang="en-US" dirty="0"/>
              <a:t> ID </a:t>
            </a:r>
            <a:r>
              <a:rPr lang="en-US" dirty="0" err="1"/>
              <a:t>từng</a:t>
            </a:r>
            <a:r>
              <a:rPr lang="en-US" dirty="0"/>
              <a:t> </a:t>
            </a:r>
            <a:r>
              <a:rPr lang="en-US" dirty="0" err="1"/>
              <a:t>bài</a:t>
            </a:r>
            <a:r>
              <a:rPr lang="en-US" dirty="0"/>
              <a:t> post </a:t>
            </a:r>
            <a:r>
              <a:rPr lang="en-US" dirty="0" err="1"/>
              <a:t>và</a:t>
            </a:r>
            <a:r>
              <a:rPr lang="en-US" dirty="0"/>
              <a:t> </a:t>
            </a:r>
            <a:r>
              <a:rPr lang="en-US" dirty="0" err="1"/>
              <a:t>lưu</a:t>
            </a:r>
            <a:r>
              <a:rPr lang="en-US" dirty="0"/>
              <a:t> </a:t>
            </a:r>
            <a:r>
              <a:rPr lang="en-US" dirty="0" err="1"/>
              <a:t>vào</a:t>
            </a:r>
            <a:r>
              <a:rPr lang="en-US" dirty="0"/>
              <a:t> file post.csv</a:t>
            </a:r>
          </a:p>
        </p:txBody>
      </p:sp>
      <p:pic>
        <p:nvPicPr>
          <p:cNvPr id="7" name="Picture 6">
            <a:extLst>
              <a:ext uri="{FF2B5EF4-FFF2-40B4-BE49-F238E27FC236}">
                <a16:creationId xmlns:a16="http://schemas.microsoft.com/office/drawing/2014/main" id="{26004BA7-3926-4315-AB61-090429359CE8}"/>
              </a:ext>
            </a:extLst>
          </p:cNvPr>
          <p:cNvPicPr>
            <a:picLocks noChangeAspect="1"/>
          </p:cNvPicPr>
          <p:nvPr/>
        </p:nvPicPr>
        <p:blipFill>
          <a:blip r:embed="rId2"/>
          <a:stretch>
            <a:fillRect/>
          </a:stretch>
        </p:blipFill>
        <p:spPr>
          <a:xfrm>
            <a:off x="3974574" y="2016495"/>
            <a:ext cx="3612444" cy="4023360"/>
          </a:xfrm>
          <a:prstGeom prst="rect">
            <a:avLst/>
          </a:prstGeom>
        </p:spPr>
      </p:pic>
    </p:spTree>
    <p:extLst>
      <p:ext uri="{BB962C8B-B14F-4D97-AF65-F5344CB8AC3E}">
        <p14:creationId xmlns:p14="http://schemas.microsoft.com/office/powerpoint/2010/main" val="1193704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083DE-454D-4372-9C1A-C634C98E0525}"/>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BÀI VIẾT VÀ BÌNH LUẬN TỪ TRANG FACEBOOK</a:t>
            </a:r>
          </a:p>
        </p:txBody>
      </p:sp>
      <p:sp>
        <p:nvSpPr>
          <p:cNvPr id="5" name="TextBox 4">
            <a:extLst>
              <a:ext uri="{FF2B5EF4-FFF2-40B4-BE49-F238E27FC236}">
                <a16:creationId xmlns:a16="http://schemas.microsoft.com/office/drawing/2014/main" id="{719484CE-C28F-45DA-B18C-68C865B433FC}"/>
              </a:ext>
            </a:extLst>
          </p:cNvPr>
          <p:cNvSpPr txBox="1"/>
          <p:nvPr/>
        </p:nvSpPr>
        <p:spPr>
          <a:xfrm>
            <a:off x="662056" y="1247955"/>
            <a:ext cx="9017934" cy="646331"/>
          </a:xfrm>
          <a:prstGeom prst="rect">
            <a:avLst/>
          </a:prstGeom>
          <a:noFill/>
        </p:spPr>
        <p:txBody>
          <a:bodyPr wrap="square" rtlCol="0">
            <a:spAutoFit/>
          </a:bodyPr>
          <a:lstStyle/>
          <a:p>
            <a:r>
              <a:rPr lang="en-US" dirty="0" err="1"/>
              <a:t>Bước</a:t>
            </a:r>
            <a:r>
              <a:rPr lang="en-US" dirty="0"/>
              <a:t> 3: </a:t>
            </a:r>
            <a:r>
              <a:rPr lang="en-US" dirty="0" err="1"/>
              <a:t>Truy</a:t>
            </a:r>
            <a:r>
              <a:rPr lang="en-US" dirty="0"/>
              <a:t> </a:t>
            </a:r>
            <a:r>
              <a:rPr lang="en-US" dirty="0" err="1"/>
              <a:t>cập</a:t>
            </a:r>
            <a:r>
              <a:rPr lang="en-US" dirty="0"/>
              <a:t> </a:t>
            </a:r>
            <a:r>
              <a:rPr lang="en-US" dirty="0" err="1"/>
              <a:t>vào</a:t>
            </a:r>
            <a:r>
              <a:rPr lang="en-US" dirty="0"/>
              <a:t> </a:t>
            </a:r>
            <a:r>
              <a:rPr lang="en-US" dirty="0" err="1"/>
              <a:t>từng</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thực</a:t>
            </a:r>
            <a:r>
              <a:rPr lang="en-US" dirty="0"/>
              <a:t> </a:t>
            </a:r>
            <a:r>
              <a:rPr lang="en-US" dirty="0" err="1"/>
              <a:t>hiện</a:t>
            </a:r>
            <a:r>
              <a:rPr lang="en-US" dirty="0"/>
              <a:t> crawl </a:t>
            </a:r>
            <a:r>
              <a:rPr lang="en-US" dirty="0" err="1"/>
              <a:t>bình</a:t>
            </a:r>
            <a:r>
              <a:rPr lang="en-US" dirty="0"/>
              <a:t> </a:t>
            </a:r>
            <a:r>
              <a:rPr lang="en-US" dirty="0" err="1"/>
              <a:t>luận</a:t>
            </a:r>
            <a:r>
              <a:rPr lang="en-US" dirty="0"/>
              <a:t> </a:t>
            </a:r>
            <a:r>
              <a:rPr lang="en-US" dirty="0" err="1"/>
              <a:t>mỗi</a:t>
            </a:r>
            <a:r>
              <a:rPr lang="en-US" dirty="0"/>
              <a:t> </a:t>
            </a:r>
            <a:r>
              <a:rPr lang="en-US" dirty="0" err="1"/>
              <a:t>bài</a:t>
            </a:r>
            <a:r>
              <a:rPr lang="en-US" dirty="0"/>
              <a:t> </a:t>
            </a:r>
            <a:r>
              <a:rPr lang="en-US" dirty="0" err="1"/>
              <a:t>viết</a:t>
            </a:r>
            <a:r>
              <a:rPr lang="en-US" dirty="0"/>
              <a:t> </a:t>
            </a:r>
            <a:r>
              <a:rPr lang="en-US" dirty="0" err="1"/>
              <a:t>và</a:t>
            </a:r>
            <a:r>
              <a:rPr lang="en-US" dirty="0"/>
              <a:t> </a:t>
            </a:r>
            <a:r>
              <a:rPr lang="en-US" dirty="0" err="1"/>
              <a:t>lưu</a:t>
            </a:r>
            <a:r>
              <a:rPr lang="en-US" dirty="0"/>
              <a:t> </a:t>
            </a:r>
            <a:r>
              <a:rPr lang="en-US" dirty="0" err="1"/>
              <a:t>vào</a:t>
            </a:r>
            <a:r>
              <a:rPr lang="en-US" dirty="0"/>
              <a:t> file comment.csv</a:t>
            </a:r>
          </a:p>
        </p:txBody>
      </p:sp>
      <p:pic>
        <p:nvPicPr>
          <p:cNvPr id="6" name="Picture 5">
            <a:extLst>
              <a:ext uri="{FF2B5EF4-FFF2-40B4-BE49-F238E27FC236}">
                <a16:creationId xmlns:a16="http://schemas.microsoft.com/office/drawing/2014/main" id="{06CF6207-0956-43F0-83BD-C41404C8B35F}"/>
              </a:ext>
            </a:extLst>
          </p:cNvPr>
          <p:cNvPicPr>
            <a:picLocks noChangeAspect="1"/>
          </p:cNvPicPr>
          <p:nvPr/>
        </p:nvPicPr>
        <p:blipFill>
          <a:blip r:embed="rId2"/>
          <a:stretch>
            <a:fillRect/>
          </a:stretch>
        </p:blipFill>
        <p:spPr>
          <a:xfrm>
            <a:off x="2314464" y="2354197"/>
            <a:ext cx="7563071" cy="3931920"/>
          </a:xfrm>
          <a:prstGeom prst="rect">
            <a:avLst/>
          </a:prstGeom>
        </p:spPr>
      </p:pic>
    </p:spTree>
    <p:extLst>
      <p:ext uri="{BB962C8B-B14F-4D97-AF65-F5344CB8AC3E}">
        <p14:creationId xmlns:p14="http://schemas.microsoft.com/office/powerpoint/2010/main" val="2118252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787695-6930-43D4-83E7-1FE3C187E34B}"/>
              </a:ext>
            </a:extLst>
          </p:cNvPr>
          <p:cNvSpPr txBox="1"/>
          <p:nvPr/>
        </p:nvSpPr>
        <p:spPr>
          <a:xfrm>
            <a:off x="662056" y="571883"/>
            <a:ext cx="7929853" cy="400110"/>
          </a:xfrm>
          <a:prstGeom prst="rect">
            <a:avLst/>
          </a:prstGeom>
          <a:noFill/>
        </p:spPr>
        <p:txBody>
          <a:bodyPr wrap="square" rtlCol="0">
            <a:spAutoFit/>
          </a:bodyPr>
          <a:lstStyle/>
          <a:p>
            <a:r>
              <a:rPr lang="en-US" sz="2000" b="1" dirty="0">
                <a:solidFill>
                  <a:schemeClr val="accent1">
                    <a:lumMod val="50000"/>
                  </a:schemeClr>
                </a:solidFill>
                <a:latin typeface="Calibri Light" panose="020F0302020204030204" pitchFamily="34" charset="0"/>
                <a:cs typeface="Calibri Light" panose="020F0302020204030204" pitchFamily="34" charset="0"/>
              </a:rPr>
              <a:t>CRAWLER THU THẬP CÁC BÀI VIẾT VÀ BÌNH LUẬN TỪ TRANG BÁO ĐIỆN TỬ</a:t>
            </a:r>
          </a:p>
        </p:txBody>
      </p:sp>
      <p:sp>
        <p:nvSpPr>
          <p:cNvPr id="5" name="TextBox 4">
            <a:extLst>
              <a:ext uri="{FF2B5EF4-FFF2-40B4-BE49-F238E27FC236}">
                <a16:creationId xmlns:a16="http://schemas.microsoft.com/office/drawing/2014/main" id="{AA9D0531-919F-46E3-9F36-5295CCEC076D}"/>
              </a:ext>
            </a:extLst>
          </p:cNvPr>
          <p:cNvSpPr txBox="1"/>
          <p:nvPr/>
        </p:nvSpPr>
        <p:spPr>
          <a:xfrm>
            <a:off x="662056" y="1125107"/>
            <a:ext cx="8070098" cy="369332"/>
          </a:xfrm>
          <a:prstGeom prst="rect">
            <a:avLst/>
          </a:prstGeom>
          <a:noFill/>
        </p:spPr>
        <p:txBody>
          <a:bodyPr wrap="square" rtlCol="0">
            <a:spAutoFit/>
          </a:bodyPr>
          <a:lstStyle/>
          <a:p>
            <a:r>
              <a:rPr lang="en-US" dirty="0" err="1"/>
              <a:t>Bước</a:t>
            </a:r>
            <a:r>
              <a:rPr lang="en-US" dirty="0"/>
              <a:t> 1: </a:t>
            </a:r>
            <a:r>
              <a:rPr lang="en-US" dirty="0" err="1"/>
              <a:t>Sử</a:t>
            </a:r>
            <a:r>
              <a:rPr lang="en-US" dirty="0"/>
              <a:t> </a:t>
            </a:r>
            <a:r>
              <a:rPr lang="en-US" dirty="0" err="1"/>
              <a:t>dụng</a:t>
            </a:r>
            <a:r>
              <a:rPr lang="en-US" dirty="0"/>
              <a:t> </a:t>
            </a:r>
            <a:r>
              <a:rPr lang="en-US" dirty="0" err="1"/>
              <a:t>ChromeDriver</a:t>
            </a:r>
            <a:r>
              <a:rPr lang="en-US" dirty="0"/>
              <a:t> </a:t>
            </a:r>
            <a:r>
              <a:rPr lang="en-US" dirty="0" err="1"/>
              <a:t>truy</a:t>
            </a:r>
            <a:r>
              <a:rPr lang="en-US" dirty="0"/>
              <a:t> </a:t>
            </a:r>
            <a:r>
              <a:rPr lang="en-US" dirty="0" err="1"/>
              <a:t>cập</a:t>
            </a:r>
            <a:r>
              <a:rPr lang="en-US" dirty="0"/>
              <a:t> </a:t>
            </a:r>
            <a:r>
              <a:rPr lang="en-US" dirty="0" err="1"/>
              <a:t>vào</a:t>
            </a:r>
            <a:r>
              <a:rPr lang="en-US" dirty="0"/>
              <a:t> </a:t>
            </a:r>
            <a:r>
              <a:rPr lang="en-US" dirty="0" err="1"/>
              <a:t>trang</a:t>
            </a:r>
            <a:r>
              <a:rPr lang="en-US" dirty="0"/>
              <a:t> </a:t>
            </a:r>
            <a:r>
              <a:rPr lang="en-US" dirty="0" err="1"/>
              <a:t>vnexpress</a:t>
            </a:r>
            <a:endParaRPr lang="en-US" dirty="0"/>
          </a:p>
        </p:txBody>
      </p:sp>
      <p:sp>
        <p:nvSpPr>
          <p:cNvPr id="6" name="TextBox 5">
            <a:extLst>
              <a:ext uri="{FF2B5EF4-FFF2-40B4-BE49-F238E27FC236}">
                <a16:creationId xmlns:a16="http://schemas.microsoft.com/office/drawing/2014/main" id="{EDD93B1D-0AE0-47C4-A530-6D2C084F8C57}"/>
              </a:ext>
            </a:extLst>
          </p:cNvPr>
          <p:cNvSpPr txBox="1"/>
          <p:nvPr/>
        </p:nvSpPr>
        <p:spPr>
          <a:xfrm>
            <a:off x="662056" y="1623743"/>
            <a:ext cx="8070098" cy="369332"/>
          </a:xfrm>
          <a:prstGeom prst="rect">
            <a:avLst/>
          </a:prstGeom>
          <a:noFill/>
        </p:spPr>
        <p:txBody>
          <a:bodyPr wrap="square" rtlCol="0">
            <a:spAutoFit/>
          </a:bodyPr>
          <a:lstStyle/>
          <a:p>
            <a:r>
              <a:rPr lang="en-US" dirty="0" err="1"/>
              <a:t>Bước</a:t>
            </a:r>
            <a:r>
              <a:rPr lang="en-US" dirty="0"/>
              <a:t> 2: </a:t>
            </a:r>
            <a:r>
              <a:rPr lang="en-US" dirty="0" err="1"/>
              <a:t>Lấy</a:t>
            </a:r>
            <a:r>
              <a:rPr lang="en-US" dirty="0"/>
              <a:t> </a:t>
            </a:r>
            <a:r>
              <a:rPr lang="en-US" dirty="0" err="1"/>
              <a:t>tất</a:t>
            </a:r>
            <a:r>
              <a:rPr lang="en-US" dirty="0"/>
              <a:t> </a:t>
            </a:r>
            <a:r>
              <a:rPr lang="en-US" dirty="0" err="1"/>
              <a:t>cả</a:t>
            </a:r>
            <a:r>
              <a:rPr lang="en-US" dirty="0"/>
              <a:t> </a:t>
            </a:r>
            <a:r>
              <a:rPr lang="en-US" dirty="0" err="1"/>
              <a:t>tên</a:t>
            </a:r>
            <a:r>
              <a:rPr lang="en-US" dirty="0"/>
              <a:t> </a:t>
            </a:r>
            <a:r>
              <a:rPr lang="en-US" dirty="0" err="1"/>
              <a:t>và</a:t>
            </a:r>
            <a:r>
              <a:rPr lang="en-US" dirty="0"/>
              <a:t> </a:t>
            </a:r>
            <a:r>
              <a:rPr lang="en-US" dirty="0" err="1"/>
              <a:t>đường</a:t>
            </a:r>
            <a:r>
              <a:rPr lang="en-US" dirty="0"/>
              <a:t> </a:t>
            </a:r>
            <a:r>
              <a:rPr lang="en-US" dirty="0" err="1"/>
              <a:t>dẫn</a:t>
            </a:r>
            <a:r>
              <a:rPr lang="en-US" dirty="0"/>
              <a:t> chi </a:t>
            </a:r>
            <a:r>
              <a:rPr lang="en-US" dirty="0" err="1"/>
              <a:t>tiết</a:t>
            </a:r>
            <a:r>
              <a:rPr lang="en-US" dirty="0"/>
              <a:t> </a:t>
            </a:r>
            <a:r>
              <a:rPr lang="en-US" dirty="0" err="1"/>
              <a:t>từng</a:t>
            </a:r>
            <a:r>
              <a:rPr lang="en-US" dirty="0"/>
              <a:t> </a:t>
            </a:r>
            <a:r>
              <a:rPr lang="en-US" dirty="0" err="1"/>
              <a:t>bài</a:t>
            </a:r>
            <a:r>
              <a:rPr lang="en-US" dirty="0"/>
              <a:t> </a:t>
            </a:r>
            <a:r>
              <a:rPr lang="en-US" dirty="0" err="1"/>
              <a:t>báo</a:t>
            </a:r>
            <a:r>
              <a:rPr lang="en-US" dirty="0"/>
              <a:t> </a:t>
            </a:r>
          </a:p>
        </p:txBody>
      </p:sp>
      <p:pic>
        <p:nvPicPr>
          <p:cNvPr id="10" name="Picture 9">
            <a:extLst>
              <a:ext uri="{FF2B5EF4-FFF2-40B4-BE49-F238E27FC236}">
                <a16:creationId xmlns:a16="http://schemas.microsoft.com/office/drawing/2014/main" id="{A472B301-2784-4927-AB5D-D6B8B1EB68A7}"/>
              </a:ext>
            </a:extLst>
          </p:cNvPr>
          <p:cNvPicPr>
            <a:picLocks noChangeAspect="1"/>
          </p:cNvPicPr>
          <p:nvPr/>
        </p:nvPicPr>
        <p:blipFill>
          <a:blip r:embed="rId2"/>
          <a:stretch>
            <a:fillRect/>
          </a:stretch>
        </p:blipFill>
        <p:spPr>
          <a:xfrm>
            <a:off x="3251301" y="2240130"/>
            <a:ext cx="5689398" cy="3931920"/>
          </a:xfrm>
          <a:prstGeom prst="rect">
            <a:avLst/>
          </a:prstGeom>
        </p:spPr>
      </p:pic>
    </p:spTree>
    <p:extLst>
      <p:ext uri="{BB962C8B-B14F-4D97-AF65-F5344CB8AC3E}">
        <p14:creationId xmlns:p14="http://schemas.microsoft.com/office/powerpoint/2010/main" val="4750055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3732</TotalTime>
  <Words>635</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congdanhndh@gmail.com</dc:creator>
  <cp:lastModifiedBy>Võ Phạm Duy Đức</cp:lastModifiedBy>
  <cp:revision>131</cp:revision>
  <dcterms:created xsi:type="dcterms:W3CDTF">2021-07-03T14:46:17Z</dcterms:created>
  <dcterms:modified xsi:type="dcterms:W3CDTF">2022-04-07T16:53:09Z</dcterms:modified>
</cp:coreProperties>
</file>