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75" r:id="rId3"/>
    <p:sldId id="276" r:id="rId4"/>
    <p:sldId id="277" r:id="rId5"/>
    <p:sldId id="282" r:id="rId6"/>
    <p:sldId id="283" r:id="rId7"/>
    <p:sldId id="284" r:id="rId8"/>
    <p:sldId id="285" r:id="rId9"/>
    <p:sldId id="286" r:id="rId10"/>
    <p:sldId id="287" r:id="rId11"/>
    <p:sldId id="290" r:id="rId12"/>
    <p:sldId id="291" r:id="rId13"/>
    <p:sldId id="293" r:id="rId14"/>
    <p:sldId id="295" r:id="rId15"/>
    <p:sldId id="297" r:id="rId16"/>
    <p:sldId id="296" r:id="rId17"/>
    <p:sldId id="298" r:id="rId18"/>
    <p:sldId id="300" r:id="rId19"/>
    <p:sldId id="301" r:id="rId20"/>
    <p:sldId id="303" r:id="rId21"/>
    <p:sldId id="304" r:id="rId22"/>
    <p:sldId id="305" r:id="rId23"/>
    <p:sldId id="306" r:id="rId24"/>
    <p:sldId id="307" r:id="rId25"/>
    <p:sldId id="308" r:id="rId26"/>
    <p:sldId id="29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61099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41210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483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85581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193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93002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08252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55913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41875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313375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78CAE-8F4A-4742-93C7-0946DC952124}"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7369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78CAE-8F4A-4742-93C7-0946DC952124}"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66484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78CAE-8F4A-4742-93C7-0946DC952124}"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30621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78CAE-8F4A-4742-93C7-0946DC952124}"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87711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178CAE-8F4A-4742-93C7-0946DC952124}"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39876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
        <p:nvSpPr>
          <p:cNvPr id="5" name="Date Placeholder 4"/>
          <p:cNvSpPr>
            <a:spLocks noGrp="1"/>
          </p:cNvSpPr>
          <p:nvPr>
            <p:ph type="dt" sz="half" idx="10"/>
          </p:nvPr>
        </p:nvSpPr>
        <p:spPr/>
        <p:txBody>
          <a:bodyPr/>
          <a:lstStyle/>
          <a:p>
            <a:fld id="{9F178CAE-8F4A-4742-93C7-0946DC952124}" type="datetimeFigureOut">
              <a:rPr lang="en-US" smtClean="0"/>
              <a:t>6/24/2022</a:t>
            </a:fld>
            <a:endParaRPr lang="en-US"/>
          </a:p>
        </p:txBody>
      </p:sp>
    </p:spTree>
    <p:extLst>
      <p:ext uri="{BB962C8B-B14F-4D97-AF65-F5344CB8AC3E}">
        <p14:creationId xmlns:p14="http://schemas.microsoft.com/office/powerpoint/2010/main" val="344678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178CAE-8F4A-4742-93C7-0946DC952124}" type="datetimeFigureOut">
              <a:rPr lang="en-US" smtClean="0"/>
              <a:t>6/24/2022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CCBE5D-974A-4D31-AD46-5740E1025890}" type="slidenum">
              <a:rPr lang="en-US" smtClean="0"/>
              <a:t>‹#›</a:t>
            </a:fld>
            <a:endParaRPr lang="en-US"/>
          </a:p>
        </p:txBody>
      </p:sp>
    </p:spTree>
    <p:extLst>
      <p:ext uri="{BB962C8B-B14F-4D97-AF65-F5344CB8AC3E}">
        <p14:creationId xmlns:p14="http://schemas.microsoft.com/office/powerpoint/2010/main" val="17471531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1EEFB-6F07-4E3C-9B60-5AD5AFCC15D9}"/>
              </a:ext>
            </a:extLst>
          </p:cNvPr>
          <p:cNvSpPr txBox="1"/>
          <p:nvPr/>
        </p:nvSpPr>
        <p:spPr>
          <a:xfrm>
            <a:off x="2124074" y="1070054"/>
            <a:ext cx="7810500" cy="1415772"/>
          </a:xfrm>
          <a:prstGeom prst="rect">
            <a:avLst/>
          </a:prstGeom>
          <a:noFill/>
        </p:spPr>
        <p:txBody>
          <a:bodyPr wrap="square" rtlCol="0">
            <a:spAutoFit/>
          </a:bodyPr>
          <a:lstStyle/>
          <a:p>
            <a:pPr algn="ctr"/>
            <a:r>
              <a:rPr lang="en-US" sz="4800" b="1" dirty="0">
                <a:solidFill>
                  <a:schemeClr val="accent2">
                    <a:lumMod val="75000"/>
                  </a:schemeClr>
                </a:solidFill>
                <a:latin typeface="Calibri Light" panose="020F0302020204030204" pitchFamily="34" charset="0"/>
                <a:cs typeface="Calibri Light" panose="020F0302020204030204" pitchFamily="34" charset="0"/>
              </a:rPr>
              <a:t>BÁO CÁO ĐỒ ÁN</a:t>
            </a:r>
          </a:p>
          <a:p>
            <a:pPr algn="ctr"/>
            <a:endParaRPr lang="en-US" sz="1400" b="1" dirty="0">
              <a:solidFill>
                <a:schemeClr val="accent1">
                  <a:lumMod val="50000"/>
                </a:schemeClr>
              </a:solidFill>
              <a:latin typeface="Calibri Light" panose="020F0302020204030204" pitchFamily="34" charset="0"/>
              <a:cs typeface="Calibri Light" panose="020F0302020204030204" pitchFamily="34" charset="0"/>
            </a:endParaRPr>
          </a:p>
          <a:p>
            <a:pPr algn="ctr"/>
            <a:r>
              <a:rPr lang="en-US" sz="2400" b="1" dirty="0">
                <a:latin typeface="Calibri Light" panose="020F0302020204030204" pitchFamily="34" charset="0"/>
                <a:cs typeface="Calibri Light" panose="020F0302020204030204" pitchFamily="34" charset="0"/>
              </a:rPr>
              <a:t>MÔN HỌC: TÍNH TOÁN ĐA PHƯƠNG TIỆN </a:t>
            </a:r>
          </a:p>
        </p:txBody>
      </p:sp>
      <p:sp>
        <p:nvSpPr>
          <p:cNvPr id="7" name="TextBox 6">
            <a:extLst>
              <a:ext uri="{FF2B5EF4-FFF2-40B4-BE49-F238E27FC236}">
                <a16:creationId xmlns:a16="http://schemas.microsoft.com/office/drawing/2014/main" id="{5CF9E687-1A3B-47AF-A04B-E37FAA43E37E}"/>
              </a:ext>
            </a:extLst>
          </p:cNvPr>
          <p:cNvSpPr txBox="1"/>
          <p:nvPr/>
        </p:nvSpPr>
        <p:spPr>
          <a:xfrm>
            <a:off x="1676398" y="2691240"/>
            <a:ext cx="8705850" cy="461665"/>
          </a:xfrm>
          <a:prstGeom prst="rect">
            <a:avLst/>
          </a:prstGeom>
          <a:noFill/>
        </p:spPr>
        <p:txBody>
          <a:bodyPr wrap="square" rtlCol="0">
            <a:spAutoFit/>
          </a:bodyPr>
          <a:lstStyle/>
          <a:p>
            <a:pPr algn="ct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ĐỀ TÀI: NÉN DỮ LIỆU VĂN BẢN</a:t>
            </a:r>
          </a:p>
        </p:txBody>
      </p:sp>
      <p:sp>
        <p:nvSpPr>
          <p:cNvPr id="8" name="TextBox 7">
            <a:extLst>
              <a:ext uri="{FF2B5EF4-FFF2-40B4-BE49-F238E27FC236}">
                <a16:creationId xmlns:a16="http://schemas.microsoft.com/office/drawing/2014/main" id="{ADAF3267-51CA-4BF2-B4C4-96BDBF4882D8}"/>
              </a:ext>
            </a:extLst>
          </p:cNvPr>
          <p:cNvSpPr txBox="1"/>
          <p:nvPr/>
        </p:nvSpPr>
        <p:spPr>
          <a:xfrm>
            <a:off x="2852737" y="5698875"/>
            <a:ext cx="7081836" cy="456535"/>
          </a:xfrm>
          <a:prstGeom prst="rect">
            <a:avLst/>
          </a:prstGeom>
          <a:noFill/>
        </p:spPr>
        <p:txBody>
          <a:bodyPr wrap="square" rtlCol="0">
            <a:spAutoFit/>
          </a:bodyPr>
          <a:lstStyle/>
          <a:p>
            <a:pPr>
              <a:lnSpc>
                <a:spcPct val="150000"/>
              </a:lnSpc>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CS232.M21.KHCL</a:t>
            </a:r>
          </a:p>
        </p:txBody>
      </p:sp>
      <p:sp>
        <p:nvSpPr>
          <p:cNvPr id="10" name="TextBox 9">
            <a:extLst>
              <a:ext uri="{FF2B5EF4-FFF2-40B4-BE49-F238E27FC236}">
                <a16:creationId xmlns:a16="http://schemas.microsoft.com/office/drawing/2014/main" id="{41FD10DF-9FF6-4E4D-8507-C8E19E4B03CF}"/>
              </a:ext>
            </a:extLst>
          </p:cNvPr>
          <p:cNvSpPr txBox="1"/>
          <p:nvPr/>
        </p:nvSpPr>
        <p:spPr>
          <a:xfrm>
            <a:off x="2124074" y="4360047"/>
            <a:ext cx="7810499" cy="1338828"/>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Sinh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hiện:      </a:t>
            </a:r>
            <a:r>
              <a:rPr lang="en-US" dirty="0" err="1">
                <a:latin typeface="Arial" panose="020B0604020202020204" pitchFamily="34" charset="0"/>
                <a:cs typeface="Arial" panose="020B0604020202020204" pitchFamily="34" charset="0"/>
              </a:rPr>
              <a:t>Đỗ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Khánh</a:t>
            </a:r>
            <a:r>
              <a:rPr lang="en-US" dirty="0">
                <a:latin typeface="Arial" panose="020B0604020202020204" pitchFamily="34" charset="0"/>
                <a:cs typeface="Arial" panose="020B0604020202020204" pitchFamily="34" charset="0"/>
              </a:rPr>
              <a:t> – 19521676</a:t>
            </a:r>
          </a:p>
          <a:p>
            <a:pPr lvl="4">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 19521383</a:t>
            </a:r>
          </a:p>
          <a:p>
            <a:pPr lvl="5">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 19521326</a:t>
            </a:r>
          </a:p>
        </p:txBody>
      </p:sp>
      <p:sp>
        <p:nvSpPr>
          <p:cNvPr id="2" name="TextBox 1"/>
          <p:cNvSpPr txBox="1"/>
          <p:nvPr/>
        </p:nvSpPr>
        <p:spPr>
          <a:xfrm>
            <a:off x="1676398" y="156754"/>
            <a:ext cx="8705850" cy="769441"/>
          </a:xfrm>
          <a:prstGeom prst="rect">
            <a:avLst/>
          </a:prstGeom>
          <a:noFill/>
        </p:spPr>
        <p:txBody>
          <a:bodyPr wrap="square" rtlCol="0">
            <a:spAutoFit/>
          </a:bodyPr>
          <a:lstStyle/>
          <a:p>
            <a:pPr algn="ctr"/>
            <a:r>
              <a:rPr lang="en-US" sz="2200" b="1" dirty="0">
                <a:latin typeface="Calibri Light" panose="020F0302020204030204" pitchFamily="34" charset="0"/>
                <a:cs typeface="Calibri Light" panose="020F0302020204030204" pitchFamily="34" charset="0"/>
              </a:rPr>
              <a:t>ĐẠI HỌC QUỐC GIA THÀNH PHỐ HỒ CHÍ MINH</a:t>
            </a:r>
          </a:p>
          <a:p>
            <a:pPr algn="ctr"/>
            <a:r>
              <a:rPr lang="en-US" sz="2200" b="1" dirty="0">
                <a:latin typeface="Calibri Light" panose="020F0302020204030204" pitchFamily="34" charset="0"/>
                <a:cs typeface="Calibri Light" panose="020F0302020204030204" pitchFamily="34" charset="0"/>
              </a:rPr>
              <a:t>ĐẠI HỌC CÔNG NGHỆ THÔNG TIN</a:t>
            </a:r>
          </a:p>
        </p:txBody>
      </p:sp>
      <p:sp>
        <p:nvSpPr>
          <p:cNvPr id="5" name="TextBox 4"/>
          <p:cNvSpPr txBox="1"/>
          <p:nvPr/>
        </p:nvSpPr>
        <p:spPr>
          <a:xfrm>
            <a:off x="2124073" y="3463133"/>
            <a:ext cx="7810500" cy="456535"/>
          </a:xfrm>
          <a:prstGeom prst="rect">
            <a:avLst/>
          </a:prstGeom>
          <a:noFill/>
        </p:spPr>
        <p:txBody>
          <a:bodyPr wrap="square" rtlCol="0">
            <a:spAutoFit/>
          </a:bodyPr>
          <a:lstStyle/>
          <a:p>
            <a:pPr lvl="2">
              <a:lnSpc>
                <a:spcPct val="150000"/>
              </a:lnSpc>
            </a:pPr>
            <a:r>
              <a:rPr lang="en-US" b="1" dirty="0" err="1">
                <a:latin typeface="Arial" panose="020B0604020202020204" pitchFamily="34" charset="0"/>
                <a:cs typeface="Arial" panose="020B0604020202020204" pitchFamily="34" charset="0"/>
              </a:rPr>
              <a:t>Giảng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hướng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dẫn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GV. </a:t>
            </a:r>
            <a:r>
              <a:rPr lang="en-US" dirty="0" err="1">
                <a:latin typeface="Arial" panose="020B0604020202020204" pitchFamily="34" charset="0"/>
                <a:cs typeface="Arial" panose="020B0604020202020204" pitchFamily="34" charset="0"/>
              </a:rPr>
              <a:t>Đỗ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318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83DE2-A0C4-9256-E538-A235DC2BA4E7}"/>
              </a:ext>
            </a:extLst>
          </p:cNvPr>
          <p:cNvSpPr txBox="1"/>
          <p:nvPr/>
        </p:nvSpPr>
        <p:spPr>
          <a:xfrm>
            <a:off x="304800" y="359980"/>
            <a:ext cx="2858813" cy="369332"/>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4. LZW CODING</a:t>
            </a:r>
          </a:p>
        </p:txBody>
      </p:sp>
      <p:sp>
        <p:nvSpPr>
          <p:cNvPr id="12" name="TextBox 11">
            <a:extLst>
              <a:ext uri="{FF2B5EF4-FFF2-40B4-BE49-F238E27FC236}">
                <a16:creationId xmlns:a16="http://schemas.microsoft.com/office/drawing/2014/main" id="{9EA17F32-198D-1701-F092-DA42303F78AA}"/>
              </a:ext>
            </a:extLst>
          </p:cNvPr>
          <p:cNvSpPr txBox="1"/>
          <p:nvPr/>
        </p:nvSpPr>
        <p:spPr>
          <a:xfrm>
            <a:off x="304800" y="4542507"/>
            <a:ext cx="11004332" cy="12879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t>Ý tưởng của mã hóa </a:t>
            </a:r>
            <a:r>
              <a:rPr lang="en-US" dirty="0"/>
              <a:t>LZW là </a:t>
            </a:r>
            <a:r>
              <a:rPr lang="vi-VN" dirty="0"/>
              <a:t>người mã hoá và người giải mã cùng xây dựng bảng mã. Bảng mã này không cần được lưu kèm với dữ liệu trong quá trình nén, mà khi giải nén, người giải nén sẽ xây dựng lại nó</a:t>
            </a:r>
            <a:endParaRPr lang="en-US" dirty="0"/>
          </a:p>
        </p:txBody>
      </p:sp>
      <p:pic>
        <p:nvPicPr>
          <p:cNvPr id="3" name="Picture 2">
            <a:extLst>
              <a:ext uri="{FF2B5EF4-FFF2-40B4-BE49-F238E27FC236}">
                <a16:creationId xmlns:a16="http://schemas.microsoft.com/office/drawing/2014/main" id="{2A29CFEA-2A3E-3D8F-9EE7-559542B4A51C}"/>
              </a:ext>
            </a:extLst>
          </p:cNvPr>
          <p:cNvPicPr>
            <a:picLocks noChangeAspect="1"/>
          </p:cNvPicPr>
          <p:nvPr/>
        </p:nvPicPr>
        <p:blipFill>
          <a:blip r:embed="rId2"/>
          <a:stretch>
            <a:fillRect/>
          </a:stretch>
        </p:blipFill>
        <p:spPr>
          <a:xfrm>
            <a:off x="378446" y="1702097"/>
            <a:ext cx="5570334" cy="1645920"/>
          </a:xfrm>
          <a:prstGeom prst="rect">
            <a:avLst/>
          </a:prstGeom>
        </p:spPr>
      </p:pic>
      <p:pic>
        <p:nvPicPr>
          <p:cNvPr id="9" name="Picture 8" descr="Text&#10;&#10;Description automatically generated with low confidence">
            <a:extLst>
              <a:ext uri="{FF2B5EF4-FFF2-40B4-BE49-F238E27FC236}">
                <a16:creationId xmlns:a16="http://schemas.microsoft.com/office/drawing/2014/main" id="{40E200D1-BFF5-8006-01DE-4269447A1E4D}"/>
              </a:ext>
            </a:extLst>
          </p:cNvPr>
          <p:cNvPicPr>
            <a:picLocks noChangeAspect="1"/>
          </p:cNvPicPr>
          <p:nvPr/>
        </p:nvPicPr>
        <p:blipFill>
          <a:blip r:embed="rId3"/>
          <a:stretch>
            <a:fillRect/>
          </a:stretch>
        </p:blipFill>
        <p:spPr>
          <a:xfrm>
            <a:off x="7458193" y="729312"/>
            <a:ext cx="2870709" cy="3291840"/>
          </a:xfrm>
          <a:prstGeom prst="rect">
            <a:avLst/>
          </a:prstGeom>
        </p:spPr>
      </p:pic>
    </p:spTree>
    <p:extLst>
      <p:ext uri="{BB962C8B-B14F-4D97-AF65-F5344CB8AC3E}">
        <p14:creationId xmlns:p14="http://schemas.microsoft.com/office/powerpoint/2010/main" val="354398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vi-VN" dirty="0">
                <a:latin typeface="Arial" panose="020B0604020202020204" pitchFamily="34" charset="0"/>
                <a:cs typeface="Arial" panose="020B0604020202020204" pitchFamily="34" charset="0"/>
              </a:rPr>
              <a:t> 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4457"/>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graphicFrame>
        <p:nvGraphicFramePr>
          <p:cNvPr id="2" name="Table 2">
            <a:extLst>
              <a:ext uri="{FF2B5EF4-FFF2-40B4-BE49-F238E27FC236}">
                <a16:creationId xmlns:a16="http://schemas.microsoft.com/office/drawing/2014/main" id="{2200D48A-E532-2A70-3DFF-EC5EFB8B1784}"/>
              </a:ext>
            </a:extLst>
          </p:cNvPr>
          <p:cNvGraphicFramePr>
            <a:graphicFrameLocks noGrp="1"/>
          </p:cNvGraphicFramePr>
          <p:nvPr>
            <p:extLst>
              <p:ext uri="{D42A27DB-BD31-4B8C-83A1-F6EECF244321}">
                <p14:modId xmlns:p14="http://schemas.microsoft.com/office/powerpoint/2010/main" val="1462900648"/>
              </p:ext>
            </p:extLst>
          </p:nvPr>
        </p:nvGraphicFramePr>
        <p:xfrm>
          <a:off x="3127829" y="2941906"/>
          <a:ext cx="5936342" cy="74168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1899275384"/>
                  </a:ext>
                </a:extLst>
              </a:tr>
            </a:tbl>
          </a:graphicData>
        </a:graphic>
      </p:graphicFrame>
    </p:spTree>
    <p:extLst>
      <p:ext uri="{BB962C8B-B14F-4D97-AF65-F5344CB8AC3E}">
        <p14:creationId xmlns:p14="http://schemas.microsoft.com/office/powerpoint/2010/main" val="244910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vi-VN" dirty="0">
                <a:latin typeface="Arial" panose="020B0604020202020204" pitchFamily="34" charset="0"/>
                <a:cs typeface="Arial" panose="020B0604020202020204" pitchFamily="34" charset="0"/>
              </a:rPr>
              <a:t> 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4457"/>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graphicFrame>
        <p:nvGraphicFramePr>
          <p:cNvPr id="7" name="Table 2">
            <a:extLst>
              <a:ext uri="{FF2B5EF4-FFF2-40B4-BE49-F238E27FC236}">
                <a16:creationId xmlns:a16="http://schemas.microsoft.com/office/drawing/2014/main" id="{A9FE1C47-07AD-932D-F58B-48668624A68E}"/>
              </a:ext>
            </a:extLst>
          </p:cNvPr>
          <p:cNvGraphicFramePr>
            <a:graphicFrameLocks noGrp="1"/>
          </p:cNvGraphicFramePr>
          <p:nvPr>
            <p:extLst>
              <p:ext uri="{D42A27DB-BD31-4B8C-83A1-F6EECF244321}">
                <p14:modId xmlns:p14="http://schemas.microsoft.com/office/powerpoint/2010/main" val="1240561947"/>
              </p:ext>
            </p:extLst>
          </p:nvPr>
        </p:nvGraphicFramePr>
        <p:xfrm>
          <a:off x="3127829" y="2941906"/>
          <a:ext cx="5936342" cy="111252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4248577485"/>
                  </a:ext>
                </a:extLst>
              </a:tr>
              <a:tr h="370840">
                <a:tc>
                  <a:txBody>
                    <a:bodyPr/>
                    <a:lstStyle/>
                    <a:p>
                      <a:r>
                        <a:rPr lang="en-US" dirty="0"/>
                        <a:t>B: 66</a:t>
                      </a:r>
                    </a:p>
                  </a:txBody>
                  <a:tcPr/>
                </a:tc>
                <a:tc>
                  <a:txBody>
                    <a:bodyPr/>
                    <a:lstStyle/>
                    <a:p>
                      <a:r>
                        <a:rPr lang="en-US" dirty="0"/>
                        <a:t>66</a:t>
                      </a:r>
                    </a:p>
                  </a:txBody>
                  <a:tcPr/>
                </a:tc>
                <a:tc>
                  <a:txBody>
                    <a:bodyPr/>
                    <a:lstStyle/>
                    <a:p>
                      <a:r>
                        <a:rPr lang="en-US" dirty="0"/>
                        <a:t>C</a:t>
                      </a:r>
                    </a:p>
                  </a:txBody>
                  <a:tcPr/>
                </a:tc>
                <a:tc>
                  <a:txBody>
                    <a:bodyPr/>
                    <a:lstStyle/>
                    <a:p>
                      <a:r>
                        <a:rPr lang="en-US" dirty="0"/>
                        <a:t>BC: 257</a:t>
                      </a:r>
                    </a:p>
                  </a:txBody>
                  <a:tcPr/>
                </a:tc>
                <a:extLst>
                  <a:ext uri="{0D108BD9-81ED-4DB2-BD59-A6C34878D82A}">
                    <a16:rowId xmlns:a16="http://schemas.microsoft.com/office/drawing/2014/main" val="753687213"/>
                  </a:ext>
                </a:extLst>
              </a:tr>
            </a:tbl>
          </a:graphicData>
        </a:graphic>
      </p:graphicFrame>
    </p:spTree>
    <p:extLst>
      <p:ext uri="{BB962C8B-B14F-4D97-AF65-F5344CB8AC3E}">
        <p14:creationId xmlns:p14="http://schemas.microsoft.com/office/powerpoint/2010/main" val="139346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vi-VN" dirty="0">
                <a:latin typeface="Arial" panose="020B0604020202020204" pitchFamily="34" charset="0"/>
                <a:cs typeface="Arial" panose="020B0604020202020204" pitchFamily="34" charset="0"/>
              </a:rPr>
              <a:t> 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521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graphicFrame>
        <p:nvGraphicFramePr>
          <p:cNvPr id="6" name="Table 2">
            <a:extLst>
              <a:ext uri="{FF2B5EF4-FFF2-40B4-BE49-F238E27FC236}">
                <a16:creationId xmlns:a16="http://schemas.microsoft.com/office/drawing/2014/main" id="{BBB53655-C4B4-8FCF-F17E-3651B2275C90}"/>
              </a:ext>
            </a:extLst>
          </p:cNvPr>
          <p:cNvGraphicFramePr>
            <a:graphicFrameLocks noGrp="1"/>
          </p:cNvGraphicFramePr>
          <p:nvPr>
            <p:extLst>
              <p:ext uri="{D42A27DB-BD31-4B8C-83A1-F6EECF244321}">
                <p14:modId xmlns:p14="http://schemas.microsoft.com/office/powerpoint/2010/main" val="802636264"/>
              </p:ext>
            </p:extLst>
          </p:nvPr>
        </p:nvGraphicFramePr>
        <p:xfrm>
          <a:off x="3127829" y="2941906"/>
          <a:ext cx="5936342" cy="148336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4248577485"/>
                  </a:ext>
                </a:extLst>
              </a:tr>
              <a:tr h="370840">
                <a:tc>
                  <a:txBody>
                    <a:bodyPr/>
                    <a:lstStyle/>
                    <a:p>
                      <a:r>
                        <a:rPr lang="en-US" dirty="0"/>
                        <a:t>B: 66</a:t>
                      </a:r>
                    </a:p>
                  </a:txBody>
                  <a:tcPr/>
                </a:tc>
                <a:tc>
                  <a:txBody>
                    <a:bodyPr/>
                    <a:lstStyle/>
                    <a:p>
                      <a:r>
                        <a:rPr lang="en-US" dirty="0"/>
                        <a:t>66</a:t>
                      </a:r>
                    </a:p>
                  </a:txBody>
                  <a:tcPr/>
                </a:tc>
                <a:tc>
                  <a:txBody>
                    <a:bodyPr/>
                    <a:lstStyle/>
                    <a:p>
                      <a:r>
                        <a:rPr lang="en-US" dirty="0"/>
                        <a:t>C</a:t>
                      </a:r>
                    </a:p>
                  </a:txBody>
                  <a:tcPr/>
                </a:tc>
                <a:tc>
                  <a:txBody>
                    <a:bodyPr/>
                    <a:lstStyle/>
                    <a:p>
                      <a:r>
                        <a:rPr lang="en-US" dirty="0"/>
                        <a:t>BC: 257</a:t>
                      </a:r>
                    </a:p>
                  </a:txBody>
                  <a:tcPr/>
                </a:tc>
                <a:extLst>
                  <a:ext uri="{0D108BD9-81ED-4DB2-BD59-A6C34878D82A}">
                    <a16:rowId xmlns:a16="http://schemas.microsoft.com/office/drawing/2014/main" val="1666355611"/>
                  </a:ext>
                </a:extLst>
              </a:tr>
              <a:tr h="370840">
                <a:tc>
                  <a:txBody>
                    <a:bodyPr/>
                    <a:lstStyle/>
                    <a:p>
                      <a:r>
                        <a:rPr lang="en-US" dirty="0"/>
                        <a:t>C: 67</a:t>
                      </a:r>
                    </a:p>
                  </a:txBody>
                  <a:tcPr/>
                </a:tc>
                <a:tc>
                  <a:txBody>
                    <a:bodyPr/>
                    <a:lstStyle/>
                    <a:p>
                      <a:r>
                        <a:rPr lang="en-US" dirty="0"/>
                        <a:t>67</a:t>
                      </a:r>
                    </a:p>
                  </a:txBody>
                  <a:tcPr/>
                </a:tc>
                <a:tc>
                  <a:txBody>
                    <a:bodyPr/>
                    <a:lstStyle/>
                    <a:p>
                      <a:r>
                        <a:rPr lang="en-US" dirty="0"/>
                        <a:t>B</a:t>
                      </a:r>
                    </a:p>
                  </a:txBody>
                  <a:tcPr/>
                </a:tc>
                <a:tc>
                  <a:txBody>
                    <a:bodyPr/>
                    <a:lstStyle/>
                    <a:p>
                      <a:r>
                        <a:rPr lang="en-US" dirty="0"/>
                        <a:t>CB: 258</a:t>
                      </a:r>
                    </a:p>
                  </a:txBody>
                  <a:tcPr/>
                </a:tc>
                <a:extLst>
                  <a:ext uri="{0D108BD9-81ED-4DB2-BD59-A6C34878D82A}">
                    <a16:rowId xmlns:a16="http://schemas.microsoft.com/office/drawing/2014/main" val="4028673656"/>
                  </a:ext>
                </a:extLst>
              </a:tr>
            </a:tbl>
          </a:graphicData>
        </a:graphic>
      </p:graphicFrame>
    </p:spTree>
    <p:extLst>
      <p:ext uri="{BB962C8B-B14F-4D97-AF65-F5344CB8AC3E}">
        <p14:creationId xmlns:p14="http://schemas.microsoft.com/office/powerpoint/2010/main" val="990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vi-VN" dirty="0">
                <a:latin typeface="Arial" panose="020B0604020202020204" pitchFamily="34" charset="0"/>
                <a:cs typeface="Arial" panose="020B0604020202020204" pitchFamily="34" charset="0"/>
              </a:rPr>
              <a:t> 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521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graphicFrame>
        <p:nvGraphicFramePr>
          <p:cNvPr id="6" name="Table 2">
            <a:extLst>
              <a:ext uri="{FF2B5EF4-FFF2-40B4-BE49-F238E27FC236}">
                <a16:creationId xmlns:a16="http://schemas.microsoft.com/office/drawing/2014/main" id="{0FDF12E1-1B04-8923-479C-D27BEEBA3E5E}"/>
              </a:ext>
            </a:extLst>
          </p:cNvPr>
          <p:cNvGraphicFramePr>
            <a:graphicFrameLocks noGrp="1"/>
          </p:cNvGraphicFramePr>
          <p:nvPr>
            <p:extLst>
              <p:ext uri="{D42A27DB-BD31-4B8C-83A1-F6EECF244321}">
                <p14:modId xmlns:p14="http://schemas.microsoft.com/office/powerpoint/2010/main" val="1903073598"/>
              </p:ext>
            </p:extLst>
          </p:nvPr>
        </p:nvGraphicFramePr>
        <p:xfrm>
          <a:off x="3127829" y="2941906"/>
          <a:ext cx="5936342" cy="185420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4248577485"/>
                  </a:ext>
                </a:extLst>
              </a:tr>
              <a:tr h="370840">
                <a:tc>
                  <a:txBody>
                    <a:bodyPr/>
                    <a:lstStyle/>
                    <a:p>
                      <a:r>
                        <a:rPr lang="en-US" dirty="0"/>
                        <a:t>B: 66</a:t>
                      </a:r>
                    </a:p>
                  </a:txBody>
                  <a:tcPr/>
                </a:tc>
                <a:tc>
                  <a:txBody>
                    <a:bodyPr/>
                    <a:lstStyle/>
                    <a:p>
                      <a:r>
                        <a:rPr lang="en-US" dirty="0"/>
                        <a:t>66</a:t>
                      </a:r>
                    </a:p>
                  </a:txBody>
                  <a:tcPr/>
                </a:tc>
                <a:tc>
                  <a:txBody>
                    <a:bodyPr/>
                    <a:lstStyle/>
                    <a:p>
                      <a:r>
                        <a:rPr lang="en-US" dirty="0"/>
                        <a:t>C</a:t>
                      </a:r>
                    </a:p>
                  </a:txBody>
                  <a:tcPr/>
                </a:tc>
                <a:tc>
                  <a:txBody>
                    <a:bodyPr/>
                    <a:lstStyle/>
                    <a:p>
                      <a:r>
                        <a:rPr lang="en-US" dirty="0"/>
                        <a:t>BC: 257</a:t>
                      </a:r>
                    </a:p>
                  </a:txBody>
                  <a:tcPr/>
                </a:tc>
                <a:extLst>
                  <a:ext uri="{0D108BD9-81ED-4DB2-BD59-A6C34878D82A}">
                    <a16:rowId xmlns:a16="http://schemas.microsoft.com/office/drawing/2014/main" val="1708379419"/>
                  </a:ext>
                </a:extLst>
              </a:tr>
              <a:tr h="370840">
                <a:tc>
                  <a:txBody>
                    <a:bodyPr/>
                    <a:lstStyle/>
                    <a:p>
                      <a:r>
                        <a:rPr lang="en-US" dirty="0"/>
                        <a:t>C: 67</a:t>
                      </a:r>
                    </a:p>
                  </a:txBody>
                  <a:tcPr/>
                </a:tc>
                <a:tc>
                  <a:txBody>
                    <a:bodyPr/>
                    <a:lstStyle/>
                    <a:p>
                      <a:r>
                        <a:rPr lang="en-US" dirty="0"/>
                        <a:t>67</a:t>
                      </a:r>
                    </a:p>
                  </a:txBody>
                  <a:tcPr/>
                </a:tc>
                <a:tc>
                  <a:txBody>
                    <a:bodyPr/>
                    <a:lstStyle/>
                    <a:p>
                      <a:r>
                        <a:rPr lang="en-US" dirty="0"/>
                        <a:t>B</a:t>
                      </a:r>
                    </a:p>
                  </a:txBody>
                  <a:tcPr/>
                </a:tc>
                <a:tc>
                  <a:txBody>
                    <a:bodyPr/>
                    <a:lstStyle/>
                    <a:p>
                      <a:r>
                        <a:rPr lang="en-US" dirty="0"/>
                        <a:t>CB: 258</a:t>
                      </a:r>
                    </a:p>
                  </a:txBody>
                  <a:tcPr/>
                </a:tc>
                <a:extLst>
                  <a:ext uri="{0D108BD9-81ED-4DB2-BD59-A6C34878D82A}">
                    <a16:rowId xmlns:a16="http://schemas.microsoft.com/office/drawing/2014/main" val="1666355611"/>
                  </a:ext>
                </a:extLst>
              </a:tr>
              <a:tr h="370840">
                <a:tc>
                  <a:txBody>
                    <a:bodyPr/>
                    <a:lstStyle/>
                    <a:p>
                      <a:r>
                        <a:rPr lang="en-US" dirty="0"/>
                        <a:t>BC: 257</a:t>
                      </a:r>
                    </a:p>
                  </a:txBody>
                  <a:tcPr/>
                </a:tc>
                <a:tc>
                  <a:txBody>
                    <a:bodyPr/>
                    <a:lstStyle/>
                    <a:p>
                      <a:r>
                        <a:rPr lang="en-US" dirty="0"/>
                        <a:t>257</a:t>
                      </a:r>
                    </a:p>
                  </a:txBody>
                  <a:tcPr/>
                </a:tc>
                <a:tc>
                  <a:txBody>
                    <a:bodyPr/>
                    <a:lstStyle/>
                    <a:p>
                      <a:r>
                        <a:rPr lang="en-US" dirty="0"/>
                        <a:t>A</a:t>
                      </a:r>
                    </a:p>
                  </a:txBody>
                  <a:tcPr/>
                </a:tc>
                <a:tc>
                  <a:txBody>
                    <a:bodyPr/>
                    <a:lstStyle/>
                    <a:p>
                      <a:r>
                        <a:rPr lang="en-US" dirty="0"/>
                        <a:t>BCA: 259</a:t>
                      </a:r>
                    </a:p>
                  </a:txBody>
                  <a:tcPr/>
                </a:tc>
                <a:extLst>
                  <a:ext uri="{0D108BD9-81ED-4DB2-BD59-A6C34878D82A}">
                    <a16:rowId xmlns:a16="http://schemas.microsoft.com/office/drawing/2014/main" val="4028673656"/>
                  </a:ext>
                </a:extLst>
              </a:tr>
            </a:tbl>
          </a:graphicData>
        </a:graphic>
      </p:graphicFrame>
    </p:spTree>
    <p:extLst>
      <p:ext uri="{BB962C8B-B14F-4D97-AF65-F5344CB8AC3E}">
        <p14:creationId xmlns:p14="http://schemas.microsoft.com/office/powerpoint/2010/main" val="290876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vi-VN" dirty="0">
                <a:latin typeface="Arial" panose="020B0604020202020204" pitchFamily="34" charset="0"/>
                <a:cs typeface="Arial" panose="020B0604020202020204" pitchFamily="34" charset="0"/>
              </a:rPr>
              <a:t> 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521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graphicFrame>
        <p:nvGraphicFramePr>
          <p:cNvPr id="6" name="Table 2">
            <a:extLst>
              <a:ext uri="{FF2B5EF4-FFF2-40B4-BE49-F238E27FC236}">
                <a16:creationId xmlns:a16="http://schemas.microsoft.com/office/drawing/2014/main" id="{4C34AFAD-A306-5C1B-56DE-5CAE694963AA}"/>
              </a:ext>
            </a:extLst>
          </p:cNvPr>
          <p:cNvGraphicFramePr>
            <a:graphicFrameLocks noGrp="1"/>
          </p:cNvGraphicFramePr>
          <p:nvPr>
            <p:extLst>
              <p:ext uri="{D42A27DB-BD31-4B8C-83A1-F6EECF244321}">
                <p14:modId xmlns:p14="http://schemas.microsoft.com/office/powerpoint/2010/main" val="1134930197"/>
              </p:ext>
            </p:extLst>
          </p:nvPr>
        </p:nvGraphicFramePr>
        <p:xfrm>
          <a:off x="3127829" y="2941906"/>
          <a:ext cx="5936342" cy="222504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4248577485"/>
                  </a:ext>
                </a:extLst>
              </a:tr>
              <a:tr h="370840">
                <a:tc>
                  <a:txBody>
                    <a:bodyPr/>
                    <a:lstStyle/>
                    <a:p>
                      <a:r>
                        <a:rPr lang="en-US" dirty="0"/>
                        <a:t>B: 66</a:t>
                      </a:r>
                    </a:p>
                  </a:txBody>
                  <a:tcPr/>
                </a:tc>
                <a:tc>
                  <a:txBody>
                    <a:bodyPr/>
                    <a:lstStyle/>
                    <a:p>
                      <a:r>
                        <a:rPr lang="en-US" dirty="0"/>
                        <a:t>66</a:t>
                      </a:r>
                    </a:p>
                  </a:txBody>
                  <a:tcPr/>
                </a:tc>
                <a:tc>
                  <a:txBody>
                    <a:bodyPr/>
                    <a:lstStyle/>
                    <a:p>
                      <a:r>
                        <a:rPr lang="en-US" dirty="0"/>
                        <a:t>C</a:t>
                      </a:r>
                    </a:p>
                  </a:txBody>
                  <a:tcPr/>
                </a:tc>
                <a:tc>
                  <a:txBody>
                    <a:bodyPr/>
                    <a:lstStyle/>
                    <a:p>
                      <a:r>
                        <a:rPr lang="en-US" dirty="0"/>
                        <a:t>BC: 257</a:t>
                      </a:r>
                    </a:p>
                  </a:txBody>
                  <a:tcPr/>
                </a:tc>
                <a:extLst>
                  <a:ext uri="{0D108BD9-81ED-4DB2-BD59-A6C34878D82A}">
                    <a16:rowId xmlns:a16="http://schemas.microsoft.com/office/drawing/2014/main" val="1085587023"/>
                  </a:ext>
                </a:extLst>
              </a:tr>
              <a:tr h="370840">
                <a:tc>
                  <a:txBody>
                    <a:bodyPr/>
                    <a:lstStyle/>
                    <a:p>
                      <a:r>
                        <a:rPr lang="en-US" dirty="0"/>
                        <a:t>C: 67</a:t>
                      </a:r>
                    </a:p>
                  </a:txBody>
                  <a:tcPr/>
                </a:tc>
                <a:tc>
                  <a:txBody>
                    <a:bodyPr/>
                    <a:lstStyle/>
                    <a:p>
                      <a:r>
                        <a:rPr lang="en-US" dirty="0"/>
                        <a:t>67</a:t>
                      </a:r>
                    </a:p>
                  </a:txBody>
                  <a:tcPr/>
                </a:tc>
                <a:tc>
                  <a:txBody>
                    <a:bodyPr/>
                    <a:lstStyle/>
                    <a:p>
                      <a:r>
                        <a:rPr lang="en-US" dirty="0"/>
                        <a:t>B</a:t>
                      </a:r>
                    </a:p>
                  </a:txBody>
                  <a:tcPr/>
                </a:tc>
                <a:tc>
                  <a:txBody>
                    <a:bodyPr/>
                    <a:lstStyle/>
                    <a:p>
                      <a:r>
                        <a:rPr lang="en-US" dirty="0"/>
                        <a:t>CB: 258</a:t>
                      </a:r>
                    </a:p>
                  </a:txBody>
                  <a:tcPr/>
                </a:tc>
                <a:extLst>
                  <a:ext uri="{0D108BD9-81ED-4DB2-BD59-A6C34878D82A}">
                    <a16:rowId xmlns:a16="http://schemas.microsoft.com/office/drawing/2014/main" val="2801437954"/>
                  </a:ext>
                </a:extLst>
              </a:tr>
              <a:tr h="370840">
                <a:tc>
                  <a:txBody>
                    <a:bodyPr/>
                    <a:lstStyle/>
                    <a:p>
                      <a:r>
                        <a:rPr lang="en-US" dirty="0"/>
                        <a:t>BC: 257</a:t>
                      </a:r>
                    </a:p>
                  </a:txBody>
                  <a:tcPr/>
                </a:tc>
                <a:tc>
                  <a:txBody>
                    <a:bodyPr/>
                    <a:lstStyle/>
                    <a:p>
                      <a:r>
                        <a:rPr lang="en-US" dirty="0"/>
                        <a:t>257</a:t>
                      </a:r>
                    </a:p>
                  </a:txBody>
                  <a:tcPr/>
                </a:tc>
                <a:tc>
                  <a:txBody>
                    <a:bodyPr/>
                    <a:lstStyle/>
                    <a:p>
                      <a:r>
                        <a:rPr lang="en-US" dirty="0"/>
                        <a:t>A</a:t>
                      </a:r>
                    </a:p>
                  </a:txBody>
                  <a:tcPr/>
                </a:tc>
                <a:tc>
                  <a:txBody>
                    <a:bodyPr/>
                    <a:lstStyle/>
                    <a:p>
                      <a:r>
                        <a:rPr lang="en-US" dirty="0"/>
                        <a:t>BCA: 259</a:t>
                      </a:r>
                    </a:p>
                  </a:txBody>
                  <a:tcPr/>
                </a:tc>
                <a:extLst>
                  <a:ext uri="{0D108BD9-81ED-4DB2-BD59-A6C34878D82A}">
                    <a16:rowId xmlns:a16="http://schemas.microsoft.com/office/drawing/2014/main" val="1566316565"/>
                  </a:ext>
                </a:extLst>
              </a:tr>
              <a:tr h="370840">
                <a:tc>
                  <a:txBody>
                    <a:bodyPr/>
                    <a:lstStyle/>
                    <a:p>
                      <a:r>
                        <a:rPr lang="en-US" dirty="0"/>
                        <a:t>AB: 256</a:t>
                      </a:r>
                    </a:p>
                  </a:txBody>
                  <a:tcPr/>
                </a:tc>
                <a:tc>
                  <a:txBody>
                    <a:bodyPr/>
                    <a:lstStyle/>
                    <a:p>
                      <a:r>
                        <a:rPr lang="en-US" dirty="0"/>
                        <a:t>256</a:t>
                      </a:r>
                    </a:p>
                  </a:txBody>
                  <a:tcPr/>
                </a:tc>
                <a:tc>
                  <a:txBody>
                    <a:bodyPr/>
                    <a:lstStyle/>
                    <a:p>
                      <a:r>
                        <a:rPr lang="en-US" dirty="0"/>
                        <a:t>C</a:t>
                      </a:r>
                    </a:p>
                  </a:txBody>
                  <a:tcPr/>
                </a:tc>
                <a:tc>
                  <a:txBody>
                    <a:bodyPr/>
                    <a:lstStyle/>
                    <a:p>
                      <a:r>
                        <a:rPr lang="en-US" dirty="0"/>
                        <a:t>ABC: 260</a:t>
                      </a:r>
                    </a:p>
                  </a:txBody>
                  <a:tcPr/>
                </a:tc>
                <a:extLst>
                  <a:ext uri="{0D108BD9-81ED-4DB2-BD59-A6C34878D82A}">
                    <a16:rowId xmlns:a16="http://schemas.microsoft.com/office/drawing/2014/main" val="753687213"/>
                  </a:ext>
                </a:extLst>
              </a:tr>
            </a:tbl>
          </a:graphicData>
        </a:graphic>
      </p:graphicFrame>
    </p:spTree>
    <p:extLst>
      <p:ext uri="{BB962C8B-B14F-4D97-AF65-F5344CB8AC3E}">
        <p14:creationId xmlns:p14="http://schemas.microsoft.com/office/powerpoint/2010/main" val="101044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vi-VN" dirty="0">
                <a:latin typeface="Arial" panose="020B0604020202020204" pitchFamily="34" charset="0"/>
                <a:cs typeface="Arial" panose="020B0604020202020204" pitchFamily="34" charset="0"/>
              </a:rPr>
              <a:t> 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521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graphicFrame>
        <p:nvGraphicFramePr>
          <p:cNvPr id="8" name="Table 2">
            <a:extLst>
              <a:ext uri="{FF2B5EF4-FFF2-40B4-BE49-F238E27FC236}">
                <a16:creationId xmlns:a16="http://schemas.microsoft.com/office/drawing/2014/main" id="{AE7C3806-C997-5266-F18C-B1555EC04DF5}"/>
              </a:ext>
            </a:extLst>
          </p:cNvPr>
          <p:cNvGraphicFramePr>
            <a:graphicFrameLocks noGrp="1"/>
          </p:cNvGraphicFramePr>
          <p:nvPr>
            <p:extLst>
              <p:ext uri="{D42A27DB-BD31-4B8C-83A1-F6EECF244321}">
                <p14:modId xmlns:p14="http://schemas.microsoft.com/office/powerpoint/2010/main" val="933745199"/>
              </p:ext>
            </p:extLst>
          </p:nvPr>
        </p:nvGraphicFramePr>
        <p:xfrm>
          <a:off x="3127829" y="2941906"/>
          <a:ext cx="5936342" cy="259588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4248577485"/>
                  </a:ext>
                </a:extLst>
              </a:tr>
              <a:tr h="370840">
                <a:tc>
                  <a:txBody>
                    <a:bodyPr/>
                    <a:lstStyle/>
                    <a:p>
                      <a:r>
                        <a:rPr lang="en-US" dirty="0"/>
                        <a:t>B: 66</a:t>
                      </a:r>
                    </a:p>
                  </a:txBody>
                  <a:tcPr/>
                </a:tc>
                <a:tc>
                  <a:txBody>
                    <a:bodyPr/>
                    <a:lstStyle/>
                    <a:p>
                      <a:r>
                        <a:rPr lang="en-US" dirty="0"/>
                        <a:t>66</a:t>
                      </a:r>
                    </a:p>
                  </a:txBody>
                  <a:tcPr/>
                </a:tc>
                <a:tc>
                  <a:txBody>
                    <a:bodyPr/>
                    <a:lstStyle/>
                    <a:p>
                      <a:r>
                        <a:rPr lang="en-US" dirty="0"/>
                        <a:t>C</a:t>
                      </a:r>
                    </a:p>
                  </a:txBody>
                  <a:tcPr/>
                </a:tc>
                <a:tc>
                  <a:txBody>
                    <a:bodyPr/>
                    <a:lstStyle/>
                    <a:p>
                      <a:r>
                        <a:rPr lang="en-US" dirty="0"/>
                        <a:t>BC: 257</a:t>
                      </a:r>
                    </a:p>
                  </a:txBody>
                  <a:tcPr/>
                </a:tc>
                <a:extLst>
                  <a:ext uri="{0D108BD9-81ED-4DB2-BD59-A6C34878D82A}">
                    <a16:rowId xmlns:a16="http://schemas.microsoft.com/office/drawing/2014/main" val="217677099"/>
                  </a:ext>
                </a:extLst>
              </a:tr>
              <a:tr h="370840">
                <a:tc>
                  <a:txBody>
                    <a:bodyPr/>
                    <a:lstStyle/>
                    <a:p>
                      <a:r>
                        <a:rPr lang="en-US" dirty="0"/>
                        <a:t>C: 67</a:t>
                      </a:r>
                    </a:p>
                  </a:txBody>
                  <a:tcPr/>
                </a:tc>
                <a:tc>
                  <a:txBody>
                    <a:bodyPr/>
                    <a:lstStyle/>
                    <a:p>
                      <a:r>
                        <a:rPr lang="en-US" dirty="0"/>
                        <a:t>67</a:t>
                      </a:r>
                    </a:p>
                  </a:txBody>
                  <a:tcPr/>
                </a:tc>
                <a:tc>
                  <a:txBody>
                    <a:bodyPr/>
                    <a:lstStyle/>
                    <a:p>
                      <a:r>
                        <a:rPr lang="en-US" dirty="0"/>
                        <a:t>B</a:t>
                      </a:r>
                    </a:p>
                  </a:txBody>
                  <a:tcPr/>
                </a:tc>
                <a:tc>
                  <a:txBody>
                    <a:bodyPr/>
                    <a:lstStyle/>
                    <a:p>
                      <a:r>
                        <a:rPr lang="en-US" dirty="0"/>
                        <a:t>CB: 258</a:t>
                      </a:r>
                    </a:p>
                  </a:txBody>
                  <a:tcPr/>
                </a:tc>
                <a:extLst>
                  <a:ext uri="{0D108BD9-81ED-4DB2-BD59-A6C34878D82A}">
                    <a16:rowId xmlns:a16="http://schemas.microsoft.com/office/drawing/2014/main" val="1085587023"/>
                  </a:ext>
                </a:extLst>
              </a:tr>
              <a:tr h="370840">
                <a:tc>
                  <a:txBody>
                    <a:bodyPr/>
                    <a:lstStyle/>
                    <a:p>
                      <a:r>
                        <a:rPr lang="en-US" dirty="0"/>
                        <a:t>BC: 257</a:t>
                      </a:r>
                    </a:p>
                  </a:txBody>
                  <a:tcPr/>
                </a:tc>
                <a:tc>
                  <a:txBody>
                    <a:bodyPr/>
                    <a:lstStyle/>
                    <a:p>
                      <a:r>
                        <a:rPr lang="en-US" dirty="0"/>
                        <a:t>257</a:t>
                      </a:r>
                    </a:p>
                  </a:txBody>
                  <a:tcPr/>
                </a:tc>
                <a:tc>
                  <a:txBody>
                    <a:bodyPr/>
                    <a:lstStyle/>
                    <a:p>
                      <a:r>
                        <a:rPr lang="en-US" dirty="0"/>
                        <a:t>A</a:t>
                      </a:r>
                    </a:p>
                  </a:txBody>
                  <a:tcPr/>
                </a:tc>
                <a:tc>
                  <a:txBody>
                    <a:bodyPr/>
                    <a:lstStyle/>
                    <a:p>
                      <a:r>
                        <a:rPr lang="en-US" dirty="0"/>
                        <a:t>BCA: 259</a:t>
                      </a:r>
                    </a:p>
                  </a:txBody>
                  <a:tcPr/>
                </a:tc>
                <a:extLst>
                  <a:ext uri="{0D108BD9-81ED-4DB2-BD59-A6C34878D82A}">
                    <a16:rowId xmlns:a16="http://schemas.microsoft.com/office/drawing/2014/main" val="2801437954"/>
                  </a:ext>
                </a:extLst>
              </a:tr>
              <a:tr h="370840">
                <a:tc>
                  <a:txBody>
                    <a:bodyPr/>
                    <a:lstStyle/>
                    <a:p>
                      <a:r>
                        <a:rPr lang="en-US" dirty="0"/>
                        <a:t>AB: 256</a:t>
                      </a:r>
                    </a:p>
                  </a:txBody>
                  <a:tcPr/>
                </a:tc>
                <a:tc>
                  <a:txBody>
                    <a:bodyPr/>
                    <a:lstStyle/>
                    <a:p>
                      <a:r>
                        <a:rPr lang="en-US" dirty="0"/>
                        <a:t>256</a:t>
                      </a:r>
                    </a:p>
                  </a:txBody>
                  <a:tcPr/>
                </a:tc>
                <a:tc>
                  <a:txBody>
                    <a:bodyPr/>
                    <a:lstStyle/>
                    <a:p>
                      <a:r>
                        <a:rPr lang="en-US" dirty="0"/>
                        <a:t>C</a:t>
                      </a:r>
                    </a:p>
                  </a:txBody>
                  <a:tcPr/>
                </a:tc>
                <a:tc>
                  <a:txBody>
                    <a:bodyPr/>
                    <a:lstStyle/>
                    <a:p>
                      <a:r>
                        <a:rPr lang="en-US" dirty="0"/>
                        <a:t>ABC: 260</a:t>
                      </a:r>
                    </a:p>
                  </a:txBody>
                  <a:tcPr/>
                </a:tc>
                <a:extLst>
                  <a:ext uri="{0D108BD9-81ED-4DB2-BD59-A6C34878D82A}">
                    <a16:rowId xmlns:a16="http://schemas.microsoft.com/office/drawing/2014/main" val="1566316565"/>
                  </a:ext>
                </a:extLst>
              </a:tr>
              <a:tr h="370840">
                <a:tc>
                  <a:txBody>
                    <a:bodyPr/>
                    <a:lstStyle/>
                    <a:p>
                      <a:r>
                        <a:rPr lang="en-US" dirty="0"/>
                        <a:t>C: 67</a:t>
                      </a:r>
                    </a:p>
                  </a:txBody>
                  <a:tcPr/>
                </a:tc>
                <a:tc>
                  <a:txBody>
                    <a:bodyPr/>
                    <a:lstStyle/>
                    <a:p>
                      <a:r>
                        <a:rPr lang="en-US" dirty="0"/>
                        <a:t>67</a:t>
                      </a:r>
                    </a:p>
                  </a:txBody>
                  <a:tcPr/>
                </a:tc>
                <a:tc>
                  <a:txBody>
                    <a:bodyPr/>
                    <a:lstStyle/>
                    <a:p>
                      <a:r>
                        <a:rPr lang="en-US" dirty="0"/>
                        <a:t>D</a:t>
                      </a:r>
                    </a:p>
                  </a:txBody>
                  <a:tcPr/>
                </a:tc>
                <a:tc>
                  <a:txBody>
                    <a:bodyPr/>
                    <a:lstStyle/>
                    <a:p>
                      <a:r>
                        <a:rPr lang="en-US" dirty="0"/>
                        <a:t>CD: 261</a:t>
                      </a:r>
                    </a:p>
                  </a:txBody>
                  <a:tcPr/>
                </a:tc>
                <a:extLst>
                  <a:ext uri="{0D108BD9-81ED-4DB2-BD59-A6C34878D82A}">
                    <a16:rowId xmlns:a16="http://schemas.microsoft.com/office/drawing/2014/main" val="753687213"/>
                  </a:ext>
                </a:extLst>
              </a:tr>
            </a:tbl>
          </a:graphicData>
        </a:graphic>
      </p:graphicFrame>
    </p:spTree>
    <p:extLst>
      <p:ext uri="{BB962C8B-B14F-4D97-AF65-F5344CB8AC3E}">
        <p14:creationId xmlns:p14="http://schemas.microsoft.com/office/powerpoint/2010/main" val="392849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1703030"/>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Một xâu kí tự là một tập hợp từ hai kí tự trở lên.</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Nhớ tất cả các xâu kí tự đã gặp và gán cho nó một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riêng.</a:t>
            </a: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Nếu lần sau gặp lại xâu kí tự đó, xâu kí tự sẽ được thay thế bằng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của nó</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31521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ABCBCABCD</a:t>
            </a:r>
          </a:p>
        </p:txBody>
      </p:sp>
      <p:sp>
        <p:nvSpPr>
          <p:cNvPr id="7" name="TextBox 6">
            <a:extLst>
              <a:ext uri="{FF2B5EF4-FFF2-40B4-BE49-F238E27FC236}">
                <a16:creationId xmlns:a16="http://schemas.microsoft.com/office/drawing/2014/main" id="{3FA04D26-D0BB-FD43-8B74-293B3D5D9970}"/>
              </a:ext>
            </a:extLst>
          </p:cNvPr>
          <p:cNvSpPr txBox="1"/>
          <p:nvPr/>
        </p:nvSpPr>
        <p:spPr>
          <a:xfrm>
            <a:off x="168164" y="6135358"/>
            <a:ext cx="413324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Kết</a:t>
            </a:r>
            <a:r>
              <a:rPr lang="en-US" dirty="0"/>
              <a:t> </a:t>
            </a:r>
            <a:r>
              <a:rPr lang="en-US" dirty="0" err="1"/>
              <a:t>quả</a:t>
            </a:r>
            <a:r>
              <a:rPr lang="en-US" dirty="0"/>
              <a:t>: 65 66 67 257 256 67 68</a:t>
            </a:r>
          </a:p>
        </p:txBody>
      </p:sp>
      <p:graphicFrame>
        <p:nvGraphicFramePr>
          <p:cNvPr id="8" name="Table 2">
            <a:extLst>
              <a:ext uri="{FF2B5EF4-FFF2-40B4-BE49-F238E27FC236}">
                <a16:creationId xmlns:a16="http://schemas.microsoft.com/office/drawing/2014/main" id="{AE7C3806-C997-5266-F18C-B1555EC04DF5}"/>
              </a:ext>
            </a:extLst>
          </p:cNvPr>
          <p:cNvGraphicFramePr>
            <a:graphicFrameLocks noGrp="1"/>
          </p:cNvGraphicFramePr>
          <p:nvPr>
            <p:extLst>
              <p:ext uri="{D42A27DB-BD31-4B8C-83A1-F6EECF244321}">
                <p14:modId xmlns:p14="http://schemas.microsoft.com/office/powerpoint/2010/main" val="1168685272"/>
              </p:ext>
            </p:extLst>
          </p:nvPr>
        </p:nvGraphicFramePr>
        <p:xfrm>
          <a:off x="3127829" y="2941906"/>
          <a:ext cx="5936342" cy="2966720"/>
        </p:xfrm>
        <a:graphic>
          <a:graphicData uri="http://schemas.openxmlformats.org/drawingml/2006/table">
            <a:tbl>
              <a:tblPr firstRow="1" bandRow="1">
                <a:tableStyleId>{5C22544A-7EE6-4342-B048-85BDC9FD1C3A}</a:tableStyleId>
              </a:tblPr>
              <a:tblGrid>
                <a:gridCol w="1530739">
                  <a:extLst>
                    <a:ext uri="{9D8B030D-6E8A-4147-A177-3AD203B41FA5}">
                      <a16:colId xmlns:a16="http://schemas.microsoft.com/office/drawing/2014/main" val="2572882361"/>
                    </a:ext>
                  </a:extLst>
                </a:gridCol>
                <a:gridCol w="1530739">
                  <a:extLst>
                    <a:ext uri="{9D8B030D-6E8A-4147-A177-3AD203B41FA5}">
                      <a16:colId xmlns:a16="http://schemas.microsoft.com/office/drawing/2014/main" val="3035634794"/>
                    </a:ext>
                  </a:extLst>
                </a:gridCol>
                <a:gridCol w="1530739">
                  <a:extLst>
                    <a:ext uri="{9D8B030D-6E8A-4147-A177-3AD203B41FA5}">
                      <a16:colId xmlns:a16="http://schemas.microsoft.com/office/drawing/2014/main" val="2759744316"/>
                    </a:ext>
                  </a:extLst>
                </a:gridCol>
                <a:gridCol w="1344125">
                  <a:extLst>
                    <a:ext uri="{9D8B030D-6E8A-4147-A177-3AD203B41FA5}">
                      <a16:colId xmlns:a16="http://schemas.microsoft.com/office/drawing/2014/main" val="161448555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Next</a:t>
                      </a:r>
                    </a:p>
                  </a:txBody>
                  <a:tcPr/>
                </a:tc>
                <a:tc>
                  <a:txBody>
                    <a:bodyPr/>
                    <a:lstStyle/>
                    <a:p>
                      <a:pPr algn="ctr"/>
                      <a:r>
                        <a:rPr lang="en-US" dirty="0"/>
                        <a:t>Dictionary</a:t>
                      </a:r>
                    </a:p>
                  </a:txBody>
                  <a:tcPr/>
                </a:tc>
                <a:extLst>
                  <a:ext uri="{0D108BD9-81ED-4DB2-BD59-A6C34878D82A}">
                    <a16:rowId xmlns:a16="http://schemas.microsoft.com/office/drawing/2014/main" val="2156521223"/>
                  </a:ext>
                </a:extLst>
              </a:tr>
              <a:tr h="370840">
                <a:tc>
                  <a:txBody>
                    <a:bodyPr/>
                    <a:lstStyle/>
                    <a:p>
                      <a:r>
                        <a:rPr lang="en-US" dirty="0"/>
                        <a:t>A: 65</a:t>
                      </a:r>
                    </a:p>
                  </a:txBody>
                  <a:tcPr/>
                </a:tc>
                <a:tc>
                  <a:txBody>
                    <a:bodyPr/>
                    <a:lstStyle/>
                    <a:p>
                      <a:r>
                        <a:rPr lang="en-US" dirty="0"/>
                        <a:t>65</a:t>
                      </a:r>
                    </a:p>
                  </a:txBody>
                  <a:tcPr/>
                </a:tc>
                <a:tc>
                  <a:txBody>
                    <a:bodyPr/>
                    <a:lstStyle/>
                    <a:p>
                      <a:r>
                        <a:rPr lang="en-US" dirty="0"/>
                        <a:t>B</a:t>
                      </a:r>
                    </a:p>
                  </a:txBody>
                  <a:tcPr/>
                </a:tc>
                <a:tc>
                  <a:txBody>
                    <a:bodyPr/>
                    <a:lstStyle/>
                    <a:p>
                      <a:r>
                        <a:rPr lang="en-US" dirty="0"/>
                        <a:t>AB: 256</a:t>
                      </a:r>
                    </a:p>
                  </a:txBody>
                  <a:tcPr/>
                </a:tc>
                <a:extLst>
                  <a:ext uri="{0D108BD9-81ED-4DB2-BD59-A6C34878D82A}">
                    <a16:rowId xmlns:a16="http://schemas.microsoft.com/office/drawing/2014/main" val="4248577485"/>
                  </a:ext>
                </a:extLst>
              </a:tr>
              <a:tr h="370840">
                <a:tc>
                  <a:txBody>
                    <a:bodyPr/>
                    <a:lstStyle/>
                    <a:p>
                      <a:r>
                        <a:rPr lang="en-US" dirty="0"/>
                        <a:t>B: 66</a:t>
                      </a:r>
                    </a:p>
                  </a:txBody>
                  <a:tcPr/>
                </a:tc>
                <a:tc>
                  <a:txBody>
                    <a:bodyPr/>
                    <a:lstStyle/>
                    <a:p>
                      <a:r>
                        <a:rPr lang="en-US" dirty="0"/>
                        <a:t>66</a:t>
                      </a:r>
                    </a:p>
                  </a:txBody>
                  <a:tcPr/>
                </a:tc>
                <a:tc>
                  <a:txBody>
                    <a:bodyPr/>
                    <a:lstStyle/>
                    <a:p>
                      <a:r>
                        <a:rPr lang="en-US" dirty="0"/>
                        <a:t>C</a:t>
                      </a:r>
                    </a:p>
                  </a:txBody>
                  <a:tcPr/>
                </a:tc>
                <a:tc>
                  <a:txBody>
                    <a:bodyPr/>
                    <a:lstStyle/>
                    <a:p>
                      <a:r>
                        <a:rPr lang="en-US" dirty="0"/>
                        <a:t>BC: 257</a:t>
                      </a:r>
                    </a:p>
                  </a:txBody>
                  <a:tcPr/>
                </a:tc>
                <a:extLst>
                  <a:ext uri="{0D108BD9-81ED-4DB2-BD59-A6C34878D82A}">
                    <a16:rowId xmlns:a16="http://schemas.microsoft.com/office/drawing/2014/main" val="217677099"/>
                  </a:ext>
                </a:extLst>
              </a:tr>
              <a:tr h="370840">
                <a:tc>
                  <a:txBody>
                    <a:bodyPr/>
                    <a:lstStyle/>
                    <a:p>
                      <a:r>
                        <a:rPr lang="en-US" dirty="0"/>
                        <a:t>C: 67</a:t>
                      </a:r>
                    </a:p>
                  </a:txBody>
                  <a:tcPr/>
                </a:tc>
                <a:tc>
                  <a:txBody>
                    <a:bodyPr/>
                    <a:lstStyle/>
                    <a:p>
                      <a:r>
                        <a:rPr lang="en-US" dirty="0"/>
                        <a:t>67</a:t>
                      </a:r>
                    </a:p>
                  </a:txBody>
                  <a:tcPr/>
                </a:tc>
                <a:tc>
                  <a:txBody>
                    <a:bodyPr/>
                    <a:lstStyle/>
                    <a:p>
                      <a:r>
                        <a:rPr lang="en-US" dirty="0"/>
                        <a:t>B</a:t>
                      </a:r>
                    </a:p>
                  </a:txBody>
                  <a:tcPr/>
                </a:tc>
                <a:tc>
                  <a:txBody>
                    <a:bodyPr/>
                    <a:lstStyle/>
                    <a:p>
                      <a:r>
                        <a:rPr lang="en-US" dirty="0"/>
                        <a:t>CB: 258</a:t>
                      </a:r>
                    </a:p>
                  </a:txBody>
                  <a:tcPr/>
                </a:tc>
                <a:extLst>
                  <a:ext uri="{0D108BD9-81ED-4DB2-BD59-A6C34878D82A}">
                    <a16:rowId xmlns:a16="http://schemas.microsoft.com/office/drawing/2014/main" val="1085587023"/>
                  </a:ext>
                </a:extLst>
              </a:tr>
              <a:tr h="370840">
                <a:tc>
                  <a:txBody>
                    <a:bodyPr/>
                    <a:lstStyle/>
                    <a:p>
                      <a:r>
                        <a:rPr lang="en-US" dirty="0"/>
                        <a:t>BC: 257</a:t>
                      </a:r>
                    </a:p>
                  </a:txBody>
                  <a:tcPr/>
                </a:tc>
                <a:tc>
                  <a:txBody>
                    <a:bodyPr/>
                    <a:lstStyle/>
                    <a:p>
                      <a:r>
                        <a:rPr lang="en-US" dirty="0"/>
                        <a:t>257</a:t>
                      </a:r>
                    </a:p>
                  </a:txBody>
                  <a:tcPr/>
                </a:tc>
                <a:tc>
                  <a:txBody>
                    <a:bodyPr/>
                    <a:lstStyle/>
                    <a:p>
                      <a:r>
                        <a:rPr lang="en-US" dirty="0"/>
                        <a:t>A</a:t>
                      </a:r>
                    </a:p>
                  </a:txBody>
                  <a:tcPr/>
                </a:tc>
                <a:tc>
                  <a:txBody>
                    <a:bodyPr/>
                    <a:lstStyle/>
                    <a:p>
                      <a:r>
                        <a:rPr lang="en-US" dirty="0"/>
                        <a:t>BCA: 259</a:t>
                      </a:r>
                    </a:p>
                  </a:txBody>
                  <a:tcPr/>
                </a:tc>
                <a:extLst>
                  <a:ext uri="{0D108BD9-81ED-4DB2-BD59-A6C34878D82A}">
                    <a16:rowId xmlns:a16="http://schemas.microsoft.com/office/drawing/2014/main" val="2801437954"/>
                  </a:ext>
                </a:extLst>
              </a:tr>
              <a:tr h="370840">
                <a:tc>
                  <a:txBody>
                    <a:bodyPr/>
                    <a:lstStyle/>
                    <a:p>
                      <a:r>
                        <a:rPr lang="en-US" dirty="0"/>
                        <a:t>AB: 256</a:t>
                      </a:r>
                    </a:p>
                  </a:txBody>
                  <a:tcPr/>
                </a:tc>
                <a:tc>
                  <a:txBody>
                    <a:bodyPr/>
                    <a:lstStyle/>
                    <a:p>
                      <a:r>
                        <a:rPr lang="en-US" dirty="0"/>
                        <a:t>256</a:t>
                      </a:r>
                    </a:p>
                  </a:txBody>
                  <a:tcPr/>
                </a:tc>
                <a:tc>
                  <a:txBody>
                    <a:bodyPr/>
                    <a:lstStyle/>
                    <a:p>
                      <a:r>
                        <a:rPr lang="en-US" dirty="0"/>
                        <a:t>C</a:t>
                      </a:r>
                    </a:p>
                  </a:txBody>
                  <a:tcPr/>
                </a:tc>
                <a:tc>
                  <a:txBody>
                    <a:bodyPr/>
                    <a:lstStyle/>
                    <a:p>
                      <a:r>
                        <a:rPr lang="en-US" dirty="0"/>
                        <a:t>ABC: 260</a:t>
                      </a:r>
                    </a:p>
                  </a:txBody>
                  <a:tcPr/>
                </a:tc>
                <a:extLst>
                  <a:ext uri="{0D108BD9-81ED-4DB2-BD59-A6C34878D82A}">
                    <a16:rowId xmlns:a16="http://schemas.microsoft.com/office/drawing/2014/main" val="1566316565"/>
                  </a:ext>
                </a:extLst>
              </a:tr>
              <a:tr h="370840">
                <a:tc>
                  <a:txBody>
                    <a:bodyPr/>
                    <a:lstStyle/>
                    <a:p>
                      <a:r>
                        <a:rPr lang="en-US" dirty="0"/>
                        <a:t>C: 67</a:t>
                      </a:r>
                    </a:p>
                  </a:txBody>
                  <a:tcPr/>
                </a:tc>
                <a:tc>
                  <a:txBody>
                    <a:bodyPr/>
                    <a:lstStyle/>
                    <a:p>
                      <a:r>
                        <a:rPr lang="en-US" dirty="0"/>
                        <a:t>67</a:t>
                      </a:r>
                    </a:p>
                  </a:txBody>
                  <a:tcPr/>
                </a:tc>
                <a:tc>
                  <a:txBody>
                    <a:bodyPr/>
                    <a:lstStyle/>
                    <a:p>
                      <a:r>
                        <a:rPr lang="en-US" dirty="0"/>
                        <a:t>D</a:t>
                      </a:r>
                    </a:p>
                  </a:txBody>
                  <a:tcPr/>
                </a:tc>
                <a:tc>
                  <a:txBody>
                    <a:bodyPr/>
                    <a:lstStyle/>
                    <a:p>
                      <a:r>
                        <a:rPr lang="en-US" dirty="0"/>
                        <a:t>CD: 261</a:t>
                      </a:r>
                    </a:p>
                  </a:txBody>
                  <a:tcPr/>
                </a:tc>
                <a:extLst>
                  <a:ext uri="{0D108BD9-81ED-4DB2-BD59-A6C34878D82A}">
                    <a16:rowId xmlns:a16="http://schemas.microsoft.com/office/drawing/2014/main" val="753687213"/>
                  </a:ext>
                </a:extLst>
              </a:tr>
              <a:tr h="370840">
                <a:tc>
                  <a:txBody>
                    <a:bodyPr/>
                    <a:lstStyle/>
                    <a:p>
                      <a:r>
                        <a:rPr lang="en-US" dirty="0"/>
                        <a:t>D: 68</a:t>
                      </a:r>
                    </a:p>
                  </a:txBody>
                  <a:tcPr/>
                </a:tc>
                <a:tc>
                  <a:txBody>
                    <a:bodyPr/>
                    <a:lstStyle/>
                    <a:p>
                      <a:r>
                        <a:rPr lang="en-US" dirty="0"/>
                        <a:t>68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851263"/>
                  </a:ext>
                </a:extLst>
              </a:tr>
            </a:tbl>
          </a:graphicData>
        </a:graphic>
      </p:graphicFrame>
    </p:spTree>
    <p:extLst>
      <p:ext uri="{BB962C8B-B14F-4D97-AF65-F5344CB8AC3E}">
        <p14:creationId xmlns:p14="http://schemas.microsoft.com/office/powerpoint/2010/main" val="261962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3276134810"/>
              </p:ext>
            </p:extLst>
          </p:nvPr>
        </p:nvGraphicFramePr>
        <p:xfrm>
          <a:off x="3529045" y="3235535"/>
          <a:ext cx="5133909" cy="74168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bl>
          </a:graphicData>
        </a:graphic>
      </p:graphicFrame>
    </p:spTree>
    <p:extLst>
      <p:ext uri="{BB962C8B-B14F-4D97-AF65-F5344CB8AC3E}">
        <p14:creationId xmlns:p14="http://schemas.microsoft.com/office/powerpoint/2010/main" val="370472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977571434"/>
              </p:ext>
            </p:extLst>
          </p:nvPr>
        </p:nvGraphicFramePr>
        <p:xfrm>
          <a:off x="3529045" y="3235535"/>
          <a:ext cx="5133909" cy="111252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r h="370840">
                <a:tc>
                  <a:txBody>
                    <a:bodyPr/>
                    <a:lstStyle/>
                    <a:p>
                      <a:pPr algn="ctr"/>
                      <a:r>
                        <a:rPr lang="en-US" dirty="0"/>
                        <a:t>66: B</a:t>
                      </a:r>
                    </a:p>
                  </a:txBody>
                  <a:tcPr/>
                </a:tc>
                <a:tc>
                  <a:txBody>
                    <a:bodyPr/>
                    <a:lstStyle/>
                    <a:p>
                      <a:pPr algn="ctr"/>
                      <a:r>
                        <a:rPr lang="en-US" dirty="0"/>
                        <a:t>B</a:t>
                      </a:r>
                    </a:p>
                  </a:txBody>
                  <a:tcPr/>
                </a:tc>
                <a:tc>
                  <a:txBody>
                    <a:bodyPr/>
                    <a:lstStyle/>
                    <a:p>
                      <a:pPr algn="ctr"/>
                      <a:r>
                        <a:rPr lang="en-US" dirty="0"/>
                        <a:t>256: AB</a:t>
                      </a:r>
                    </a:p>
                  </a:txBody>
                  <a:tcPr/>
                </a:tc>
                <a:extLst>
                  <a:ext uri="{0D108BD9-81ED-4DB2-BD59-A6C34878D82A}">
                    <a16:rowId xmlns:a16="http://schemas.microsoft.com/office/drawing/2014/main" val="3102257718"/>
                  </a:ext>
                </a:extLst>
              </a:tr>
            </a:tbl>
          </a:graphicData>
        </a:graphic>
      </p:graphicFrame>
    </p:spTree>
    <p:extLst>
      <p:ext uri="{BB962C8B-B14F-4D97-AF65-F5344CB8AC3E}">
        <p14:creationId xmlns:p14="http://schemas.microsoft.com/office/powerpoint/2010/main" val="315306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849" y="439783"/>
            <a:ext cx="9911437" cy="735874"/>
          </a:xfrm>
        </p:spPr>
        <p:txBody>
          <a:bodyPr/>
          <a:lstStyle/>
          <a:p>
            <a:pPr algn="ctr"/>
            <a:r>
              <a:rPr lang="en-US" b="1" dirty="0">
                <a:solidFill>
                  <a:schemeClr val="tx1">
                    <a:lumMod val="95000"/>
                    <a:lumOff val="5000"/>
                  </a:schemeClr>
                </a:solidFill>
                <a:latin typeface="Calibri Light" panose="020F0302020204030204" pitchFamily="34" charset="0"/>
                <a:cs typeface="Calibri Light" panose="020F0302020204030204" pitchFamily="34" charset="0"/>
              </a:rPr>
              <a:t>     NỘI DUNG BÁO CÁO</a:t>
            </a:r>
          </a:p>
        </p:txBody>
      </p:sp>
      <p:sp>
        <p:nvSpPr>
          <p:cNvPr id="4" name="Rectangle 3"/>
          <p:cNvSpPr/>
          <p:nvPr/>
        </p:nvSpPr>
        <p:spPr>
          <a:xfrm>
            <a:off x="1400993" y="2120553"/>
            <a:ext cx="52251" cy="69233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5" name="TextBox 4"/>
          <p:cNvSpPr txBox="1"/>
          <p:nvPr/>
        </p:nvSpPr>
        <p:spPr>
          <a:xfrm>
            <a:off x="538849" y="2104998"/>
            <a:ext cx="813156" cy="707886"/>
          </a:xfrm>
          <a:prstGeom prst="rect">
            <a:avLst/>
          </a:prstGeom>
          <a:noFill/>
        </p:spPr>
        <p:txBody>
          <a:bodyPr wrap="square" rtlCol="0">
            <a:spAutoFit/>
          </a:bodyPr>
          <a:lstStyle/>
          <a:p>
            <a:r>
              <a:rPr lang="en-US" sz="4000" dirty="0">
                <a:solidFill>
                  <a:schemeClr val="tx2">
                    <a:lumMod val="60000"/>
                    <a:lumOff val="40000"/>
                  </a:schemeClr>
                </a:solidFill>
              </a:rPr>
              <a:t>01</a:t>
            </a:r>
          </a:p>
        </p:txBody>
      </p:sp>
      <p:sp>
        <p:nvSpPr>
          <p:cNvPr id="6" name="TextBox 5"/>
          <p:cNvSpPr txBox="1"/>
          <p:nvPr/>
        </p:nvSpPr>
        <p:spPr>
          <a:xfrm>
            <a:off x="3886200" y="2120553"/>
            <a:ext cx="800096" cy="707886"/>
          </a:xfrm>
          <a:prstGeom prst="rect">
            <a:avLst/>
          </a:prstGeom>
          <a:noFill/>
        </p:spPr>
        <p:txBody>
          <a:bodyPr wrap="square" rtlCol="0">
            <a:spAutoFit/>
          </a:bodyPr>
          <a:lstStyle/>
          <a:p>
            <a:r>
              <a:rPr lang="en-US" sz="4000" dirty="0">
                <a:solidFill>
                  <a:srgbClr val="002060"/>
                </a:solidFill>
              </a:rPr>
              <a:t>02</a:t>
            </a:r>
          </a:p>
        </p:txBody>
      </p:sp>
      <p:sp>
        <p:nvSpPr>
          <p:cNvPr id="7" name="TextBox 6"/>
          <p:cNvSpPr txBox="1"/>
          <p:nvPr/>
        </p:nvSpPr>
        <p:spPr>
          <a:xfrm>
            <a:off x="7802443" y="2145433"/>
            <a:ext cx="718458" cy="707886"/>
          </a:xfrm>
          <a:prstGeom prst="rect">
            <a:avLst/>
          </a:prstGeom>
          <a:noFill/>
        </p:spPr>
        <p:txBody>
          <a:bodyPr wrap="square" rtlCol="0">
            <a:spAutoFit/>
          </a:bodyPr>
          <a:lstStyle/>
          <a:p>
            <a:r>
              <a:rPr lang="en-US" sz="4000" dirty="0">
                <a:solidFill>
                  <a:schemeClr val="accent5"/>
                </a:solidFill>
              </a:rPr>
              <a:t>03</a:t>
            </a:r>
          </a:p>
        </p:txBody>
      </p:sp>
      <p:sp>
        <p:nvSpPr>
          <p:cNvPr id="8" name="TextBox 7"/>
          <p:cNvSpPr txBox="1"/>
          <p:nvPr/>
        </p:nvSpPr>
        <p:spPr>
          <a:xfrm>
            <a:off x="2493044" y="3874498"/>
            <a:ext cx="855619" cy="707886"/>
          </a:xfrm>
          <a:prstGeom prst="rect">
            <a:avLst/>
          </a:prstGeom>
          <a:noFill/>
        </p:spPr>
        <p:txBody>
          <a:bodyPr wrap="square" rtlCol="0">
            <a:spAutoFit/>
          </a:bodyPr>
          <a:lstStyle/>
          <a:p>
            <a:r>
              <a:rPr lang="en-US" sz="4000" dirty="0">
                <a:solidFill>
                  <a:schemeClr val="accent2"/>
                </a:solidFill>
              </a:rPr>
              <a:t>04</a:t>
            </a:r>
          </a:p>
        </p:txBody>
      </p:sp>
      <p:sp>
        <p:nvSpPr>
          <p:cNvPr id="9" name="TextBox 8"/>
          <p:cNvSpPr txBox="1"/>
          <p:nvPr/>
        </p:nvSpPr>
        <p:spPr>
          <a:xfrm>
            <a:off x="6637239" y="3845837"/>
            <a:ext cx="849085" cy="707886"/>
          </a:xfrm>
          <a:prstGeom prst="rect">
            <a:avLst/>
          </a:prstGeom>
          <a:noFill/>
        </p:spPr>
        <p:txBody>
          <a:bodyPr wrap="square" rtlCol="0">
            <a:spAutoFit/>
          </a:bodyPr>
          <a:lstStyle/>
          <a:p>
            <a:r>
              <a:rPr lang="en-US" sz="4000" dirty="0">
                <a:solidFill>
                  <a:srgbClr val="FFC000"/>
                </a:solidFill>
              </a:rPr>
              <a:t>05</a:t>
            </a:r>
          </a:p>
        </p:txBody>
      </p:sp>
      <p:sp>
        <p:nvSpPr>
          <p:cNvPr id="11" name="TextBox 10"/>
          <p:cNvSpPr txBox="1"/>
          <p:nvPr/>
        </p:nvSpPr>
        <p:spPr>
          <a:xfrm>
            <a:off x="1442133" y="2283932"/>
            <a:ext cx="2269670" cy="400110"/>
          </a:xfrm>
          <a:prstGeom prst="rect">
            <a:avLst/>
          </a:prstGeom>
          <a:noFill/>
        </p:spPr>
        <p:txBody>
          <a:bodyPr wrap="square" rtlCol="0">
            <a:spAutoFit/>
          </a:bodyPr>
          <a:lstStyle/>
          <a:p>
            <a:r>
              <a:rPr lang="en-US" sz="2000" b="1" dirty="0">
                <a:solidFill>
                  <a:schemeClr val="tx2">
                    <a:lumMod val="60000"/>
                    <a:lumOff val="40000"/>
                  </a:schemeClr>
                </a:solidFill>
                <a:latin typeface="Calibri Light" panose="020F0302020204030204" pitchFamily="34" charset="0"/>
                <a:cs typeface="Calibri Light" panose="020F0302020204030204" pitchFamily="34" charset="0"/>
              </a:rPr>
              <a:t>GIỚI THIỆU ĐỀ TÀI</a:t>
            </a:r>
          </a:p>
        </p:txBody>
      </p:sp>
      <p:sp>
        <p:nvSpPr>
          <p:cNvPr id="12" name="Rectangle 11"/>
          <p:cNvSpPr/>
          <p:nvPr/>
        </p:nvSpPr>
        <p:spPr>
          <a:xfrm flipH="1">
            <a:off x="7602581" y="3869614"/>
            <a:ext cx="65315" cy="7493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5733" y="3869615"/>
            <a:ext cx="65315" cy="7493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07129" y="2120553"/>
            <a:ext cx="65315" cy="7576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52508" y="2124923"/>
            <a:ext cx="90128" cy="77320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72444" y="2314710"/>
            <a:ext cx="1939831" cy="369332"/>
          </a:xfrm>
          <a:prstGeom prst="rect">
            <a:avLst/>
          </a:prstGeom>
          <a:noFill/>
        </p:spPr>
        <p:txBody>
          <a:bodyPr wrap="square" rtlCol="0">
            <a:spAutoFit/>
          </a:bodyPr>
          <a:lstStyle/>
          <a:p>
            <a:r>
              <a:rPr lang="en-US" b="1" dirty="0">
                <a:solidFill>
                  <a:srgbClr val="002060"/>
                </a:solidFill>
                <a:latin typeface="Calibri Light" panose="020F0302020204030204" pitchFamily="34" charset="0"/>
                <a:cs typeface="Calibri Light" panose="020F0302020204030204" pitchFamily="34" charset="0"/>
              </a:rPr>
              <a:t>PHẠM VI</a:t>
            </a:r>
          </a:p>
        </p:txBody>
      </p:sp>
      <p:sp>
        <p:nvSpPr>
          <p:cNvPr id="17" name="TextBox 16"/>
          <p:cNvSpPr txBox="1"/>
          <p:nvPr/>
        </p:nvSpPr>
        <p:spPr>
          <a:xfrm>
            <a:off x="8742635" y="2363483"/>
            <a:ext cx="2048371" cy="369332"/>
          </a:xfrm>
          <a:prstGeom prst="rect">
            <a:avLst/>
          </a:prstGeom>
          <a:noFill/>
        </p:spPr>
        <p:txBody>
          <a:bodyPr wrap="square" rtlCol="0">
            <a:spAutoFit/>
          </a:bodyPr>
          <a:lstStyle/>
          <a:p>
            <a:r>
              <a:rPr lang="en-US" b="1" dirty="0">
                <a:solidFill>
                  <a:schemeClr val="accent5"/>
                </a:solidFill>
                <a:latin typeface="Calibri Light" panose="020F0302020204030204" pitchFamily="34" charset="0"/>
                <a:cs typeface="Calibri Light" panose="020F0302020204030204" pitchFamily="34" charset="0"/>
              </a:rPr>
              <a:t>HUFFMAN CODING</a:t>
            </a:r>
          </a:p>
        </p:txBody>
      </p:sp>
      <p:sp>
        <p:nvSpPr>
          <p:cNvPr id="18" name="TextBox 17"/>
          <p:cNvSpPr txBox="1"/>
          <p:nvPr/>
        </p:nvSpPr>
        <p:spPr>
          <a:xfrm>
            <a:off x="3593589" y="4044224"/>
            <a:ext cx="2185414" cy="400110"/>
          </a:xfrm>
          <a:prstGeom prst="rect">
            <a:avLst/>
          </a:prstGeom>
          <a:noFill/>
        </p:spPr>
        <p:txBody>
          <a:bodyPr wrap="square" rtlCol="0">
            <a:spAutoFit/>
          </a:bodyPr>
          <a:lstStyle/>
          <a:p>
            <a:r>
              <a:rPr lang="en-US" sz="2000" b="1" dirty="0">
                <a:solidFill>
                  <a:schemeClr val="accent2"/>
                </a:solidFill>
                <a:latin typeface="Calibri Light" panose="020F0302020204030204" pitchFamily="34" charset="0"/>
                <a:cs typeface="Calibri Light" panose="020F0302020204030204" pitchFamily="34" charset="0"/>
              </a:rPr>
              <a:t>LZW</a:t>
            </a:r>
          </a:p>
        </p:txBody>
      </p:sp>
      <p:sp>
        <p:nvSpPr>
          <p:cNvPr id="20" name="TextBox 19"/>
          <p:cNvSpPr txBox="1"/>
          <p:nvPr/>
        </p:nvSpPr>
        <p:spPr>
          <a:xfrm>
            <a:off x="7769786" y="3999725"/>
            <a:ext cx="1502229" cy="400110"/>
          </a:xfrm>
          <a:prstGeom prst="rect">
            <a:avLst/>
          </a:prstGeom>
          <a:noFill/>
        </p:spPr>
        <p:txBody>
          <a:bodyPr wrap="square" rtlCol="0">
            <a:spAutoFit/>
          </a:bodyPr>
          <a:lstStyle/>
          <a:p>
            <a:r>
              <a:rPr lang="en-US" sz="2000" b="1" dirty="0">
                <a:solidFill>
                  <a:srgbClr val="FFC000"/>
                </a:solidFill>
                <a:latin typeface="Calibri Light" panose="020F0302020204030204" pitchFamily="34" charset="0"/>
                <a:cs typeface="Calibri Light" panose="020F0302020204030204" pitchFamily="34" charset="0"/>
              </a:rPr>
              <a:t>KẾT LUẬN</a:t>
            </a:r>
          </a:p>
        </p:txBody>
      </p:sp>
    </p:spTree>
    <p:extLst>
      <p:ext uri="{BB962C8B-B14F-4D97-AF65-F5344CB8AC3E}">
        <p14:creationId xmlns:p14="http://schemas.microsoft.com/office/powerpoint/2010/main" val="380909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1524571851"/>
              </p:ext>
            </p:extLst>
          </p:nvPr>
        </p:nvGraphicFramePr>
        <p:xfrm>
          <a:off x="3529045" y="3235535"/>
          <a:ext cx="5133909" cy="148336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r h="370840">
                <a:tc>
                  <a:txBody>
                    <a:bodyPr/>
                    <a:lstStyle/>
                    <a:p>
                      <a:pPr algn="ctr"/>
                      <a:r>
                        <a:rPr lang="en-US" dirty="0"/>
                        <a:t>66: B</a:t>
                      </a:r>
                    </a:p>
                  </a:txBody>
                  <a:tcPr/>
                </a:tc>
                <a:tc>
                  <a:txBody>
                    <a:bodyPr/>
                    <a:lstStyle/>
                    <a:p>
                      <a:pPr algn="ctr"/>
                      <a:r>
                        <a:rPr lang="en-US" dirty="0"/>
                        <a:t>B</a:t>
                      </a:r>
                    </a:p>
                  </a:txBody>
                  <a:tcPr/>
                </a:tc>
                <a:tc>
                  <a:txBody>
                    <a:bodyPr/>
                    <a:lstStyle/>
                    <a:p>
                      <a:pPr algn="ctr"/>
                      <a:r>
                        <a:rPr lang="en-US" dirty="0"/>
                        <a:t>256: AB</a:t>
                      </a:r>
                    </a:p>
                  </a:txBody>
                  <a:tcPr/>
                </a:tc>
                <a:extLst>
                  <a:ext uri="{0D108BD9-81ED-4DB2-BD59-A6C34878D82A}">
                    <a16:rowId xmlns:a16="http://schemas.microsoft.com/office/drawing/2014/main" val="3102257718"/>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257: BC</a:t>
                      </a:r>
                    </a:p>
                  </a:txBody>
                  <a:tcPr/>
                </a:tc>
                <a:extLst>
                  <a:ext uri="{0D108BD9-81ED-4DB2-BD59-A6C34878D82A}">
                    <a16:rowId xmlns:a16="http://schemas.microsoft.com/office/drawing/2014/main" val="3321084972"/>
                  </a:ext>
                </a:extLst>
              </a:tr>
            </a:tbl>
          </a:graphicData>
        </a:graphic>
      </p:graphicFrame>
    </p:spTree>
    <p:extLst>
      <p:ext uri="{BB962C8B-B14F-4D97-AF65-F5344CB8AC3E}">
        <p14:creationId xmlns:p14="http://schemas.microsoft.com/office/powerpoint/2010/main" val="221113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2644737022"/>
              </p:ext>
            </p:extLst>
          </p:nvPr>
        </p:nvGraphicFramePr>
        <p:xfrm>
          <a:off x="3529045" y="3235535"/>
          <a:ext cx="5133909" cy="185420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r h="370840">
                <a:tc>
                  <a:txBody>
                    <a:bodyPr/>
                    <a:lstStyle/>
                    <a:p>
                      <a:pPr algn="ctr"/>
                      <a:r>
                        <a:rPr lang="en-US" dirty="0"/>
                        <a:t>66: B</a:t>
                      </a:r>
                    </a:p>
                  </a:txBody>
                  <a:tcPr/>
                </a:tc>
                <a:tc>
                  <a:txBody>
                    <a:bodyPr/>
                    <a:lstStyle/>
                    <a:p>
                      <a:pPr algn="ctr"/>
                      <a:r>
                        <a:rPr lang="en-US" dirty="0"/>
                        <a:t>B</a:t>
                      </a:r>
                    </a:p>
                  </a:txBody>
                  <a:tcPr/>
                </a:tc>
                <a:tc>
                  <a:txBody>
                    <a:bodyPr/>
                    <a:lstStyle/>
                    <a:p>
                      <a:pPr algn="ctr"/>
                      <a:r>
                        <a:rPr lang="en-US" dirty="0"/>
                        <a:t>256: AB</a:t>
                      </a:r>
                    </a:p>
                  </a:txBody>
                  <a:tcPr/>
                </a:tc>
                <a:extLst>
                  <a:ext uri="{0D108BD9-81ED-4DB2-BD59-A6C34878D82A}">
                    <a16:rowId xmlns:a16="http://schemas.microsoft.com/office/drawing/2014/main" val="3102257718"/>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257: BC</a:t>
                      </a:r>
                    </a:p>
                  </a:txBody>
                  <a:tcPr/>
                </a:tc>
                <a:extLst>
                  <a:ext uri="{0D108BD9-81ED-4DB2-BD59-A6C34878D82A}">
                    <a16:rowId xmlns:a16="http://schemas.microsoft.com/office/drawing/2014/main" val="3321084972"/>
                  </a:ext>
                </a:extLst>
              </a:tr>
              <a:tr h="370840">
                <a:tc>
                  <a:txBody>
                    <a:bodyPr/>
                    <a:lstStyle/>
                    <a:p>
                      <a:pPr algn="ctr"/>
                      <a:r>
                        <a:rPr lang="en-US" dirty="0"/>
                        <a:t>257: BC</a:t>
                      </a:r>
                    </a:p>
                  </a:txBody>
                  <a:tcPr/>
                </a:tc>
                <a:tc>
                  <a:txBody>
                    <a:bodyPr/>
                    <a:lstStyle/>
                    <a:p>
                      <a:pPr algn="ctr"/>
                      <a:r>
                        <a:rPr lang="en-US" dirty="0"/>
                        <a:t>BC</a:t>
                      </a:r>
                    </a:p>
                  </a:txBody>
                  <a:tcPr/>
                </a:tc>
                <a:tc>
                  <a:txBody>
                    <a:bodyPr/>
                    <a:lstStyle/>
                    <a:p>
                      <a:pPr algn="ctr"/>
                      <a:r>
                        <a:rPr lang="en-US" dirty="0"/>
                        <a:t>258: CB</a:t>
                      </a:r>
                    </a:p>
                  </a:txBody>
                  <a:tcPr/>
                </a:tc>
                <a:extLst>
                  <a:ext uri="{0D108BD9-81ED-4DB2-BD59-A6C34878D82A}">
                    <a16:rowId xmlns:a16="http://schemas.microsoft.com/office/drawing/2014/main" val="959882290"/>
                  </a:ext>
                </a:extLst>
              </a:tr>
            </a:tbl>
          </a:graphicData>
        </a:graphic>
      </p:graphicFrame>
    </p:spTree>
    <p:extLst>
      <p:ext uri="{BB962C8B-B14F-4D97-AF65-F5344CB8AC3E}">
        <p14:creationId xmlns:p14="http://schemas.microsoft.com/office/powerpoint/2010/main" val="223647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858740746"/>
              </p:ext>
            </p:extLst>
          </p:nvPr>
        </p:nvGraphicFramePr>
        <p:xfrm>
          <a:off x="3529045" y="3235535"/>
          <a:ext cx="5133909" cy="222504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r h="370840">
                <a:tc>
                  <a:txBody>
                    <a:bodyPr/>
                    <a:lstStyle/>
                    <a:p>
                      <a:pPr algn="ctr"/>
                      <a:r>
                        <a:rPr lang="en-US" dirty="0"/>
                        <a:t>66: B</a:t>
                      </a:r>
                    </a:p>
                  </a:txBody>
                  <a:tcPr/>
                </a:tc>
                <a:tc>
                  <a:txBody>
                    <a:bodyPr/>
                    <a:lstStyle/>
                    <a:p>
                      <a:pPr algn="ctr"/>
                      <a:r>
                        <a:rPr lang="en-US" dirty="0"/>
                        <a:t>B</a:t>
                      </a:r>
                    </a:p>
                  </a:txBody>
                  <a:tcPr/>
                </a:tc>
                <a:tc>
                  <a:txBody>
                    <a:bodyPr/>
                    <a:lstStyle/>
                    <a:p>
                      <a:pPr algn="ctr"/>
                      <a:r>
                        <a:rPr lang="en-US" dirty="0"/>
                        <a:t>256: AB</a:t>
                      </a:r>
                    </a:p>
                  </a:txBody>
                  <a:tcPr/>
                </a:tc>
                <a:extLst>
                  <a:ext uri="{0D108BD9-81ED-4DB2-BD59-A6C34878D82A}">
                    <a16:rowId xmlns:a16="http://schemas.microsoft.com/office/drawing/2014/main" val="3102257718"/>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257: BC</a:t>
                      </a:r>
                    </a:p>
                  </a:txBody>
                  <a:tcPr/>
                </a:tc>
                <a:extLst>
                  <a:ext uri="{0D108BD9-81ED-4DB2-BD59-A6C34878D82A}">
                    <a16:rowId xmlns:a16="http://schemas.microsoft.com/office/drawing/2014/main" val="3321084972"/>
                  </a:ext>
                </a:extLst>
              </a:tr>
              <a:tr h="370840">
                <a:tc>
                  <a:txBody>
                    <a:bodyPr/>
                    <a:lstStyle/>
                    <a:p>
                      <a:pPr algn="ctr"/>
                      <a:r>
                        <a:rPr lang="en-US" dirty="0"/>
                        <a:t>257: BC</a:t>
                      </a:r>
                    </a:p>
                  </a:txBody>
                  <a:tcPr/>
                </a:tc>
                <a:tc>
                  <a:txBody>
                    <a:bodyPr/>
                    <a:lstStyle/>
                    <a:p>
                      <a:pPr algn="ctr"/>
                      <a:r>
                        <a:rPr lang="en-US" dirty="0"/>
                        <a:t>BC</a:t>
                      </a:r>
                    </a:p>
                  </a:txBody>
                  <a:tcPr/>
                </a:tc>
                <a:tc>
                  <a:txBody>
                    <a:bodyPr/>
                    <a:lstStyle/>
                    <a:p>
                      <a:pPr algn="ctr"/>
                      <a:r>
                        <a:rPr lang="en-US" dirty="0"/>
                        <a:t>258: CB</a:t>
                      </a:r>
                    </a:p>
                  </a:txBody>
                  <a:tcPr/>
                </a:tc>
                <a:extLst>
                  <a:ext uri="{0D108BD9-81ED-4DB2-BD59-A6C34878D82A}">
                    <a16:rowId xmlns:a16="http://schemas.microsoft.com/office/drawing/2014/main" val="959882290"/>
                  </a:ext>
                </a:extLst>
              </a:tr>
              <a:tr h="370840">
                <a:tc>
                  <a:txBody>
                    <a:bodyPr/>
                    <a:lstStyle/>
                    <a:p>
                      <a:pPr algn="ctr"/>
                      <a:r>
                        <a:rPr lang="en-US" dirty="0"/>
                        <a:t>256: AB</a:t>
                      </a:r>
                    </a:p>
                  </a:txBody>
                  <a:tcPr/>
                </a:tc>
                <a:tc>
                  <a:txBody>
                    <a:bodyPr/>
                    <a:lstStyle/>
                    <a:p>
                      <a:pPr algn="ctr"/>
                      <a:r>
                        <a:rPr lang="en-US" dirty="0"/>
                        <a:t>AB</a:t>
                      </a:r>
                    </a:p>
                  </a:txBody>
                  <a:tcPr/>
                </a:tc>
                <a:tc>
                  <a:txBody>
                    <a:bodyPr/>
                    <a:lstStyle/>
                    <a:p>
                      <a:pPr algn="ctr"/>
                      <a:r>
                        <a:rPr lang="en-US" dirty="0"/>
                        <a:t>259: BCA</a:t>
                      </a:r>
                    </a:p>
                  </a:txBody>
                  <a:tcPr/>
                </a:tc>
                <a:extLst>
                  <a:ext uri="{0D108BD9-81ED-4DB2-BD59-A6C34878D82A}">
                    <a16:rowId xmlns:a16="http://schemas.microsoft.com/office/drawing/2014/main" val="3598723659"/>
                  </a:ext>
                </a:extLst>
              </a:tr>
            </a:tbl>
          </a:graphicData>
        </a:graphic>
      </p:graphicFrame>
    </p:spTree>
    <p:extLst>
      <p:ext uri="{BB962C8B-B14F-4D97-AF65-F5344CB8AC3E}">
        <p14:creationId xmlns:p14="http://schemas.microsoft.com/office/powerpoint/2010/main" val="152314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340398751"/>
              </p:ext>
            </p:extLst>
          </p:nvPr>
        </p:nvGraphicFramePr>
        <p:xfrm>
          <a:off x="3529045" y="3235535"/>
          <a:ext cx="5133909" cy="259588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r h="370840">
                <a:tc>
                  <a:txBody>
                    <a:bodyPr/>
                    <a:lstStyle/>
                    <a:p>
                      <a:pPr algn="ctr"/>
                      <a:r>
                        <a:rPr lang="en-US" dirty="0"/>
                        <a:t>66: B</a:t>
                      </a:r>
                    </a:p>
                  </a:txBody>
                  <a:tcPr/>
                </a:tc>
                <a:tc>
                  <a:txBody>
                    <a:bodyPr/>
                    <a:lstStyle/>
                    <a:p>
                      <a:pPr algn="ctr"/>
                      <a:r>
                        <a:rPr lang="en-US" dirty="0"/>
                        <a:t>B</a:t>
                      </a:r>
                    </a:p>
                  </a:txBody>
                  <a:tcPr/>
                </a:tc>
                <a:tc>
                  <a:txBody>
                    <a:bodyPr/>
                    <a:lstStyle/>
                    <a:p>
                      <a:pPr algn="ctr"/>
                      <a:r>
                        <a:rPr lang="en-US" dirty="0"/>
                        <a:t>256: AB</a:t>
                      </a:r>
                    </a:p>
                  </a:txBody>
                  <a:tcPr/>
                </a:tc>
                <a:extLst>
                  <a:ext uri="{0D108BD9-81ED-4DB2-BD59-A6C34878D82A}">
                    <a16:rowId xmlns:a16="http://schemas.microsoft.com/office/drawing/2014/main" val="3102257718"/>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257: BC</a:t>
                      </a:r>
                    </a:p>
                  </a:txBody>
                  <a:tcPr/>
                </a:tc>
                <a:extLst>
                  <a:ext uri="{0D108BD9-81ED-4DB2-BD59-A6C34878D82A}">
                    <a16:rowId xmlns:a16="http://schemas.microsoft.com/office/drawing/2014/main" val="3321084972"/>
                  </a:ext>
                </a:extLst>
              </a:tr>
              <a:tr h="370840">
                <a:tc>
                  <a:txBody>
                    <a:bodyPr/>
                    <a:lstStyle/>
                    <a:p>
                      <a:pPr algn="ctr"/>
                      <a:r>
                        <a:rPr lang="en-US" dirty="0"/>
                        <a:t>257: BC</a:t>
                      </a:r>
                    </a:p>
                  </a:txBody>
                  <a:tcPr/>
                </a:tc>
                <a:tc>
                  <a:txBody>
                    <a:bodyPr/>
                    <a:lstStyle/>
                    <a:p>
                      <a:pPr algn="ctr"/>
                      <a:r>
                        <a:rPr lang="en-US" dirty="0"/>
                        <a:t>BC</a:t>
                      </a:r>
                    </a:p>
                  </a:txBody>
                  <a:tcPr/>
                </a:tc>
                <a:tc>
                  <a:txBody>
                    <a:bodyPr/>
                    <a:lstStyle/>
                    <a:p>
                      <a:pPr algn="ctr"/>
                      <a:r>
                        <a:rPr lang="en-US" dirty="0"/>
                        <a:t>258: CB</a:t>
                      </a:r>
                    </a:p>
                  </a:txBody>
                  <a:tcPr/>
                </a:tc>
                <a:extLst>
                  <a:ext uri="{0D108BD9-81ED-4DB2-BD59-A6C34878D82A}">
                    <a16:rowId xmlns:a16="http://schemas.microsoft.com/office/drawing/2014/main" val="959882290"/>
                  </a:ext>
                </a:extLst>
              </a:tr>
              <a:tr h="370840">
                <a:tc>
                  <a:txBody>
                    <a:bodyPr/>
                    <a:lstStyle/>
                    <a:p>
                      <a:pPr algn="ctr"/>
                      <a:r>
                        <a:rPr lang="en-US" dirty="0"/>
                        <a:t>256: AB</a:t>
                      </a:r>
                    </a:p>
                  </a:txBody>
                  <a:tcPr/>
                </a:tc>
                <a:tc>
                  <a:txBody>
                    <a:bodyPr/>
                    <a:lstStyle/>
                    <a:p>
                      <a:pPr algn="ctr"/>
                      <a:r>
                        <a:rPr lang="en-US" dirty="0"/>
                        <a:t>AB</a:t>
                      </a:r>
                    </a:p>
                  </a:txBody>
                  <a:tcPr/>
                </a:tc>
                <a:tc>
                  <a:txBody>
                    <a:bodyPr/>
                    <a:lstStyle/>
                    <a:p>
                      <a:pPr algn="ctr"/>
                      <a:r>
                        <a:rPr lang="en-US" dirty="0"/>
                        <a:t>259: BCA</a:t>
                      </a:r>
                    </a:p>
                  </a:txBody>
                  <a:tcPr/>
                </a:tc>
                <a:extLst>
                  <a:ext uri="{0D108BD9-81ED-4DB2-BD59-A6C34878D82A}">
                    <a16:rowId xmlns:a16="http://schemas.microsoft.com/office/drawing/2014/main" val="3598723659"/>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260: ABC</a:t>
                      </a:r>
                    </a:p>
                  </a:txBody>
                  <a:tcPr/>
                </a:tc>
                <a:extLst>
                  <a:ext uri="{0D108BD9-81ED-4DB2-BD59-A6C34878D82A}">
                    <a16:rowId xmlns:a16="http://schemas.microsoft.com/office/drawing/2014/main" val="2239468146"/>
                  </a:ext>
                </a:extLst>
              </a:tr>
            </a:tbl>
          </a:graphicData>
        </a:graphic>
      </p:graphicFrame>
    </p:spTree>
    <p:extLst>
      <p:ext uri="{BB962C8B-B14F-4D97-AF65-F5344CB8AC3E}">
        <p14:creationId xmlns:p14="http://schemas.microsoft.com/office/powerpoint/2010/main" val="397565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529"/>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LZW coding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LZW </a:t>
            </a:r>
            <a:r>
              <a:rPr lang="vi-VN" dirty="0">
                <a:latin typeface="Arial" panose="020B0604020202020204" pitchFamily="34" charset="0"/>
                <a:cs typeface="Arial" panose="020B0604020202020204" pitchFamily="34" charset="0"/>
              </a:rPr>
              <a:t>tìm chỉ 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trong từ điển, và cho ra chuỗi con gắn với chỉ mục đó. Kí tự đầu tiên của chuỗi con này được cộng thêm vào chuỗi đang làm việc</a:t>
            </a:r>
            <a:endParaRPr lang="en-US"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
            </a:pPr>
            <a:r>
              <a:rPr lang="vi-VN" dirty="0">
                <a:latin typeface="Arial" panose="020B0604020202020204" pitchFamily="34" charset="0"/>
                <a:cs typeface="Arial" panose="020B0604020202020204" pitchFamily="34" charset="0"/>
              </a:rPr>
              <a:t>Chuỗi mới tạo ra được thêm vào từ điển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Chuỗi đã được giải mã lại trở thành chuỗi đang làm việc và cứ thế quá trình này được tiếp tục</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669021"/>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65 66 67 257 256 67 68</a:t>
            </a:r>
          </a:p>
        </p:txBody>
      </p:sp>
      <p:graphicFrame>
        <p:nvGraphicFramePr>
          <p:cNvPr id="3" name="Table 5">
            <a:extLst>
              <a:ext uri="{FF2B5EF4-FFF2-40B4-BE49-F238E27FC236}">
                <a16:creationId xmlns:a16="http://schemas.microsoft.com/office/drawing/2014/main" id="{00B63183-1BDA-269C-0D72-7AC4FA2E01FC}"/>
              </a:ext>
            </a:extLst>
          </p:cNvPr>
          <p:cNvGraphicFramePr>
            <a:graphicFrameLocks noGrp="1"/>
          </p:cNvGraphicFramePr>
          <p:nvPr>
            <p:extLst>
              <p:ext uri="{D42A27DB-BD31-4B8C-83A1-F6EECF244321}">
                <p14:modId xmlns:p14="http://schemas.microsoft.com/office/powerpoint/2010/main" val="3660247447"/>
              </p:ext>
            </p:extLst>
          </p:nvPr>
        </p:nvGraphicFramePr>
        <p:xfrm>
          <a:off x="3529045" y="3235535"/>
          <a:ext cx="5133909" cy="2966720"/>
        </p:xfrm>
        <a:graphic>
          <a:graphicData uri="http://schemas.openxmlformats.org/drawingml/2006/table">
            <a:tbl>
              <a:tblPr firstRow="1" bandRow="1">
                <a:tableStyleId>{5C22544A-7EE6-4342-B048-85BDC9FD1C3A}</a:tableStyleId>
              </a:tblPr>
              <a:tblGrid>
                <a:gridCol w="1711303">
                  <a:extLst>
                    <a:ext uri="{9D8B030D-6E8A-4147-A177-3AD203B41FA5}">
                      <a16:colId xmlns:a16="http://schemas.microsoft.com/office/drawing/2014/main" val="3474369176"/>
                    </a:ext>
                  </a:extLst>
                </a:gridCol>
                <a:gridCol w="1711303">
                  <a:extLst>
                    <a:ext uri="{9D8B030D-6E8A-4147-A177-3AD203B41FA5}">
                      <a16:colId xmlns:a16="http://schemas.microsoft.com/office/drawing/2014/main" val="2108993407"/>
                    </a:ext>
                  </a:extLst>
                </a:gridCol>
                <a:gridCol w="1711303">
                  <a:extLst>
                    <a:ext uri="{9D8B030D-6E8A-4147-A177-3AD203B41FA5}">
                      <a16:colId xmlns:a16="http://schemas.microsoft.com/office/drawing/2014/main" val="736878198"/>
                    </a:ext>
                  </a:extLst>
                </a:gridCol>
              </a:tblGrid>
              <a:tr h="370840">
                <a:tc>
                  <a:txBody>
                    <a:bodyPr/>
                    <a:lstStyle/>
                    <a:p>
                      <a:pPr algn="ctr"/>
                      <a:r>
                        <a:rPr lang="en-US" dirty="0"/>
                        <a:t>Input</a:t>
                      </a:r>
                    </a:p>
                  </a:txBody>
                  <a:tcPr/>
                </a:tc>
                <a:tc>
                  <a:txBody>
                    <a:bodyPr/>
                    <a:lstStyle/>
                    <a:p>
                      <a:pPr algn="ctr"/>
                      <a:r>
                        <a:rPr lang="en-US" dirty="0"/>
                        <a:t>Output</a:t>
                      </a:r>
                    </a:p>
                  </a:txBody>
                  <a:tcPr/>
                </a:tc>
                <a:tc>
                  <a:txBody>
                    <a:bodyPr/>
                    <a:lstStyle/>
                    <a:p>
                      <a:pPr algn="ctr"/>
                      <a:r>
                        <a:rPr lang="en-US" dirty="0"/>
                        <a:t>Dictionary</a:t>
                      </a:r>
                    </a:p>
                  </a:txBody>
                  <a:tcPr/>
                </a:tc>
                <a:extLst>
                  <a:ext uri="{0D108BD9-81ED-4DB2-BD59-A6C34878D82A}">
                    <a16:rowId xmlns:a16="http://schemas.microsoft.com/office/drawing/2014/main" val="3583668933"/>
                  </a:ext>
                </a:extLst>
              </a:tr>
              <a:tr h="370840">
                <a:tc>
                  <a:txBody>
                    <a:bodyPr/>
                    <a:lstStyle/>
                    <a:p>
                      <a:pPr algn="ctr"/>
                      <a:r>
                        <a:rPr lang="en-US" dirty="0"/>
                        <a:t>65: A</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596514821"/>
                  </a:ext>
                </a:extLst>
              </a:tr>
              <a:tr h="370840">
                <a:tc>
                  <a:txBody>
                    <a:bodyPr/>
                    <a:lstStyle/>
                    <a:p>
                      <a:pPr algn="ctr"/>
                      <a:r>
                        <a:rPr lang="en-US" dirty="0"/>
                        <a:t>66: B</a:t>
                      </a:r>
                    </a:p>
                  </a:txBody>
                  <a:tcPr/>
                </a:tc>
                <a:tc>
                  <a:txBody>
                    <a:bodyPr/>
                    <a:lstStyle/>
                    <a:p>
                      <a:pPr algn="ctr"/>
                      <a:r>
                        <a:rPr lang="en-US" dirty="0"/>
                        <a:t>B</a:t>
                      </a:r>
                    </a:p>
                  </a:txBody>
                  <a:tcPr/>
                </a:tc>
                <a:tc>
                  <a:txBody>
                    <a:bodyPr/>
                    <a:lstStyle/>
                    <a:p>
                      <a:pPr algn="ctr"/>
                      <a:r>
                        <a:rPr lang="en-US" dirty="0"/>
                        <a:t>256: AB</a:t>
                      </a:r>
                    </a:p>
                  </a:txBody>
                  <a:tcPr/>
                </a:tc>
                <a:extLst>
                  <a:ext uri="{0D108BD9-81ED-4DB2-BD59-A6C34878D82A}">
                    <a16:rowId xmlns:a16="http://schemas.microsoft.com/office/drawing/2014/main" val="3102257718"/>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257: BC</a:t>
                      </a:r>
                    </a:p>
                  </a:txBody>
                  <a:tcPr/>
                </a:tc>
                <a:extLst>
                  <a:ext uri="{0D108BD9-81ED-4DB2-BD59-A6C34878D82A}">
                    <a16:rowId xmlns:a16="http://schemas.microsoft.com/office/drawing/2014/main" val="3321084972"/>
                  </a:ext>
                </a:extLst>
              </a:tr>
              <a:tr h="370840">
                <a:tc>
                  <a:txBody>
                    <a:bodyPr/>
                    <a:lstStyle/>
                    <a:p>
                      <a:pPr algn="ctr"/>
                      <a:r>
                        <a:rPr lang="en-US" dirty="0"/>
                        <a:t>257: BC</a:t>
                      </a:r>
                    </a:p>
                  </a:txBody>
                  <a:tcPr/>
                </a:tc>
                <a:tc>
                  <a:txBody>
                    <a:bodyPr/>
                    <a:lstStyle/>
                    <a:p>
                      <a:pPr algn="ctr"/>
                      <a:r>
                        <a:rPr lang="en-US" dirty="0"/>
                        <a:t>BC</a:t>
                      </a:r>
                    </a:p>
                  </a:txBody>
                  <a:tcPr/>
                </a:tc>
                <a:tc>
                  <a:txBody>
                    <a:bodyPr/>
                    <a:lstStyle/>
                    <a:p>
                      <a:pPr algn="ctr"/>
                      <a:r>
                        <a:rPr lang="en-US" dirty="0"/>
                        <a:t>258: CB</a:t>
                      </a:r>
                    </a:p>
                  </a:txBody>
                  <a:tcPr/>
                </a:tc>
                <a:extLst>
                  <a:ext uri="{0D108BD9-81ED-4DB2-BD59-A6C34878D82A}">
                    <a16:rowId xmlns:a16="http://schemas.microsoft.com/office/drawing/2014/main" val="959882290"/>
                  </a:ext>
                </a:extLst>
              </a:tr>
              <a:tr h="370840">
                <a:tc>
                  <a:txBody>
                    <a:bodyPr/>
                    <a:lstStyle/>
                    <a:p>
                      <a:pPr algn="ctr"/>
                      <a:r>
                        <a:rPr lang="en-US" dirty="0"/>
                        <a:t>256: AB</a:t>
                      </a:r>
                    </a:p>
                  </a:txBody>
                  <a:tcPr/>
                </a:tc>
                <a:tc>
                  <a:txBody>
                    <a:bodyPr/>
                    <a:lstStyle/>
                    <a:p>
                      <a:pPr algn="ctr"/>
                      <a:r>
                        <a:rPr lang="en-US" dirty="0"/>
                        <a:t>AB</a:t>
                      </a:r>
                    </a:p>
                  </a:txBody>
                  <a:tcPr/>
                </a:tc>
                <a:tc>
                  <a:txBody>
                    <a:bodyPr/>
                    <a:lstStyle/>
                    <a:p>
                      <a:pPr algn="ctr"/>
                      <a:r>
                        <a:rPr lang="en-US" dirty="0"/>
                        <a:t>259: BCA</a:t>
                      </a:r>
                    </a:p>
                  </a:txBody>
                  <a:tcPr/>
                </a:tc>
                <a:extLst>
                  <a:ext uri="{0D108BD9-81ED-4DB2-BD59-A6C34878D82A}">
                    <a16:rowId xmlns:a16="http://schemas.microsoft.com/office/drawing/2014/main" val="3598723659"/>
                  </a:ext>
                </a:extLst>
              </a:tr>
              <a:tr h="370840">
                <a:tc>
                  <a:txBody>
                    <a:bodyPr/>
                    <a:lstStyle/>
                    <a:p>
                      <a:pPr algn="ctr"/>
                      <a:r>
                        <a:rPr lang="en-US" dirty="0"/>
                        <a:t>67: C</a:t>
                      </a:r>
                    </a:p>
                  </a:txBody>
                  <a:tcPr/>
                </a:tc>
                <a:tc>
                  <a:txBody>
                    <a:bodyPr/>
                    <a:lstStyle/>
                    <a:p>
                      <a:pPr algn="ctr"/>
                      <a:r>
                        <a:rPr lang="en-US" dirty="0"/>
                        <a:t>C</a:t>
                      </a:r>
                    </a:p>
                  </a:txBody>
                  <a:tcPr/>
                </a:tc>
                <a:tc>
                  <a:txBody>
                    <a:bodyPr/>
                    <a:lstStyle/>
                    <a:p>
                      <a:pPr algn="ctr"/>
                      <a:r>
                        <a:rPr lang="en-US" dirty="0"/>
                        <a:t>260: ABC</a:t>
                      </a:r>
                    </a:p>
                  </a:txBody>
                  <a:tcPr/>
                </a:tc>
                <a:extLst>
                  <a:ext uri="{0D108BD9-81ED-4DB2-BD59-A6C34878D82A}">
                    <a16:rowId xmlns:a16="http://schemas.microsoft.com/office/drawing/2014/main" val="2239468146"/>
                  </a:ext>
                </a:extLst>
              </a:tr>
              <a:tr h="370840">
                <a:tc>
                  <a:txBody>
                    <a:bodyPr/>
                    <a:lstStyle/>
                    <a:p>
                      <a:pPr algn="ctr"/>
                      <a:r>
                        <a:rPr lang="en-US" dirty="0"/>
                        <a:t>68: D</a:t>
                      </a:r>
                    </a:p>
                  </a:txBody>
                  <a:tcPr/>
                </a:tc>
                <a:tc>
                  <a:txBody>
                    <a:bodyPr/>
                    <a:lstStyle/>
                    <a:p>
                      <a:pPr algn="ctr"/>
                      <a:r>
                        <a:rPr lang="en-US" dirty="0"/>
                        <a:t>D</a:t>
                      </a:r>
                    </a:p>
                  </a:txBody>
                  <a:tcPr/>
                </a:tc>
                <a:tc>
                  <a:txBody>
                    <a:bodyPr/>
                    <a:lstStyle/>
                    <a:p>
                      <a:pPr algn="ctr"/>
                      <a:r>
                        <a:rPr lang="en-US" dirty="0"/>
                        <a:t>261: CD</a:t>
                      </a:r>
                    </a:p>
                  </a:txBody>
                  <a:tcPr/>
                </a:tc>
                <a:extLst>
                  <a:ext uri="{0D108BD9-81ED-4DB2-BD59-A6C34878D82A}">
                    <a16:rowId xmlns:a16="http://schemas.microsoft.com/office/drawing/2014/main" val="1217680409"/>
                  </a:ext>
                </a:extLst>
              </a:tr>
            </a:tbl>
          </a:graphicData>
        </a:graphic>
      </p:graphicFrame>
      <p:sp>
        <p:nvSpPr>
          <p:cNvPr id="6" name="TextBox 5">
            <a:extLst>
              <a:ext uri="{FF2B5EF4-FFF2-40B4-BE49-F238E27FC236}">
                <a16:creationId xmlns:a16="http://schemas.microsoft.com/office/drawing/2014/main" id="{82F9D827-FA13-8F29-E52B-744DE9D98E03}"/>
              </a:ext>
            </a:extLst>
          </p:cNvPr>
          <p:cNvSpPr txBox="1"/>
          <p:nvPr/>
        </p:nvSpPr>
        <p:spPr>
          <a:xfrm>
            <a:off x="168164" y="6320024"/>
            <a:ext cx="413324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Kết</a:t>
            </a:r>
            <a:r>
              <a:rPr lang="en-US" dirty="0"/>
              <a:t> </a:t>
            </a:r>
            <a:r>
              <a:rPr lang="en-US" dirty="0" err="1"/>
              <a:t>quả</a:t>
            </a:r>
            <a:r>
              <a:rPr lang="en-US" dirty="0"/>
              <a:t>: ABCBCABCD</a:t>
            </a:r>
          </a:p>
        </p:txBody>
      </p:sp>
    </p:spTree>
    <p:extLst>
      <p:ext uri="{BB962C8B-B14F-4D97-AF65-F5344CB8AC3E}">
        <p14:creationId xmlns:p14="http://schemas.microsoft.com/office/powerpoint/2010/main" val="185943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65423-1855-A235-6110-41F333B759C3}"/>
              </a:ext>
            </a:extLst>
          </p:cNvPr>
          <p:cNvSpPr txBox="1"/>
          <p:nvPr/>
        </p:nvSpPr>
        <p:spPr>
          <a:xfrm>
            <a:off x="315312" y="420413"/>
            <a:ext cx="2953406" cy="369332"/>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5. KẾT LUẬN</a:t>
            </a:r>
          </a:p>
        </p:txBody>
      </p:sp>
      <p:graphicFrame>
        <p:nvGraphicFramePr>
          <p:cNvPr id="5" name="Table 5">
            <a:extLst>
              <a:ext uri="{FF2B5EF4-FFF2-40B4-BE49-F238E27FC236}">
                <a16:creationId xmlns:a16="http://schemas.microsoft.com/office/drawing/2014/main" id="{750FB58E-191B-BEB0-67B1-43C83F38638A}"/>
              </a:ext>
            </a:extLst>
          </p:cNvPr>
          <p:cNvGraphicFramePr>
            <a:graphicFrameLocks noGrp="1"/>
          </p:cNvGraphicFramePr>
          <p:nvPr>
            <p:extLst>
              <p:ext uri="{D42A27DB-BD31-4B8C-83A1-F6EECF244321}">
                <p14:modId xmlns:p14="http://schemas.microsoft.com/office/powerpoint/2010/main" val="959985460"/>
              </p:ext>
            </p:extLst>
          </p:nvPr>
        </p:nvGraphicFramePr>
        <p:xfrm>
          <a:off x="2032000" y="1326155"/>
          <a:ext cx="8127999" cy="3845560"/>
        </p:xfrm>
        <a:graphic>
          <a:graphicData uri="http://schemas.openxmlformats.org/drawingml/2006/table">
            <a:tbl>
              <a:tblPr firstRow="1" bandRow="1">
                <a:tableStyleId>{5C22544A-7EE6-4342-B048-85BDC9FD1C3A}</a:tableStyleId>
              </a:tblPr>
              <a:tblGrid>
                <a:gridCol w="1504302">
                  <a:extLst>
                    <a:ext uri="{9D8B030D-6E8A-4147-A177-3AD203B41FA5}">
                      <a16:colId xmlns:a16="http://schemas.microsoft.com/office/drawing/2014/main" val="3760756455"/>
                    </a:ext>
                  </a:extLst>
                </a:gridCol>
                <a:gridCol w="3041780">
                  <a:extLst>
                    <a:ext uri="{9D8B030D-6E8A-4147-A177-3AD203B41FA5}">
                      <a16:colId xmlns:a16="http://schemas.microsoft.com/office/drawing/2014/main" val="2215215870"/>
                    </a:ext>
                  </a:extLst>
                </a:gridCol>
                <a:gridCol w="3581917">
                  <a:extLst>
                    <a:ext uri="{9D8B030D-6E8A-4147-A177-3AD203B41FA5}">
                      <a16:colId xmlns:a16="http://schemas.microsoft.com/office/drawing/2014/main" val="363559880"/>
                    </a:ext>
                  </a:extLst>
                </a:gridCol>
              </a:tblGrid>
              <a:tr h="370840">
                <a:tc>
                  <a:txBody>
                    <a:bodyPr/>
                    <a:lstStyle/>
                    <a:p>
                      <a:endParaRPr lang="en-US"/>
                    </a:p>
                  </a:txBody>
                  <a:tcPr/>
                </a:tc>
                <a:tc>
                  <a:txBody>
                    <a:bodyPr/>
                    <a:lstStyle/>
                    <a:p>
                      <a:pPr algn="ctr"/>
                      <a:r>
                        <a:rPr lang="en-US" dirty="0"/>
                        <a:t>Huffman</a:t>
                      </a:r>
                    </a:p>
                  </a:txBody>
                  <a:tcPr/>
                </a:tc>
                <a:tc>
                  <a:txBody>
                    <a:bodyPr/>
                    <a:lstStyle/>
                    <a:p>
                      <a:pPr algn="ctr"/>
                      <a:r>
                        <a:rPr lang="en-US" dirty="0"/>
                        <a:t>LZW</a:t>
                      </a:r>
                    </a:p>
                  </a:txBody>
                  <a:tcPr/>
                </a:tc>
                <a:extLst>
                  <a:ext uri="{0D108BD9-81ED-4DB2-BD59-A6C34878D82A}">
                    <a16:rowId xmlns:a16="http://schemas.microsoft.com/office/drawing/2014/main" val="386408016"/>
                  </a:ext>
                </a:extLst>
              </a:tr>
              <a:tr h="370840">
                <a:tc>
                  <a:txBody>
                    <a:bodyPr/>
                    <a:lstStyle/>
                    <a:p>
                      <a:r>
                        <a:rPr lang="en-US" dirty="0" err="1"/>
                        <a:t>Ưu</a:t>
                      </a:r>
                      <a:r>
                        <a:rPr lang="en-US" dirty="0"/>
                        <a:t> </a:t>
                      </a:r>
                      <a:r>
                        <a:rPr lang="en-US" dirty="0" err="1"/>
                        <a:t>điểm</a:t>
                      </a:r>
                      <a:endParaRPr lang="en-US" dirty="0"/>
                    </a:p>
                  </a:txBody>
                  <a:tcPr/>
                </a:tc>
                <a:tc>
                  <a:txBody>
                    <a:bodyPr/>
                    <a:lstStyle/>
                    <a:p>
                      <a:pPr marL="285750" indent="-285750">
                        <a:buFontTx/>
                        <a:buChar char="-"/>
                      </a:pPr>
                      <a:r>
                        <a:rPr lang="en-US" dirty="0"/>
                        <a:t>H</a:t>
                      </a:r>
                      <a:r>
                        <a:rPr lang="vi-VN" dirty="0"/>
                        <a:t>ệ số nén tương đối cao</a:t>
                      </a:r>
                      <a:endParaRPr lang="en-US" dirty="0"/>
                    </a:p>
                    <a:p>
                      <a:pPr marL="285750" indent="-285750">
                        <a:buFontTx/>
                        <a:buChar char="-"/>
                      </a:pPr>
                      <a:r>
                        <a:rPr lang="en-US" dirty="0"/>
                        <a:t>P</a:t>
                      </a:r>
                      <a:r>
                        <a:rPr lang="vi-VN" dirty="0"/>
                        <a:t>hương pháp thực hiện tương đối đơn giản</a:t>
                      </a:r>
                      <a:endParaRPr lang="en-US" dirty="0"/>
                    </a:p>
                    <a:p>
                      <a:pPr marL="285750" indent="-285750">
                        <a:buFontTx/>
                        <a:buChar char="-"/>
                      </a:pPr>
                      <a:r>
                        <a:rPr lang="en-US" dirty="0" err="1"/>
                        <a:t>Đòi</a:t>
                      </a:r>
                      <a:r>
                        <a:rPr lang="en-US" dirty="0"/>
                        <a:t> </a:t>
                      </a:r>
                      <a:r>
                        <a:rPr lang="en-US" dirty="0" err="1"/>
                        <a:t>hỏi</a:t>
                      </a:r>
                      <a:r>
                        <a:rPr lang="en-US" dirty="0"/>
                        <a:t> </a:t>
                      </a:r>
                      <a:r>
                        <a:rPr lang="en-US" dirty="0" err="1"/>
                        <a:t>ít</a:t>
                      </a:r>
                      <a:r>
                        <a:rPr lang="en-US" dirty="0"/>
                        <a:t> </a:t>
                      </a:r>
                      <a:r>
                        <a:rPr lang="en-US" dirty="0" err="1"/>
                        <a:t>bộ</a:t>
                      </a:r>
                      <a:r>
                        <a:rPr lang="en-US" dirty="0"/>
                        <a:t> </a:t>
                      </a:r>
                      <a:r>
                        <a:rPr lang="en-US" dirty="0" err="1"/>
                        <a:t>nhớ</a:t>
                      </a:r>
                      <a:endParaRPr lang="en-US" dirty="0"/>
                    </a:p>
                    <a:p>
                      <a:pPr marL="285750" indent="-285750">
                        <a:buFontTx/>
                        <a:buChar char="-"/>
                      </a:pPr>
                      <a:r>
                        <a:rPr lang="en-US" dirty="0"/>
                        <a:t>C</a:t>
                      </a:r>
                      <a:r>
                        <a:rPr lang="vi-VN" dirty="0"/>
                        <a:t>ó thể xây dựng dựa trên các mảng bé hơn 64KB</a:t>
                      </a:r>
                      <a:endParaRPr lang="en-US"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a:t>H</a:t>
                      </a:r>
                      <a:r>
                        <a:rPr lang="vi-VN" dirty="0"/>
                        <a:t>ệ số nén tương đối cao</a:t>
                      </a:r>
                      <a:endParaRPr lang="en-US" dirty="0"/>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en-US" dirty="0" err="1"/>
                        <a:t>Trong</a:t>
                      </a:r>
                      <a:r>
                        <a:rPr lang="en-US" dirty="0"/>
                        <a:t> </a:t>
                      </a:r>
                      <a:r>
                        <a:rPr lang="en-US" dirty="0" err="1"/>
                        <a:t>tập</a:t>
                      </a:r>
                      <a:r>
                        <a:rPr lang="en-US" dirty="0"/>
                        <a:t> tin </a:t>
                      </a:r>
                      <a:r>
                        <a:rPr lang="en-US" dirty="0" err="1"/>
                        <a:t>nén</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chứa</a:t>
                      </a:r>
                      <a:r>
                        <a:rPr lang="en-US" dirty="0"/>
                        <a:t> </a:t>
                      </a:r>
                      <a:r>
                        <a:rPr lang="en-US" dirty="0" err="1"/>
                        <a:t>bảng</a:t>
                      </a:r>
                      <a:r>
                        <a:rPr lang="en-US" dirty="0"/>
                        <a:t> </a:t>
                      </a:r>
                      <a:r>
                        <a:rPr lang="en-US" dirty="0" err="1"/>
                        <a:t>mã</a:t>
                      </a:r>
                      <a:endParaRPr lang="en-US" dirty="0"/>
                    </a:p>
                    <a:p>
                      <a:endParaRPr lang="en-US" dirty="0"/>
                    </a:p>
                  </a:txBody>
                  <a:tcPr/>
                </a:tc>
                <a:extLst>
                  <a:ext uri="{0D108BD9-81ED-4DB2-BD59-A6C34878D82A}">
                    <a16:rowId xmlns:a16="http://schemas.microsoft.com/office/drawing/2014/main" val="3660551416"/>
                  </a:ext>
                </a:extLst>
              </a:tr>
              <a:tr h="370840">
                <a:tc>
                  <a:txBody>
                    <a:bodyPr/>
                    <a:lstStyle/>
                    <a:p>
                      <a:r>
                        <a:rPr lang="en-US" dirty="0" err="1"/>
                        <a:t>Nhược</a:t>
                      </a:r>
                      <a:r>
                        <a:rPr lang="en-US" dirty="0"/>
                        <a:t> </a:t>
                      </a:r>
                      <a:r>
                        <a:rPr lang="en-US" dirty="0" err="1"/>
                        <a:t>điểm</a:t>
                      </a:r>
                      <a:endParaRPr lang="en-US" dirty="0"/>
                    </a:p>
                  </a:txBody>
                  <a:tcPr/>
                </a:tc>
                <a:tc>
                  <a:txBody>
                    <a:bodyPr/>
                    <a:lstStyle/>
                    <a:p>
                      <a:pPr marL="285750" indent="-285750">
                        <a:buFontTx/>
                        <a:buChar char="-"/>
                      </a:pPr>
                      <a:r>
                        <a:rPr lang="en-US" dirty="0"/>
                        <a:t>P</a:t>
                      </a:r>
                      <a:r>
                        <a:rPr lang="vi-VN" dirty="0"/>
                        <a:t>hải chứa cả bảng mã vào tập tin nén thì phía nhận mới có thể giải mã được</a:t>
                      </a:r>
                      <a:endParaRPr lang="en-US" dirty="0"/>
                    </a:p>
                    <a:p>
                      <a:pPr marL="285750" indent="-285750">
                        <a:buFontTx/>
                        <a:buChar char="-"/>
                      </a:pPr>
                      <a:endParaRPr lang="en-US" dirty="0"/>
                    </a:p>
                  </a:txBody>
                  <a:tcPr/>
                </a:tc>
                <a:tc>
                  <a:txBody>
                    <a:bodyPr/>
                    <a:lstStyle/>
                    <a:p>
                      <a:pPr marL="285750" indent="-285750">
                        <a:buFontTx/>
                        <a:buChar char="-"/>
                      </a:pPr>
                      <a:r>
                        <a:rPr lang="en-US" sz="1800" kern="1200" dirty="0">
                          <a:solidFill>
                            <a:schemeClr val="dk1"/>
                          </a:solidFill>
                          <a:effectLst/>
                          <a:latin typeface="+mn-lt"/>
                          <a:ea typeface="+mn-ea"/>
                          <a:cs typeface="+mn-cs"/>
                        </a:rPr>
                        <a:t>T</a:t>
                      </a:r>
                      <a:r>
                        <a:rPr lang="vi-VN" sz="1800" kern="1200" dirty="0">
                          <a:solidFill>
                            <a:schemeClr val="dk1"/>
                          </a:solidFill>
                          <a:effectLst/>
                          <a:latin typeface="+mn-lt"/>
                          <a:ea typeface="+mn-ea"/>
                          <a:cs typeface="+mn-cs"/>
                        </a:rPr>
                        <a:t>ốn nhiều bộ nhớ</a:t>
                      </a:r>
                      <a:endParaRPr lang="en-US" sz="1800" kern="1200" dirty="0">
                        <a:solidFill>
                          <a:schemeClr val="dk1"/>
                        </a:solidFill>
                        <a:effectLst/>
                        <a:latin typeface="+mn-lt"/>
                        <a:ea typeface="+mn-ea"/>
                        <a:cs typeface="+mn-cs"/>
                      </a:endParaRPr>
                    </a:p>
                    <a:p>
                      <a:pPr marL="285750" indent="-285750">
                        <a:buFontTx/>
                        <a:buChar char="-"/>
                      </a:pPr>
                      <a:r>
                        <a:rPr lang="en-US" dirty="0"/>
                        <a:t>K</a:t>
                      </a:r>
                      <a:r>
                        <a:rPr lang="vi-VN" dirty="0"/>
                        <a:t>hó thực hiện dựa trên các mảng đơn giản (bé hơn 64KB). </a:t>
                      </a:r>
                      <a:endParaRPr lang="en-US" dirty="0"/>
                    </a:p>
                  </a:txBody>
                  <a:tcPr/>
                </a:tc>
                <a:extLst>
                  <a:ext uri="{0D108BD9-81ED-4DB2-BD59-A6C34878D82A}">
                    <a16:rowId xmlns:a16="http://schemas.microsoft.com/office/drawing/2014/main" val="1808361345"/>
                  </a:ext>
                </a:extLst>
              </a:tr>
            </a:tbl>
          </a:graphicData>
        </a:graphic>
      </p:graphicFrame>
    </p:spTree>
    <p:extLst>
      <p:ext uri="{BB962C8B-B14F-4D97-AF65-F5344CB8AC3E}">
        <p14:creationId xmlns:p14="http://schemas.microsoft.com/office/powerpoint/2010/main" val="2042138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1AB851-C951-34EF-47F1-6D17E97C17BA}"/>
              </a:ext>
            </a:extLst>
          </p:cNvPr>
          <p:cNvSpPr txBox="1"/>
          <p:nvPr/>
        </p:nvSpPr>
        <p:spPr>
          <a:xfrm>
            <a:off x="978159" y="2721114"/>
            <a:ext cx="10235682" cy="707886"/>
          </a:xfrm>
          <a:prstGeom prst="rect">
            <a:avLst/>
          </a:prstGeom>
          <a:noFill/>
        </p:spPr>
        <p:txBody>
          <a:bodyPr wrap="square" rtlCol="0">
            <a:spAutoFit/>
          </a:bodyPr>
          <a:lstStyle/>
          <a:p>
            <a:pPr algn="ctr"/>
            <a:r>
              <a:rPr lang="en-US" sz="4000" b="1" dirty="0">
                <a:solidFill>
                  <a:schemeClr val="accent2"/>
                </a:solidFill>
              </a:rPr>
              <a:t>CẢM </a:t>
            </a:r>
            <a:r>
              <a:rPr lang="en-US" sz="4000" b="1">
                <a:solidFill>
                  <a:schemeClr val="accent2"/>
                </a:solidFill>
              </a:rPr>
              <a:t>ƠN THẦY </a:t>
            </a:r>
            <a:r>
              <a:rPr lang="en-US" sz="4000" b="1" dirty="0">
                <a:solidFill>
                  <a:schemeClr val="accent2"/>
                </a:solidFill>
              </a:rPr>
              <a:t>ĐÃ LẮNG NGHE</a:t>
            </a:r>
          </a:p>
        </p:txBody>
      </p:sp>
    </p:spTree>
    <p:extLst>
      <p:ext uri="{BB962C8B-B14F-4D97-AF65-F5344CB8AC3E}">
        <p14:creationId xmlns:p14="http://schemas.microsoft.com/office/powerpoint/2010/main" val="216111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EBDCD5-304C-30AE-2125-6F06882A56DD}"/>
              </a:ext>
            </a:extLst>
          </p:cNvPr>
          <p:cNvSpPr txBox="1"/>
          <p:nvPr/>
        </p:nvSpPr>
        <p:spPr>
          <a:xfrm>
            <a:off x="315312" y="420413"/>
            <a:ext cx="2953406" cy="369332"/>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1. GIỚI THIỆU VỀ ĐỀ TÀI</a:t>
            </a:r>
          </a:p>
        </p:txBody>
      </p:sp>
      <p:sp>
        <p:nvSpPr>
          <p:cNvPr id="5" name="TextBox 4">
            <a:extLst>
              <a:ext uri="{FF2B5EF4-FFF2-40B4-BE49-F238E27FC236}">
                <a16:creationId xmlns:a16="http://schemas.microsoft.com/office/drawing/2014/main" id="{10034E15-F602-3373-03FF-DF7DEA633606}"/>
              </a:ext>
            </a:extLst>
          </p:cNvPr>
          <p:cNvSpPr txBox="1"/>
          <p:nvPr/>
        </p:nvSpPr>
        <p:spPr>
          <a:xfrm>
            <a:off x="567560" y="789745"/>
            <a:ext cx="7315199" cy="21189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b="1" dirty="0"/>
              <a:t>Nén dữ liệu </a:t>
            </a:r>
            <a:r>
              <a:rPr lang="vi-VN" dirty="0"/>
              <a:t>(Data compression) là việc chuyển định dạng thông tin sử dụng ít bit hơn cách thể hiện ở dữ liệu gốc.</a:t>
            </a:r>
          </a:p>
          <a:p>
            <a:pPr marL="285750" indent="-285750">
              <a:lnSpc>
                <a:spcPct val="150000"/>
              </a:lnSpc>
              <a:buFont typeface="Arial" panose="020B0604020202020204" pitchFamily="34" charset="0"/>
              <a:buChar char="•"/>
            </a:pPr>
            <a:r>
              <a:rPr lang="vi-VN" dirty="0"/>
              <a:t>Tuỳ theo dữ liệu bị thay đổ sau khi nén, người ta chia ra làm 2 loại:</a:t>
            </a:r>
          </a:p>
          <a:p>
            <a:pPr marL="742950" lvl="1" indent="-285750">
              <a:lnSpc>
                <a:spcPct val="150000"/>
              </a:lnSpc>
              <a:buFont typeface="Wingdings" pitchFamily="2" charset="2"/>
              <a:buChar char="§"/>
            </a:pPr>
            <a:r>
              <a:rPr lang="vi-VN" dirty="0"/>
              <a:t>Nén dữ liệu không mất mát.</a:t>
            </a:r>
          </a:p>
          <a:p>
            <a:pPr marL="742950" lvl="1" indent="-285750">
              <a:lnSpc>
                <a:spcPct val="150000"/>
              </a:lnSpc>
              <a:buFont typeface="Wingdings" pitchFamily="2" charset="2"/>
              <a:buChar char="§"/>
            </a:pPr>
            <a:r>
              <a:rPr lang="vi-VN" dirty="0"/>
              <a:t>Nén dữ liệu mất mát.</a:t>
            </a:r>
            <a:endParaRPr lang="en-US" dirty="0"/>
          </a:p>
        </p:txBody>
      </p:sp>
      <p:pic>
        <p:nvPicPr>
          <p:cNvPr id="1028" name="Picture 4" descr="Nén dữ liệu là gì? - Quản trị máy tính">
            <a:extLst>
              <a:ext uri="{FF2B5EF4-FFF2-40B4-BE49-F238E27FC236}">
                <a16:creationId xmlns:a16="http://schemas.microsoft.com/office/drawing/2014/main" id="{A4C5F4C3-F8F4-09A7-DE9C-1EB2FD90B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59" y="789745"/>
            <a:ext cx="4148926" cy="1737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324A5D-7688-3AC1-0459-974AEB31C94B}"/>
              </a:ext>
            </a:extLst>
          </p:cNvPr>
          <p:cNvSpPr txBox="1"/>
          <p:nvPr/>
        </p:nvSpPr>
        <p:spPr>
          <a:xfrm>
            <a:off x="315312" y="3429000"/>
            <a:ext cx="1576550" cy="369332"/>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2. PHẠM VI</a:t>
            </a:r>
          </a:p>
        </p:txBody>
      </p:sp>
      <p:sp>
        <p:nvSpPr>
          <p:cNvPr id="10" name="TextBox 9">
            <a:extLst>
              <a:ext uri="{FF2B5EF4-FFF2-40B4-BE49-F238E27FC236}">
                <a16:creationId xmlns:a16="http://schemas.microsoft.com/office/drawing/2014/main" id="{8CC45819-D274-F3D5-AB31-FF332D621857}"/>
              </a:ext>
            </a:extLst>
          </p:cNvPr>
          <p:cNvSpPr txBox="1"/>
          <p:nvPr/>
        </p:nvSpPr>
        <p:spPr>
          <a:xfrm>
            <a:off x="567559" y="3798332"/>
            <a:ext cx="9564413"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t>Tập</a:t>
            </a:r>
            <a:r>
              <a:rPr lang="en-US" dirty="0"/>
              <a:t> </a:t>
            </a:r>
            <a:r>
              <a:rPr lang="en-US" dirty="0" err="1"/>
              <a:t>trung</a:t>
            </a:r>
            <a:r>
              <a:rPr lang="en-US" dirty="0"/>
              <a:t> </a:t>
            </a:r>
            <a:r>
              <a:rPr lang="en-US" dirty="0" err="1"/>
              <a:t>vào</a:t>
            </a:r>
            <a:r>
              <a:rPr lang="en-US" dirty="0"/>
              <a:t> </a:t>
            </a:r>
            <a:r>
              <a:rPr lang="en-US" dirty="0" err="1"/>
              <a:t>nén</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a:t>
            </a:r>
            <a:r>
              <a:rPr lang="en-US" dirty="0" err="1"/>
              <a:t>nén</a:t>
            </a:r>
            <a:r>
              <a:rPr lang="en-US" dirty="0"/>
              <a:t> </a:t>
            </a:r>
            <a:r>
              <a:rPr lang="en-US" dirty="0" err="1"/>
              <a:t>dữ</a:t>
            </a:r>
            <a:r>
              <a:rPr lang="en-US" dirty="0"/>
              <a:t> </a:t>
            </a:r>
            <a:r>
              <a:rPr lang="en-US" dirty="0" err="1"/>
              <a:t>không</a:t>
            </a:r>
            <a:r>
              <a:rPr lang="en-US" dirty="0"/>
              <a:t> </a:t>
            </a:r>
            <a:r>
              <a:rPr lang="en-US" dirty="0" err="1"/>
              <a:t>mất</a:t>
            </a:r>
            <a:r>
              <a:rPr lang="en-US" dirty="0"/>
              <a:t> </a:t>
            </a:r>
            <a:r>
              <a:rPr lang="en-US" dirty="0" err="1"/>
              <a:t>mát</a:t>
            </a:r>
            <a:r>
              <a:rPr lang="en-US" dirty="0"/>
              <a:t>) </a:t>
            </a:r>
            <a:r>
              <a:rPr lang="en-US" dirty="0" err="1"/>
              <a:t>sử</a:t>
            </a:r>
            <a:r>
              <a:rPr lang="en-US" dirty="0"/>
              <a:t> dung </a:t>
            </a:r>
            <a:r>
              <a:rPr lang="en-US" dirty="0" err="1"/>
              <a:t>thuật</a:t>
            </a:r>
            <a:r>
              <a:rPr lang="en-US" dirty="0"/>
              <a:t> </a:t>
            </a:r>
            <a:r>
              <a:rPr lang="en-US" dirty="0" err="1"/>
              <a:t>toán</a:t>
            </a:r>
            <a:r>
              <a:rPr lang="en-US" dirty="0"/>
              <a:t>:</a:t>
            </a:r>
          </a:p>
          <a:p>
            <a:pPr marL="742950" lvl="1" indent="-285750">
              <a:lnSpc>
                <a:spcPct val="150000"/>
              </a:lnSpc>
              <a:buFont typeface="Arial" panose="020B0604020202020204" pitchFamily="34" charset="0"/>
              <a:buChar char="•"/>
            </a:pPr>
            <a:r>
              <a:rPr lang="en-US" dirty="0"/>
              <a:t>Huffman Coding: </a:t>
            </a:r>
            <a:r>
              <a:rPr lang="vi-VN" dirty="0"/>
              <a:t>là kỹ thuật nén, nó được sử dụng để giảm kích thước của dữ liệu hoặc tin nhắn.</a:t>
            </a:r>
            <a:endParaRPr lang="en-US" dirty="0"/>
          </a:p>
          <a:p>
            <a:pPr marL="742950" lvl="1" indent="-285750">
              <a:lnSpc>
                <a:spcPct val="150000"/>
              </a:lnSpc>
              <a:buFont typeface="Arial" panose="020B0604020202020204" pitchFamily="34" charset="0"/>
              <a:buChar char="•"/>
            </a:pPr>
            <a:r>
              <a:rPr lang="en-US" dirty="0"/>
              <a:t>LZW: là </a:t>
            </a:r>
            <a:r>
              <a:rPr lang="en-US" dirty="0" err="1"/>
              <a:t>kỹ</a:t>
            </a:r>
            <a:r>
              <a:rPr lang="en-US" dirty="0"/>
              <a:t> </a:t>
            </a:r>
            <a:r>
              <a:rPr lang="en-US" dirty="0" err="1"/>
              <a:t>thuật</a:t>
            </a:r>
            <a:r>
              <a:rPr lang="en-US" dirty="0"/>
              <a:t> </a:t>
            </a:r>
            <a:r>
              <a:rPr lang="en-US" dirty="0" err="1"/>
              <a:t>nén</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điển</a:t>
            </a:r>
            <a:r>
              <a:rPr lang="en-US" dirty="0"/>
              <a:t>” </a:t>
            </a:r>
            <a:r>
              <a:rPr lang="en-US" dirty="0" err="1"/>
              <a:t>để</a:t>
            </a:r>
            <a:r>
              <a:rPr lang="en-US" dirty="0"/>
              <a:t> </a:t>
            </a:r>
            <a:r>
              <a:rPr lang="en-US" dirty="0" err="1"/>
              <a:t>giảm</a:t>
            </a:r>
            <a:r>
              <a:rPr lang="en-US" dirty="0"/>
              <a:t> </a:t>
            </a:r>
            <a:r>
              <a:rPr lang="en-US" dirty="0" err="1"/>
              <a:t>kích</a:t>
            </a:r>
            <a:r>
              <a:rPr lang="en-US" dirty="0"/>
              <a:t> </a:t>
            </a:r>
            <a:r>
              <a:rPr lang="en-US" dirty="0" err="1"/>
              <a:t>thước</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nhau</a:t>
            </a:r>
            <a:endParaRPr lang="en-US" dirty="0"/>
          </a:p>
        </p:txBody>
      </p:sp>
    </p:spTree>
    <p:extLst>
      <p:ext uri="{BB962C8B-B14F-4D97-AF65-F5344CB8AC3E}">
        <p14:creationId xmlns:p14="http://schemas.microsoft.com/office/powerpoint/2010/main" val="135648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83DE2-A0C4-9256-E538-A235DC2BA4E7}"/>
              </a:ext>
            </a:extLst>
          </p:cNvPr>
          <p:cNvSpPr txBox="1"/>
          <p:nvPr/>
        </p:nvSpPr>
        <p:spPr>
          <a:xfrm>
            <a:off x="304800" y="359980"/>
            <a:ext cx="2858813" cy="369332"/>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3. HUFFMAN CODING</a:t>
            </a:r>
          </a:p>
        </p:txBody>
      </p:sp>
      <p:pic>
        <p:nvPicPr>
          <p:cNvPr id="8" name="Picture 7">
            <a:extLst>
              <a:ext uri="{FF2B5EF4-FFF2-40B4-BE49-F238E27FC236}">
                <a16:creationId xmlns:a16="http://schemas.microsoft.com/office/drawing/2014/main" id="{04847C3F-AED1-32CC-F274-CAF33DF97133}"/>
              </a:ext>
            </a:extLst>
          </p:cNvPr>
          <p:cNvPicPr>
            <a:picLocks noChangeAspect="1"/>
          </p:cNvPicPr>
          <p:nvPr/>
        </p:nvPicPr>
        <p:blipFill rotWithShape="1">
          <a:blip r:embed="rId2">
            <a:extLst>
              <a:ext uri="{28A0092B-C50C-407E-A947-70E740481C1C}">
                <a14:useLocalDpi xmlns:a14="http://schemas.microsoft.com/office/drawing/2010/main" val="0"/>
              </a:ext>
            </a:extLst>
          </a:blip>
          <a:srcRect b="19164"/>
          <a:stretch/>
        </p:blipFill>
        <p:spPr>
          <a:xfrm>
            <a:off x="2759000" y="1107685"/>
            <a:ext cx="6674000" cy="731520"/>
          </a:xfrm>
          <a:prstGeom prst="rect">
            <a:avLst/>
          </a:prstGeom>
        </p:spPr>
      </p:pic>
      <p:pic>
        <p:nvPicPr>
          <p:cNvPr id="10" name="Picture 9">
            <a:extLst>
              <a:ext uri="{FF2B5EF4-FFF2-40B4-BE49-F238E27FC236}">
                <a16:creationId xmlns:a16="http://schemas.microsoft.com/office/drawing/2014/main" id="{E9F95485-5213-6CF1-0B1C-4DE0EA240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742" y="2763934"/>
            <a:ext cx="3438145" cy="640080"/>
          </a:xfrm>
          <a:prstGeom prst="rect">
            <a:avLst/>
          </a:prstGeom>
        </p:spPr>
      </p:pic>
      <p:sp>
        <p:nvSpPr>
          <p:cNvPr id="11" name="Down Arrow 10">
            <a:extLst>
              <a:ext uri="{FF2B5EF4-FFF2-40B4-BE49-F238E27FC236}">
                <a16:creationId xmlns:a16="http://schemas.microsoft.com/office/drawing/2014/main" id="{D0C39637-F2B9-876C-F752-6E6716B0D0B3}"/>
              </a:ext>
            </a:extLst>
          </p:cNvPr>
          <p:cNvSpPr/>
          <p:nvPr/>
        </p:nvSpPr>
        <p:spPr>
          <a:xfrm>
            <a:off x="5702699" y="1923394"/>
            <a:ext cx="147145" cy="735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A17F32-198D-1701-F092-DA42303F78AA}"/>
              </a:ext>
            </a:extLst>
          </p:cNvPr>
          <p:cNvSpPr txBox="1"/>
          <p:nvPr/>
        </p:nvSpPr>
        <p:spPr>
          <a:xfrm>
            <a:off x="304800" y="3852042"/>
            <a:ext cx="11004332" cy="872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t>Ý tưởng của mã hóa Huffman là từ bỏ yêu cầu cứng nhắc 8 bit cho mỗi ký tự và thay vào đó sử dụng mã hóa nhị phân có độ dài khác nhau cho các ký tự khác nhau. </a:t>
            </a:r>
            <a:endParaRPr lang="en-US" dirty="0"/>
          </a:p>
        </p:txBody>
      </p:sp>
    </p:spTree>
    <p:extLst>
      <p:ext uri="{BB962C8B-B14F-4D97-AF65-F5344CB8AC3E}">
        <p14:creationId xmlns:p14="http://schemas.microsoft.com/office/powerpoint/2010/main" val="399027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465"/>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Huffman coding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Đếm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hiện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1.</a:t>
            </a:r>
          </a:p>
          <a:p>
            <a:pPr marL="800100" lvl="1" indent="-342900">
              <a:lnSpc>
                <a:spcPct val="150000"/>
              </a:lnSpc>
              <a:spcAft>
                <a:spcPts val="600"/>
              </a:spcAft>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795752"/>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BCCABBDDAECCBBAEDDCC</a:t>
            </a:r>
          </a:p>
        </p:txBody>
      </p:sp>
      <p:graphicFrame>
        <p:nvGraphicFramePr>
          <p:cNvPr id="6" name="Table 6">
            <a:extLst>
              <a:ext uri="{FF2B5EF4-FFF2-40B4-BE49-F238E27FC236}">
                <a16:creationId xmlns:a16="http://schemas.microsoft.com/office/drawing/2014/main" id="{C9EF0B9F-D122-33E7-BFD8-543F39A6D4ED}"/>
              </a:ext>
            </a:extLst>
          </p:cNvPr>
          <p:cNvGraphicFramePr>
            <a:graphicFrameLocks noGrp="1"/>
          </p:cNvGraphicFramePr>
          <p:nvPr/>
        </p:nvGraphicFramePr>
        <p:xfrm>
          <a:off x="430923" y="3511552"/>
          <a:ext cx="3363311" cy="2225040"/>
        </p:xfrm>
        <a:graphic>
          <a:graphicData uri="http://schemas.openxmlformats.org/drawingml/2006/table">
            <a:tbl>
              <a:tblPr firstRow="1" bandRow="1">
                <a:tableStyleId>{5C22544A-7EE6-4342-B048-85BDC9FD1C3A}</a:tableStyleId>
              </a:tblPr>
              <a:tblGrid>
                <a:gridCol w="882180">
                  <a:extLst>
                    <a:ext uri="{9D8B030D-6E8A-4147-A177-3AD203B41FA5}">
                      <a16:colId xmlns:a16="http://schemas.microsoft.com/office/drawing/2014/main" val="2457433904"/>
                    </a:ext>
                  </a:extLst>
                </a:gridCol>
                <a:gridCol w="2481131">
                  <a:extLst>
                    <a:ext uri="{9D8B030D-6E8A-4147-A177-3AD203B41FA5}">
                      <a16:colId xmlns:a16="http://schemas.microsoft.com/office/drawing/2014/main" val="4081065163"/>
                    </a:ext>
                  </a:extLst>
                </a:gridCol>
              </a:tblGrid>
              <a:tr h="370840">
                <a:tc>
                  <a:txBody>
                    <a:bodyPr/>
                    <a:lstStyle/>
                    <a:p>
                      <a:pPr algn="ctr"/>
                      <a:r>
                        <a:rPr lang="en-US" dirty="0" err="1"/>
                        <a:t>Ký</a:t>
                      </a:r>
                      <a:r>
                        <a:rPr lang="en-US" dirty="0"/>
                        <a:t> </a:t>
                      </a:r>
                      <a:r>
                        <a:rPr lang="en-US" dirty="0" err="1"/>
                        <a:t>tự</a:t>
                      </a:r>
                      <a:endParaRPr lang="en-US" dirty="0"/>
                    </a:p>
                  </a:txBody>
                  <a:tcPr/>
                </a:tc>
                <a:tc>
                  <a:txBody>
                    <a:bodyPr/>
                    <a:lstStyle/>
                    <a:p>
                      <a:pPr algn="ctr"/>
                      <a:r>
                        <a:rPr lang="en-US" dirty="0" err="1"/>
                        <a:t>Số</a:t>
                      </a:r>
                      <a:r>
                        <a:rPr lang="en-US" dirty="0"/>
                        <a:t> </a:t>
                      </a:r>
                      <a:r>
                        <a:rPr lang="en-US" dirty="0" err="1"/>
                        <a:t>lần</a:t>
                      </a:r>
                      <a:r>
                        <a:rPr lang="en-US" dirty="0"/>
                        <a:t> </a:t>
                      </a:r>
                      <a:r>
                        <a:rPr lang="en-US" dirty="0" err="1"/>
                        <a:t>xuất</a:t>
                      </a:r>
                      <a:r>
                        <a:rPr lang="en-US" dirty="0"/>
                        <a:t> hiện</a:t>
                      </a:r>
                    </a:p>
                  </a:txBody>
                  <a:tcPr/>
                </a:tc>
                <a:extLst>
                  <a:ext uri="{0D108BD9-81ED-4DB2-BD59-A6C34878D82A}">
                    <a16:rowId xmlns:a16="http://schemas.microsoft.com/office/drawing/2014/main" val="2007326381"/>
                  </a:ext>
                </a:extLst>
              </a:tr>
              <a:tr h="370840">
                <a:tc>
                  <a:txBody>
                    <a:bodyPr/>
                    <a:lstStyle/>
                    <a:p>
                      <a:pPr algn="ctr"/>
                      <a:r>
                        <a:rPr lang="en-US" dirty="0"/>
                        <a:t>C</a:t>
                      </a:r>
                    </a:p>
                  </a:txBody>
                  <a:tcPr/>
                </a:tc>
                <a:tc>
                  <a:txBody>
                    <a:bodyPr/>
                    <a:lstStyle/>
                    <a:p>
                      <a:pPr algn="ctr"/>
                      <a:r>
                        <a:rPr lang="en-US" dirty="0"/>
                        <a:t>6</a:t>
                      </a:r>
                    </a:p>
                  </a:txBody>
                  <a:tcPr/>
                </a:tc>
                <a:extLst>
                  <a:ext uri="{0D108BD9-81ED-4DB2-BD59-A6C34878D82A}">
                    <a16:rowId xmlns:a16="http://schemas.microsoft.com/office/drawing/2014/main" val="2176463017"/>
                  </a:ext>
                </a:extLst>
              </a:tr>
              <a:tr h="370840">
                <a:tc>
                  <a:txBody>
                    <a:bodyPr/>
                    <a:lstStyle/>
                    <a:p>
                      <a:pPr algn="ctr"/>
                      <a:r>
                        <a:rPr lang="en-US" dirty="0"/>
                        <a:t>B</a:t>
                      </a:r>
                    </a:p>
                  </a:txBody>
                  <a:tcPr/>
                </a:tc>
                <a:tc>
                  <a:txBody>
                    <a:bodyPr/>
                    <a:lstStyle/>
                    <a:p>
                      <a:pPr algn="ctr"/>
                      <a:r>
                        <a:rPr lang="en-US" dirty="0"/>
                        <a:t>5</a:t>
                      </a:r>
                    </a:p>
                  </a:txBody>
                  <a:tcPr/>
                </a:tc>
                <a:extLst>
                  <a:ext uri="{0D108BD9-81ED-4DB2-BD59-A6C34878D82A}">
                    <a16:rowId xmlns:a16="http://schemas.microsoft.com/office/drawing/2014/main" val="2655014793"/>
                  </a:ext>
                </a:extLst>
              </a:tr>
              <a:tr h="370840">
                <a:tc>
                  <a:txBody>
                    <a:bodyPr/>
                    <a:lstStyle/>
                    <a:p>
                      <a:pPr algn="ctr"/>
                      <a:r>
                        <a:rPr lang="en-US" dirty="0"/>
                        <a:t>D</a:t>
                      </a:r>
                    </a:p>
                  </a:txBody>
                  <a:tcPr/>
                </a:tc>
                <a:tc>
                  <a:txBody>
                    <a:bodyPr/>
                    <a:lstStyle/>
                    <a:p>
                      <a:pPr algn="ctr"/>
                      <a:r>
                        <a:rPr lang="en-US" dirty="0"/>
                        <a:t>4</a:t>
                      </a:r>
                    </a:p>
                  </a:txBody>
                  <a:tcPr/>
                </a:tc>
                <a:extLst>
                  <a:ext uri="{0D108BD9-81ED-4DB2-BD59-A6C34878D82A}">
                    <a16:rowId xmlns:a16="http://schemas.microsoft.com/office/drawing/2014/main" val="1784248656"/>
                  </a:ext>
                </a:extLst>
              </a:tr>
              <a:tr h="370840">
                <a:tc>
                  <a:txBody>
                    <a:bodyPr/>
                    <a:lstStyle/>
                    <a:p>
                      <a:pPr algn="ctr"/>
                      <a:r>
                        <a:rPr lang="en-US" dirty="0"/>
                        <a:t>A</a:t>
                      </a:r>
                    </a:p>
                  </a:txBody>
                  <a:tcPr/>
                </a:tc>
                <a:tc>
                  <a:txBody>
                    <a:bodyPr/>
                    <a:lstStyle/>
                    <a:p>
                      <a:pPr algn="ctr"/>
                      <a:r>
                        <a:rPr lang="en-US" dirty="0"/>
                        <a:t>3</a:t>
                      </a:r>
                    </a:p>
                  </a:txBody>
                  <a:tcPr/>
                </a:tc>
                <a:extLst>
                  <a:ext uri="{0D108BD9-81ED-4DB2-BD59-A6C34878D82A}">
                    <a16:rowId xmlns:a16="http://schemas.microsoft.com/office/drawing/2014/main" val="2496147038"/>
                  </a:ext>
                </a:extLst>
              </a:tr>
              <a:tr h="370840">
                <a:tc>
                  <a:txBody>
                    <a:bodyPr/>
                    <a:lstStyle/>
                    <a:p>
                      <a:pPr algn="ctr"/>
                      <a:r>
                        <a:rPr lang="en-US" dirty="0"/>
                        <a:t>E</a:t>
                      </a:r>
                    </a:p>
                  </a:txBody>
                  <a:tcPr/>
                </a:tc>
                <a:tc>
                  <a:txBody>
                    <a:bodyPr/>
                    <a:lstStyle/>
                    <a:p>
                      <a:pPr algn="ctr"/>
                      <a:r>
                        <a:rPr lang="en-US" dirty="0"/>
                        <a:t>2</a:t>
                      </a:r>
                    </a:p>
                  </a:txBody>
                  <a:tcPr/>
                </a:tc>
                <a:extLst>
                  <a:ext uri="{0D108BD9-81ED-4DB2-BD59-A6C34878D82A}">
                    <a16:rowId xmlns:a16="http://schemas.microsoft.com/office/drawing/2014/main" val="907943320"/>
                  </a:ext>
                </a:extLst>
              </a:tr>
            </a:tbl>
          </a:graphicData>
        </a:graphic>
      </p:graphicFrame>
      <p:sp>
        <p:nvSpPr>
          <p:cNvPr id="7" name="Oval 6">
            <a:extLst>
              <a:ext uri="{FF2B5EF4-FFF2-40B4-BE49-F238E27FC236}">
                <a16:creationId xmlns:a16="http://schemas.microsoft.com/office/drawing/2014/main" id="{C54E2DBF-700B-394C-256D-C714FCB97906}"/>
              </a:ext>
            </a:extLst>
          </p:cNvPr>
          <p:cNvSpPr/>
          <p:nvPr/>
        </p:nvSpPr>
        <p:spPr>
          <a:xfrm>
            <a:off x="6001407"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E|2</a:t>
            </a:r>
          </a:p>
        </p:txBody>
      </p:sp>
      <p:sp>
        <p:nvSpPr>
          <p:cNvPr id="8" name="Oval 7">
            <a:extLst>
              <a:ext uri="{FF2B5EF4-FFF2-40B4-BE49-F238E27FC236}">
                <a16:creationId xmlns:a16="http://schemas.microsoft.com/office/drawing/2014/main" id="{AF9B1C22-B7CF-837D-4DCF-142865E198BD}"/>
              </a:ext>
            </a:extLst>
          </p:cNvPr>
          <p:cNvSpPr/>
          <p:nvPr/>
        </p:nvSpPr>
        <p:spPr>
          <a:xfrm>
            <a:off x="7204842"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9" name="Oval 8">
            <a:extLst>
              <a:ext uri="{FF2B5EF4-FFF2-40B4-BE49-F238E27FC236}">
                <a16:creationId xmlns:a16="http://schemas.microsoft.com/office/drawing/2014/main" id="{3BD8E5AD-42AE-77E7-74B3-C5F77552008D}"/>
              </a:ext>
            </a:extLst>
          </p:cNvPr>
          <p:cNvSpPr/>
          <p:nvPr/>
        </p:nvSpPr>
        <p:spPr>
          <a:xfrm>
            <a:off x="6458607" y="4887684"/>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E,A|5</a:t>
            </a:r>
          </a:p>
        </p:txBody>
      </p:sp>
      <p:cxnSp>
        <p:nvCxnSpPr>
          <p:cNvPr id="17" name="Straight Connector 16">
            <a:extLst>
              <a:ext uri="{FF2B5EF4-FFF2-40B4-BE49-F238E27FC236}">
                <a16:creationId xmlns:a16="http://schemas.microsoft.com/office/drawing/2014/main" id="{3393DDBC-3B61-BE65-062A-CF689AF69DAB}"/>
              </a:ext>
            </a:extLst>
          </p:cNvPr>
          <p:cNvCxnSpPr>
            <a:cxnSpLocks/>
            <a:stCxn id="9" idx="4"/>
            <a:endCxn id="7" idx="0"/>
          </p:cNvCxnSpPr>
          <p:nvPr/>
        </p:nvCxnSpPr>
        <p:spPr>
          <a:xfrm flipH="1">
            <a:off x="6432331" y="5579310"/>
            <a:ext cx="580697"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D44EFB-B5CE-F196-C4BB-EF2649E4DCCE}"/>
              </a:ext>
            </a:extLst>
          </p:cNvPr>
          <p:cNvCxnSpPr>
            <a:cxnSpLocks/>
            <a:stCxn id="9" idx="4"/>
            <a:endCxn id="8" idx="0"/>
          </p:cNvCxnSpPr>
          <p:nvPr/>
        </p:nvCxnSpPr>
        <p:spPr>
          <a:xfrm>
            <a:off x="7013028" y="5579310"/>
            <a:ext cx="622738" cy="2337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3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465"/>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Huffman coding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Đếm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hiện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1.</a:t>
            </a:r>
          </a:p>
          <a:p>
            <a:pPr marL="800100" lvl="1" indent="-342900">
              <a:lnSpc>
                <a:spcPct val="150000"/>
              </a:lnSpc>
              <a:spcAft>
                <a:spcPts val="600"/>
              </a:spcAft>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795752"/>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BCCABBDDAECCBBAEDDCC</a:t>
            </a:r>
          </a:p>
        </p:txBody>
      </p:sp>
      <p:graphicFrame>
        <p:nvGraphicFramePr>
          <p:cNvPr id="6" name="Table 6">
            <a:extLst>
              <a:ext uri="{FF2B5EF4-FFF2-40B4-BE49-F238E27FC236}">
                <a16:creationId xmlns:a16="http://schemas.microsoft.com/office/drawing/2014/main" id="{C9EF0B9F-D122-33E7-BFD8-543F39A6D4ED}"/>
              </a:ext>
            </a:extLst>
          </p:cNvPr>
          <p:cNvGraphicFramePr>
            <a:graphicFrameLocks noGrp="1"/>
          </p:cNvGraphicFramePr>
          <p:nvPr>
            <p:extLst>
              <p:ext uri="{D42A27DB-BD31-4B8C-83A1-F6EECF244321}">
                <p14:modId xmlns:p14="http://schemas.microsoft.com/office/powerpoint/2010/main" val="3966128797"/>
              </p:ext>
            </p:extLst>
          </p:nvPr>
        </p:nvGraphicFramePr>
        <p:xfrm>
          <a:off x="430923" y="3511552"/>
          <a:ext cx="3363311" cy="1854200"/>
        </p:xfrm>
        <a:graphic>
          <a:graphicData uri="http://schemas.openxmlformats.org/drawingml/2006/table">
            <a:tbl>
              <a:tblPr firstRow="1" bandRow="1">
                <a:tableStyleId>{5C22544A-7EE6-4342-B048-85BDC9FD1C3A}</a:tableStyleId>
              </a:tblPr>
              <a:tblGrid>
                <a:gridCol w="1124608">
                  <a:extLst>
                    <a:ext uri="{9D8B030D-6E8A-4147-A177-3AD203B41FA5}">
                      <a16:colId xmlns:a16="http://schemas.microsoft.com/office/drawing/2014/main" val="2457433904"/>
                    </a:ext>
                  </a:extLst>
                </a:gridCol>
                <a:gridCol w="2238703">
                  <a:extLst>
                    <a:ext uri="{9D8B030D-6E8A-4147-A177-3AD203B41FA5}">
                      <a16:colId xmlns:a16="http://schemas.microsoft.com/office/drawing/2014/main" val="4081065163"/>
                    </a:ext>
                  </a:extLst>
                </a:gridCol>
              </a:tblGrid>
              <a:tr h="370840">
                <a:tc>
                  <a:txBody>
                    <a:bodyPr/>
                    <a:lstStyle/>
                    <a:p>
                      <a:pPr algn="ctr"/>
                      <a:r>
                        <a:rPr lang="en-US" dirty="0" err="1"/>
                        <a:t>Ký</a:t>
                      </a:r>
                      <a:r>
                        <a:rPr lang="en-US" dirty="0"/>
                        <a:t> </a:t>
                      </a:r>
                      <a:r>
                        <a:rPr lang="en-US" dirty="0" err="1"/>
                        <a:t>tự</a:t>
                      </a:r>
                      <a:endParaRPr lang="en-US" dirty="0"/>
                    </a:p>
                  </a:txBody>
                  <a:tcPr/>
                </a:tc>
                <a:tc>
                  <a:txBody>
                    <a:bodyPr/>
                    <a:lstStyle/>
                    <a:p>
                      <a:pPr algn="ctr"/>
                      <a:r>
                        <a:rPr lang="en-US" dirty="0" err="1"/>
                        <a:t>Số</a:t>
                      </a:r>
                      <a:r>
                        <a:rPr lang="en-US" dirty="0"/>
                        <a:t> </a:t>
                      </a:r>
                      <a:r>
                        <a:rPr lang="en-US" dirty="0" err="1"/>
                        <a:t>lần</a:t>
                      </a:r>
                      <a:r>
                        <a:rPr lang="en-US" dirty="0"/>
                        <a:t> </a:t>
                      </a:r>
                      <a:r>
                        <a:rPr lang="en-US" dirty="0" err="1"/>
                        <a:t>xuất</a:t>
                      </a:r>
                      <a:r>
                        <a:rPr lang="en-US" dirty="0"/>
                        <a:t> hiện</a:t>
                      </a:r>
                    </a:p>
                  </a:txBody>
                  <a:tcPr/>
                </a:tc>
                <a:extLst>
                  <a:ext uri="{0D108BD9-81ED-4DB2-BD59-A6C34878D82A}">
                    <a16:rowId xmlns:a16="http://schemas.microsoft.com/office/drawing/2014/main" val="2007326381"/>
                  </a:ext>
                </a:extLst>
              </a:tr>
              <a:tr h="370840">
                <a:tc>
                  <a:txBody>
                    <a:bodyPr/>
                    <a:lstStyle/>
                    <a:p>
                      <a:pPr algn="ctr"/>
                      <a:r>
                        <a:rPr lang="en-US" dirty="0"/>
                        <a:t>C</a:t>
                      </a:r>
                    </a:p>
                  </a:txBody>
                  <a:tcPr/>
                </a:tc>
                <a:tc>
                  <a:txBody>
                    <a:bodyPr/>
                    <a:lstStyle/>
                    <a:p>
                      <a:pPr algn="ctr"/>
                      <a:r>
                        <a:rPr lang="en-US" dirty="0"/>
                        <a:t>6</a:t>
                      </a:r>
                    </a:p>
                  </a:txBody>
                  <a:tcPr/>
                </a:tc>
                <a:extLst>
                  <a:ext uri="{0D108BD9-81ED-4DB2-BD59-A6C34878D82A}">
                    <a16:rowId xmlns:a16="http://schemas.microsoft.com/office/drawing/2014/main" val="2176463017"/>
                  </a:ext>
                </a:extLst>
              </a:tr>
              <a:tr h="370840">
                <a:tc>
                  <a:txBody>
                    <a:bodyPr/>
                    <a:lstStyle/>
                    <a:p>
                      <a:pPr algn="ctr"/>
                      <a:r>
                        <a:rPr lang="en-US" dirty="0"/>
                        <a:t>B</a:t>
                      </a:r>
                    </a:p>
                  </a:txBody>
                  <a:tcPr/>
                </a:tc>
                <a:tc>
                  <a:txBody>
                    <a:bodyPr/>
                    <a:lstStyle/>
                    <a:p>
                      <a:pPr algn="ctr"/>
                      <a:r>
                        <a:rPr lang="en-US" dirty="0"/>
                        <a:t>5</a:t>
                      </a:r>
                    </a:p>
                  </a:txBody>
                  <a:tcPr/>
                </a:tc>
                <a:extLst>
                  <a:ext uri="{0D108BD9-81ED-4DB2-BD59-A6C34878D82A}">
                    <a16:rowId xmlns:a16="http://schemas.microsoft.com/office/drawing/2014/main" val="2655014793"/>
                  </a:ext>
                </a:extLst>
              </a:tr>
              <a:tr h="370840">
                <a:tc>
                  <a:txBody>
                    <a:bodyPr/>
                    <a:lstStyle/>
                    <a:p>
                      <a:pPr algn="ctr"/>
                      <a:r>
                        <a:rPr lang="en-US" dirty="0"/>
                        <a:t>D</a:t>
                      </a:r>
                    </a:p>
                  </a:txBody>
                  <a:tcPr/>
                </a:tc>
                <a:tc>
                  <a:txBody>
                    <a:bodyPr/>
                    <a:lstStyle/>
                    <a:p>
                      <a:pPr algn="ctr"/>
                      <a:r>
                        <a:rPr lang="en-US" dirty="0"/>
                        <a:t>4</a:t>
                      </a:r>
                    </a:p>
                  </a:txBody>
                  <a:tcPr/>
                </a:tc>
                <a:extLst>
                  <a:ext uri="{0D108BD9-81ED-4DB2-BD59-A6C34878D82A}">
                    <a16:rowId xmlns:a16="http://schemas.microsoft.com/office/drawing/2014/main" val="1784248656"/>
                  </a:ext>
                </a:extLst>
              </a:tr>
              <a:tr h="370840">
                <a:tc>
                  <a:txBody>
                    <a:bodyPr/>
                    <a:lstStyle/>
                    <a:p>
                      <a:pPr algn="ctr"/>
                      <a:r>
                        <a:rPr lang="en-US" dirty="0"/>
                        <a:t>E, A</a:t>
                      </a:r>
                    </a:p>
                  </a:txBody>
                  <a:tcPr/>
                </a:tc>
                <a:tc>
                  <a:txBody>
                    <a:bodyPr/>
                    <a:lstStyle/>
                    <a:p>
                      <a:pPr algn="ctr"/>
                      <a:r>
                        <a:rPr lang="en-US" dirty="0"/>
                        <a:t>5</a:t>
                      </a:r>
                    </a:p>
                  </a:txBody>
                  <a:tcPr/>
                </a:tc>
                <a:extLst>
                  <a:ext uri="{0D108BD9-81ED-4DB2-BD59-A6C34878D82A}">
                    <a16:rowId xmlns:a16="http://schemas.microsoft.com/office/drawing/2014/main" val="2496147038"/>
                  </a:ext>
                </a:extLst>
              </a:tr>
            </a:tbl>
          </a:graphicData>
        </a:graphic>
      </p:graphicFrame>
      <p:sp>
        <p:nvSpPr>
          <p:cNvPr id="7" name="Oval 6">
            <a:extLst>
              <a:ext uri="{FF2B5EF4-FFF2-40B4-BE49-F238E27FC236}">
                <a16:creationId xmlns:a16="http://schemas.microsoft.com/office/drawing/2014/main" id="{C54E2DBF-700B-394C-256D-C714FCB97906}"/>
              </a:ext>
            </a:extLst>
          </p:cNvPr>
          <p:cNvSpPr/>
          <p:nvPr/>
        </p:nvSpPr>
        <p:spPr>
          <a:xfrm>
            <a:off x="6001407"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E|2</a:t>
            </a:r>
          </a:p>
        </p:txBody>
      </p:sp>
      <p:sp>
        <p:nvSpPr>
          <p:cNvPr id="8" name="Oval 7">
            <a:extLst>
              <a:ext uri="{FF2B5EF4-FFF2-40B4-BE49-F238E27FC236}">
                <a16:creationId xmlns:a16="http://schemas.microsoft.com/office/drawing/2014/main" id="{AF9B1C22-B7CF-837D-4DCF-142865E198BD}"/>
              </a:ext>
            </a:extLst>
          </p:cNvPr>
          <p:cNvSpPr/>
          <p:nvPr/>
        </p:nvSpPr>
        <p:spPr>
          <a:xfrm>
            <a:off x="7204842"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9" name="Oval 8">
            <a:extLst>
              <a:ext uri="{FF2B5EF4-FFF2-40B4-BE49-F238E27FC236}">
                <a16:creationId xmlns:a16="http://schemas.microsoft.com/office/drawing/2014/main" id="{3BD8E5AD-42AE-77E7-74B3-C5F77552008D}"/>
              </a:ext>
            </a:extLst>
          </p:cNvPr>
          <p:cNvSpPr/>
          <p:nvPr/>
        </p:nvSpPr>
        <p:spPr>
          <a:xfrm>
            <a:off x="6458607" y="4887684"/>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E,A|5</a:t>
            </a:r>
          </a:p>
        </p:txBody>
      </p:sp>
      <p:sp>
        <p:nvSpPr>
          <p:cNvPr id="13" name="Oval 12">
            <a:extLst>
              <a:ext uri="{FF2B5EF4-FFF2-40B4-BE49-F238E27FC236}">
                <a16:creationId xmlns:a16="http://schemas.microsoft.com/office/drawing/2014/main" id="{DECF9CA4-5DD7-0F3F-0F02-616D857B6B3B}"/>
              </a:ext>
            </a:extLst>
          </p:cNvPr>
          <p:cNvSpPr/>
          <p:nvPr/>
        </p:nvSpPr>
        <p:spPr>
          <a:xfrm>
            <a:off x="5139559" y="49190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a:t>
            </a:r>
          </a:p>
        </p:txBody>
      </p:sp>
      <p:sp>
        <p:nvSpPr>
          <p:cNvPr id="14" name="Oval 13">
            <a:extLst>
              <a:ext uri="{FF2B5EF4-FFF2-40B4-BE49-F238E27FC236}">
                <a16:creationId xmlns:a16="http://schemas.microsoft.com/office/drawing/2014/main" id="{EE28FB86-8EEF-E80B-B009-B85CA8F71324}"/>
              </a:ext>
            </a:extLst>
          </p:cNvPr>
          <p:cNvSpPr/>
          <p:nvPr/>
        </p:nvSpPr>
        <p:spPr>
          <a:xfrm>
            <a:off x="5465380" y="384930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D,E,A|9</a:t>
            </a:r>
          </a:p>
        </p:txBody>
      </p:sp>
      <p:cxnSp>
        <p:nvCxnSpPr>
          <p:cNvPr id="17" name="Straight Connector 16">
            <a:extLst>
              <a:ext uri="{FF2B5EF4-FFF2-40B4-BE49-F238E27FC236}">
                <a16:creationId xmlns:a16="http://schemas.microsoft.com/office/drawing/2014/main" id="{3393DDBC-3B61-BE65-062A-CF689AF69DAB}"/>
              </a:ext>
            </a:extLst>
          </p:cNvPr>
          <p:cNvCxnSpPr>
            <a:cxnSpLocks/>
            <a:stCxn id="9" idx="4"/>
            <a:endCxn id="7" idx="0"/>
          </p:cNvCxnSpPr>
          <p:nvPr/>
        </p:nvCxnSpPr>
        <p:spPr>
          <a:xfrm flipH="1">
            <a:off x="6432331" y="5579310"/>
            <a:ext cx="580697"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D44EFB-B5CE-F196-C4BB-EF2649E4DCCE}"/>
              </a:ext>
            </a:extLst>
          </p:cNvPr>
          <p:cNvCxnSpPr>
            <a:stCxn id="9" idx="4"/>
            <a:endCxn id="8" idx="0"/>
          </p:cNvCxnSpPr>
          <p:nvPr/>
        </p:nvCxnSpPr>
        <p:spPr>
          <a:xfrm>
            <a:off x="7013028" y="5579310"/>
            <a:ext cx="622738"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CCF149-6E31-32C1-A4B5-095C12E12DC5}"/>
              </a:ext>
            </a:extLst>
          </p:cNvPr>
          <p:cNvCxnSpPr>
            <a:cxnSpLocks/>
            <a:stCxn id="14" idx="4"/>
            <a:endCxn id="13" idx="0"/>
          </p:cNvCxnSpPr>
          <p:nvPr/>
        </p:nvCxnSpPr>
        <p:spPr>
          <a:xfrm flipH="1">
            <a:off x="5570483" y="4540935"/>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B9BF59-5D23-5939-B5B6-8B0F0FD26946}"/>
              </a:ext>
            </a:extLst>
          </p:cNvPr>
          <p:cNvCxnSpPr>
            <a:cxnSpLocks/>
            <a:stCxn id="14" idx="4"/>
            <a:endCxn id="9" idx="0"/>
          </p:cNvCxnSpPr>
          <p:nvPr/>
        </p:nvCxnSpPr>
        <p:spPr>
          <a:xfrm>
            <a:off x="6335111" y="4540935"/>
            <a:ext cx="677917" cy="3467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4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465"/>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Huffman coding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Đếm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hiện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1.</a:t>
            </a:r>
          </a:p>
          <a:p>
            <a:pPr marL="800100" lvl="1" indent="-342900">
              <a:lnSpc>
                <a:spcPct val="150000"/>
              </a:lnSpc>
              <a:spcAft>
                <a:spcPts val="600"/>
              </a:spcAft>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795752"/>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BCCABBDDAECCBBAEDDCC</a:t>
            </a:r>
          </a:p>
        </p:txBody>
      </p:sp>
      <p:graphicFrame>
        <p:nvGraphicFramePr>
          <p:cNvPr id="6" name="Table 6">
            <a:extLst>
              <a:ext uri="{FF2B5EF4-FFF2-40B4-BE49-F238E27FC236}">
                <a16:creationId xmlns:a16="http://schemas.microsoft.com/office/drawing/2014/main" id="{C9EF0B9F-D122-33E7-BFD8-543F39A6D4ED}"/>
              </a:ext>
            </a:extLst>
          </p:cNvPr>
          <p:cNvGraphicFramePr>
            <a:graphicFrameLocks noGrp="1"/>
          </p:cNvGraphicFramePr>
          <p:nvPr>
            <p:extLst>
              <p:ext uri="{D42A27DB-BD31-4B8C-83A1-F6EECF244321}">
                <p14:modId xmlns:p14="http://schemas.microsoft.com/office/powerpoint/2010/main" val="2501726372"/>
              </p:ext>
            </p:extLst>
          </p:nvPr>
        </p:nvGraphicFramePr>
        <p:xfrm>
          <a:off x="430923" y="3511552"/>
          <a:ext cx="3363311" cy="1483360"/>
        </p:xfrm>
        <a:graphic>
          <a:graphicData uri="http://schemas.openxmlformats.org/drawingml/2006/table">
            <a:tbl>
              <a:tblPr firstRow="1" bandRow="1">
                <a:tableStyleId>{5C22544A-7EE6-4342-B048-85BDC9FD1C3A}</a:tableStyleId>
              </a:tblPr>
              <a:tblGrid>
                <a:gridCol w="882180">
                  <a:extLst>
                    <a:ext uri="{9D8B030D-6E8A-4147-A177-3AD203B41FA5}">
                      <a16:colId xmlns:a16="http://schemas.microsoft.com/office/drawing/2014/main" val="2457433904"/>
                    </a:ext>
                  </a:extLst>
                </a:gridCol>
                <a:gridCol w="2481131">
                  <a:extLst>
                    <a:ext uri="{9D8B030D-6E8A-4147-A177-3AD203B41FA5}">
                      <a16:colId xmlns:a16="http://schemas.microsoft.com/office/drawing/2014/main" val="4081065163"/>
                    </a:ext>
                  </a:extLst>
                </a:gridCol>
              </a:tblGrid>
              <a:tr h="370840">
                <a:tc>
                  <a:txBody>
                    <a:bodyPr/>
                    <a:lstStyle/>
                    <a:p>
                      <a:pPr algn="ctr"/>
                      <a:r>
                        <a:rPr lang="en-US" dirty="0" err="1"/>
                        <a:t>Ký</a:t>
                      </a:r>
                      <a:r>
                        <a:rPr lang="en-US" dirty="0"/>
                        <a:t> </a:t>
                      </a:r>
                      <a:r>
                        <a:rPr lang="en-US" dirty="0" err="1"/>
                        <a:t>tự</a:t>
                      </a:r>
                      <a:endParaRPr lang="en-US" dirty="0"/>
                    </a:p>
                  </a:txBody>
                  <a:tcPr/>
                </a:tc>
                <a:tc>
                  <a:txBody>
                    <a:bodyPr/>
                    <a:lstStyle/>
                    <a:p>
                      <a:pPr algn="ctr"/>
                      <a:r>
                        <a:rPr lang="en-US" dirty="0" err="1"/>
                        <a:t>Số</a:t>
                      </a:r>
                      <a:r>
                        <a:rPr lang="en-US" dirty="0"/>
                        <a:t> </a:t>
                      </a:r>
                      <a:r>
                        <a:rPr lang="en-US" dirty="0" err="1"/>
                        <a:t>lần</a:t>
                      </a:r>
                      <a:r>
                        <a:rPr lang="en-US" dirty="0"/>
                        <a:t> </a:t>
                      </a:r>
                      <a:r>
                        <a:rPr lang="en-US" dirty="0" err="1"/>
                        <a:t>xuất</a:t>
                      </a:r>
                      <a:r>
                        <a:rPr lang="en-US" dirty="0"/>
                        <a:t> hiện</a:t>
                      </a:r>
                    </a:p>
                  </a:txBody>
                  <a:tcPr/>
                </a:tc>
                <a:extLst>
                  <a:ext uri="{0D108BD9-81ED-4DB2-BD59-A6C34878D82A}">
                    <a16:rowId xmlns:a16="http://schemas.microsoft.com/office/drawing/2014/main" val="2007326381"/>
                  </a:ext>
                </a:extLst>
              </a:tr>
              <a:tr h="370840">
                <a:tc>
                  <a:txBody>
                    <a:bodyPr/>
                    <a:lstStyle/>
                    <a:p>
                      <a:pPr algn="ctr"/>
                      <a:r>
                        <a:rPr lang="en-US" dirty="0"/>
                        <a:t>C</a:t>
                      </a:r>
                    </a:p>
                  </a:txBody>
                  <a:tcPr/>
                </a:tc>
                <a:tc>
                  <a:txBody>
                    <a:bodyPr/>
                    <a:lstStyle/>
                    <a:p>
                      <a:pPr algn="ctr"/>
                      <a:r>
                        <a:rPr lang="en-US" dirty="0"/>
                        <a:t>6</a:t>
                      </a:r>
                    </a:p>
                  </a:txBody>
                  <a:tcPr/>
                </a:tc>
                <a:extLst>
                  <a:ext uri="{0D108BD9-81ED-4DB2-BD59-A6C34878D82A}">
                    <a16:rowId xmlns:a16="http://schemas.microsoft.com/office/drawing/2014/main" val="2176463017"/>
                  </a:ext>
                </a:extLst>
              </a:tr>
              <a:tr h="370840">
                <a:tc>
                  <a:txBody>
                    <a:bodyPr/>
                    <a:lstStyle/>
                    <a:p>
                      <a:pPr algn="ctr"/>
                      <a:r>
                        <a:rPr lang="en-US" dirty="0"/>
                        <a:t>B</a:t>
                      </a:r>
                    </a:p>
                  </a:txBody>
                  <a:tcPr/>
                </a:tc>
                <a:tc>
                  <a:txBody>
                    <a:bodyPr/>
                    <a:lstStyle/>
                    <a:p>
                      <a:pPr algn="ctr"/>
                      <a:r>
                        <a:rPr lang="en-US" dirty="0"/>
                        <a:t>5</a:t>
                      </a:r>
                    </a:p>
                  </a:txBody>
                  <a:tcPr/>
                </a:tc>
                <a:extLst>
                  <a:ext uri="{0D108BD9-81ED-4DB2-BD59-A6C34878D82A}">
                    <a16:rowId xmlns:a16="http://schemas.microsoft.com/office/drawing/2014/main" val="2655014793"/>
                  </a:ext>
                </a:extLst>
              </a:tr>
              <a:tr h="370840">
                <a:tc>
                  <a:txBody>
                    <a:bodyPr/>
                    <a:lstStyle/>
                    <a:p>
                      <a:pPr algn="ctr"/>
                      <a:r>
                        <a:rPr lang="en-US" dirty="0"/>
                        <a:t>D, E, A</a:t>
                      </a:r>
                    </a:p>
                  </a:txBody>
                  <a:tcPr/>
                </a:tc>
                <a:tc>
                  <a:txBody>
                    <a:bodyPr/>
                    <a:lstStyle/>
                    <a:p>
                      <a:pPr algn="ctr"/>
                      <a:r>
                        <a:rPr lang="en-US" dirty="0"/>
                        <a:t>9</a:t>
                      </a:r>
                    </a:p>
                  </a:txBody>
                  <a:tcPr/>
                </a:tc>
                <a:extLst>
                  <a:ext uri="{0D108BD9-81ED-4DB2-BD59-A6C34878D82A}">
                    <a16:rowId xmlns:a16="http://schemas.microsoft.com/office/drawing/2014/main" val="1784248656"/>
                  </a:ext>
                </a:extLst>
              </a:tr>
            </a:tbl>
          </a:graphicData>
        </a:graphic>
      </p:graphicFrame>
      <p:sp>
        <p:nvSpPr>
          <p:cNvPr id="7" name="Oval 6">
            <a:extLst>
              <a:ext uri="{FF2B5EF4-FFF2-40B4-BE49-F238E27FC236}">
                <a16:creationId xmlns:a16="http://schemas.microsoft.com/office/drawing/2014/main" id="{C54E2DBF-700B-394C-256D-C714FCB97906}"/>
              </a:ext>
            </a:extLst>
          </p:cNvPr>
          <p:cNvSpPr/>
          <p:nvPr/>
        </p:nvSpPr>
        <p:spPr>
          <a:xfrm>
            <a:off x="6001407"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E|2</a:t>
            </a:r>
          </a:p>
        </p:txBody>
      </p:sp>
      <p:sp>
        <p:nvSpPr>
          <p:cNvPr id="8" name="Oval 7">
            <a:extLst>
              <a:ext uri="{FF2B5EF4-FFF2-40B4-BE49-F238E27FC236}">
                <a16:creationId xmlns:a16="http://schemas.microsoft.com/office/drawing/2014/main" id="{AF9B1C22-B7CF-837D-4DCF-142865E198BD}"/>
              </a:ext>
            </a:extLst>
          </p:cNvPr>
          <p:cNvSpPr/>
          <p:nvPr/>
        </p:nvSpPr>
        <p:spPr>
          <a:xfrm>
            <a:off x="7204842"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9" name="Oval 8">
            <a:extLst>
              <a:ext uri="{FF2B5EF4-FFF2-40B4-BE49-F238E27FC236}">
                <a16:creationId xmlns:a16="http://schemas.microsoft.com/office/drawing/2014/main" id="{3BD8E5AD-42AE-77E7-74B3-C5F77552008D}"/>
              </a:ext>
            </a:extLst>
          </p:cNvPr>
          <p:cNvSpPr/>
          <p:nvPr/>
        </p:nvSpPr>
        <p:spPr>
          <a:xfrm>
            <a:off x="6458607" y="4887684"/>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E,A|5</a:t>
            </a:r>
          </a:p>
        </p:txBody>
      </p:sp>
      <p:sp>
        <p:nvSpPr>
          <p:cNvPr id="10" name="Oval 9">
            <a:extLst>
              <a:ext uri="{FF2B5EF4-FFF2-40B4-BE49-F238E27FC236}">
                <a16:creationId xmlns:a16="http://schemas.microsoft.com/office/drawing/2014/main" id="{2405B9B9-FCFB-B71B-785D-DACA69A8370E}"/>
              </a:ext>
            </a:extLst>
          </p:cNvPr>
          <p:cNvSpPr/>
          <p:nvPr/>
        </p:nvSpPr>
        <p:spPr>
          <a:xfrm>
            <a:off x="8318938" y="488768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B|5</a:t>
            </a:r>
          </a:p>
        </p:txBody>
      </p:sp>
      <p:sp>
        <p:nvSpPr>
          <p:cNvPr id="11" name="Oval 10">
            <a:extLst>
              <a:ext uri="{FF2B5EF4-FFF2-40B4-BE49-F238E27FC236}">
                <a16:creationId xmlns:a16="http://schemas.microsoft.com/office/drawing/2014/main" id="{27F3749D-E141-0670-9A8F-1485EBB1DE1E}"/>
              </a:ext>
            </a:extLst>
          </p:cNvPr>
          <p:cNvSpPr/>
          <p:nvPr/>
        </p:nvSpPr>
        <p:spPr>
          <a:xfrm>
            <a:off x="9522373" y="488768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C|6</a:t>
            </a:r>
          </a:p>
        </p:txBody>
      </p:sp>
      <p:sp>
        <p:nvSpPr>
          <p:cNvPr id="12" name="Oval 11">
            <a:extLst>
              <a:ext uri="{FF2B5EF4-FFF2-40B4-BE49-F238E27FC236}">
                <a16:creationId xmlns:a16="http://schemas.microsoft.com/office/drawing/2014/main" id="{FE46028A-8C86-98C7-C225-EE1D97C16EE6}"/>
              </a:ext>
            </a:extLst>
          </p:cNvPr>
          <p:cNvSpPr/>
          <p:nvPr/>
        </p:nvSpPr>
        <p:spPr>
          <a:xfrm>
            <a:off x="8639505" y="384856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B,C|11</a:t>
            </a:r>
          </a:p>
        </p:txBody>
      </p:sp>
      <p:sp>
        <p:nvSpPr>
          <p:cNvPr id="13" name="Oval 12">
            <a:extLst>
              <a:ext uri="{FF2B5EF4-FFF2-40B4-BE49-F238E27FC236}">
                <a16:creationId xmlns:a16="http://schemas.microsoft.com/office/drawing/2014/main" id="{DECF9CA4-5DD7-0F3F-0F02-616D857B6B3B}"/>
              </a:ext>
            </a:extLst>
          </p:cNvPr>
          <p:cNvSpPr/>
          <p:nvPr/>
        </p:nvSpPr>
        <p:spPr>
          <a:xfrm>
            <a:off x="5139559" y="49190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a:t>
            </a:r>
          </a:p>
        </p:txBody>
      </p:sp>
      <p:sp>
        <p:nvSpPr>
          <p:cNvPr id="14" name="Oval 13">
            <a:extLst>
              <a:ext uri="{FF2B5EF4-FFF2-40B4-BE49-F238E27FC236}">
                <a16:creationId xmlns:a16="http://schemas.microsoft.com/office/drawing/2014/main" id="{EE28FB86-8EEF-E80B-B009-B85CA8F71324}"/>
              </a:ext>
            </a:extLst>
          </p:cNvPr>
          <p:cNvSpPr/>
          <p:nvPr/>
        </p:nvSpPr>
        <p:spPr>
          <a:xfrm>
            <a:off x="5465380" y="384930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D,E,A|9</a:t>
            </a:r>
          </a:p>
        </p:txBody>
      </p:sp>
      <p:cxnSp>
        <p:nvCxnSpPr>
          <p:cNvPr id="17" name="Straight Connector 16">
            <a:extLst>
              <a:ext uri="{FF2B5EF4-FFF2-40B4-BE49-F238E27FC236}">
                <a16:creationId xmlns:a16="http://schemas.microsoft.com/office/drawing/2014/main" id="{3393DDBC-3B61-BE65-062A-CF689AF69DAB}"/>
              </a:ext>
            </a:extLst>
          </p:cNvPr>
          <p:cNvCxnSpPr>
            <a:cxnSpLocks/>
            <a:stCxn id="9" idx="4"/>
            <a:endCxn id="7" idx="0"/>
          </p:cNvCxnSpPr>
          <p:nvPr/>
        </p:nvCxnSpPr>
        <p:spPr>
          <a:xfrm flipH="1">
            <a:off x="6432331" y="5579310"/>
            <a:ext cx="580697"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D44EFB-B5CE-F196-C4BB-EF2649E4DCCE}"/>
              </a:ext>
            </a:extLst>
          </p:cNvPr>
          <p:cNvCxnSpPr>
            <a:stCxn id="9" idx="4"/>
            <a:endCxn id="8" idx="0"/>
          </p:cNvCxnSpPr>
          <p:nvPr/>
        </p:nvCxnSpPr>
        <p:spPr>
          <a:xfrm>
            <a:off x="7013028" y="5579310"/>
            <a:ext cx="622738"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CCF149-6E31-32C1-A4B5-095C12E12DC5}"/>
              </a:ext>
            </a:extLst>
          </p:cNvPr>
          <p:cNvCxnSpPr>
            <a:cxnSpLocks/>
            <a:stCxn id="14" idx="4"/>
            <a:endCxn id="13" idx="0"/>
          </p:cNvCxnSpPr>
          <p:nvPr/>
        </p:nvCxnSpPr>
        <p:spPr>
          <a:xfrm flipH="1">
            <a:off x="5570483" y="4540935"/>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B9BF59-5D23-5939-B5B6-8B0F0FD26946}"/>
              </a:ext>
            </a:extLst>
          </p:cNvPr>
          <p:cNvCxnSpPr>
            <a:cxnSpLocks/>
            <a:stCxn id="14" idx="4"/>
            <a:endCxn id="9" idx="0"/>
          </p:cNvCxnSpPr>
          <p:nvPr/>
        </p:nvCxnSpPr>
        <p:spPr>
          <a:xfrm>
            <a:off x="6335111" y="4540935"/>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63993-89DF-D368-3F14-9A2BEC186666}"/>
              </a:ext>
            </a:extLst>
          </p:cNvPr>
          <p:cNvCxnSpPr>
            <a:cxnSpLocks/>
            <a:endCxn id="10" idx="0"/>
          </p:cNvCxnSpPr>
          <p:nvPr/>
        </p:nvCxnSpPr>
        <p:spPr>
          <a:xfrm flipH="1">
            <a:off x="8749862" y="452526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3474D2-2E3D-14B9-71D5-866AFCDE6EC8}"/>
              </a:ext>
            </a:extLst>
          </p:cNvPr>
          <p:cNvCxnSpPr>
            <a:cxnSpLocks/>
            <a:endCxn id="11" idx="0"/>
          </p:cNvCxnSpPr>
          <p:nvPr/>
        </p:nvCxnSpPr>
        <p:spPr>
          <a:xfrm>
            <a:off x="9338442" y="4550114"/>
            <a:ext cx="614855" cy="3375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90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par>
                                <p:cTn id="17" presetID="3" presetClass="entr" presetSubtype="1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465"/>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Huffman coding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Đếm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hiện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1.</a:t>
            </a:r>
          </a:p>
          <a:p>
            <a:pPr marL="800100" lvl="1" indent="-342900">
              <a:lnSpc>
                <a:spcPct val="150000"/>
              </a:lnSpc>
              <a:spcAft>
                <a:spcPts val="600"/>
              </a:spcAft>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795752"/>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BCCABBDDAECCBBAEDDCC</a:t>
            </a:r>
          </a:p>
        </p:txBody>
      </p:sp>
      <p:graphicFrame>
        <p:nvGraphicFramePr>
          <p:cNvPr id="6" name="Table 6">
            <a:extLst>
              <a:ext uri="{FF2B5EF4-FFF2-40B4-BE49-F238E27FC236}">
                <a16:creationId xmlns:a16="http://schemas.microsoft.com/office/drawing/2014/main" id="{C9EF0B9F-D122-33E7-BFD8-543F39A6D4ED}"/>
              </a:ext>
            </a:extLst>
          </p:cNvPr>
          <p:cNvGraphicFramePr>
            <a:graphicFrameLocks noGrp="1"/>
          </p:cNvGraphicFramePr>
          <p:nvPr>
            <p:extLst>
              <p:ext uri="{D42A27DB-BD31-4B8C-83A1-F6EECF244321}">
                <p14:modId xmlns:p14="http://schemas.microsoft.com/office/powerpoint/2010/main" val="247034277"/>
              </p:ext>
            </p:extLst>
          </p:nvPr>
        </p:nvGraphicFramePr>
        <p:xfrm>
          <a:off x="430923" y="3511552"/>
          <a:ext cx="3363311" cy="1112520"/>
        </p:xfrm>
        <a:graphic>
          <a:graphicData uri="http://schemas.openxmlformats.org/drawingml/2006/table">
            <a:tbl>
              <a:tblPr firstRow="1" bandRow="1">
                <a:tableStyleId>{5C22544A-7EE6-4342-B048-85BDC9FD1C3A}</a:tableStyleId>
              </a:tblPr>
              <a:tblGrid>
                <a:gridCol w="1198180">
                  <a:extLst>
                    <a:ext uri="{9D8B030D-6E8A-4147-A177-3AD203B41FA5}">
                      <a16:colId xmlns:a16="http://schemas.microsoft.com/office/drawing/2014/main" val="2457433904"/>
                    </a:ext>
                  </a:extLst>
                </a:gridCol>
                <a:gridCol w="2165131">
                  <a:extLst>
                    <a:ext uri="{9D8B030D-6E8A-4147-A177-3AD203B41FA5}">
                      <a16:colId xmlns:a16="http://schemas.microsoft.com/office/drawing/2014/main" val="4081065163"/>
                    </a:ext>
                  </a:extLst>
                </a:gridCol>
              </a:tblGrid>
              <a:tr h="370840">
                <a:tc>
                  <a:txBody>
                    <a:bodyPr/>
                    <a:lstStyle/>
                    <a:p>
                      <a:pPr algn="ctr"/>
                      <a:r>
                        <a:rPr lang="en-US" dirty="0" err="1"/>
                        <a:t>Ký</a:t>
                      </a:r>
                      <a:r>
                        <a:rPr lang="en-US" dirty="0"/>
                        <a:t> </a:t>
                      </a:r>
                      <a:r>
                        <a:rPr lang="en-US" dirty="0" err="1"/>
                        <a:t>tự</a:t>
                      </a:r>
                      <a:endParaRPr lang="en-US" dirty="0"/>
                    </a:p>
                  </a:txBody>
                  <a:tcPr/>
                </a:tc>
                <a:tc>
                  <a:txBody>
                    <a:bodyPr/>
                    <a:lstStyle/>
                    <a:p>
                      <a:pPr algn="ctr"/>
                      <a:r>
                        <a:rPr lang="en-US" dirty="0" err="1"/>
                        <a:t>Số</a:t>
                      </a:r>
                      <a:r>
                        <a:rPr lang="en-US" dirty="0"/>
                        <a:t> </a:t>
                      </a:r>
                      <a:r>
                        <a:rPr lang="en-US" dirty="0" err="1"/>
                        <a:t>lần</a:t>
                      </a:r>
                      <a:r>
                        <a:rPr lang="en-US" dirty="0"/>
                        <a:t> </a:t>
                      </a:r>
                      <a:r>
                        <a:rPr lang="en-US" dirty="0" err="1"/>
                        <a:t>xuất</a:t>
                      </a:r>
                      <a:r>
                        <a:rPr lang="en-US" dirty="0"/>
                        <a:t> hiện</a:t>
                      </a:r>
                    </a:p>
                  </a:txBody>
                  <a:tcPr/>
                </a:tc>
                <a:extLst>
                  <a:ext uri="{0D108BD9-81ED-4DB2-BD59-A6C34878D82A}">
                    <a16:rowId xmlns:a16="http://schemas.microsoft.com/office/drawing/2014/main" val="2007326381"/>
                  </a:ext>
                </a:extLst>
              </a:tr>
              <a:tr h="370840">
                <a:tc>
                  <a:txBody>
                    <a:bodyPr/>
                    <a:lstStyle/>
                    <a:p>
                      <a:pPr algn="ctr"/>
                      <a:r>
                        <a:rPr lang="en-US" dirty="0"/>
                        <a:t>B, C</a:t>
                      </a:r>
                    </a:p>
                  </a:txBody>
                  <a:tcPr/>
                </a:tc>
                <a:tc>
                  <a:txBody>
                    <a:bodyPr/>
                    <a:lstStyle/>
                    <a:p>
                      <a:pPr algn="ctr"/>
                      <a:r>
                        <a:rPr lang="en-US" dirty="0"/>
                        <a:t>11</a:t>
                      </a:r>
                    </a:p>
                  </a:txBody>
                  <a:tcPr/>
                </a:tc>
                <a:extLst>
                  <a:ext uri="{0D108BD9-81ED-4DB2-BD59-A6C34878D82A}">
                    <a16:rowId xmlns:a16="http://schemas.microsoft.com/office/drawing/2014/main" val="2176463017"/>
                  </a:ext>
                </a:extLst>
              </a:tr>
              <a:tr h="370840">
                <a:tc>
                  <a:txBody>
                    <a:bodyPr/>
                    <a:lstStyle/>
                    <a:p>
                      <a:pPr algn="ctr"/>
                      <a:r>
                        <a:rPr lang="en-US" dirty="0"/>
                        <a:t>D, E, A</a:t>
                      </a:r>
                    </a:p>
                  </a:txBody>
                  <a:tcPr/>
                </a:tc>
                <a:tc>
                  <a:txBody>
                    <a:bodyPr/>
                    <a:lstStyle/>
                    <a:p>
                      <a:pPr algn="ctr"/>
                      <a:r>
                        <a:rPr lang="en-US" dirty="0"/>
                        <a:t>9</a:t>
                      </a:r>
                    </a:p>
                  </a:txBody>
                  <a:tcPr/>
                </a:tc>
                <a:extLst>
                  <a:ext uri="{0D108BD9-81ED-4DB2-BD59-A6C34878D82A}">
                    <a16:rowId xmlns:a16="http://schemas.microsoft.com/office/drawing/2014/main" val="2655014793"/>
                  </a:ext>
                </a:extLst>
              </a:tr>
            </a:tbl>
          </a:graphicData>
        </a:graphic>
      </p:graphicFrame>
      <p:sp>
        <p:nvSpPr>
          <p:cNvPr id="7" name="Oval 6">
            <a:extLst>
              <a:ext uri="{FF2B5EF4-FFF2-40B4-BE49-F238E27FC236}">
                <a16:creationId xmlns:a16="http://schemas.microsoft.com/office/drawing/2014/main" id="{C54E2DBF-700B-394C-256D-C714FCB97906}"/>
              </a:ext>
            </a:extLst>
          </p:cNvPr>
          <p:cNvSpPr/>
          <p:nvPr/>
        </p:nvSpPr>
        <p:spPr>
          <a:xfrm>
            <a:off x="6001407"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E|2</a:t>
            </a:r>
          </a:p>
        </p:txBody>
      </p:sp>
      <p:sp>
        <p:nvSpPr>
          <p:cNvPr id="8" name="Oval 7">
            <a:extLst>
              <a:ext uri="{FF2B5EF4-FFF2-40B4-BE49-F238E27FC236}">
                <a16:creationId xmlns:a16="http://schemas.microsoft.com/office/drawing/2014/main" id="{AF9B1C22-B7CF-837D-4DCF-142865E198BD}"/>
              </a:ext>
            </a:extLst>
          </p:cNvPr>
          <p:cNvSpPr/>
          <p:nvPr/>
        </p:nvSpPr>
        <p:spPr>
          <a:xfrm>
            <a:off x="7204842"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9" name="Oval 8">
            <a:extLst>
              <a:ext uri="{FF2B5EF4-FFF2-40B4-BE49-F238E27FC236}">
                <a16:creationId xmlns:a16="http://schemas.microsoft.com/office/drawing/2014/main" id="{3BD8E5AD-42AE-77E7-74B3-C5F77552008D}"/>
              </a:ext>
            </a:extLst>
          </p:cNvPr>
          <p:cNvSpPr/>
          <p:nvPr/>
        </p:nvSpPr>
        <p:spPr>
          <a:xfrm>
            <a:off x="6458607" y="4887684"/>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E,A|5</a:t>
            </a:r>
          </a:p>
        </p:txBody>
      </p:sp>
      <p:sp>
        <p:nvSpPr>
          <p:cNvPr id="10" name="Oval 9">
            <a:extLst>
              <a:ext uri="{FF2B5EF4-FFF2-40B4-BE49-F238E27FC236}">
                <a16:creationId xmlns:a16="http://schemas.microsoft.com/office/drawing/2014/main" id="{2405B9B9-FCFB-B71B-785D-DACA69A8370E}"/>
              </a:ext>
            </a:extLst>
          </p:cNvPr>
          <p:cNvSpPr/>
          <p:nvPr/>
        </p:nvSpPr>
        <p:spPr>
          <a:xfrm>
            <a:off x="8318938" y="488768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B|5</a:t>
            </a:r>
          </a:p>
        </p:txBody>
      </p:sp>
      <p:sp>
        <p:nvSpPr>
          <p:cNvPr id="11" name="Oval 10">
            <a:extLst>
              <a:ext uri="{FF2B5EF4-FFF2-40B4-BE49-F238E27FC236}">
                <a16:creationId xmlns:a16="http://schemas.microsoft.com/office/drawing/2014/main" id="{27F3749D-E141-0670-9A8F-1485EBB1DE1E}"/>
              </a:ext>
            </a:extLst>
          </p:cNvPr>
          <p:cNvSpPr/>
          <p:nvPr/>
        </p:nvSpPr>
        <p:spPr>
          <a:xfrm>
            <a:off x="9522373" y="488768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C|6</a:t>
            </a:r>
          </a:p>
        </p:txBody>
      </p:sp>
      <p:sp>
        <p:nvSpPr>
          <p:cNvPr id="12" name="Oval 11">
            <a:extLst>
              <a:ext uri="{FF2B5EF4-FFF2-40B4-BE49-F238E27FC236}">
                <a16:creationId xmlns:a16="http://schemas.microsoft.com/office/drawing/2014/main" id="{FE46028A-8C86-98C7-C225-EE1D97C16EE6}"/>
              </a:ext>
            </a:extLst>
          </p:cNvPr>
          <p:cNvSpPr/>
          <p:nvPr/>
        </p:nvSpPr>
        <p:spPr>
          <a:xfrm>
            <a:off x="8639505" y="384856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B,C|11</a:t>
            </a:r>
          </a:p>
        </p:txBody>
      </p:sp>
      <p:sp>
        <p:nvSpPr>
          <p:cNvPr id="13" name="Oval 12">
            <a:extLst>
              <a:ext uri="{FF2B5EF4-FFF2-40B4-BE49-F238E27FC236}">
                <a16:creationId xmlns:a16="http://schemas.microsoft.com/office/drawing/2014/main" id="{DECF9CA4-5DD7-0F3F-0F02-616D857B6B3B}"/>
              </a:ext>
            </a:extLst>
          </p:cNvPr>
          <p:cNvSpPr/>
          <p:nvPr/>
        </p:nvSpPr>
        <p:spPr>
          <a:xfrm>
            <a:off x="5139559" y="49190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a:t>
            </a:r>
          </a:p>
        </p:txBody>
      </p:sp>
      <p:sp>
        <p:nvSpPr>
          <p:cNvPr id="14" name="Oval 13">
            <a:extLst>
              <a:ext uri="{FF2B5EF4-FFF2-40B4-BE49-F238E27FC236}">
                <a16:creationId xmlns:a16="http://schemas.microsoft.com/office/drawing/2014/main" id="{EE28FB86-8EEF-E80B-B009-B85CA8F71324}"/>
              </a:ext>
            </a:extLst>
          </p:cNvPr>
          <p:cNvSpPr/>
          <p:nvPr/>
        </p:nvSpPr>
        <p:spPr>
          <a:xfrm>
            <a:off x="5465380" y="384930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D,E,A|9</a:t>
            </a:r>
          </a:p>
        </p:txBody>
      </p:sp>
      <p:sp>
        <p:nvSpPr>
          <p:cNvPr id="15" name="Oval 14">
            <a:extLst>
              <a:ext uri="{FF2B5EF4-FFF2-40B4-BE49-F238E27FC236}">
                <a16:creationId xmlns:a16="http://schemas.microsoft.com/office/drawing/2014/main" id="{02D5C05B-04DF-87CE-E5F1-062032B17CCD}"/>
              </a:ext>
            </a:extLst>
          </p:cNvPr>
          <p:cNvSpPr/>
          <p:nvPr/>
        </p:nvSpPr>
        <p:spPr>
          <a:xfrm>
            <a:off x="6700345" y="279575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D,E,A,B,C|20</a:t>
            </a:r>
          </a:p>
        </p:txBody>
      </p:sp>
      <p:cxnSp>
        <p:nvCxnSpPr>
          <p:cNvPr id="17" name="Straight Connector 16">
            <a:extLst>
              <a:ext uri="{FF2B5EF4-FFF2-40B4-BE49-F238E27FC236}">
                <a16:creationId xmlns:a16="http://schemas.microsoft.com/office/drawing/2014/main" id="{3393DDBC-3B61-BE65-062A-CF689AF69DAB}"/>
              </a:ext>
            </a:extLst>
          </p:cNvPr>
          <p:cNvCxnSpPr>
            <a:cxnSpLocks/>
            <a:stCxn id="9" idx="4"/>
            <a:endCxn id="7" idx="0"/>
          </p:cNvCxnSpPr>
          <p:nvPr/>
        </p:nvCxnSpPr>
        <p:spPr>
          <a:xfrm flipH="1">
            <a:off x="6432331" y="5579310"/>
            <a:ext cx="580697"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D44EFB-B5CE-F196-C4BB-EF2649E4DCCE}"/>
              </a:ext>
            </a:extLst>
          </p:cNvPr>
          <p:cNvCxnSpPr>
            <a:stCxn id="9" idx="4"/>
            <a:endCxn id="8" idx="0"/>
          </p:cNvCxnSpPr>
          <p:nvPr/>
        </p:nvCxnSpPr>
        <p:spPr>
          <a:xfrm>
            <a:off x="7013028" y="5579310"/>
            <a:ext cx="622738"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CCF149-6E31-32C1-A4B5-095C12E12DC5}"/>
              </a:ext>
            </a:extLst>
          </p:cNvPr>
          <p:cNvCxnSpPr>
            <a:cxnSpLocks/>
            <a:stCxn id="14" idx="4"/>
            <a:endCxn id="13" idx="0"/>
          </p:cNvCxnSpPr>
          <p:nvPr/>
        </p:nvCxnSpPr>
        <p:spPr>
          <a:xfrm flipH="1">
            <a:off x="5570483" y="4540935"/>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B9BF59-5D23-5939-B5B6-8B0F0FD26946}"/>
              </a:ext>
            </a:extLst>
          </p:cNvPr>
          <p:cNvCxnSpPr>
            <a:cxnSpLocks/>
            <a:stCxn id="14" idx="4"/>
            <a:endCxn id="9" idx="0"/>
          </p:cNvCxnSpPr>
          <p:nvPr/>
        </p:nvCxnSpPr>
        <p:spPr>
          <a:xfrm>
            <a:off x="6335111" y="4540935"/>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63993-89DF-D368-3F14-9A2BEC186666}"/>
              </a:ext>
            </a:extLst>
          </p:cNvPr>
          <p:cNvCxnSpPr>
            <a:cxnSpLocks/>
            <a:endCxn id="10" idx="0"/>
          </p:cNvCxnSpPr>
          <p:nvPr/>
        </p:nvCxnSpPr>
        <p:spPr>
          <a:xfrm flipH="1">
            <a:off x="8749862" y="452526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3474D2-2E3D-14B9-71D5-866AFCDE6EC8}"/>
              </a:ext>
            </a:extLst>
          </p:cNvPr>
          <p:cNvCxnSpPr>
            <a:cxnSpLocks/>
            <a:endCxn id="11" idx="0"/>
          </p:cNvCxnSpPr>
          <p:nvPr/>
        </p:nvCxnSpPr>
        <p:spPr>
          <a:xfrm>
            <a:off x="9338442" y="4550114"/>
            <a:ext cx="614855"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1A48BC-BE53-7C32-BB93-DA4E64236BF7}"/>
              </a:ext>
            </a:extLst>
          </p:cNvPr>
          <p:cNvCxnSpPr>
            <a:cxnSpLocks/>
            <a:endCxn id="12" idx="0"/>
          </p:cNvCxnSpPr>
          <p:nvPr/>
        </p:nvCxnSpPr>
        <p:spPr>
          <a:xfrm>
            <a:off x="7817069" y="351755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B332C6-ADAA-C019-1CEC-6BC90F8E052D}"/>
              </a:ext>
            </a:extLst>
          </p:cNvPr>
          <p:cNvCxnSpPr>
            <a:cxnSpLocks/>
            <a:stCxn id="14" idx="0"/>
            <a:endCxn id="15" idx="4"/>
          </p:cNvCxnSpPr>
          <p:nvPr/>
        </p:nvCxnSpPr>
        <p:spPr>
          <a:xfrm flipV="1">
            <a:off x="6335111" y="3487378"/>
            <a:ext cx="1481958" cy="3619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3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0C707-4775-0265-A33E-36DAD493879C}"/>
              </a:ext>
            </a:extLst>
          </p:cNvPr>
          <p:cNvSpPr/>
          <p:nvPr/>
        </p:nvSpPr>
        <p:spPr>
          <a:xfrm>
            <a:off x="168164" y="353310"/>
            <a:ext cx="10920249" cy="2118465"/>
          </a:xfrm>
          <a:prstGeom prst="rect">
            <a:avLst/>
          </a:prstGeom>
        </p:spPr>
        <p:txBody>
          <a:bodyPr wrap="square">
            <a:spAutoFit/>
          </a:bodyPr>
          <a:lstStyle/>
          <a:p>
            <a:pPr marL="342900" lvl="0" indent="-342900">
              <a:lnSpc>
                <a:spcPct val="150000"/>
              </a:lnSpc>
              <a:spcBef>
                <a:spcPts val="600"/>
              </a:spcBef>
              <a:buFont typeface="Arial" panose="020B0604020202020204" pitchFamily="34" charset="0"/>
              <a:buChar char="•"/>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Huffman coding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Đếm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hiện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pPr marL="800100" lvl="1" indent="-342900">
              <a:lnSpc>
                <a:spcPct val="150000"/>
              </a:lnSpc>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1.</a:t>
            </a:r>
          </a:p>
          <a:p>
            <a:pPr marL="800100" lvl="1" indent="-342900">
              <a:lnSpc>
                <a:spcPct val="150000"/>
              </a:lnSpc>
              <a:spcAft>
                <a:spcPts val="600"/>
              </a:spcAft>
              <a:buFont typeface="Wingdings" pitchFamily="2" charset="2"/>
              <a:buChar char="§"/>
            </a:pP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Huffman,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136D270-E0D2-1123-527B-F7226219451B}"/>
              </a:ext>
            </a:extLst>
          </p:cNvPr>
          <p:cNvSpPr txBox="1"/>
          <p:nvPr/>
        </p:nvSpPr>
        <p:spPr>
          <a:xfrm>
            <a:off x="168164" y="2795752"/>
            <a:ext cx="424618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Ví</a:t>
            </a:r>
            <a:r>
              <a:rPr lang="en-US" dirty="0"/>
              <a:t> </a:t>
            </a:r>
            <a:r>
              <a:rPr lang="en-US" dirty="0" err="1"/>
              <a:t>dụ</a:t>
            </a:r>
            <a:r>
              <a:rPr lang="en-US" dirty="0"/>
              <a:t>: BCCABBDDAECCBBAEDDCC</a:t>
            </a:r>
          </a:p>
        </p:txBody>
      </p:sp>
      <p:graphicFrame>
        <p:nvGraphicFramePr>
          <p:cNvPr id="6" name="Table 6">
            <a:extLst>
              <a:ext uri="{FF2B5EF4-FFF2-40B4-BE49-F238E27FC236}">
                <a16:creationId xmlns:a16="http://schemas.microsoft.com/office/drawing/2014/main" id="{C9EF0B9F-D122-33E7-BFD8-543F39A6D4ED}"/>
              </a:ext>
            </a:extLst>
          </p:cNvPr>
          <p:cNvGraphicFramePr>
            <a:graphicFrameLocks noGrp="1"/>
          </p:cNvGraphicFramePr>
          <p:nvPr>
            <p:extLst>
              <p:ext uri="{D42A27DB-BD31-4B8C-83A1-F6EECF244321}">
                <p14:modId xmlns:p14="http://schemas.microsoft.com/office/powerpoint/2010/main" val="2986809194"/>
              </p:ext>
            </p:extLst>
          </p:nvPr>
        </p:nvGraphicFramePr>
        <p:xfrm>
          <a:off x="493985" y="3344953"/>
          <a:ext cx="4141078" cy="2225040"/>
        </p:xfrm>
        <a:graphic>
          <a:graphicData uri="http://schemas.openxmlformats.org/drawingml/2006/table">
            <a:tbl>
              <a:tblPr firstRow="1" bandRow="1">
                <a:tableStyleId>{5C22544A-7EE6-4342-B048-85BDC9FD1C3A}</a:tableStyleId>
              </a:tblPr>
              <a:tblGrid>
                <a:gridCol w="956444">
                  <a:extLst>
                    <a:ext uri="{9D8B030D-6E8A-4147-A177-3AD203B41FA5}">
                      <a16:colId xmlns:a16="http://schemas.microsoft.com/office/drawing/2014/main" val="2457433904"/>
                    </a:ext>
                  </a:extLst>
                </a:gridCol>
                <a:gridCol w="2133600">
                  <a:extLst>
                    <a:ext uri="{9D8B030D-6E8A-4147-A177-3AD203B41FA5}">
                      <a16:colId xmlns:a16="http://schemas.microsoft.com/office/drawing/2014/main" val="4081065163"/>
                    </a:ext>
                  </a:extLst>
                </a:gridCol>
                <a:gridCol w="1051034">
                  <a:extLst>
                    <a:ext uri="{9D8B030D-6E8A-4147-A177-3AD203B41FA5}">
                      <a16:colId xmlns:a16="http://schemas.microsoft.com/office/drawing/2014/main" val="240231997"/>
                    </a:ext>
                  </a:extLst>
                </a:gridCol>
              </a:tblGrid>
              <a:tr h="370840">
                <a:tc>
                  <a:txBody>
                    <a:bodyPr/>
                    <a:lstStyle/>
                    <a:p>
                      <a:pPr algn="ctr"/>
                      <a:r>
                        <a:rPr lang="en-US" dirty="0" err="1"/>
                        <a:t>Ký</a:t>
                      </a:r>
                      <a:r>
                        <a:rPr lang="en-US" dirty="0"/>
                        <a:t> </a:t>
                      </a:r>
                      <a:r>
                        <a:rPr lang="en-US" dirty="0" err="1"/>
                        <a:t>tự</a:t>
                      </a:r>
                      <a:endParaRPr lang="en-US" dirty="0"/>
                    </a:p>
                  </a:txBody>
                  <a:tcPr/>
                </a:tc>
                <a:tc>
                  <a:txBody>
                    <a:bodyPr/>
                    <a:lstStyle/>
                    <a:p>
                      <a:pPr algn="ctr"/>
                      <a:r>
                        <a:rPr lang="en-US" dirty="0" err="1"/>
                        <a:t>Số</a:t>
                      </a:r>
                      <a:r>
                        <a:rPr lang="en-US" dirty="0"/>
                        <a:t> </a:t>
                      </a:r>
                      <a:r>
                        <a:rPr lang="en-US" dirty="0" err="1"/>
                        <a:t>lần</a:t>
                      </a:r>
                      <a:r>
                        <a:rPr lang="en-US" dirty="0"/>
                        <a:t> </a:t>
                      </a:r>
                      <a:r>
                        <a:rPr lang="en-US" dirty="0" err="1"/>
                        <a:t>xuất</a:t>
                      </a:r>
                      <a:r>
                        <a:rPr lang="en-US" dirty="0"/>
                        <a:t> hiện</a:t>
                      </a:r>
                    </a:p>
                  </a:txBody>
                  <a:tcPr/>
                </a:tc>
                <a:tc>
                  <a:txBody>
                    <a:bodyPr/>
                    <a:lstStyle/>
                    <a:p>
                      <a:pPr algn="ctr"/>
                      <a:r>
                        <a:rPr lang="en-US" dirty="0"/>
                        <a:t>Code</a:t>
                      </a:r>
                    </a:p>
                  </a:txBody>
                  <a:tcPr/>
                </a:tc>
                <a:extLst>
                  <a:ext uri="{0D108BD9-81ED-4DB2-BD59-A6C34878D82A}">
                    <a16:rowId xmlns:a16="http://schemas.microsoft.com/office/drawing/2014/main" val="2007326381"/>
                  </a:ext>
                </a:extLst>
              </a:tr>
              <a:tr h="370840">
                <a:tc>
                  <a:txBody>
                    <a:bodyPr/>
                    <a:lstStyle/>
                    <a:p>
                      <a:pPr algn="ctr"/>
                      <a:r>
                        <a:rPr lang="en-US" dirty="0"/>
                        <a:t>C</a:t>
                      </a:r>
                    </a:p>
                  </a:txBody>
                  <a:tcPr/>
                </a:tc>
                <a:tc>
                  <a:txBody>
                    <a:bodyPr/>
                    <a:lstStyle/>
                    <a:p>
                      <a:pPr algn="ctr"/>
                      <a:r>
                        <a:rPr lang="en-US" dirty="0"/>
                        <a:t>6</a:t>
                      </a:r>
                    </a:p>
                  </a:txBody>
                  <a:tcPr/>
                </a:tc>
                <a:tc>
                  <a:txBody>
                    <a:bodyPr/>
                    <a:lstStyle/>
                    <a:p>
                      <a:pPr algn="ctr"/>
                      <a:r>
                        <a:rPr lang="en-US" dirty="0"/>
                        <a:t>11</a:t>
                      </a:r>
                    </a:p>
                  </a:txBody>
                  <a:tcPr/>
                </a:tc>
                <a:extLst>
                  <a:ext uri="{0D108BD9-81ED-4DB2-BD59-A6C34878D82A}">
                    <a16:rowId xmlns:a16="http://schemas.microsoft.com/office/drawing/2014/main" val="2176463017"/>
                  </a:ext>
                </a:extLst>
              </a:tr>
              <a:tr h="370840">
                <a:tc>
                  <a:txBody>
                    <a:bodyPr/>
                    <a:lstStyle/>
                    <a:p>
                      <a:pPr algn="ctr"/>
                      <a:r>
                        <a:rPr lang="en-US" dirty="0"/>
                        <a:t>B</a:t>
                      </a:r>
                    </a:p>
                  </a:txBody>
                  <a:tcPr/>
                </a:tc>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val="2655014793"/>
                  </a:ext>
                </a:extLst>
              </a:tr>
              <a:tr h="370840">
                <a:tc>
                  <a:txBody>
                    <a:bodyPr/>
                    <a:lstStyle/>
                    <a:p>
                      <a:pPr algn="ctr"/>
                      <a:r>
                        <a:rPr lang="en-US" dirty="0"/>
                        <a:t>D</a:t>
                      </a:r>
                    </a:p>
                  </a:txBody>
                  <a:tcPr/>
                </a:tc>
                <a:tc>
                  <a:txBody>
                    <a:bodyPr/>
                    <a:lstStyle/>
                    <a:p>
                      <a:pPr algn="ctr"/>
                      <a:r>
                        <a:rPr lang="en-US" dirty="0"/>
                        <a:t>4</a:t>
                      </a:r>
                    </a:p>
                  </a:txBody>
                  <a:tcPr/>
                </a:tc>
                <a:tc>
                  <a:txBody>
                    <a:bodyPr/>
                    <a:lstStyle/>
                    <a:p>
                      <a:pPr algn="ctr"/>
                      <a:r>
                        <a:rPr lang="en-US" dirty="0"/>
                        <a:t>00</a:t>
                      </a:r>
                    </a:p>
                  </a:txBody>
                  <a:tcPr/>
                </a:tc>
                <a:extLst>
                  <a:ext uri="{0D108BD9-81ED-4DB2-BD59-A6C34878D82A}">
                    <a16:rowId xmlns:a16="http://schemas.microsoft.com/office/drawing/2014/main" val="1784248656"/>
                  </a:ext>
                </a:extLst>
              </a:tr>
              <a:tr h="370840">
                <a:tc>
                  <a:txBody>
                    <a:bodyPr/>
                    <a:lstStyle/>
                    <a:p>
                      <a:pPr algn="ctr"/>
                      <a:r>
                        <a:rPr lang="en-US" dirty="0"/>
                        <a:t>A</a:t>
                      </a:r>
                    </a:p>
                  </a:txBody>
                  <a:tcPr/>
                </a:tc>
                <a:tc>
                  <a:txBody>
                    <a:bodyPr/>
                    <a:lstStyle/>
                    <a:p>
                      <a:pPr algn="ctr"/>
                      <a:r>
                        <a:rPr lang="en-US" dirty="0"/>
                        <a:t>3</a:t>
                      </a:r>
                    </a:p>
                  </a:txBody>
                  <a:tcPr/>
                </a:tc>
                <a:tc>
                  <a:txBody>
                    <a:bodyPr/>
                    <a:lstStyle/>
                    <a:p>
                      <a:pPr algn="ctr"/>
                      <a:r>
                        <a:rPr lang="en-US" dirty="0"/>
                        <a:t>011</a:t>
                      </a:r>
                    </a:p>
                  </a:txBody>
                  <a:tcPr/>
                </a:tc>
                <a:extLst>
                  <a:ext uri="{0D108BD9-81ED-4DB2-BD59-A6C34878D82A}">
                    <a16:rowId xmlns:a16="http://schemas.microsoft.com/office/drawing/2014/main" val="2496147038"/>
                  </a:ext>
                </a:extLst>
              </a:tr>
              <a:tr h="370840">
                <a:tc>
                  <a:txBody>
                    <a:bodyPr/>
                    <a:lstStyle/>
                    <a:p>
                      <a:pPr algn="ctr"/>
                      <a:r>
                        <a:rPr lang="en-US" dirty="0"/>
                        <a:t>E</a:t>
                      </a:r>
                    </a:p>
                  </a:txBody>
                  <a:tcPr/>
                </a:tc>
                <a:tc>
                  <a:txBody>
                    <a:bodyPr/>
                    <a:lstStyle/>
                    <a:p>
                      <a:pPr algn="ctr"/>
                      <a:r>
                        <a:rPr lang="en-US" dirty="0"/>
                        <a:t>2</a:t>
                      </a:r>
                    </a:p>
                  </a:txBody>
                  <a:tcPr/>
                </a:tc>
                <a:tc>
                  <a:txBody>
                    <a:bodyPr/>
                    <a:lstStyle/>
                    <a:p>
                      <a:pPr algn="ctr"/>
                      <a:r>
                        <a:rPr lang="en-US" dirty="0"/>
                        <a:t>010</a:t>
                      </a:r>
                    </a:p>
                  </a:txBody>
                  <a:tcPr/>
                </a:tc>
                <a:extLst>
                  <a:ext uri="{0D108BD9-81ED-4DB2-BD59-A6C34878D82A}">
                    <a16:rowId xmlns:a16="http://schemas.microsoft.com/office/drawing/2014/main" val="907943320"/>
                  </a:ext>
                </a:extLst>
              </a:tr>
            </a:tbl>
          </a:graphicData>
        </a:graphic>
      </p:graphicFrame>
      <p:sp>
        <p:nvSpPr>
          <p:cNvPr id="7" name="Oval 6">
            <a:extLst>
              <a:ext uri="{FF2B5EF4-FFF2-40B4-BE49-F238E27FC236}">
                <a16:creationId xmlns:a16="http://schemas.microsoft.com/office/drawing/2014/main" id="{C54E2DBF-700B-394C-256D-C714FCB97906}"/>
              </a:ext>
            </a:extLst>
          </p:cNvPr>
          <p:cNvSpPr/>
          <p:nvPr/>
        </p:nvSpPr>
        <p:spPr>
          <a:xfrm>
            <a:off x="7525407"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E|2</a:t>
            </a:r>
          </a:p>
        </p:txBody>
      </p:sp>
      <p:sp>
        <p:nvSpPr>
          <p:cNvPr id="8" name="Oval 7">
            <a:extLst>
              <a:ext uri="{FF2B5EF4-FFF2-40B4-BE49-F238E27FC236}">
                <a16:creationId xmlns:a16="http://schemas.microsoft.com/office/drawing/2014/main" id="{AF9B1C22-B7CF-837D-4DCF-142865E198BD}"/>
              </a:ext>
            </a:extLst>
          </p:cNvPr>
          <p:cNvSpPr/>
          <p:nvPr/>
        </p:nvSpPr>
        <p:spPr>
          <a:xfrm>
            <a:off x="8728842" y="581306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9" name="Oval 8">
            <a:extLst>
              <a:ext uri="{FF2B5EF4-FFF2-40B4-BE49-F238E27FC236}">
                <a16:creationId xmlns:a16="http://schemas.microsoft.com/office/drawing/2014/main" id="{3BD8E5AD-42AE-77E7-74B3-C5F77552008D}"/>
              </a:ext>
            </a:extLst>
          </p:cNvPr>
          <p:cNvSpPr/>
          <p:nvPr/>
        </p:nvSpPr>
        <p:spPr>
          <a:xfrm>
            <a:off x="7982607" y="4887684"/>
            <a:ext cx="110884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E,A|5</a:t>
            </a:r>
          </a:p>
        </p:txBody>
      </p:sp>
      <p:sp>
        <p:nvSpPr>
          <p:cNvPr id="10" name="Oval 9">
            <a:extLst>
              <a:ext uri="{FF2B5EF4-FFF2-40B4-BE49-F238E27FC236}">
                <a16:creationId xmlns:a16="http://schemas.microsoft.com/office/drawing/2014/main" id="{2405B9B9-FCFB-B71B-785D-DACA69A8370E}"/>
              </a:ext>
            </a:extLst>
          </p:cNvPr>
          <p:cNvSpPr/>
          <p:nvPr/>
        </p:nvSpPr>
        <p:spPr>
          <a:xfrm>
            <a:off x="9842938" y="488768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B|5</a:t>
            </a:r>
          </a:p>
        </p:txBody>
      </p:sp>
      <p:sp>
        <p:nvSpPr>
          <p:cNvPr id="11" name="Oval 10">
            <a:extLst>
              <a:ext uri="{FF2B5EF4-FFF2-40B4-BE49-F238E27FC236}">
                <a16:creationId xmlns:a16="http://schemas.microsoft.com/office/drawing/2014/main" id="{27F3749D-E141-0670-9A8F-1485EBB1DE1E}"/>
              </a:ext>
            </a:extLst>
          </p:cNvPr>
          <p:cNvSpPr/>
          <p:nvPr/>
        </p:nvSpPr>
        <p:spPr>
          <a:xfrm>
            <a:off x="11046373" y="4887684"/>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C|6</a:t>
            </a:r>
          </a:p>
        </p:txBody>
      </p:sp>
      <p:sp>
        <p:nvSpPr>
          <p:cNvPr id="12" name="Oval 11">
            <a:extLst>
              <a:ext uri="{FF2B5EF4-FFF2-40B4-BE49-F238E27FC236}">
                <a16:creationId xmlns:a16="http://schemas.microsoft.com/office/drawing/2014/main" id="{FE46028A-8C86-98C7-C225-EE1D97C16EE6}"/>
              </a:ext>
            </a:extLst>
          </p:cNvPr>
          <p:cNvSpPr/>
          <p:nvPr/>
        </p:nvSpPr>
        <p:spPr>
          <a:xfrm>
            <a:off x="10163505" y="3848562"/>
            <a:ext cx="1397875"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B,C|11</a:t>
            </a:r>
          </a:p>
        </p:txBody>
      </p:sp>
      <p:sp>
        <p:nvSpPr>
          <p:cNvPr id="13" name="Oval 12">
            <a:extLst>
              <a:ext uri="{FF2B5EF4-FFF2-40B4-BE49-F238E27FC236}">
                <a16:creationId xmlns:a16="http://schemas.microsoft.com/office/drawing/2014/main" id="{DECF9CA4-5DD7-0F3F-0F02-616D857B6B3B}"/>
              </a:ext>
            </a:extLst>
          </p:cNvPr>
          <p:cNvSpPr/>
          <p:nvPr/>
        </p:nvSpPr>
        <p:spPr>
          <a:xfrm>
            <a:off x="6663559" y="4919030"/>
            <a:ext cx="8618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a:t>
            </a:r>
          </a:p>
        </p:txBody>
      </p:sp>
      <p:sp>
        <p:nvSpPr>
          <p:cNvPr id="14" name="Oval 13">
            <a:extLst>
              <a:ext uri="{FF2B5EF4-FFF2-40B4-BE49-F238E27FC236}">
                <a16:creationId xmlns:a16="http://schemas.microsoft.com/office/drawing/2014/main" id="{EE28FB86-8EEF-E80B-B009-B85CA8F71324}"/>
              </a:ext>
            </a:extLst>
          </p:cNvPr>
          <p:cNvSpPr/>
          <p:nvPr/>
        </p:nvSpPr>
        <p:spPr>
          <a:xfrm>
            <a:off x="6989380" y="3849309"/>
            <a:ext cx="1739462"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D,E,A|9</a:t>
            </a:r>
          </a:p>
        </p:txBody>
      </p:sp>
      <p:sp>
        <p:nvSpPr>
          <p:cNvPr id="15" name="Oval 14">
            <a:extLst>
              <a:ext uri="{FF2B5EF4-FFF2-40B4-BE49-F238E27FC236}">
                <a16:creationId xmlns:a16="http://schemas.microsoft.com/office/drawing/2014/main" id="{02D5C05B-04DF-87CE-E5F1-062032B17CCD}"/>
              </a:ext>
            </a:extLst>
          </p:cNvPr>
          <p:cNvSpPr/>
          <p:nvPr/>
        </p:nvSpPr>
        <p:spPr>
          <a:xfrm>
            <a:off x="8224345" y="2795752"/>
            <a:ext cx="2233448" cy="691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D,E,A,B,C|20</a:t>
            </a:r>
          </a:p>
        </p:txBody>
      </p:sp>
      <p:cxnSp>
        <p:nvCxnSpPr>
          <p:cNvPr id="17" name="Straight Connector 16">
            <a:extLst>
              <a:ext uri="{FF2B5EF4-FFF2-40B4-BE49-F238E27FC236}">
                <a16:creationId xmlns:a16="http://schemas.microsoft.com/office/drawing/2014/main" id="{3393DDBC-3B61-BE65-062A-CF689AF69DAB}"/>
              </a:ext>
            </a:extLst>
          </p:cNvPr>
          <p:cNvCxnSpPr>
            <a:cxnSpLocks/>
            <a:stCxn id="9" idx="4"/>
            <a:endCxn id="7" idx="0"/>
          </p:cNvCxnSpPr>
          <p:nvPr/>
        </p:nvCxnSpPr>
        <p:spPr>
          <a:xfrm flipH="1">
            <a:off x="7956331" y="5579310"/>
            <a:ext cx="580697"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D44EFB-B5CE-F196-C4BB-EF2649E4DCCE}"/>
              </a:ext>
            </a:extLst>
          </p:cNvPr>
          <p:cNvCxnSpPr>
            <a:stCxn id="9" idx="4"/>
            <a:endCxn id="8" idx="0"/>
          </p:cNvCxnSpPr>
          <p:nvPr/>
        </p:nvCxnSpPr>
        <p:spPr>
          <a:xfrm>
            <a:off x="8537028" y="5579310"/>
            <a:ext cx="622738" cy="233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CCF149-6E31-32C1-A4B5-095C12E12DC5}"/>
              </a:ext>
            </a:extLst>
          </p:cNvPr>
          <p:cNvCxnSpPr>
            <a:cxnSpLocks/>
            <a:stCxn id="14" idx="4"/>
            <a:endCxn id="13" idx="0"/>
          </p:cNvCxnSpPr>
          <p:nvPr/>
        </p:nvCxnSpPr>
        <p:spPr>
          <a:xfrm flipH="1">
            <a:off x="7094483" y="4540935"/>
            <a:ext cx="764628" cy="37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B9BF59-5D23-5939-B5B6-8B0F0FD26946}"/>
              </a:ext>
            </a:extLst>
          </p:cNvPr>
          <p:cNvCxnSpPr>
            <a:cxnSpLocks/>
            <a:stCxn id="14" idx="4"/>
            <a:endCxn id="9" idx="0"/>
          </p:cNvCxnSpPr>
          <p:nvPr/>
        </p:nvCxnSpPr>
        <p:spPr>
          <a:xfrm>
            <a:off x="7859111" y="4540935"/>
            <a:ext cx="677917" cy="346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63993-89DF-D368-3F14-9A2BEC186666}"/>
              </a:ext>
            </a:extLst>
          </p:cNvPr>
          <p:cNvCxnSpPr>
            <a:cxnSpLocks/>
            <a:endCxn id="10" idx="0"/>
          </p:cNvCxnSpPr>
          <p:nvPr/>
        </p:nvCxnSpPr>
        <p:spPr>
          <a:xfrm flipH="1">
            <a:off x="10273862" y="4525261"/>
            <a:ext cx="654271" cy="36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3474D2-2E3D-14B9-71D5-866AFCDE6EC8}"/>
              </a:ext>
            </a:extLst>
          </p:cNvPr>
          <p:cNvCxnSpPr>
            <a:cxnSpLocks/>
            <a:endCxn id="11" idx="0"/>
          </p:cNvCxnSpPr>
          <p:nvPr/>
        </p:nvCxnSpPr>
        <p:spPr>
          <a:xfrm>
            <a:off x="10862442" y="4550114"/>
            <a:ext cx="614855" cy="33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1A48BC-BE53-7C32-BB93-DA4E64236BF7}"/>
              </a:ext>
            </a:extLst>
          </p:cNvPr>
          <p:cNvCxnSpPr>
            <a:cxnSpLocks/>
            <a:endCxn id="12" idx="0"/>
          </p:cNvCxnSpPr>
          <p:nvPr/>
        </p:nvCxnSpPr>
        <p:spPr>
          <a:xfrm>
            <a:off x="9341069" y="3517554"/>
            <a:ext cx="1521374" cy="331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B332C6-ADAA-C019-1CEC-6BC90F8E052D}"/>
              </a:ext>
            </a:extLst>
          </p:cNvPr>
          <p:cNvCxnSpPr>
            <a:cxnSpLocks/>
            <a:stCxn id="14" idx="0"/>
            <a:endCxn id="15" idx="4"/>
          </p:cNvCxnSpPr>
          <p:nvPr/>
        </p:nvCxnSpPr>
        <p:spPr>
          <a:xfrm flipV="1">
            <a:off x="7859111" y="3487378"/>
            <a:ext cx="1481958" cy="36193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9E3FE65-B8A8-A785-C225-D744DF3F0508}"/>
              </a:ext>
            </a:extLst>
          </p:cNvPr>
          <p:cNvSpPr txBox="1"/>
          <p:nvPr/>
        </p:nvSpPr>
        <p:spPr>
          <a:xfrm>
            <a:off x="8092966" y="3429000"/>
            <a:ext cx="294289" cy="369332"/>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FD9150E0-256E-9434-07B7-DCDED731F00E}"/>
              </a:ext>
            </a:extLst>
          </p:cNvPr>
          <p:cNvSpPr txBox="1"/>
          <p:nvPr/>
        </p:nvSpPr>
        <p:spPr>
          <a:xfrm>
            <a:off x="7120760" y="4457473"/>
            <a:ext cx="294289" cy="369332"/>
          </a:xfrm>
          <a:prstGeom prst="rect">
            <a:avLst/>
          </a:prstGeom>
          <a:noFill/>
        </p:spPr>
        <p:txBody>
          <a:bodyPr wrap="square" rtlCol="0">
            <a:spAutoFit/>
          </a:bodyPr>
          <a:lstStyle/>
          <a:p>
            <a:r>
              <a:rPr lang="en-US" dirty="0"/>
              <a:t>0</a:t>
            </a:r>
          </a:p>
        </p:txBody>
      </p:sp>
      <p:sp>
        <p:nvSpPr>
          <p:cNvPr id="38" name="TextBox 37">
            <a:extLst>
              <a:ext uri="{FF2B5EF4-FFF2-40B4-BE49-F238E27FC236}">
                <a16:creationId xmlns:a16="http://schemas.microsoft.com/office/drawing/2014/main" id="{D2B03287-5FFA-6F9E-D7D0-C53D81E47967}"/>
              </a:ext>
            </a:extLst>
          </p:cNvPr>
          <p:cNvSpPr txBox="1"/>
          <p:nvPr/>
        </p:nvSpPr>
        <p:spPr>
          <a:xfrm>
            <a:off x="7859111" y="5462197"/>
            <a:ext cx="294289" cy="369332"/>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3D28E6FE-FF1C-2ABB-D3A2-E25225EA056C}"/>
              </a:ext>
            </a:extLst>
          </p:cNvPr>
          <p:cNvSpPr txBox="1"/>
          <p:nvPr/>
        </p:nvSpPr>
        <p:spPr>
          <a:xfrm>
            <a:off x="10147738" y="4457473"/>
            <a:ext cx="294289" cy="369332"/>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1BBA6E71-59CE-F097-5453-932DC0204751}"/>
              </a:ext>
            </a:extLst>
          </p:cNvPr>
          <p:cNvSpPr txBox="1"/>
          <p:nvPr/>
        </p:nvSpPr>
        <p:spPr>
          <a:xfrm>
            <a:off x="10355317" y="3390450"/>
            <a:ext cx="294289" cy="369332"/>
          </a:xfrm>
          <a:prstGeom prst="rect">
            <a:avLst/>
          </a:prstGeom>
          <a:noFill/>
        </p:spPr>
        <p:txBody>
          <a:bodyPr wrap="square" rtlCol="0">
            <a:spAutoFit/>
          </a:bodyPr>
          <a:lstStyle/>
          <a:p>
            <a:r>
              <a:rPr lang="en-US" dirty="0"/>
              <a:t>1</a:t>
            </a:r>
          </a:p>
        </p:txBody>
      </p:sp>
      <p:sp>
        <p:nvSpPr>
          <p:cNvPr id="41" name="TextBox 40">
            <a:extLst>
              <a:ext uri="{FF2B5EF4-FFF2-40B4-BE49-F238E27FC236}">
                <a16:creationId xmlns:a16="http://schemas.microsoft.com/office/drawing/2014/main" id="{822840F6-C79F-D29A-018D-82BBA6267803}"/>
              </a:ext>
            </a:extLst>
          </p:cNvPr>
          <p:cNvSpPr txBox="1"/>
          <p:nvPr/>
        </p:nvSpPr>
        <p:spPr>
          <a:xfrm>
            <a:off x="11246071" y="4457473"/>
            <a:ext cx="294289" cy="369332"/>
          </a:xfrm>
          <a:prstGeom prst="rect">
            <a:avLst/>
          </a:prstGeom>
          <a:noFill/>
        </p:spPr>
        <p:txBody>
          <a:bodyPr wrap="square" rtlCol="0">
            <a:spAutoFit/>
          </a:bodyPr>
          <a:lstStyle/>
          <a:p>
            <a:r>
              <a:rPr lang="en-US" dirty="0"/>
              <a:t>1</a:t>
            </a:r>
          </a:p>
        </p:txBody>
      </p:sp>
      <p:sp>
        <p:nvSpPr>
          <p:cNvPr id="42" name="TextBox 41">
            <a:extLst>
              <a:ext uri="{FF2B5EF4-FFF2-40B4-BE49-F238E27FC236}">
                <a16:creationId xmlns:a16="http://schemas.microsoft.com/office/drawing/2014/main" id="{DB225A66-CD66-EFEE-09B8-5E2DDF9F1922}"/>
              </a:ext>
            </a:extLst>
          </p:cNvPr>
          <p:cNvSpPr txBox="1"/>
          <p:nvPr/>
        </p:nvSpPr>
        <p:spPr>
          <a:xfrm>
            <a:off x="9080938" y="5425990"/>
            <a:ext cx="294289" cy="369332"/>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41C49033-50D0-FEBA-D6BE-B53F8A557E82}"/>
              </a:ext>
            </a:extLst>
          </p:cNvPr>
          <p:cNvSpPr txBox="1"/>
          <p:nvPr/>
        </p:nvSpPr>
        <p:spPr>
          <a:xfrm>
            <a:off x="8297919" y="4493808"/>
            <a:ext cx="294289"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0558513D-406A-6952-6226-F5662274386C}"/>
              </a:ext>
            </a:extLst>
          </p:cNvPr>
          <p:cNvSpPr txBox="1"/>
          <p:nvPr/>
        </p:nvSpPr>
        <p:spPr>
          <a:xfrm>
            <a:off x="168164" y="5831529"/>
            <a:ext cx="684223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Kết</a:t>
            </a:r>
            <a:r>
              <a:rPr lang="en-US" dirty="0"/>
              <a:t> </a:t>
            </a:r>
            <a:r>
              <a:rPr lang="en-US" dirty="0" err="1"/>
              <a:t>quả</a:t>
            </a:r>
            <a:r>
              <a:rPr lang="en-US" dirty="0"/>
              <a:t>: 101111011101000000110101111101001101000001111</a:t>
            </a:r>
          </a:p>
        </p:txBody>
      </p:sp>
    </p:spTree>
    <p:extLst>
      <p:ext uri="{BB962C8B-B14F-4D97-AF65-F5344CB8AC3E}">
        <p14:creationId xmlns:p14="http://schemas.microsoft.com/office/powerpoint/2010/main" val="4171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linds(horizontal)">
                                      <p:cBhvr>
                                        <p:cTn id="24" dur="500"/>
                                        <p:tgtEl>
                                          <p:spTgt spid="4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blinds(horizontal)">
                                      <p:cBhvr>
                                        <p:cTn id="27" dur="500"/>
                                        <p:tgtEl>
                                          <p:spTgt spid="4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blinds(horizontal)">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P spid="30"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858</TotalTime>
  <Words>2807</Words>
  <Application>Microsoft Office PowerPoint</Application>
  <PresentationFormat>Widescreen</PresentationFormat>
  <Paragraphs>473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 Light</vt:lpstr>
      <vt:lpstr>Trebuchet MS</vt:lpstr>
      <vt:lpstr>Wingdings</vt:lpstr>
      <vt:lpstr>Wingdings 3</vt:lpstr>
      <vt:lpstr>Facet</vt:lpstr>
      <vt:lpstr>PowerPoint Presentation</vt:lpstr>
      <vt:lpstr>     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congdanhndh@gmail.com</dc:creator>
  <cp:lastModifiedBy>Võ Phạm Duy Đức</cp:lastModifiedBy>
  <cp:revision>71</cp:revision>
  <dcterms:created xsi:type="dcterms:W3CDTF">2021-07-03T14:46:17Z</dcterms:created>
  <dcterms:modified xsi:type="dcterms:W3CDTF">2022-06-24T01:59:55Z</dcterms:modified>
</cp:coreProperties>
</file>