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8.jpeg" ContentType="image/jpeg"/>
  <Override PartName="/ppt/media/image17.png" ContentType="image/png"/>
  <Override PartName="/ppt/media/image16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7.png" ContentType="image/png"/>
  <Override PartName="/ppt/media/image1.jpeg" ContentType="image/jpeg"/>
  <Override PartName="/ppt/media/image2.jpeg" ContentType="image/jpeg"/>
  <Override PartName="/ppt/media/image1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11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114240" y="732960"/>
            <a:ext cx="2496600" cy="155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114240" y="732960"/>
            <a:ext cx="2496600" cy="155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114240" y="732960"/>
            <a:ext cx="2496600" cy="1553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Click to edit the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title text format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577520"/>
            <a:ext cx="822924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4C136BB4-F3C1-4BD3-8FCF-FE251A045393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12/23/20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8D5A34B-1ECE-4A57-AC0B-064E4DF962D6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114240" y="732960"/>
            <a:ext cx="2496600" cy="3348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Click to edit the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title text format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40C95C8A-AEA2-4EBE-B3B2-8BE732C89077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12/23/20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BE08EB20-74AA-4FEE-8E56-6F018093003A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288360"/>
            <a:ext cx="9143640" cy="6569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1549080" y="2608200"/>
            <a:ext cx="6197760" cy="83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1440" algn="ctr">
              <a:lnSpc>
                <a:spcPct val="100000"/>
              </a:lnSpc>
              <a:spcBef>
                <a:spcPts val="125"/>
              </a:spcBef>
            </a:pPr>
            <a:r>
              <a:rPr b="0" lang="en-US" sz="1550" spc="18" strike="noStrike" u="heavy">
                <a:solidFill>
                  <a:srgbClr val="530000"/>
                </a:solidFill>
                <a:uFill>
                  <a:solidFill>
                    <a:srgbClr val="530000"/>
                  </a:solidFill>
                </a:uFill>
                <a:latin typeface="Times New Roman"/>
                <a:ea typeface="Tahoma"/>
              </a:rPr>
              <a:t>BÁO CÁO BÀI TẬP LỚN</a:t>
            </a:r>
            <a:endParaRPr b="0" lang="en-US" sz="15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b="0" lang="en-US" sz="15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300" spc="4" strike="noStrike">
                <a:solidFill>
                  <a:srgbClr val="530000"/>
                </a:solidFill>
                <a:latin typeface="Tahoma"/>
                <a:ea typeface="Tahoma"/>
              </a:rPr>
              <a:t>XÂY </a:t>
            </a:r>
            <a:r>
              <a:rPr b="1" lang="en-US" sz="2300" spc="-1" strike="noStrike">
                <a:solidFill>
                  <a:srgbClr val="530000"/>
                </a:solidFill>
                <a:latin typeface="Tahoma"/>
                <a:ea typeface="Tahoma"/>
              </a:rPr>
              <a:t>DỰNG </a:t>
            </a:r>
            <a:r>
              <a:rPr b="1" lang="en-US" sz="2300" spc="24" strike="noStrike">
                <a:solidFill>
                  <a:srgbClr val="530000"/>
                </a:solidFill>
                <a:latin typeface="Tahoma"/>
                <a:ea typeface="Tahoma"/>
              </a:rPr>
              <a:t>HỆ THỐNG THUÊ XE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511800" y="6353640"/>
            <a:ext cx="21326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en-US" sz="1800" spc="-15" strike="noStrike">
                <a:solidFill>
                  <a:srgbClr val="ffffff"/>
                </a:solidFill>
                <a:latin typeface="Times New Roman"/>
              </a:rPr>
              <a:t>Hà </a:t>
            </a:r>
            <a:r>
              <a:rPr b="0" i="1" lang="en-US" sz="1800" spc="-1" strike="noStrike">
                <a:solidFill>
                  <a:srgbClr val="ffffff"/>
                </a:solidFill>
                <a:latin typeface="Times New Roman"/>
              </a:rPr>
              <a:t>Nội, </a:t>
            </a:r>
            <a:r>
              <a:rPr b="0" i="1" lang="en-US" sz="1800" spc="4" strike="noStrike">
                <a:solidFill>
                  <a:srgbClr val="ffffff"/>
                </a:solidFill>
                <a:latin typeface="Times New Roman"/>
              </a:rPr>
              <a:t>tháng</a:t>
            </a:r>
            <a:r>
              <a:rPr b="0" i="1" lang="en-US" sz="1800" spc="-100" strike="noStrike">
                <a:solidFill>
                  <a:srgbClr val="ffffff"/>
                </a:solidFill>
                <a:latin typeface="Times New Roman"/>
              </a:rPr>
              <a:t> 12</a:t>
            </a:r>
            <a:r>
              <a:rPr b="0" i="1" lang="en-US" sz="1800" spc="-1" strike="noStrike">
                <a:solidFill>
                  <a:srgbClr val="ffffff"/>
                </a:solidFill>
                <a:latin typeface="Times New Roman"/>
              </a:rPr>
              <a:t>/2020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5990040" y="456840"/>
            <a:ext cx="2741400" cy="62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1" lang="en-US" sz="2000" spc="4" strike="noStrike">
                <a:solidFill>
                  <a:srgbClr val="006fc0"/>
                </a:solidFill>
                <a:latin typeface="Calibri"/>
              </a:rPr>
              <a:t>VIỆN CÔNG </a:t>
            </a:r>
            <a:r>
              <a:rPr b="1" lang="en-US" sz="2000" spc="9" strike="noStrike">
                <a:solidFill>
                  <a:srgbClr val="006fc0"/>
                </a:solidFill>
                <a:latin typeface="Calibri"/>
              </a:rPr>
              <a:t>NGHỆ</a:t>
            </a:r>
            <a:r>
              <a:rPr b="1" lang="en-US" sz="2000" spc="-245" strike="noStrike">
                <a:solidFill>
                  <a:srgbClr val="006fc0"/>
                </a:solidFill>
                <a:latin typeface="Calibri"/>
              </a:rPr>
              <a:t> </a:t>
            </a:r>
            <a:r>
              <a:rPr b="1" lang="en-US" sz="2000" spc="4" strike="noStrike">
                <a:solidFill>
                  <a:srgbClr val="006fc0"/>
                </a:solidFill>
                <a:latin typeface="Calibri"/>
              </a:rPr>
              <a:t>THÔNG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TextShape 5"/>
          <p:cNvSpPr txBox="1"/>
          <p:nvPr/>
        </p:nvSpPr>
        <p:spPr>
          <a:xfrm>
            <a:off x="6114240" y="732960"/>
            <a:ext cx="2496600" cy="1161720"/>
          </a:xfrm>
          <a:prstGeom prst="rect">
            <a:avLst/>
          </a:prstGeom>
          <a:noFill/>
          <a:ln>
            <a:noFill/>
          </a:ln>
        </p:spPr>
        <p:txBody>
          <a:bodyPr lIns="0" rIns="0" tIns="16560" bIns="0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2000" spc="-7" strike="noStrike">
                <a:solidFill>
                  <a:srgbClr val="006fc0"/>
                </a:solidFill>
                <a:latin typeface="Calibri"/>
              </a:rPr>
              <a:t>TIN </a:t>
            </a:r>
            <a:r>
              <a:rPr b="1" lang="en-US" sz="2000" spc="-21" strike="noStrike">
                <a:solidFill>
                  <a:srgbClr val="006fc0"/>
                </a:solidFill>
                <a:latin typeface="Calibri"/>
              </a:rPr>
              <a:t>VÀ </a:t>
            </a:r>
            <a:r>
              <a:rPr b="1" lang="en-US" sz="2000" spc="4" strike="noStrike">
                <a:solidFill>
                  <a:srgbClr val="006fc0"/>
                </a:solidFill>
                <a:latin typeface="Calibri"/>
              </a:rPr>
              <a:t>TRUYỀN</a:t>
            </a:r>
            <a:r>
              <a:rPr b="1" lang="en-US" sz="2000" spc="-197" strike="noStrike">
                <a:solidFill>
                  <a:srgbClr val="006fc0"/>
                </a:solidFill>
                <a:latin typeface="Calibri"/>
              </a:rPr>
              <a:t> </a:t>
            </a:r>
            <a:r>
              <a:rPr b="1" lang="en-US" sz="2000" spc="4" strike="noStrike">
                <a:solidFill>
                  <a:srgbClr val="006fc0"/>
                </a:solidFill>
                <a:latin typeface="Calibri"/>
              </a:rPr>
              <a:t>THÔNG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2563920" y="4200120"/>
            <a:ext cx="5495400" cy="77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080" bIns="0">
            <a:spAutoFit/>
          </a:bodyPr>
          <a:p>
            <a:pPr marL="12600">
              <a:lnSpc>
                <a:spcPct val="100000"/>
              </a:lnSpc>
              <a:spcBef>
                <a:spcPts val="930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</a:rPr>
              <a:t>CHUYÊN NGÀNH: CÔNG </a:t>
            </a:r>
            <a:r>
              <a:rPr b="1" lang="en-US" sz="1800" spc="-7" strike="noStrike">
                <a:solidFill>
                  <a:srgbClr val="ffffff"/>
                </a:solidFill>
                <a:latin typeface="Calibri"/>
              </a:rPr>
              <a:t>NGHỆ THÔNG</a:t>
            </a:r>
            <a:r>
              <a:rPr b="1" lang="en-US" sz="1800" spc="-7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1800" spc="-12" strike="noStrike">
                <a:solidFill>
                  <a:srgbClr val="ffffff"/>
                </a:solidFill>
                <a:latin typeface="Calibri"/>
              </a:rPr>
              <a:t>TIN</a:t>
            </a:r>
            <a:endParaRPr b="0" lang="en-US" sz="1800" spc="-1" strike="noStrike">
              <a:latin typeface="Arial"/>
            </a:endParaRPr>
          </a:p>
          <a:p>
            <a:pPr marL="3009960">
              <a:lnSpc>
                <a:spcPct val="100000"/>
              </a:lnSpc>
              <a:spcBef>
                <a:spcPts val="831"/>
              </a:spcBef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SINH </a:t>
            </a:r>
            <a:r>
              <a:rPr b="1" lang="en-US" sz="1800" spc="4" strike="noStrike">
                <a:solidFill>
                  <a:srgbClr val="ffffff"/>
                </a:solidFill>
                <a:latin typeface="Arial"/>
              </a:rPr>
              <a:t>VIÊN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THỰC</a:t>
            </a:r>
            <a:r>
              <a:rPr b="1" lang="en-US" sz="1800" spc="-16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HIỆN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27" name="Table 7"/>
          <p:cNvGraphicFramePr/>
          <p:nvPr/>
        </p:nvGraphicFramePr>
        <p:xfrm>
          <a:off x="4627080" y="4995720"/>
          <a:ext cx="3773520" cy="1352520"/>
        </p:xfrm>
        <a:graphic>
          <a:graphicData uri="http://schemas.openxmlformats.org/drawingml/2006/table">
            <a:tbl>
              <a:tblPr/>
              <a:tblGrid>
                <a:gridCol w="2414160"/>
                <a:gridCol w="1359360"/>
              </a:tblGrid>
              <a:tr h="266040">
                <a:tc>
                  <a:txBody>
                    <a:bodyPr lIns="0" rIns="0" tIns="0" bIns="0">
                      <a:noAutofit/>
                    </a:bodyPr>
                    <a:p>
                      <a:pPr marL="155520">
                        <a:lnSpc>
                          <a:spcPts val="1990"/>
                        </a:lnSpc>
                      </a:pPr>
                      <a:r>
                        <a:rPr b="1" lang="en-US" sz="1800" spc="-15" strike="noStrike">
                          <a:solidFill>
                            <a:srgbClr val="ffffff"/>
                          </a:solidFill>
                          <a:latin typeface="Arial"/>
                        </a:rPr>
                        <a:t>Họ</a:t>
                      </a:r>
                      <a:r>
                        <a:rPr b="1" lang="en-US" sz="1800" spc="43" strike="noStrike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b="1" lang="en-US" sz="1800" spc="-7" strike="noStrike">
                          <a:solidFill>
                            <a:srgbClr val="ffffff"/>
                          </a:solidFill>
                          <a:latin typeface="Arial"/>
                        </a:rPr>
                        <a:t>Tên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420480">
                        <a:lnSpc>
                          <a:spcPts val="1990"/>
                        </a:lnSpc>
                      </a:pPr>
                      <a:r>
                        <a:rPr b="1" lang="en-US" sz="1800" spc="12" strike="noStrike">
                          <a:solidFill>
                            <a:srgbClr val="ffffff"/>
                          </a:solidFill>
                          <a:latin typeface="Arial"/>
                        </a:rPr>
                        <a:t>MSSV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276480">
                <a:tc>
                  <a:txBody>
                    <a:bodyPr lIns="0" rIns="0" tIns="0" bIns="0">
                      <a:noAutofit/>
                    </a:bodyPr>
                    <a:p>
                      <a:pPr marL="31680">
                        <a:lnSpc>
                          <a:spcPts val="2075"/>
                        </a:lnSpc>
                      </a:pPr>
                      <a:r>
                        <a:rPr b="1" lang="en-US" sz="1800" spc="-7" strike="noStrike">
                          <a:solidFill>
                            <a:srgbClr val="ffffff"/>
                          </a:solidFill>
                          <a:latin typeface="Arial"/>
                        </a:rPr>
                        <a:t>Đỗ Viết Trí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296640">
                        <a:lnSpc>
                          <a:spcPts val="2075"/>
                        </a:lnSpc>
                      </a:pPr>
                      <a:r>
                        <a:rPr b="1" lang="en-US" sz="1800" spc="-32" strike="noStrike">
                          <a:solidFill>
                            <a:srgbClr val="ffffff"/>
                          </a:solidFill>
                          <a:latin typeface="Arial"/>
                        </a:rPr>
                        <a:t>20173412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276480">
                <a:tc>
                  <a:txBody>
                    <a:bodyPr lIns="0" rIns="0" tIns="0" bIns="0">
                      <a:noAutofit/>
                    </a:bodyPr>
                    <a:p>
                      <a:pPr marL="31680">
                        <a:lnSpc>
                          <a:spcPts val="2075"/>
                        </a:lnSpc>
                      </a:pPr>
                      <a:r>
                        <a:rPr b="1" lang="en-US" sz="1800" spc="9" strike="noStrike">
                          <a:solidFill>
                            <a:srgbClr val="ffffff"/>
                          </a:solidFill>
                          <a:latin typeface="Arial"/>
                        </a:rPr>
                        <a:t>Trần Văn Trí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r">
                        <a:lnSpc>
                          <a:spcPts val="2075"/>
                        </a:lnSpc>
                      </a:pPr>
                      <a:r>
                        <a:rPr b="1" lang="en-US" sz="1800" spc="-26" strike="noStrike">
                          <a:solidFill>
                            <a:srgbClr val="ffffff"/>
                          </a:solidFill>
                          <a:latin typeface="Arial"/>
                        </a:rPr>
                        <a:t>20173410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271800">
                <a:tc>
                  <a:txBody>
                    <a:bodyPr lIns="0" rIns="0" tIns="0" bIns="0">
                      <a:noAutofit/>
                    </a:bodyPr>
                    <a:p>
                      <a:pPr marL="31680">
                        <a:lnSpc>
                          <a:spcPts val="2038"/>
                        </a:lnSpc>
                      </a:pPr>
                      <a:r>
                        <a:rPr b="1" lang="en-US" sz="1800" spc="-32" strike="noStrike">
                          <a:solidFill>
                            <a:srgbClr val="ffffff"/>
                          </a:solidFill>
                          <a:latin typeface="Arial"/>
                        </a:rPr>
                        <a:t>Nguyễn Ngọc Trinh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marL="267840" algn="ctr">
                        <a:lnSpc>
                          <a:spcPts val="2038"/>
                        </a:lnSpc>
                      </a:pPr>
                      <a:r>
                        <a:rPr b="1" lang="en-US" sz="1800" spc="-32" strike="noStrike">
                          <a:solidFill>
                            <a:srgbClr val="ffffff"/>
                          </a:solidFill>
                          <a:latin typeface="Arial"/>
                        </a:rPr>
                        <a:t>20173413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  <a:tr h="261720">
                <a:tc>
                  <a:txBody>
                    <a:bodyPr lIns="0" rIns="0" tIns="0" bIns="0">
                      <a:noAutofit/>
                    </a:bodyPr>
                    <a:p>
                      <a:pPr marL="31680">
                        <a:lnSpc>
                          <a:spcPts val="1959"/>
                        </a:lnSpc>
                      </a:pPr>
                      <a:r>
                        <a:rPr b="1" lang="en-US" sz="1800" spc="-26" strike="noStrike">
                          <a:solidFill>
                            <a:srgbClr val="ffffff"/>
                          </a:solidFill>
                          <a:latin typeface="Arial"/>
                        </a:rPr>
                        <a:t>Nguyễn Mạnh Trường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>
                      <a:noAutofit/>
                    </a:bodyPr>
                    <a:p>
                      <a:pPr algn="r">
                        <a:lnSpc>
                          <a:spcPts val="1959"/>
                        </a:lnSpc>
                      </a:pPr>
                      <a:r>
                        <a:rPr b="1" lang="en-US" sz="1800" spc="-32" strike="noStrike">
                          <a:solidFill>
                            <a:srgbClr val="ffffff"/>
                          </a:solidFill>
                          <a:latin typeface="Arial"/>
                        </a:rPr>
                        <a:t>20177022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91160" y="0"/>
            <a:ext cx="877464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Biểu đồ lớp thiết kế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 rot="21598800">
            <a:off x="558720" y="1303920"/>
            <a:ext cx="8106840" cy="53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III.2.3. Biểu đồ usecase Return Bike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1" name="Picture 3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555120" y="1897560"/>
            <a:ext cx="8119800" cy="455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91160" y="0"/>
            <a:ext cx="877464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Design Consideration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 rot="21598800">
            <a:off x="558720" y="1303920"/>
            <a:ext cx="8106840" cy="53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IV.1. Design Concepts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- Một số Common Coupling trong hệ thống: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+ Trong lớp ViewStationController, phương thức searchBike và phương thức addEvent đề sử dụng chung thuộc tính 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bikeIDSelected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4" name="Picture 4" descr="Graphical user interface, text, application, email&#10;&#10;Description automatically generated"/>
          <p:cNvPicPr/>
          <p:nvPr/>
        </p:nvPicPr>
        <p:blipFill>
          <a:blip r:embed="rId1"/>
          <a:stretch/>
        </p:blipFill>
        <p:spPr>
          <a:xfrm>
            <a:off x="555120" y="3098160"/>
            <a:ext cx="3792240" cy="3148560"/>
          </a:xfrm>
          <a:prstGeom prst="rect">
            <a:avLst/>
          </a:prstGeom>
          <a:ln>
            <a:noFill/>
          </a:ln>
        </p:spPr>
      </p:pic>
      <p:pic>
        <p:nvPicPr>
          <p:cNvPr id="155" name="Picture 5" descr="Graphical user interface, text, application, email&#10;&#10;Description automatically generated"/>
          <p:cNvPicPr/>
          <p:nvPr/>
        </p:nvPicPr>
        <p:blipFill>
          <a:blip r:embed="rId2"/>
          <a:stretch/>
        </p:blipFill>
        <p:spPr>
          <a:xfrm>
            <a:off x="4667040" y="3264120"/>
            <a:ext cx="3547800" cy="309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91160" y="0"/>
            <a:ext cx="877464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Design Consideration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 rot="21598800">
            <a:off x="558720" y="1303920"/>
            <a:ext cx="8106840" cy="53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IV.1. Design Concepts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- Một số Common Coupling trong hệ thống: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+ Trong lớp ListStationController, phương thức searchBike và phương thức addEvent đề sử dụng chung thuộc tính 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currentRenID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8" name="Picture 2" descr="Graphical user interface, text, application, email&#10;&#10;Description automatically generated"/>
          <p:cNvPicPr/>
          <p:nvPr/>
        </p:nvPicPr>
        <p:blipFill>
          <a:blip r:embed="rId1"/>
          <a:stretch/>
        </p:blipFill>
        <p:spPr>
          <a:xfrm>
            <a:off x="612360" y="3259440"/>
            <a:ext cx="3864240" cy="2394720"/>
          </a:xfrm>
          <a:prstGeom prst="rect">
            <a:avLst/>
          </a:prstGeom>
          <a:ln>
            <a:noFill/>
          </a:ln>
        </p:spPr>
      </p:pic>
      <p:pic>
        <p:nvPicPr>
          <p:cNvPr id="159" name="Picture 5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4781880" y="3069720"/>
            <a:ext cx="3576600" cy="317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91160" y="0"/>
            <a:ext cx="877464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Design Consideration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 rot="21598800">
            <a:off x="558720" y="1303920"/>
            <a:ext cx="8106840" cy="53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IV.1. Design Concepts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-Hệ thống  vi phạm Logical cohesion: cùng truy cập vào database thì nên đặt vào một package riêng nhưng trong hệ thống, package model và package utilities đều có lớp truy cập vào database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- Lớp Contants trong package utilities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2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288080" y="3267000"/>
            <a:ext cx="5934600" cy="314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91160" y="0"/>
            <a:ext cx="877464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Design Consideration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 rot="21598800">
            <a:off x="558720" y="1303920"/>
            <a:ext cx="8106840" cy="53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IV.1. Design Concepts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-Hệ thống  vi phạm Logical cohesion: cùng truy cập vào database thì nên đặt vào một package riêng nhưng trong hệ thống package model và package utilities đều có lớp có thể truy cập vào database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-Ví dụ 1 lớp Bike trong package model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5" name="Picture 2" descr="Graphical user interface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2136600" y="3210480"/>
            <a:ext cx="4496760" cy="303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91160" y="0"/>
            <a:ext cx="877464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Design Consideration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 rot="21598800">
            <a:off x="558720" y="1303920"/>
            <a:ext cx="8106840" cy="53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IV.1. Design Concepts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- Ví dụ về việc sử dụng Sequential Cohesion: đầu ra của phương thức này là thành một thành phần trong phương thức khác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-Ví dụ: Trong lớp PaymentFormController, phương thức 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checkBlankField() là đầu vào cơ sở của phương thức submitPaymentForm() kiểm tra xem các trường nhập vào có hợp lệ hay không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8" name="Picture 3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555120" y="3990240"/>
            <a:ext cx="3965040" cy="1867680"/>
          </a:xfrm>
          <a:prstGeom prst="rect">
            <a:avLst/>
          </a:prstGeom>
          <a:ln>
            <a:noFill/>
          </a:ln>
        </p:spPr>
      </p:pic>
      <p:pic>
        <p:nvPicPr>
          <p:cNvPr id="169" name="Picture 4" descr="Graphical user interface, text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4897080" y="3760200"/>
            <a:ext cx="3389760" cy="258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320720" y="3188520"/>
            <a:ext cx="18277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i="1" lang="en-US" sz="3000" spc="18" strike="noStrike">
                <a:solidFill>
                  <a:srgbClr val="cc6600"/>
                </a:solidFill>
                <a:latin typeface="Calibri"/>
              </a:rPr>
              <a:t>Thank </a:t>
            </a:r>
            <a:r>
              <a:rPr b="0" i="1" lang="en-US" sz="3000" spc="9" strike="noStrike">
                <a:solidFill>
                  <a:srgbClr val="cc6600"/>
                </a:solidFill>
                <a:latin typeface="Calibri"/>
              </a:rPr>
              <a:t>you</a:t>
            </a:r>
            <a:r>
              <a:rPr b="0" i="1" lang="en-US" sz="3000" spc="-287" strike="noStrike">
                <a:solidFill>
                  <a:srgbClr val="cc6600"/>
                </a:solidFill>
                <a:latin typeface="Calibri"/>
              </a:rPr>
              <a:t> </a:t>
            </a:r>
            <a:r>
              <a:rPr b="0" i="1" lang="en-US" sz="3000" spc="-1" strike="noStrike">
                <a:solidFill>
                  <a:srgbClr val="cc6600"/>
                </a:solidFill>
                <a:latin typeface="Calibri"/>
              </a:rPr>
              <a:t>!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209600" y="5495760"/>
            <a:ext cx="2037960" cy="1361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91160" y="0"/>
            <a:ext cx="877464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Nội dung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 rot="21598800">
            <a:off x="558720" y="1303920"/>
            <a:ext cx="8106840" cy="53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I. Phân công công việc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II. Một interation điển hình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III. Biểu đồ lớp thiết kế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IV. Design Consideration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91160" y="0"/>
            <a:ext cx="877464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PHÂN CÔNG CÔNG VIỆC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 rot="21598800">
            <a:off x="558720" y="1303920"/>
            <a:ext cx="8106840" cy="53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I: Phân công nhiệm vụ và đánh giá phần trăm đóng góp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1. Phân công nhiệm vụ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+ Đỗ Viết Trí: Phân tích thiết kế, code và test cho usecase trả xe, tổng hợp readme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+ Trần Văn Trí: Phân tích thiết kế, code và test cho usecase thuê xe, Tìm kiếm xe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+ Nguyễn Ngọc Trinh: Phân tích thiết kế, code và test cho usecase xem thông tin bãi xe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+ Nguyễn Mạnh Trường: Phân tích thiết kế, code và test cho usecase xem thông tin chi tiết xe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91160" y="0"/>
            <a:ext cx="877464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PHÂN CÔNG CÔNG VIỆC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 rot="21598800">
            <a:off x="558720" y="1303920"/>
            <a:ext cx="8106840" cy="53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I: Phân công nhiệm vụ và đánh giá phần trăm đóng góp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1. Đánh giá đóng góp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+ Nhóm không có nhân vật nổi trội, tuy nhiên làm việc rất tích cực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+ Đánh giá đóng góp: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     </a:t>
            </a: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+ Đỗ Viết Trí : 30%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     </a:t>
            </a: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+ Trần Văn Trí : 30%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     </a:t>
            </a: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+ Nguyễn Ngọc Trinh: 20%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     </a:t>
            </a: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+ Nguyễn Mạnh Trường : 20%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91160" y="0"/>
            <a:ext cx="877464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Một interaction điển hình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 rot="21598800">
            <a:off x="558720" y="1303920"/>
            <a:ext cx="8106840" cy="53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II: Biểu đồ tương tác xem thông tin chi tiết xe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6" name="Picture 5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713160" y="1827360"/>
            <a:ext cx="7731720" cy="468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91160" y="0"/>
            <a:ext cx="877464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Biểu đồ lớp thiết kế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 rot="21598800">
            <a:off x="558720" y="1303920"/>
            <a:ext cx="8106840" cy="53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III.1. Biểu đồ tổng quan của hệ thống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9" name="Picture 3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641160" y="1885680"/>
            <a:ext cx="8033760" cy="472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91160" y="0"/>
            <a:ext cx="877464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Biểu đồ lớp thiết kế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 rot="21598800">
            <a:off x="558720" y="1303920"/>
            <a:ext cx="8106840" cy="53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III.2.1. Biểu đồ usecase View Bike In Station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2" name="Picture 3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555120" y="1856520"/>
            <a:ext cx="8048160" cy="452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91160" y="0"/>
            <a:ext cx="877464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Biểu đồ lớp thiết kế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 rot="21598800">
            <a:off x="558720" y="1303920"/>
            <a:ext cx="8106840" cy="53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III.2.2. Biểu đồ usecase View Bike Information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5" name="Picture 3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555120" y="1909440"/>
            <a:ext cx="7961760" cy="444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91160" y="0"/>
            <a:ext cx="8774640" cy="85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Tahoma"/>
                <a:ea typeface="DejaVu Sans"/>
              </a:rPr>
              <a:t>Biểu đồ lớp thiết kế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 rot="21598800">
            <a:off x="558720" y="1303920"/>
            <a:ext cx="8106840" cy="538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US" sz="2000" spc="-1" strike="noStrike">
                <a:solidFill>
                  <a:srgbClr val="080707"/>
                </a:solidFill>
                <a:latin typeface="Tahoma"/>
                <a:ea typeface="DejaVu Sans"/>
              </a:rPr>
              <a:t>III.2.3. Biểu đồ usecase Rent Bike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80707"/>
                </a:solidFill>
                <a:latin typeface="Arial"/>
                <a:ea typeface="DejaVu Sans"/>
              </a:rPr>
              <a:t>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8" name="Picture 3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555120" y="1896840"/>
            <a:ext cx="8119800" cy="448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2020-11-17T17:28:01Z</dcterms:created>
  <dc:creator/>
  <dc:description/>
  <dc:language>en-US</dc:language>
  <cp:lastModifiedBy/>
  <dcterms:modified xsi:type="dcterms:W3CDTF">2020-12-23T21:59:07Z</dcterms:modified>
  <cp:revision>801</cp:revision>
  <dc:subject/>
  <dc:title>TIN VÀ TRUYỀN THÔNG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2020-10-09T00:00:00Z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2020-11-17T00:00:00Z</vt:filetime>
  </property>
  <property fmtid="{D5CDD505-2E9C-101B-9397-08002B2CF9AE}" pid="7" name="LinksUpToDate">
    <vt:bool>0</vt:bool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