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sldIdLst>
    <p:sldId id="256" r:id="rId3"/>
    <p:sldId id="281" r:id="rId4"/>
    <p:sldId id="283" r:id="rId5"/>
    <p:sldId id="296" r:id="rId6"/>
    <p:sldId id="282" r:id="rId7"/>
    <p:sldId id="284" r:id="rId8"/>
    <p:sldId id="285" r:id="rId9"/>
    <p:sldId id="286" r:id="rId10"/>
    <p:sldId id="288" r:id="rId11"/>
    <p:sldId id="289" r:id="rId12"/>
    <p:sldId id="291" r:id="rId13"/>
    <p:sldId id="292" r:id="rId14"/>
    <p:sldId id="293" r:id="rId15"/>
    <p:sldId id="294" r:id="rId16"/>
    <p:sldId id="295" r:id="rId17"/>
    <p:sldId id="261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9942AB-56C9-7B8F-C018-F5AB5B982193}" v="1559" dt="2020-12-23T14:55:18.115"/>
    <p1510:client id="{2E3D1D66-E418-7104-CD3B-8F51FF080B32}" v="9" dt="2020-11-18T02:31:28.221"/>
    <p1510:client id="{5177C9D6-5C20-1262-F80F-FE14EF6530FB}" v="120" dt="2020-12-23T15:54:38.765"/>
    <p1510:client id="{A1B6357B-CB87-3A8E-E59E-E4255EAF9841}" v="135" dt="2020-11-18T01:15:53.561"/>
    <p1510:client id="{BC3DFAE3-109A-FD46-AD0F-840E600516BD}" v="684" dt="2020-11-17T17:51:22.224"/>
    <p1510:client id="{E3303DF9-D994-F4A7-3285-F842ECD4E731}" v="2466" dt="2020-12-01T18:13:56.564"/>
    <p1510:client id="{E81B4FBF-DB5C-1B7F-2320-6EC51436944C}" v="16" dt="2020-12-23T02:58:49.54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14160" y="733043"/>
            <a:ext cx="2496820" cy="335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91160" y="0"/>
            <a:ext cx="8775000" cy="8593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91160" y="1346040"/>
            <a:ext cx="8775000" cy="49017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40404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404040"/>
                </a:solidFill>
                <a:latin typeface="Calibri"/>
              </a:rPr>
              <a:t>Click to edit Master text styles</a:t>
            </a:r>
          </a:p>
          <a:p>
            <a:pPr marL="514440" lvl="1" indent="-171000">
              <a:lnSpc>
                <a:spcPct val="90000"/>
              </a:lnSpc>
              <a:spcBef>
                <a:spcPts val="374"/>
              </a:spcBef>
              <a:buClr>
                <a:srgbClr val="40404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Second level</a:t>
            </a:r>
          </a:p>
          <a:p>
            <a:pPr marL="857160" lvl="2" indent="-171000">
              <a:lnSpc>
                <a:spcPct val="90000"/>
              </a:lnSpc>
              <a:spcBef>
                <a:spcPts val="374"/>
              </a:spcBef>
              <a:buClr>
                <a:srgbClr val="404040"/>
              </a:buClr>
              <a:buFont typeface="Arial"/>
              <a:buChar char="•"/>
            </a:pPr>
            <a:r>
              <a:rPr lang="en-US" sz="1500" b="0" strike="noStrike" spc="-1">
                <a:solidFill>
                  <a:srgbClr val="404040"/>
                </a:solidFill>
                <a:latin typeface="Calibri"/>
              </a:rPr>
              <a:t>Third level</a:t>
            </a:r>
          </a:p>
          <a:p>
            <a:pPr marL="1200240" lvl="3" indent="-171000">
              <a:lnSpc>
                <a:spcPct val="90000"/>
              </a:lnSpc>
              <a:spcBef>
                <a:spcPts val="374"/>
              </a:spcBef>
              <a:buClr>
                <a:srgbClr val="404040"/>
              </a:buClr>
              <a:buFont typeface="Arial"/>
              <a:buChar char="•"/>
            </a:pPr>
            <a:r>
              <a:rPr lang="en-US" sz="1300" b="0" strike="noStrike" spc="-1">
                <a:solidFill>
                  <a:srgbClr val="404040"/>
                </a:solidFill>
                <a:latin typeface="Calibri"/>
              </a:rPr>
              <a:t>Fourth level</a:t>
            </a:r>
          </a:p>
          <a:p>
            <a:pPr marL="1542960" lvl="4" indent="-171000">
              <a:lnSpc>
                <a:spcPct val="90000"/>
              </a:lnSpc>
              <a:spcBef>
                <a:spcPts val="374"/>
              </a:spcBef>
              <a:buClr>
                <a:srgbClr val="404040"/>
              </a:buClr>
              <a:buFont typeface="Arial"/>
              <a:buChar char="•"/>
            </a:pPr>
            <a:r>
              <a:rPr lang="en-US" sz="1300" b="0" strike="noStrike" spc="-1">
                <a:solidFill>
                  <a:srgbClr val="40404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7CC0CD4-49F2-4969-918C-09B4C2F6D965}" type="datetime">
              <a:rPr lang="en-US" sz="900" b="0" strike="noStrike" spc="-1">
                <a:solidFill>
                  <a:srgbClr val="8B8B8B"/>
                </a:solidFill>
                <a:latin typeface="Calibri"/>
              </a:rPr>
              <a:t>12/23/2020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5218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8DE81D8-DE23-40E5-A41C-F47290967A7C}" type="slidenum">
              <a:rPr lang="en-US" sz="900" b="0" strike="noStrike" spc="-1">
                <a:solidFill>
                  <a:srgbClr val="898989"/>
                </a:solidFill>
                <a:latin typeface="Calibr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8228"/>
            <a:ext cx="9143999" cy="6569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05245" y="2291960"/>
            <a:ext cx="6528914" cy="1547218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L="1270" algn="ctr">
              <a:spcBef>
                <a:spcPts val="125"/>
              </a:spcBef>
            </a:pPr>
            <a:r>
              <a:rPr lang="en-US" sz="1550" u="heavy" spc="20" dirty="0">
                <a:solidFill>
                  <a:srgbClr val="530000"/>
                </a:solidFill>
                <a:uFill>
                  <a:solidFill>
                    <a:srgbClr val="530000"/>
                  </a:solidFill>
                </a:uFill>
                <a:latin typeface="Times New Roman"/>
                <a:ea typeface="Tahoma"/>
                <a:cs typeface="Tahoma"/>
              </a:rPr>
              <a:t>BÁO CÁO BÀI TẬP LỚN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ahoma"/>
              <a:cs typeface="Tahoma"/>
            </a:endParaRPr>
          </a:p>
          <a:p>
            <a:pPr algn="ctr"/>
            <a:r>
              <a:rPr lang="en-US" sz="2300" b="1" spc="5" dirty="0" err="1">
                <a:solidFill>
                  <a:srgbClr val="530000"/>
                </a:solidFill>
                <a:latin typeface="Tahoma"/>
                <a:ea typeface="Tahoma"/>
                <a:cs typeface="Tahoma"/>
              </a:rPr>
              <a:t>Môn</a:t>
            </a:r>
            <a:r>
              <a:rPr lang="en-US" sz="2300" b="1" spc="5" dirty="0">
                <a:solidFill>
                  <a:srgbClr val="530000"/>
                </a:solidFill>
                <a:latin typeface="Tahoma"/>
                <a:ea typeface="Tahoma"/>
                <a:cs typeface="Tahoma"/>
              </a:rPr>
              <a:t> </a:t>
            </a:r>
            <a:r>
              <a:rPr lang="en-US" sz="2300" b="1" spc="5" dirty="0" err="1">
                <a:solidFill>
                  <a:srgbClr val="530000"/>
                </a:solidFill>
                <a:latin typeface="Tahoma"/>
                <a:ea typeface="Tahoma"/>
                <a:cs typeface="Tahoma"/>
              </a:rPr>
              <a:t>học</a:t>
            </a:r>
            <a:r>
              <a:rPr lang="en-US" sz="2300" b="1" spc="5" dirty="0">
                <a:solidFill>
                  <a:srgbClr val="530000"/>
                </a:solidFill>
                <a:latin typeface="Tahoma"/>
                <a:ea typeface="Tahoma"/>
                <a:cs typeface="Tahoma"/>
              </a:rPr>
              <a:t>: </a:t>
            </a:r>
            <a:r>
              <a:rPr lang="en-US" sz="2300" b="1" spc="5" dirty="0" err="1">
                <a:solidFill>
                  <a:srgbClr val="530000"/>
                </a:solidFill>
                <a:latin typeface="Tahoma"/>
                <a:ea typeface="Tahoma"/>
                <a:cs typeface="Tahoma"/>
              </a:rPr>
              <a:t>Thiết</a:t>
            </a:r>
            <a:r>
              <a:rPr lang="en-US" sz="2300" b="1" spc="5" dirty="0">
                <a:solidFill>
                  <a:srgbClr val="53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300" b="1" spc="5" dirty="0" err="1">
                <a:solidFill>
                  <a:srgbClr val="530000"/>
                </a:solidFill>
                <a:latin typeface="Tahoma"/>
                <a:ea typeface="Tahoma"/>
                <a:cs typeface="Tahoma"/>
              </a:rPr>
              <a:t>kế</a:t>
            </a:r>
            <a:r>
              <a:rPr lang="en-US" sz="2300" b="1" spc="5" dirty="0">
                <a:solidFill>
                  <a:srgbClr val="53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300" b="1" spc="5" dirty="0" err="1">
                <a:solidFill>
                  <a:srgbClr val="530000"/>
                </a:solidFill>
                <a:latin typeface="Tahoma"/>
                <a:ea typeface="Tahoma"/>
                <a:cs typeface="Tahoma"/>
              </a:rPr>
              <a:t>và</a:t>
            </a:r>
            <a:r>
              <a:rPr lang="en-US" sz="2300" b="1" spc="5" dirty="0">
                <a:solidFill>
                  <a:srgbClr val="53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300" b="1" spc="5" dirty="0" err="1">
                <a:solidFill>
                  <a:srgbClr val="530000"/>
                </a:solidFill>
                <a:latin typeface="Tahoma"/>
                <a:ea typeface="Tahoma"/>
                <a:cs typeface="Tahoma"/>
              </a:rPr>
              <a:t>xây</a:t>
            </a:r>
            <a:r>
              <a:rPr lang="en-US" sz="2300" b="1" spc="5" dirty="0">
                <a:solidFill>
                  <a:srgbClr val="53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300" b="1" spc="5" dirty="0" err="1">
                <a:solidFill>
                  <a:srgbClr val="530000"/>
                </a:solidFill>
                <a:latin typeface="Tahoma"/>
                <a:ea typeface="Tahoma"/>
                <a:cs typeface="Tahoma"/>
              </a:rPr>
              <a:t>dựng</a:t>
            </a:r>
            <a:r>
              <a:rPr lang="en-US" sz="2300" b="1" spc="5" dirty="0">
                <a:solidFill>
                  <a:srgbClr val="53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300" b="1" spc="5" dirty="0" err="1">
                <a:solidFill>
                  <a:srgbClr val="530000"/>
                </a:solidFill>
                <a:latin typeface="Tahoma"/>
                <a:ea typeface="Tahoma"/>
                <a:cs typeface="Tahoma"/>
              </a:rPr>
              <a:t>phần</a:t>
            </a:r>
            <a:r>
              <a:rPr lang="en-US" sz="2300" b="1" spc="5" dirty="0">
                <a:solidFill>
                  <a:srgbClr val="53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300" b="1" spc="5" dirty="0" err="1">
                <a:solidFill>
                  <a:srgbClr val="530000"/>
                </a:solidFill>
                <a:latin typeface="Tahoma"/>
                <a:ea typeface="Tahoma"/>
                <a:cs typeface="Tahoma"/>
              </a:rPr>
              <a:t>mềm</a:t>
            </a:r>
          </a:p>
          <a:p>
            <a:pPr algn="ctr"/>
            <a:endParaRPr lang="en-US" sz="2300" b="1" spc="5" dirty="0">
              <a:solidFill>
                <a:srgbClr val="530000"/>
              </a:solidFill>
              <a:latin typeface="Tahoma"/>
              <a:cs typeface="Tahoma"/>
            </a:endParaRPr>
          </a:p>
          <a:p>
            <a:pPr algn="ctr"/>
            <a:r>
              <a:rPr lang="en-US" sz="2300" b="1" spc="5" dirty="0">
                <a:solidFill>
                  <a:srgbClr val="530000"/>
                </a:solidFill>
                <a:latin typeface="Tahoma"/>
                <a:cs typeface="Tahoma"/>
              </a:rPr>
              <a:t>TÊN ĐỀ TÀI: XÂY </a:t>
            </a:r>
            <a:r>
              <a:rPr sz="2300" b="1" dirty="0">
                <a:solidFill>
                  <a:srgbClr val="530000"/>
                </a:solidFill>
                <a:latin typeface="Tahoma"/>
                <a:cs typeface="Tahoma"/>
              </a:rPr>
              <a:t>DỰNG </a:t>
            </a:r>
            <a:r>
              <a:rPr sz="2300" b="1" spc="25" dirty="0">
                <a:solidFill>
                  <a:srgbClr val="530000"/>
                </a:solidFill>
                <a:latin typeface="Tahoma"/>
                <a:cs typeface="Tahoma"/>
              </a:rPr>
              <a:t>HỆ THỐNG </a:t>
            </a:r>
            <a:r>
              <a:rPr lang="en-US" sz="2300" b="1" spc="25" dirty="0">
                <a:solidFill>
                  <a:srgbClr val="530000"/>
                </a:solidFill>
                <a:latin typeface="Tahoma"/>
                <a:cs typeface="Tahoma"/>
              </a:rPr>
              <a:t>THUÊ XE</a:t>
            </a:r>
            <a:endParaRPr lang="en-US" sz="2300" b="1" spc="25">
              <a:solidFill>
                <a:srgbClr val="53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1803" y="6353492"/>
            <a:ext cx="2132965" cy="30035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18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Hà </a:t>
            </a:r>
            <a:r>
              <a:rPr sz="1800" i="1" dirty="0" err="1">
                <a:solidFill>
                  <a:srgbClr val="FFFFFF"/>
                </a:solidFill>
                <a:latin typeface="Times New Roman"/>
                <a:cs typeface="Times New Roman"/>
              </a:rPr>
              <a:t>Nội</a:t>
            </a:r>
            <a:r>
              <a:rPr sz="1800" i="1" dirty="0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sz="1800" i="1" spc="5" dirty="0" err="1">
                <a:solidFill>
                  <a:srgbClr val="FFFFFF"/>
                </a:solidFill>
                <a:latin typeface="Times New Roman"/>
                <a:cs typeface="Times New Roman"/>
              </a:rPr>
              <a:t>tháng</a:t>
            </a:r>
            <a:r>
              <a:rPr lang="en-US" i="1" spc="-100" dirty="0">
                <a:solidFill>
                  <a:srgbClr val="FFFFFF"/>
                </a:solidFill>
                <a:latin typeface="Times New Roman"/>
                <a:cs typeface="Times New Roman"/>
              </a:rPr>
              <a:t> 12</a:t>
            </a:r>
            <a:r>
              <a:rPr lang="en-US" i="1" dirty="0">
                <a:solidFill>
                  <a:srgbClr val="FFFFFF"/>
                </a:solidFill>
                <a:latin typeface="Times New Roman"/>
                <a:cs typeface="Times New Roman"/>
              </a:rPr>
              <a:t>/2020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0209" y="456882"/>
            <a:ext cx="274193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5" dirty="0">
                <a:solidFill>
                  <a:srgbClr val="006FC0"/>
                </a:solidFill>
                <a:latin typeface="Calibri"/>
                <a:cs typeface="Calibri"/>
              </a:rPr>
              <a:t>VIỆN CÔNG </a:t>
            </a:r>
            <a:r>
              <a:rPr sz="2000" b="1" spc="10" dirty="0">
                <a:solidFill>
                  <a:srgbClr val="006FC0"/>
                </a:solidFill>
                <a:latin typeface="Calibri"/>
                <a:cs typeface="Calibri"/>
              </a:rPr>
              <a:t>NGHỆ</a:t>
            </a:r>
            <a:r>
              <a:rPr sz="2000" b="1" spc="-2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006FC0"/>
                </a:solidFill>
                <a:latin typeface="Calibri"/>
                <a:cs typeface="Calibri"/>
              </a:rPr>
              <a:t>THÔNG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TIN </a:t>
            </a:r>
            <a:r>
              <a:rPr spc="-20" dirty="0"/>
              <a:t>VÀ </a:t>
            </a:r>
            <a:r>
              <a:rPr spc="5" dirty="0"/>
              <a:t>TRUYỀN</a:t>
            </a:r>
            <a:r>
              <a:rPr spc="-195" dirty="0"/>
              <a:t> </a:t>
            </a:r>
            <a:r>
              <a:rPr spc="5" dirty="0"/>
              <a:t>THÔNG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63876" y="4199953"/>
            <a:ext cx="5495925" cy="78486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CHUYÊN NGÀNH: CÔNG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NGHỆ THÔNG</a:t>
            </a:r>
            <a:r>
              <a:rPr sz="18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TIN</a:t>
            </a:r>
            <a:endParaRPr sz="1800">
              <a:latin typeface="Calibri"/>
              <a:cs typeface="Calibri"/>
            </a:endParaRPr>
          </a:p>
          <a:p>
            <a:pPr marL="3009900">
              <a:lnSpc>
                <a:spcPct val="100000"/>
              </a:lnSpc>
              <a:spcBef>
                <a:spcPts val="83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SINH 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VIÊN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THỰC</a:t>
            </a:r>
            <a:r>
              <a:rPr sz="1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HIỆN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673564"/>
              </p:ext>
            </p:extLst>
          </p:nvPr>
        </p:nvGraphicFramePr>
        <p:xfrm>
          <a:off x="4626990" y="4995576"/>
          <a:ext cx="3773804" cy="1352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9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174">
                <a:tc>
                  <a:txBody>
                    <a:bodyPr/>
                    <a:lstStyle/>
                    <a:p>
                      <a:pPr marL="155575">
                        <a:lnSpc>
                          <a:spcPts val="1989"/>
                        </a:lnSpc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Họ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Tên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0370">
                        <a:lnSpc>
                          <a:spcPts val="1989"/>
                        </a:lnSpc>
                      </a:pPr>
                      <a:r>
                        <a:rPr sz="18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MSSV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574">
                <a:tc>
                  <a:txBody>
                    <a:bodyPr/>
                    <a:lstStyle/>
                    <a:p>
                      <a:pPr marL="31750">
                        <a:lnSpc>
                          <a:spcPts val="2075"/>
                        </a:lnSpc>
                      </a:pPr>
                      <a:r>
                        <a:rPr lang="en-US" sz="1800" b="1" spc="-5" dirty="0" err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Đỗ</a:t>
                      </a:r>
                      <a:r>
                        <a:rPr lang="en-US"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b="1" spc="-5" dirty="0" err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Viết</a:t>
                      </a:r>
                      <a:r>
                        <a:rPr lang="en-US"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Trí</a:t>
                      </a:r>
                      <a:endParaRPr sz="1800" b="1" spc="-5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6545" lvl="0">
                        <a:lnSpc>
                          <a:spcPts val="2075"/>
                        </a:lnSpc>
                        <a:buNone/>
                      </a:pPr>
                      <a:r>
                        <a:rPr lang="en-US"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20173412</a:t>
                      </a:r>
                      <a:endParaRPr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701">
                <a:tc>
                  <a:txBody>
                    <a:bodyPr/>
                    <a:lstStyle/>
                    <a:p>
                      <a:pPr marL="31750">
                        <a:lnSpc>
                          <a:spcPts val="2075"/>
                        </a:lnSpc>
                      </a:pPr>
                      <a:r>
                        <a:rPr lang="en-US" sz="1800" b="1" spc="10" dirty="0" err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Trần</a:t>
                      </a:r>
                      <a:r>
                        <a:rPr lang="en-US" sz="18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Văn Trí</a:t>
                      </a:r>
                      <a:endParaRPr sz="1800" b="1" spc="1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75"/>
                        </a:lnSpc>
                      </a:pPr>
                      <a:r>
                        <a:rPr lang="en-US"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20173410</a:t>
                      </a:r>
                      <a:endParaRPr sz="1800" b="1" spc="-25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38">
                <a:tc>
                  <a:txBody>
                    <a:bodyPr/>
                    <a:lstStyle/>
                    <a:p>
                      <a:pPr marL="31750">
                        <a:lnSpc>
                          <a:spcPts val="2039"/>
                        </a:lnSpc>
                      </a:pPr>
                      <a:r>
                        <a:rPr lang="en-US"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Nguyễn Ngọc Trinh</a:t>
                      </a:r>
                      <a:endParaRPr sz="1800" b="1" spc="-3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7970" algn="ctr">
                        <a:lnSpc>
                          <a:spcPts val="2039"/>
                        </a:lnSpc>
                      </a:pPr>
                      <a:r>
                        <a:rPr lang="en-US"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20173413</a:t>
                      </a:r>
                      <a:endParaRPr sz="1800" b="1" spc="-3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380">
                <a:tc>
                  <a:txBody>
                    <a:bodyPr/>
                    <a:lstStyle/>
                    <a:p>
                      <a:pPr marL="31750">
                        <a:lnSpc>
                          <a:spcPts val="1960"/>
                        </a:lnSpc>
                      </a:pPr>
                      <a:r>
                        <a:rPr lang="en-US"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Nguyễn Mạnh Trường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1960"/>
                        </a:lnSpc>
                      </a:pPr>
                      <a:r>
                        <a:rPr lang="en-US"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20177022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91160" y="0"/>
            <a:ext cx="8775000" cy="85932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spc="-1">
                <a:solidFill>
                  <a:srgbClr val="FFFFFF"/>
                </a:solidFill>
                <a:latin typeface="Tahoma"/>
              </a:rPr>
              <a:t>Biểu đồ lớp thiết kế</a:t>
            </a:r>
            <a:endParaRPr lang="en-US" sz="3200" b="1" strike="noStrike" spc="-1" dirty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0" name="TextShape 2"/>
          <p:cNvSpPr txBox="1"/>
          <p:nvPr/>
        </p:nvSpPr>
        <p:spPr>
          <a:xfrm rot="21598800">
            <a:off x="558811" y="1304051"/>
            <a:ext cx="8107180" cy="538275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spc="-1" dirty="0">
                <a:solidFill>
                  <a:srgbClr val="080707"/>
                </a:solidFill>
                <a:latin typeface="Tahoma"/>
              </a:rPr>
              <a:t>III.2.4. 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Biểu</a:t>
            </a:r>
            <a:r>
              <a:rPr lang="en-US" sz="2000" spc="-1" dirty="0">
                <a:solidFill>
                  <a:srgbClr val="080707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đồ</a:t>
            </a:r>
            <a:r>
              <a:rPr lang="en-US" sz="2000" spc="-1" dirty="0">
                <a:solidFill>
                  <a:srgbClr val="080707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usecase</a:t>
            </a:r>
            <a:r>
              <a:rPr lang="en-US" sz="2000" spc="-1" dirty="0">
                <a:solidFill>
                  <a:srgbClr val="080707"/>
                </a:solidFill>
                <a:latin typeface="Tahoma"/>
              </a:rPr>
              <a:t> Return Bike</a:t>
            </a: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80707"/>
                </a:solidFill>
                <a:latin typeface="Arial"/>
              </a:rPr>
              <a:t>​</a:t>
            </a:r>
          </a:p>
          <a:p>
            <a:endParaRPr lang="en-US" sz="1800" b="0" strike="noStrike" spc="-1">
              <a:solidFill>
                <a:srgbClr val="080707"/>
              </a:solidFill>
              <a:latin typeface="Arial"/>
            </a:endParaRPr>
          </a:p>
        </p:txBody>
      </p:sp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F464C827-F163-4129-AF67-1D63A0B2C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66" y="1897485"/>
            <a:ext cx="8120332" cy="455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67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91160" y="0"/>
            <a:ext cx="8775000" cy="85932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spc="-1">
                <a:solidFill>
                  <a:srgbClr val="FFFFFF"/>
                </a:solidFill>
                <a:latin typeface="Tahoma"/>
              </a:rPr>
              <a:t>Design Consideration</a:t>
            </a:r>
            <a:endParaRPr lang="en-US" sz="3200" b="1" strike="noStrike" spc="-1" dirty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0" name="TextShape 2"/>
          <p:cNvSpPr txBox="1"/>
          <p:nvPr/>
        </p:nvSpPr>
        <p:spPr>
          <a:xfrm rot="21598800">
            <a:off x="558811" y="1304051"/>
            <a:ext cx="8107180" cy="538275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spc="-1">
                <a:solidFill>
                  <a:srgbClr val="080707"/>
                </a:solidFill>
                <a:latin typeface="Tahoma"/>
              </a:rPr>
              <a:t>IV.1. Design Concepts</a:t>
            </a: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r>
              <a:rPr lang="en-US" spc="-1">
                <a:solidFill>
                  <a:srgbClr val="080707"/>
                </a:solidFill>
                <a:latin typeface="Arial"/>
              </a:rPr>
              <a:t>- Một số Common Coupling trong hệ thống:</a:t>
            </a:r>
          </a:p>
          <a:p>
            <a:r>
              <a:rPr lang="en-US" spc="-1">
                <a:solidFill>
                  <a:srgbClr val="080707"/>
                </a:solidFill>
                <a:latin typeface="Arial"/>
              </a:rPr>
              <a:t>+ Trong lớp ViewStationController, phương thức searchBike và phương thức addEvent đề sử dụng chung thuộc tính </a:t>
            </a:r>
            <a:r>
              <a:rPr lang="en-US" b="1" spc="-1">
                <a:ea typeface="+mn-lt"/>
                <a:cs typeface="+mn-lt"/>
              </a:rPr>
              <a:t>bikeIDSelected</a:t>
            </a:r>
            <a:endParaRPr lang="en-US" b="1" spc="-1" dirty="0">
              <a:solidFill>
                <a:srgbClr val="080707"/>
              </a:solidFill>
              <a:latin typeface="Arial"/>
            </a:endParaRPr>
          </a:p>
          <a:p>
            <a:endParaRPr lang="en-US" spc="-1" dirty="0">
              <a:solidFill>
                <a:srgbClr val="080707"/>
              </a:solidFill>
              <a:latin typeface="Arial"/>
            </a:endParaRPr>
          </a:p>
          <a:p>
            <a:endParaRPr lang="en-US" spc="-1" dirty="0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80707"/>
                </a:solidFill>
                <a:latin typeface="Arial"/>
              </a:rPr>
              <a:t>​</a:t>
            </a:r>
          </a:p>
          <a:p>
            <a:endParaRPr lang="en-US" sz="1800" b="0" strike="noStrike" spc="-1">
              <a:solidFill>
                <a:srgbClr val="080707"/>
              </a:solidFill>
              <a:latin typeface="Arial"/>
            </a:endParaRP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9F13279-A2D5-4A5A-AEB2-F56A7F3EA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66" y="3098215"/>
            <a:ext cx="3792747" cy="3148851"/>
          </a:xfrm>
          <a:prstGeom prst="rect">
            <a:avLst/>
          </a:prstGeom>
        </p:spPr>
      </p:pic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DE9019D-16E4-4AF0-A29F-2E4544ECC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891" y="3263956"/>
            <a:ext cx="3548331" cy="309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39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91160" y="0"/>
            <a:ext cx="8775000" cy="85932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spc="-1">
                <a:solidFill>
                  <a:srgbClr val="FFFFFF"/>
                </a:solidFill>
                <a:latin typeface="Tahoma"/>
              </a:rPr>
              <a:t>Design Consideration</a:t>
            </a:r>
            <a:endParaRPr lang="en-US" sz="3200" b="1" strike="noStrike" spc="-1" dirty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0" name="TextShape 2"/>
          <p:cNvSpPr txBox="1"/>
          <p:nvPr/>
        </p:nvSpPr>
        <p:spPr>
          <a:xfrm rot="21598800">
            <a:off x="558811" y="1304051"/>
            <a:ext cx="8107180" cy="538275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spc="-1">
                <a:solidFill>
                  <a:srgbClr val="080707"/>
                </a:solidFill>
                <a:latin typeface="Tahoma"/>
              </a:rPr>
              <a:t>IV.1. Design Concepts</a:t>
            </a: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r>
              <a:rPr lang="en-US" spc="-1">
                <a:solidFill>
                  <a:srgbClr val="080707"/>
                </a:solidFill>
                <a:latin typeface="Arial"/>
              </a:rPr>
              <a:t>- Một số Common Coupling trong hệ thống:</a:t>
            </a:r>
          </a:p>
          <a:p>
            <a:r>
              <a:rPr lang="en-US" spc="-1">
                <a:solidFill>
                  <a:srgbClr val="080707"/>
                </a:solidFill>
                <a:latin typeface="Arial"/>
              </a:rPr>
              <a:t>+ Trong lớp ListStationController, phương thức searchBike và phương thức addEvent đề sử dụng chung thuộc tính </a:t>
            </a:r>
            <a:r>
              <a:rPr lang="en-US" b="1" spc="-1">
                <a:ea typeface="+mn-lt"/>
                <a:cs typeface="+mn-lt"/>
              </a:rPr>
              <a:t>currentRenID</a:t>
            </a:r>
            <a:endParaRPr lang="en-US" b="1" spc="-1" dirty="0">
              <a:solidFill>
                <a:srgbClr val="080707"/>
              </a:solidFill>
              <a:latin typeface="Arial"/>
            </a:endParaRPr>
          </a:p>
          <a:p>
            <a:endParaRPr lang="en-US" spc="-1" dirty="0">
              <a:solidFill>
                <a:srgbClr val="080707"/>
              </a:solidFill>
              <a:latin typeface="Arial"/>
            </a:endParaRPr>
          </a:p>
          <a:p>
            <a:endParaRPr lang="en-US" spc="-1" dirty="0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80707"/>
                </a:solidFill>
                <a:latin typeface="Arial"/>
              </a:rPr>
              <a:t>​</a:t>
            </a:r>
          </a:p>
          <a:p>
            <a:endParaRPr lang="en-US" sz="1800" b="0" strike="noStrike" spc="-1">
              <a:solidFill>
                <a:srgbClr val="080707"/>
              </a:solidFill>
              <a:latin typeface="Arial"/>
            </a:endParaRPr>
          </a:p>
        </p:txBody>
      </p:sp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99FF179-0036-4D72-912E-014EEEB43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5" y="3259432"/>
            <a:ext cx="3864634" cy="2395095"/>
          </a:xfrm>
          <a:prstGeom prst="rect">
            <a:avLst/>
          </a:prstGeom>
        </p:spPr>
      </p:pic>
      <p:pic>
        <p:nvPicPr>
          <p:cNvPr id="3" name="Picture 5" descr="Text&#10;&#10;Description automatically generated">
            <a:extLst>
              <a:ext uri="{FF2B5EF4-FFF2-40B4-BE49-F238E27FC236}">
                <a16:creationId xmlns:a16="http://schemas.microsoft.com/office/drawing/2014/main" id="{C4524F42-F2C0-4191-8BBE-22366560F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909" y="3069871"/>
            <a:ext cx="3577086" cy="31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44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91160" y="0"/>
            <a:ext cx="8775000" cy="85932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spc="-1">
                <a:solidFill>
                  <a:srgbClr val="FFFFFF"/>
                </a:solidFill>
                <a:latin typeface="Tahoma"/>
              </a:rPr>
              <a:t>Design Consideration</a:t>
            </a:r>
            <a:endParaRPr lang="en-US" sz="3200" b="1" strike="noStrike" spc="-1" dirty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0" name="TextShape 2"/>
          <p:cNvSpPr txBox="1"/>
          <p:nvPr/>
        </p:nvSpPr>
        <p:spPr>
          <a:xfrm rot="21598800">
            <a:off x="558811" y="1304051"/>
            <a:ext cx="8107180" cy="538275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spc="-1">
                <a:solidFill>
                  <a:srgbClr val="080707"/>
                </a:solidFill>
                <a:latin typeface="Tahoma"/>
              </a:rPr>
              <a:t>IV.1. Design Concepts</a:t>
            </a: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r>
              <a:rPr lang="en-US" spc="-1" dirty="0">
                <a:solidFill>
                  <a:srgbClr val="080707"/>
                </a:solidFill>
                <a:latin typeface="Arial"/>
              </a:rPr>
              <a:t>-Hệ thống  vi phạm Logical cohesion: cùng truy cập vào database thì nên đặt </a:t>
            </a:r>
            <a:r>
              <a:rPr lang="en-US" spc="-1">
                <a:solidFill>
                  <a:srgbClr val="080707"/>
                </a:solidFill>
                <a:latin typeface="Arial"/>
              </a:rPr>
              <a:t>vào một package riêng nhưng trong hệ thống, package model và package utilities đều có lớp truy cập vào database</a:t>
            </a:r>
            <a:endParaRPr lang="en-US" spc="-1" dirty="0">
              <a:solidFill>
                <a:srgbClr val="080707"/>
              </a:solidFill>
              <a:latin typeface="Arial"/>
            </a:endParaRPr>
          </a:p>
          <a:p>
            <a:endParaRPr lang="en-US" spc="-1" dirty="0">
              <a:solidFill>
                <a:srgbClr val="080707"/>
              </a:solidFill>
              <a:latin typeface="Arial"/>
            </a:endParaRPr>
          </a:p>
          <a:p>
            <a:r>
              <a:rPr lang="en-US" spc="-1">
                <a:solidFill>
                  <a:srgbClr val="080707"/>
                </a:solidFill>
                <a:latin typeface="Arial"/>
              </a:rPr>
              <a:t>- Lớp Contants trong package utilities</a:t>
            </a:r>
            <a:endParaRPr lang="en-US" spc="-1" dirty="0">
              <a:solidFill>
                <a:srgbClr val="080707"/>
              </a:solidFill>
              <a:latin typeface="Arial"/>
            </a:endParaRPr>
          </a:p>
          <a:p>
            <a:endParaRPr lang="en-US" spc="-1" dirty="0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80707"/>
                </a:solidFill>
                <a:latin typeface="Arial"/>
              </a:rPr>
              <a:t>​</a:t>
            </a:r>
          </a:p>
          <a:p>
            <a:endParaRPr lang="en-US" sz="1800" b="0" strike="noStrike" spc="-1">
              <a:solidFill>
                <a:srgbClr val="080707"/>
              </a:solidFill>
              <a:latin typeface="Arial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CC6CE94-6DDD-4CEA-A079-B41018739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212" y="3266875"/>
            <a:ext cx="5934973" cy="314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84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91160" y="0"/>
            <a:ext cx="8775000" cy="85932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spc="-1">
                <a:solidFill>
                  <a:srgbClr val="FFFFFF"/>
                </a:solidFill>
                <a:latin typeface="Tahoma"/>
              </a:rPr>
              <a:t>Design Consideration</a:t>
            </a:r>
            <a:endParaRPr lang="en-US" sz="3200" b="1" strike="noStrike" spc="-1" dirty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0" name="TextShape 2"/>
          <p:cNvSpPr txBox="1"/>
          <p:nvPr/>
        </p:nvSpPr>
        <p:spPr>
          <a:xfrm rot="21598800">
            <a:off x="558811" y="1304051"/>
            <a:ext cx="8107180" cy="538275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spc="-1">
                <a:solidFill>
                  <a:srgbClr val="080707"/>
                </a:solidFill>
                <a:latin typeface="Tahoma"/>
              </a:rPr>
              <a:t>IV.1. Design Concepts</a:t>
            </a: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r>
              <a:rPr lang="en-US" spc="-1" dirty="0">
                <a:solidFill>
                  <a:srgbClr val="080707"/>
                </a:solidFill>
                <a:latin typeface="Arial"/>
              </a:rPr>
              <a:t>-Hệ thống  vi phạm Logical cohesion: cùng truy cập vào database thì nên đặt vào một package riêng nhưng trong hệ thống package model và package </a:t>
            </a:r>
            <a:r>
              <a:rPr lang="en-US" spc="-1">
                <a:solidFill>
                  <a:srgbClr val="080707"/>
                </a:solidFill>
                <a:latin typeface="Arial"/>
              </a:rPr>
              <a:t>utilities đều có lớp có thể truy cập vào database</a:t>
            </a:r>
          </a:p>
          <a:p>
            <a:endParaRPr lang="en-US" spc="-1" dirty="0">
              <a:solidFill>
                <a:srgbClr val="080707"/>
              </a:solidFill>
              <a:latin typeface="Arial"/>
            </a:endParaRPr>
          </a:p>
          <a:p>
            <a:r>
              <a:rPr lang="en-US" spc="-1">
                <a:solidFill>
                  <a:srgbClr val="080707"/>
                </a:solidFill>
                <a:latin typeface="Arial"/>
              </a:rPr>
              <a:t>-Ví dụ 1 lớp Bike trong package model</a:t>
            </a:r>
            <a:endParaRPr lang="en-US" spc="-1" dirty="0">
              <a:solidFill>
                <a:srgbClr val="080707"/>
              </a:solidFill>
              <a:latin typeface="Arial"/>
            </a:endParaRPr>
          </a:p>
          <a:p>
            <a:endParaRPr lang="en-US" spc="-1" dirty="0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80707"/>
                </a:solidFill>
                <a:latin typeface="Arial"/>
              </a:rPr>
              <a:t>​</a:t>
            </a:r>
          </a:p>
          <a:p>
            <a:endParaRPr lang="en-US" sz="1800" b="0" strike="noStrike" spc="-1">
              <a:solidFill>
                <a:srgbClr val="080707"/>
              </a:solidFill>
              <a:latin typeface="Arial"/>
            </a:endParaRPr>
          </a:p>
        </p:txBody>
      </p:sp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17CEAA2-96B9-4F6F-A27F-83906ABF1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475" y="3210492"/>
            <a:ext cx="4497237" cy="303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81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91160" y="0"/>
            <a:ext cx="8775000" cy="85932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spc="-1">
                <a:solidFill>
                  <a:srgbClr val="FFFFFF"/>
                </a:solidFill>
                <a:latin typeface="Tahoma"/>
              </a:rPr>
              <a:t>Design Consideration</a:t>
            </a:r>
            <a:endParaRPr lang="en-US" sz="3200" b="1" strike="noStrike" spc="-1" dirty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0" name="TextShape 2"/>
          <p:cNvSpPr txBox="1"/>
          <p:nvPr/>
        </p:nvSpPr>
        <p:spPr>
          <a:xfrm rot="21598800">
            <a:off x="558811" y="1304051"/>
            <a:ext cx="8107180" cy="538275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spc="-1">
                <a:solidFill>
                  <a:srgbClr val="080707"/>
                </a:solidFill>
                <a:latin typeface="Tahoma"/>
              </a:rPr>
              <a:t>IV.1. Design Concepts</a:t>
            </a: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r>
              <a:rPr lang="en-US" spc="-1" dirty="0">
                <a:solidFill>
                  <a:srgbClr val="080707"/>
                </a:solidFill>
                <a:latin typeface="Arial"/>
              </a:rPr>
              <a:t>- Ví dụ về việc sử dụng Sequential Cohesion: đầu ra của phương thức này là </a:t>
            </a:r>
            <a:r>
              <a:rPr lang="en-US" spc="-1">
                <a:solidFill>
                  <a:srgbClr val="080707"/>
                </a:solidFill>
                <a:latin typeface="Arial"/>
              </a:rPr>
              <a:t>thành một thành phần trong phương thức khác</a:t>
            </a:r>
            <a:endParaRPr lang="en-US" spc="-1" dirty="0">
              <a:solidFill>
                <a:srgbClr val="080707"/>
              </a:solidFill>
              <a:latin typeface="Arial"/>
            </a:endParaRPr>
          </a:p>
          <a:p>
            <a:endParaRPr lang="en-US" spc="-1" dirty="0">
              <a:solidFill>
                <a:srgbClr val="080707"/>
              </a:solidFill>
              <a:latin typeface="Arial"/>
            </a:endParaRPr>
          </a:p>
          <a:p>
            <a:r>
              <a:rPr lang="en-US" spc="-1" dirty="0">
                <a:solidFill>
                  <a:srgbClr val="080707"/>
                </a:solidFill>
                <a:latin typeface="Arial"/>
              </a:rPr>
              <a:t>-Ví dụ: Trong lớp PaymentFormController, phương thức </a:t>
            </a:r>
            <a:r>
              <a:rPr lang="en-US" spc="-1" dirty="0">
                <a:ea typeface="+mn-lt"/>
                <a:cs typeface="+mn-lt"/>
              </a:rPr>
              <a:t>checkBlankField() là đầu vào cơ sở của phương thức submitPaymentForm() kiểm tra xem các </a:t>
            </a:r>
            <a:r>
              <a:rPr lang="en-US" spc="-1">
                <a:ea typeface="+mn-lt"/>
                <a:cs typeface="+mn-lt"/>
              </a:rPr>
              <a:t>trường nhập vào có hợp lệ hay không</a:t>
            </a:r>
            <a:endParaRPr lang="en-US" spc="-1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pc="-1" dirty="0">
              <a:solidFill>
                <a:srgbClr val="080707"/>
              </a:solidFill>
              <a:latin typeface="Arial"/>
            </a:endParaRPr>
          </a:p>
          <a:p>
            <a:endParaRPr lang="en-US" spc="-1" dirty="0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80707"/>
                </a:solidFill>
                <a:latin typeface="Arial"/>
              </a:rPr>
              <a:t>​</a:t>
            </a:r>
          </a:p>
          <a:p>
            <a:endParaRPr lang="en-US" sz="1800" b="0" strike="noStrike" spc="-1">
              <a:solidFill>
                <a:srgbClr val="080707"/>
              </a:solidFill>
              <a:latin typeface="Arial"/>
            </a:endParaRP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AA809E1-8DA4-4A03-AE6C-90A98E204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66" y="3990174"/>
            <a:ext cx="3965275" cy="1868144"/>
          </a:xfrm>
          <a:prstGeom prst="rect">
            <a:avLst/>
          </a:prstGeom>
        </p:spPr>
      </p:pic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ACE17FD-AC6F-4148-BE8E-694CE1835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929" y="3760147"/>
            <a:ext cx="3390181" cy="258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94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0794" y="3188652"/>
            <a:ext cx="1828164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i="1" spc="20" dirty="0">
                <a:solidFill>
                  <a:srgbClr val="CC6600"/>
                </a:solidFill>
                <a:latin typeface="Calibri"/>
                <a:cs typeface="Calibri"/>
              </a:rPr>
              <a:t>Thank </a:t>
            </a:r>
            <a:r>
              <a:rPr sz="3000" b="0" i="1" spc="10" dirty="0">
                <a:solidFill>
                  <a:srgbClr val="CC6600"/>
                </a:solidFill>
                <a:latin typeface="Calibri"/>
                <a:cs typeface="Calibri"/>
              </a:rPr>
              <a:t>you</a:t>
            </a:r>
            <a:r>
              <a:rPr sz="3000" b="0" i="1" spc="-285" dirty="0">
                <a:solidFill>
                  <a:srgbClr val="CC6600"/>
                </a:solidFill>
                <a:latin typeface="Calibri"/>
                <a:cs typeface="Calibri"/>
              </a:rPr>
              <a:t> </a:t>
            </a:r>
            <a:r>
              <a:rPr sz="3000" b="0" i="1" dirty="0">
                <a:solidFill>
                  <a:srgbClr val="CC6600"/>
                </a:solidFill>
                <a:latin typeface="Calibri"/>
                <a:cs typeface="Calibri"/>
              </a:rPr>
              <a:t>!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09675" y="5495924"/>
            <a:ext cx="2038350" cy="1362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91160" y="0"/>
            <a:ext cx="8775000" cy="85932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spc="-1">
                <a:solidFill>
                  <a:srgbClr val="FFFFFF"/>
                </a:solidFill>
                <a:latin typeface="Tahoma"/>
              </a:rPr>
              <a:t>Nội dung</a:t>
            </a:r>
            <a:endParaRPr lang="en-US" sz="3200" b="1" strike="noStrike" spc="-1" dirty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0" name="TextShape 2"/>
          <p:cNvSpPr txBox="1"/>
          <p:nvPr/>
        </p:nvSpPr>
        <p:spPr>
          <a:xfrm rot="21598800">
            <a:off x="558811" y="1304051"/>
            <a:ext cx="8107180" cy="538275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spc="-1">
                <a:solidFill>
                  <a:srgbClr val="080707"/>
                </a:solidFill>
                <a:latin typeface="Tahoma"/>
              </a:rPr>
              <a:t>I. Phân công công việc</a:t>
            </a: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pPr>
              <a:lnSpc>
                <a:spcPct val="150000"/>
              </a:lnSpc>
            </a:pPr>
            <a:r>
              <a:rPr lang="en-US" sz="2000" spc="-1">
                <a:solidFill>
                  <a:srgbClr val="080707"/>
                </a:solidFill>
                <a:latin typeface="Tahoma"/>
              </a:rPr>
              <a:t>II. Một interation điển hình</a:t>
            </a: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pPr>
              <a:lnSpc>
                <a:spcPct val="150000"/>
              </a:lnSpc>
            </a:pPr>
            <a:r>
              <a:rPr lang="en-US" sz="2000" spc="-1">
                <a:solidFill>
                  <a:srgbClr val="080707"/>
                </a:solidFill>
                <a:latin typeface="Tahoma"/>
              </a:rPr>
              <a:t>III. Biểu đồ lớp thiết kế</a:t>
            </a: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pPr>
              <a:lnSpc>
                <a:spcPct val="150000"/>
              </a:lnSpc>
            </a:pPr>
            <a:r>
              <a:rPr lang="en-US" sz="2000" spc="-1">
                <a:solidFill>
                  <a:srgbClr val="080707"/>
                </a:solidFill>
                <a:latin typeface="Tahoma"/>
              </a:rPr>
              <a:t>IV. Design Consideration</a:t>
            </a: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pPr>
              <a:lnSpc>
                <a:spcPct val="150000"/>
              </a:lnSpc>
            </a:pP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80707"/>
                </a:solidFill>
                <a:latin typeface="Arial"/>
              </a:rPr>
              <a:t>​</a:t>
            </a:r>
          </a:p>
          <a:p>
            <a:endParaRPr lang="en-US" sz="1800" b="0" strike="noStrike" spc="-1">
              <a:solidFill>
                <a:srgbClr val="080707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7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91160" y="0"/>
            <a:ext cx="8775000" cy="85932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Tahoma"/>
              </a:rPr>
              <a:t>PHÂN CÔNG </a:t>
            </a:r>
            <a:r>
              <a:rPr lang="en-US" sz="3200" b="1" spc="-1" dirty="0" err="1">
                <a:solidFill>
                  <a:srgbClr val="FFFFFF"/>
                </a:solidFill>
                <a:latin typeface="Tahoma"/>
              </a:rPr>
              <a:t>CÔNG</a:t>
            </a:r>
            <a:r>
              <a:rPr lang="en-US" sz="3200" b="1" spc="-1" dirty="0">
                <a:solidFill>
                  <a:srgbClr val="FFFFFF"/>
                </a:solidFill>
                <a:latin typeface="Tahoma"/>
              </a:rPr>
              <a:t> VIỆC</a:t>
            </a:r>
            <a:endParaRPr lang="en-US" sz="3200" b="1" strike="noStrike" spc="-1" dirty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0" name="TextShape 2"/>
          <p:cNvSpPr txBox="1"/>
          <p:nvPr/>
        </p:nvSpPr>
        <p:spPr>
          <a:xfrm rot="21598800">
            <a:off x="558811" y="1304051"/>
            <a:ext cx="8107180" cy="538275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spc="-1">
                <a:solidFill>
                  <a:srgbClr val="080707"/>
                </a:solidFill>
                <a:latin typeface="Tahoma"/>
              </a:rPr>
              <a:t>I: Phân công nhiệm vụ và đánh giá phần trăm đóng góp</a:t>
            </a: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pPr>
              <a:lnSpc>
                <a:spcPct val="150000"/>
              </a:lnSpc>
            </a:pPr>
            <a:r>
              <a:rPr lang="en-US" sz="2000" spc="-1">
                <a:solidFill>
                  <a:srgbClr val="080707"/>
                </a:solidFill>
                <a:latin typeface="Tahoma"/>
              </a:rPr>
              <a:t>1. Phân công nhiệm vụ</a:t>
            </a: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pPr>
              <a:lnSpc>
                <a:spcPct val="150000"/>
              </a:lnSpc>
            </a:pPr>
            <a:r>
              <a:rPr lang="en-US" sz="2000" spc="-1">
                <a:solidFill>
                  <a:srgbClr val="080707"/>
                </a:solidFill>
                <a:latin typeface="Tahoma"/>
              </a:rPr>
              <a:t>+ Đỗ Viết Trí: Phân tích thiết kế, code và test cho usecase trả xe, tổng hợp readme</a:t>
            </a: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pPr>
              <a:lnSpc>
                <a:spcPct val="150000"/>
              </a:lnSpc>
            </a:pPr>
            <a:r>
              <a:rPr lang="en-US" sz="2000" spc="-1">
                <a:solidFill>
                  <a:srgbClr val="080707"/>
                </a:solidFill>
                <a:latin typeface="Tahoma"/>
              </a:rPr>
              <a:t>+ Trần Văn Trí: Phân tích thiết kế, code và test cho usecase thuê xe, </a:t>
            </a:r>
            <a:r>
              <a:rPr lang="en-US" sz="2000" spc="-1" dirty="0">
                <a:solidFill>
                  <a:srgbClr val="080707"/>
                </a:solidFill>
                <a:latin typeface="Tahoma"/>
              </a:rPr>
              <a:t>Tìm kiếm xe</a:t>
            </a:r>
            <a:endParaRPr lang="en-US" sz="2000" b="0" strike="noStrike" spc="-1" dirty="0">
              <a:solidFill>
                <a:srgbClr val="080707"/>
              </a:solidFill>
              <a:latin typeface="Tahoma"/>
            </a:endParaRPr>
          </a:p>
          <a:p>
            <a:pPr>
              <a:lnSpc>
                <a:spcPct val="150000"/>
              </a:lnSpc>
            </a:pPr>
            <a:r>
              <a:rPr lang="en-US" sz="2000" spc="-1">
                <a:solidFill>
                  <a:srgbClr val="080707"/>
                </a:solidFill>
                <a:latin typeface="Tahoma"/>
              </a:rPr>
              <a:t>+ Nguyễn Ngọc Trinh: Phân tích thiết kế, code và test cho usecase xem thông tin bãi xe</a:t>
            </a: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pPr>
              <a:lnSpc>
                <a:spcPct val="150000"/>
              </a:lnSpc>
            </a:pPr>
            <a:r>
              <a:rPr lang="en-US" sz="2000" spc="-1">
                <a:solidFill>
                  <a:srgbClr val="080707"/>
                </a:solidFill>
                <a:latin typeface="Tahoma"/>
              </a:rPr>
              <a:t>+ Nguyễn Mạnh Trường: Phân tích thiết kế, code và test cho usecase xem thông tin chi tiết xe</a:t>
            </a: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80707"/>
                </a:solidFill>
                <a:latin typeface="Arial"/>
              </a:rPr>
              <a:t>​</a:t>
            </a:r>
          </a:p>
          <a:p>
            <a:endParaRPr lang="en-US" sz="1800" b="0" strike="noStrike" spc="-1">
              <a:solidFill>
                <a:srgbClr val="080707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981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91160" y="0"/>
            <a:ext cx="8775000" cy="85932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Tahoma"/>
              </a:rPr>
              <a:t>PHÂN CÔNG </a:t>
            </a:r>
            <a:r>
              <a:rPr lang="en-US" sz="3200" b="1" spc="-1" dirty="0" err="1">
                <a:solidFill>
                  <a:srgbClr val="FFFFFF"/>
                </a:solidFill>
                <a:latin typeface="Tahoma"/>
              </a:rPr>
              <a:t>CÔNG</a:t>
            </a:r>
            <a:r>
              <a:rPr lang="en-US" sz="3200" b="1" spc="-1" dirty="0">
                <a:solidFill>
                  <a:srgbClr val="FFFFFF"/>
                </a:solidFill>
                <a:latin typeface="Tahoma"/>
              </a:rPr>
              <a:t> VIỆC</a:t>
            </a:r>
            <a:endParaRPr lang="en-US" sz="3200" b="1" strike="noStrike" spc="-1" dirty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0" name="TextShape 2"/>
          <p:cNvSpPr txBox="1"/>
          <p:nvPr/>
        </p:nvSpPr>
        <p:spPr>
          <a:xfrm rot="21598800">
            <a:off x="558811" y="1304051"/>
            <a:ext cx="8107180" cy="538275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spc="-1" dirty="0">
                <a:solidFill>
                  <a:srgbClr val="080707"/>
                </a:solidFill>
                <a:latin typeface="Tahoma"/>
              </a:rPr>
              <a:t>I: 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Phân</a:t>
            </a:r>
            <a:r>
              <a:rPr lang="en-US" sz="2000" spc="-1" dirty="0">
                <a:solidFill>
                  <a:srgbClr val="080707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công</a:t>
            </a:r>
            <a:r>
              <a:rPr lang="en-US" sz="2000" spc="-1" dirty="0">
                <a:solidFill>
                  <a:srgbClr val="080707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nhiệm</a:t>
            </a:r>
            <a:r>
              <a:rPr lang="en-US" sz="2000" spc="-1" dirty="0">
                <a:solidFill>
                  <a:srgbClr val="080707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vụ</a:t>
            </a:r>
            <a:r>
              <a:rPr lang="en-US" sz="2000" spc="-1" dirty="0">
                <a:solidFill>
                  <a:srgbClr val="080707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và</a:t>
            </a:r>
            <a:r>
              <a:rPr lang="en-US" sz="2000" spc="-1" dirty="0">
                <a:solidFill>
                  <a:srgbClr val="080707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đánh</a:t>
            </a:r>
            <a:r>
              <a:rPr lang="en-US" sz="2000" spc="-1" dirty="0">
                <a:solidFill>
                  <a:srgbClr val="080707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giá</a:t>
            </a:r>
            <a:r>
              <a:rPr lang="en-US" sz="2000" spc="-1" dirty="0">
                <a:solidFill>
                  <a:srgbClr val="080707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phần</a:t>
            </a:r>
            <a:r>
              <a:rPr lang="en-US" sz="2000" spc="-1" dirty="0">
                <a:solidFill>
                  <a:srgbClr val="080707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trăm</a:t>
            </a:r>
            <a:r>
              <a:rPr lang="en-US" sz="2000" spc="-1" dirty="0">
                <a:solidFill>
                  <a:srgbClr val="080707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đóng</a:t>
            </a:r>
            <a:r>
              <a:rPr lang="en-US" sz="2000" spc="-1" dirty="0">
                <a:solidFill>
                  <a:srgbClr val="080707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góp</a:t>
            </a:r>
          </a:p>
          <a:p>
            <a:pPr>
              <a:lnSpc>
                <a:spcPct val="150000"/>
              </a:lnSpc>
            </a:pPr>
            <a:r>
              <a:rPr lang="en-US" sz="2000" spc="-1" dirty="0">
                <a:solidFill>
                  <a:srgbClr val="080707"/>
                </a:solidFill>
                <a:latin typeface="Tahoma"/>
              </a:rPr>
              <a:t>1. 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Đánh</a:t>
            </a:r>
            <a:r>
              <a:rPr lang="en-US" sz="2000" spc="-1" dirty="0">
                <a:solidFill>
                  <a:srgbClr val="080707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giá</a:t>
            </a:r>
            <a:r>
              <a:rPr lang="en-US" sz="2000" spc="-1" dirty="0">
                <a:solidFill>
                  <a:srgbClr val="080707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đóng</a:t>
            </a:r>
            <a:r>
              <a:rPr lang="en-US" sz="2000" spc="-1" dirty="0">
                <a:solidFill>
                  <a:srgbClr val="080707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góp</a:t>
            </a:r>
          </a:p>
          <a:p>
            <a:pPr>
              <a:lnSpc>
                <a:spcPct val="150000"/>
              </a:lnSpc>
            </a:pPr>
            <a:r>
              <a:rPr lang="en-US" sz="2000" spc="-1" dirty="0">
                <a:solidFill>
                  <a:srgbClr val="080707"/>
                </a:solidFill>
                <a:latin typeface="Tahoma"/>
              </a:rPr>
              <a:t>+ 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Nhóm</a:t>
            </a:r>
            <a:r>
              <a:rPr lang="en-US" sz="2000" spc="-1" dirty="0">
                <a:solidFill>
                  <a:srgbClr val="080707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không</a:t>
            </a:r>
            <a:r>
              <a:rPr lang="en-US" sz="2000" spc="-1" dirty="0">
                <a:solidFill>
                  <a:srgbClr val="080707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có</a:t>
            </a:r>
            <a:r>
              <a:rPr lang="en-US" sz="2000" spc="-1" dirty="0">
                <a:solidFill>
                  <a:srgbClr val="080707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nhân</a:t>
            </a:r>
            <a:r>
              <a:rPr lang="en-US" sz="2000" spc="-1" dirty="0">
                <a:solidFill>
                  <a:srgbClr val="080707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vật</a:t>
            </a:r>
            <a:r>
              <a:rPr lang="en-US" sz="2000" spc="-1" dirty="0">
                <a:solidFill>
                  <a:srgbClr val="080707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nổi</a:t>
            </a:r>
            <a:r>
              <a:rPr lang="en-US" sz="2000" spc="-1" dirty="0">
                <a:solidFill>
                  <a:srgbClr val="080707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trội</a:t>
            </a:r>
            <a:r>
              <a:rPr lang="en-US" sz="2000" spc="-1" dirty="0">
                <a:solidFill>
                  <a:srgbClr val="080707"/>
                </a:solidFill>
                <a:latin typeface="Tahoma"/>
              </a:rPr>
              <a:t>, 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sản</a:t>
            </a:r>
            <a:r>
              <a:rPr lang="en-US" sz="2000" spc="-1" dirty="0">
                <a:solidFill>
                  <a:srgbClr val="080707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phầm</a:t>
            </a:r>
            <a:r>
              <a:rPr lang="en-US" sz="2000" spc="-1" dirty="0">
                <a:solidFill>
                  <a:srgbClr val="080707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chưa</a:t>
            </a:r>
            <a:r>
              <a:rPr lang="en-US" sz="2000" spc="-1" dirty="0">
                <a:solidFill>
                  <a:srgbClr val="080707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được</a:t>
            </a:r>
            <a:r>
              <a:rPr lang="en-US" sz="2000" spc="-1" dirty="0">
                <a:solidFill>
                  <a:srgbClr val="080707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tốt</a:t>
            </a:r>
            <a:r>
              <a:rPr lang="en-US" sz="2000" spc="-1" dirty="0">
                <a:solidFill>
                  <a:srgbClr val="080707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như</a:t>
            </a:r>
            <a:r>
              <a:rPr lang="en-US" sz="2000" spc="-1" dirty="0">
                <a:solidFill>
                  <a:srgbClr val="080707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bản</a:t>
            </a:r>
            <a:r>
              <a:rPr lang="en-US" sz="2000" spc="-1" dirty="0">
                <a:solidFill>
                  <a:srgbClr val="080707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thiết</a:t>
            </a:r>
            <a:r>
              <a:rPr lang="en-US" sz="2000" spc="-1" dirty="0">
                <a:solidFill>
                  <a:srgbClr val="080707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kế</a:t>
            </a:r>
            <a:r>
              <a:rPr lang="en-US" sz="2000" spc="-1" dirty="0">
                <a:solidFill>
                  <a:srgbClr val="080707"/>
                </a:solidFill>
                <a:latin typeface="Tahoma"/>
              </a:rPr>
              <a:t>, 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tuy</a:t>
            </a:r>
            <a:r>
              <a:rPr lang="en-US" sz="2000" spc="-1" dirty="0">
                <a:solidFill>
                  <a:srgbClr val="080707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nhiên</a:t>
            </a:r>
            <a:r>
              <a:rPr lang="en-US" sz="2000" spc="-1" dirty="0">
                <a:solidFill>
                  <a:srgbClr val="080707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mọi</a:t>
            </a:r>
            <a:r>
              <a:rPr lang="en-US" sz="2000" spc="-1" dirty="0">
                <a:solidFill>
                  <a:srgbClr val="080707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người</a:t>
            </a:r>
            <a:r>
              <a:rPr lang="en-US" sz="2000" spc="-1" dirty="0">
                <a:solidFill>
                  <a:srgbClr val="080707"/>
                </a:solidFill>
                <a:latin typeface="Tahoma"/>
              </a:rPr>
              <a:t> 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làm</a:t>
            </a:r>
            <a:r>
              <a:rPr lang="en-US" sz="2000" spc="-1" dirty="0">
                <a:solidFill>
                  <a:srgbClr val="080707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việc</a:t>
            </a:r>
            <a:r>
              <a:rPr lang="en-US" sz="2000" spc="-1" dirty="0">
                <a:solidFill>
                  <a:srgbClr val="080707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rất</a:t>
            </a:r>
            <a:r>
              <a:rPr lang="en-US" sz="2000" spc="-1" dirty="0">
                <a:solidFill>
                  <a:srgbClr val="080707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tích</a:t>
            </a:r>
            <a:r>
              <a:rPr lang="en-US" sz="2000" spc="-1" dirty="0">
                <a:solidFill>
                  <a:srgbClr val="080707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cực</a:t>
            </a:r>
            <a:r>
              <a:rPr lang="en-US" sz="2000" spc="-1" dirty="0">
                <a:solidFill>
                  <a:srgbClr val="080707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và</a:t>
            </a:r>
            <a:r>
              <a:rPr lang="en-US" sz="2000" spc="-1" dirty="0">
                <a:solidFill>
                  <a:srgbClr val="080707"/>
                </a:solidFill>
                <a:latin typeface="Tahoma"/>
              </a:rPr>
              <a:t> ra 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được</a:t>
            </a:r>
            <a:r>
              <a:rPr lang="en-US" sz="2000" spc="-1" dirty="0">
                <a:solidFill>
                  <a:srgbClr val="080707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sản</a:t>
            </a:r>
            <a:r>
              <a:rPr lang="en-US" sz="2000" spc="-1" dirty="0">
                <a:solidFill>
                  <a:srgbClr val="080707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phẩm</a:t>
            </a:r>
          </a:p>
          <a:p>
            <a:pPr>
              <a:lnSpc>
                <a:spcPct val="150000"/>
              </a:lnSpc>
            </a:pPr>
            <a:r>
              <a:rPr lang="en-US" sz="2000" spc="-1" dirty="0">
                <a:solidFill>
                  <a:srgbClr val="080707"/>
                </a:solidFill>
                <a:latin typeface="Tahoma"/>
              </a:rPr>
              <a:t>+ 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Đánh</a:t>
            </a:r>
            <a:r>
              <a:rPr lang="en-US" sz="2000" spc="-1" dirty="0">
                <a:solidFill>
                  <a:srgbClr val="080707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giá</a:t>
            </a:r>
            <a:r>
              <a:rPr lang="en-US" sz="2000" spc="-1" dirty="0">
                <a:solidFill>
                  <a:srgbClr val="080707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đóng</a:t>
            </a:r>
            <a:r>
              <a:rPr lang="en-US" sz="2000" spc="-1" dirty="0">
                <a:solidFill>
                  <a:srgbClr val="080707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góp</a:t>
            </a:r>
            <a:r>
              <a:rPr lang="en-US" sz="2000" spc="-1" dirty="0">
                <a:solidFill>
                  <a:srgbClr val="080707"/>
                </a:solidFill>
                <a:latin typeface="Tahoma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000" spc="-1" dirty="0">
                <a:solidFill>
                  <a:srgbClr val="080707"/>
                </a:solidFill>
                <a:latin typeface="Tahoma"/>
              </a:rPr>
              <a:t>     + 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Đỗ</a:t>
            </a:r>
            <a:r>
              <a:rPr lang="en-US" sz="2000" spc="-1" dirty="0">
                <a:solidFill>
                  <a:srgbClr val="080707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Viết</a:t>
            </a:r>
            <a:r>
              <a:rPr lang="en-US" sz="2000" spc="-1" dirty="0">
                <a:solidFill>
                  <a:srgbClr val="080707"/>
                </a:solidFill>
                <a:latin typeface="Tahoma"/>
              </a:rPr>
              <a:t> Trí : 30%</a:t>
            </a:r>
          </a:p>
          <a:p>
            <a:pPr>
              <a:lnSpc>
                <a:spcPct val="150000"/>
              </a:lnSpc>
            </a:pPr>
            <a:r>
              <a:rPr lang="en-US" sz="2000" spc="-1" dirty="0">
                <a:solidFill>
                  <a:srgbClr val="080707"/>
                </a:solidFill>
                <a:latin typeface="Tahoma"/>
              </a:rPr>
              <a:t>     + </a:t>
            </a:r>
            <a:r>
              <a:rPr lang="en-US" sz="2000" spc="-1" dirty="0" err="1">
                <a:solidFill>
                  <a:srgbClr val="080707"/>
                </a:solidFill>
                <a:latin typeface="Tahoma"/>
              </a:rPr>
              <a:t>Trần</a:t>
            </a:r>
            <a:r>
              <a:rPr lang="en-US" sz="2000" spc="-1" dirty="0">
                <a:solidFill>
                  <a:srgbClr val="080707"/>
                </a:solidFill>
                <a:latin typeface="Tahoma"/>
              </a:rPr>
              <a:t> Văn Trí : 30%</a:t>
            </a:r>
          </a:p>
          <a:p>
            <a:pPr>
              <a:lnSpc>
                <a:spcPct val="150000"/>
              </a:lnSpc>
            </a:pPr>
            <a:r>
              <a:rPr lang="en-US" sz="2000" spc="-1" dirty="0">
                <a:solidFill>
                  <a:srgbClr val="080707"/>
                </a:solidFill>
                <a:latin typeface="Tahoma"/>
              </a:rPr>
              <a:t>     + Nguyễn Ngọc Trinh: 20%</a:t>
            </a:r>
          </a:p>
          <a:p>
            <a:pPr>
              <a:lnSpc>
                <a:spcPct val="150000"/>
              </a:lnSpc>
            </a:pPr>
            <a:r>
              <a:rPr lang="en-US" sz="2000" spc="-1" dirty="0">
                <a:solidFill>
                  <a:srgbClr val="080707"/>
                </a:solidFill>
                <a:latin typeface="Tahoma"/>
              </a:rPr>
              <a:t>     + Nguyễn Mạnh Trường : 20%</a:t>
            </a: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80707"/>
                </a:solidFill>
                <a:latin typeface="Arial"/>
              </a:rPr>
              <a:t>​</a:t>
            </a:r>
          </a:p>
          <a:p>
            <a:endParaRPr lang="en-US" sz="1800" b="0" strike="noStrike" spc="-1">
              <a:solidFill>
                <a:srgbClr val="080707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7080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91160" y="0"/>
            <a:ext cx="8775000" cy="85932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spc="-1">
                <a:solidFill>
                  <a:srgbClr val="FFFFFF"/>
                </a:solidFill>
                <a:latin typeface="Tahoma"/>
              </a:rPr>
              <a:t>Một interaction điển hình</a:t>
            </a:r>
            <a:endParaRPr lang="en-US" sz="3200" b="1" strike="noStrike" spc="-1" dirty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0" name="TextShape 2"/>
          <p:cNvSpPr txBox="1"/>
          <p:nvPr/>
        </p:nvSpPr>
        <p:spPr>
          <a:xfrm rot="21598800">
            <a:off x="558811" y="1304051"/>
            <a:ext cx="8107180" cy="538275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spc="-1">
                <a:solidFill>
                  <a:srgbClr val="080707"/>
                </a:solidFill>
                <a:latin typeface="Tahoma"/>
              </a:rPr>
              <a:t>II: Biểu đồ tương tác xem thông tin chi tiết xe</a:t>
            </a: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80707"/>
                </a:solidFill>
                <a:latin typeface="Arial"/>
              </a:rPr>
              <a:t>​</a:t>
            </a:r>
          </a:p>
          <a:p>
            <a:endParaRPr lang="en-US" sz="1800" b="0" strike="noStrike" spc="-1">
              <a:solidFill>
                <a:srgbClr val="080707"/>
              </a:solidFill>
              <a:latin typeface="Arial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61C87534-4671-4E99-9C35-9BAD39A0E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17" y="1827363"/>
            <a:ext cx="7732142" cy="468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9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91160" y="0"/>
            <a:ext cx="8775000" cy="85932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spc="-1">
                <a:solidFill>
                  <a:srgbClr val="FFFFFF"/>
                </a:solidFill>
                <a:latin typeface="Tahoma"/>
              </a:rPr>
              <a:t>Biểu đồ lớp thiết kế</a:t>
            </a:r>
            <a:endParaRPr lang="en-US" sz="3200" b="1" strike="noStrike" spc="-1" dirty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0" name="TextShape 2"/>
          <p:cNvSpPr txBox="1"/>
          <p:nvPr/>
        </p:nvSpPr>
        <p:spPr>
          <a:xfrm rot="21598800">
            <a:off x="558811" y="1304051"/>
            <a:ext cx="8107180" cy="538275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spc="-1">
                <a:solidFill>
                  <a:srgbClr val="080707"/>
                </a:solidFill>
                <a:latin typeface="Tahoma"/>
              </a:rPr>
              <a:t>III.1. Biểu đồ tổng quan của hệ thống</a:t>
            </a: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pPr>
              <a:lnSpc>
                <a:spcPct val="150000"/>
              </a:lnSpc>
            </a:pP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80707"/>
                </a:solidFill>
                <a:latin typeface="Arial"/>
              </a:rPr>
              <a:t>​</a:t>
            </a:r>
          </a:p>
          <a:p>
            <a:endParaRPr lang="en-US" sz="1800" b="0" strike="noStrike" spc="-1">
              <a:solidFill>
                <a:srgbClr val="080707"/>
              </a:solidFill>
              <a:latin typeface="Arial"/>
            </a:endParaRP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FD42782A-0257-400E-80C2-8F31D4D64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30" y="1885753"/>
            <a:ext cx="8034067" cy="472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0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91160" y="0"/>
            <a:ext cx="8775000" cy="85932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spc="-1">
                <a:solidFill>
                  <a:srgbClr val="FFFFFF"/>
                </a:solidFill>
                <a:latin typeface="Tahoma"/>
              </a:rPr>
              <a:t>Biểu đồ lớp thiết kế</a:t>
            </a:r>
            <a:endParaRPr lang="en-US" sz="3200" b="1" strike="noStrike" spc="-1" dirty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0" name="TextShape 2"/>
          <p:cNvSpPr txBox="1"/>
          <p:nvPr/>
        </p:nvSpPr>
        <p:spPr>
          <a:xfrm rot="21598800">
            <a:off x="558811" y="1304051"/>
            <a:ext cx="8107180" cy="538275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spc="-1">
                <a:solidFill>
                  <a:srgbClr val="080707"/>
                </a:solidFill>
                <a:latin typeface="Tahoma"/>
              </a:rPr>
              <a:t>III.2.1. Biểu đồ usecase View Bike In Station</a:t>
            </a: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pPr>
              <a:lnSpc>
                <a:spcPct val="150000"/>
              </a:lnSpc>
            </a:pP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80707"/>
                </a:solidFill>
                <a:latin typeface="Arial"/>
              </a:rPr>
              <a:t>​</a:t>
            </a:r>
          </a:p>
          <a:p>
            <a:endParaRPr lang="en-US" sz="1800" b="0" strike="noStrike" spc="-1">
              <a:solidFill>
                <a:srgbClr val="080707"/>
              </a:solidFill>
              <a:latin typeface="Arial"/>
            </a:endParaRPr>
          </a:p>
        </p:txBody>
      </p:sp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47B107C8-0680-40B1-AC0D-2A05AF153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66" y="1856639"/>
            <a:ext cx="8048445" cy="452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9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91160" y="0"/>
            <a:ext cx="8775000" cy="85932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spc="-1">
                <a:solidFill>
                  <a:srgbClr val="FFFFFF"/>
                </a:solidFill>
                <a:latin typeface="Tahoma"/>
              </a:rPr>
              <a:t>Biểu đồ lớp thiết kế</a:t>
            </a:r>
            <a:endParaRPr lang="en-US" sz="3200" b="1" strike="noStrike" spc="-1" dirty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0" name="TextShape 2"/>
          <p:cNvSpPr txBox="1"/>
          <p:nvPr/>
        </p:nvSpPr>
        <p:spPr>
          <a:xfrm rot="21598800">
            <a:off x="558811" y="1304051"/>
            <a:ext cx="8107180" cy="538275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spc="-1">
                <a:solidFill>
                  <a:srgbClr val="080707"/>
                </a:solidFill>
                <a:latin typeface="Tahoma"/>
              </a:rPr>
              <a:t>III.2.2. Biểu đồ usecase View Bike Information</a:t>
            </a: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pPr>
              <a:lnSpc>
                <a:spcPct val="150000"/>
              </a:lnSpc>
            </a:pP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80707"/>
                </a:solidFill>
                <a:latin typeface="Arial"/>
              </a:rPr>
              <a:t>​</a:t>
            </a:r>
          </a:p>
          <a:p>
            <a:endParaRPr lang="en-US" sz="1800" b="0" strike="noStrike" spc="-1">
              <a:solidFill>
                <a:srgbClr val="080707"/>
              </a:solidFill>
              <a:latin typeface="Arial"/>
            </a:endParaRP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70412C8A-15AF-4B79-AB3C-39881BAF1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66" y="1909266"/>
            <a:ext cx="7962180" cy="444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9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91160" y="0"/>
            <a:ext cx="8775000" cy="85932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spc="-1">
                <a:solidFill>
                  <a:srgbClr val="FFFFFF"/>
                </a:solidFill>
                <a:latin typeface="Tahoma"/>
              </a:rPr>
              <a:t>Biểu đồ lớp thiết kế</a:t>
            </a:r>
            <a:endParaRPr lang="en-US" sz="3200" b="1" strike="noStrike" spc="-1" dirty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0" name="TextShape 2"/>
          <p:cNvSpPr txBox="1"/>
          <p:nvPr/>
        </p:nvSpPr>
        <p:spPr>
          <a:xfrm rot="21598800">
            <a:off x="558811" y="1304051"/>
            <a:ext cx="8107180" cy="538275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spc="-1">
                <a:solidFill>
                  <a:srgbClr val="080707"/>
                </a:solidFill>
                <a:latin typeface="Tahoma"/>
              </a:rPr>
              <a:t>III.2.3. Biểu đồ usecase Rent Bike</a:t>
            </a: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80707"/>
                </a:solidFill>
                <a:latin typeface="Arial"/>
              </a:rPr>
              <a:t>​</a:t>
            </a:r>
          </a:p>
          <a:p>
            <a:endParaRPr lang="en-US" sz="1800" b="0" strike="noStrike" spc="-1">
              <a:solidFill>
                <a:srgbClr val="080707"/>
              </a:solidFill>
              <a:latin typeface="Arial"/>
            </a:endParaRP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49C06297-9283-4412-90A3-D1D4B1EA2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66" y="1896732"/>
            <a:ext cx="8120331" cy="448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01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Office Theme</vt:lpstr>
      <vt:lpstr>TIN VÀ TRUYỀN THÔNG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VÀ TRUYỀN THÔNG</dc:title>
  <cp:revision>816</cp:revision>
  <dcterms:created xsi:type="dcterms:W3CDTF">2020-11-17T17:28:01Z</dcterms:created>
  <dcterms:modified xsi:type="dcterms:W3CDTF">2020-12-23T15:57:54Z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2020-10-09T00:00:00Z</vt:filetime>
  </property>
  <property fmtid="{D5CDD505-2E9C-101B-9397-08002B2CF9AE}" pid="3" name="LastSaved">
    <vt:filetime>2020-11-17T00:00:00Z</vt:filetime>
  </property>
</Properties>
</file>