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8B541E-B59E-4E03-84DC-C2710D83172D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77DDB-A4DB-4A15-AC2E-54B8DC4B467B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7B138-18F7-4232-882C-DA9C300CD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50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247D-00C0-44E0-9CB2-78A80ABE8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C0A60-FF76-4C2F-B91F-B2C75A778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7E0E6-85FC-4521-BAE7-6C09E084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EB3F-38BD-4BB0-A4C8-41486963936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E2527-8DEF-4995-874B-FBB68DCC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97806-F1C5-4507-950C-D4906534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B82A-72D3-4855-801B-5DF494BB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8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2B85-B32B-49D9-8E3F-EAEFA3EB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1D686-246C-4559-BF53-A8115B2AF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B130E-8AD8-43BB-9150-07E9E4A7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EB3F-38BD-4BB0-A4C8-41486963936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07D11-925F-4492-B221-E33E7F86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5170-0B41-4C46-A915-FA456C83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B82A-72D3-4855-801B-5DF494BB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7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5C76A-0B81-469F-A0D2-F5189779E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76E6D-352D-464E-9E6A-9260F074F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DF94F-201E-443F-9779-8E767F05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EB3F-38BD-4BB0-A4C8-41486963936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AF0F4-B88D-4C0C-BEB8-517B45E5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BF24B-D55F-47A3-94CE-A218E473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B82A-72D3-4855-801B-5DF494BB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80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B44D-8809-43B9-BBC4-E03F8484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3C7D-0F36-49B9-9889-703E1BA1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C137-0153-410A-839A-85B4B069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EB3F-38BD-4BB0-A4C8-41486963936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90CD-3767-4D96-BF05-FA60B258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3AD5-BF2E-460E-B44D-06FDD443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B82A-72D3-4855-801B-5DF494BB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08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9ACD-8DB3-4A90-AF09-A4BF7943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00871-F1B3-4D98-B6D9-6D20D213D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3AE1-5342-40E9-B6C6-D74F33F0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EB3F-38BD-4BB0-A4C8-41486963936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D196-12EF-4CF5-839B-EC1938DB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10771-6B6B-47C4-9BD5-BBB4A26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B82A-72D3-4855-801B-5DF494BB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75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4810-2260-44F6-BAAA-45F1653A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E5015-D930-4984-B244-CC92B84C4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DDBBC-25F4-4A31-9C39-5C238EAB7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7DA08-3953-4D1A-B5F6-CFBC7312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EB3F-38BD-4BB0-A4C8-41486963936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15720-E806-45D8-950E-2B5E54BF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A12C6-6DE6-47F4-BD6A-8AB44651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B82A-72D3-4855-801B-5DF494BB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62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41AF-2973-4A7A-A7E3-E55394D5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4EC7F-A346-4957-B21A-D65489782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74A19-0A17-4F42-9593-D2BB6A603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987EB-8BEA-4CFF-B171-3E3EA3ED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054D5-ECD8-4367-A239-73B947FA3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D684D-82C2-4119-9A22-75E238E0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EB3F-38BD-4BB0-A4C8-41486963936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DC833-AAAE-4016-A5C4-A594A4CC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1F4A7-1F8F-490D-AB77-17D42B8D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B82A-72D3-4855-801B-5DF494BB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98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09C1-44A1-467E-A2DE-5E9990A8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43BB4-278E-46D0-9D78-6CE62226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EB3F-38BD-4BB0-A4C8-41486963936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F717B-46E2-4929-B1B5-963D0935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8A66D-3540-4680-A96C-BA34F25E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B82A-72D3-4855-801B-5DF494BB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98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DA9A0-0A59-44E9-A381-7F7E8E02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EB3F-38BD-4BB0-A4C8-41486963936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FE55E-986F-4A2D-B934-0C99B6D4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B7BC3-5040-434E-ADBA-9A4077EF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B82A-72D3-4855-801B-5DF494BB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3170-2793-448C-94B8-D3BECD85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C13FB-BBF9-4A3C-A12B-CB78A611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87BC6-39A7-4A91-B366-BD4F19F4D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71D02-F451-4457-B46A-62389C9D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EB3F-38BD-4BB0-A4C8-41486963936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137EE-C929-4AFA-94A7-AEBB9EA1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69E43-46B4-4AAA-BE89-4537C293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B82A-72D3-4855-801B-5DF494BB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67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0A2F-D07B-4515-B0A0-E509F542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8602F-45F0-4551-B075-4338FD307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778E1-69D5-47E8-8534-2B097EE8F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461EE-5BA0-4D7A-AB22-A9D6541A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EB3F-38BD-4BB0-A4C8-41486963936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0DACD-DA3D-4089-99CB-A4F0DE63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5CED1-EE9A-4BA7-AEA3-1CBBC9AA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B82A-72D3-4855-801B-5DF494BB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95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3EB1-3CEC-4D38-8D5E-C0803186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82F96-A7DB-429C-BF9F-69CBCA475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EEEFE-FC0A-40C4-993E-52AE6126D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AEB3F-38BD-4BB0-A4C8-41486963936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B1FD7-CD32-4571-A6C3-86A90D28D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0833-9016-4D14-B1FC-A9A28E872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AB82A-72D3-4855-801B-5DF494BB0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02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GraphVertex.html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mathworld.wolfram.com/Graph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33440134/networkx-how-to-build-an-erdos-renyi-graph-from-a-set-of-predetermined-position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mathworld.wolfram.com/GraphEdg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085D-ECDF-4F2A-8827-6A6B12FCD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RANDOM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205C0-D5C9-4B8E-A9C2-23285A99E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2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1618-172A-4A87-A310-B480FE69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Random Graph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97F5A4-94A6-46A0-B8C9-41836A08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 random graph is a </a:t>
            </a:r>
            <a:r>
              <a:rPr lang="en-GB" sz="2400" dirty="0">
                <a:hlinkClick r:id="rId2"/>
              </a:rPr>
              <a:t>graph</a:t>
            </a:r>
            <a:r>
              <a:rPr lang="en-GB" sz="2400" dirty="0"/>
              <a:t> in which properties such as the number of </a:t>
            </a:r>
            <a:r>
              <a:rPr lang="en-GB" sz="2400" dirty="0">
                <a:hlinkClick r:id="rId3"/>
              </a:rPr>
              <a:t>graph vertices</a:t>
            </a:r>
            <a:r>
              <a:rPr lang="en-GB" sz="2400" dirty="0"/>
              <a:t>, </a:t>
            </a:r>
            <a:r>
              <a:rPr lang="en-GB" sz="2400" dirty="0">
                <a:hlinkClick r:id="rId4"/>
              </a:rPr>
              <a:t>graph edges</a:t>
            </a:r>
            <a:r>
              <a:rPr lang="en-GB" sz="2400" dirty="0"/>
              <a:t>, and connections between them are determined in some random way.</a:t>
            </a:r>
          </a:p>
          <a:p>
            <a:r>
              <a:rPr lang="en-GB" sz="2400" dirty="0"/>
              <a:t>A random graph is obtained by starting with a set of </a:t>
            </a:r>
            <a:r>
              <a:rPr lang="en-GB" sz="2400" i="1" dirty="0"/>
              <a:t>n</a:t>
            </a:r>
            <a:r>
              <a:rPr lang="en-GB" sz="2400" dirty="0"/>
              <a:t> isolated vertices and adding successive edges between them at random.</a:t>
            </a:r>
            <a:endParaRPr lang="en-I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9F7017-2A22-4668-B5D9-17ECE5C92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51694" y="3250055"/>
            <a:ext cx="3523129" cy="32428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8AC407-D0FB-4F01-A170-AB061854D361}"/>
              </a:ext>
            </a:extLst>
          </p:cNvPr>
          <p:cNvSpPr txBox="1"/>
          <p:nvPr/>
        </p:nvSpPr>
        <p:spPr>
          <a:xfrm>
            <a:off x="7951694" y="8558327"/>
            <a:ext cx="3523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6" tooltip="http://stackoverflow.com/questions/33440134/networkx-how-to-build-an-erdos-renyi-graph-from-a-set-of-predetermined-position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7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72205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B9E8-A26C-4467-8675-7095A08A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Erdos Renyi simple random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C1486-7578-4732-91B7-C498B2E1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ASSUMPTIONS</a:t>
            </a:r>
          </a:p>
          <a:p>
            <a:r>
              <a:rPr lang="en-IN" dirty="0"/>
              <a:t>Nodes connect at random</a:t>
            </a:r>
          </a:p>
          <a:p>
            <a:r>
              <a:rPr lang="en-IN" dirty="0"/>
              <a:t>Network is undirected</a:t>
            </a:r>
          </a:p>
          <a:p>
            <a:pPr marL="0" indent="0">
              <a:buNone/>
            </a:pPr>
            <a:r>
              <a:rPr lang="en-IN" dirty="0"/>
              <a:t>Key Parameters(other than no. of nodes N)</a:t>
            </a:r>
          </a:p>
          <a:p>
            <a:r>
              <a:rPr lang="en-IN" dirty="0"/>
              <a:t>p=probability that any 2 nodes share an edge {G(</a:t>
            </a:r>
            <a:r>
              <a:rPr lang="en-IN" dirty="0" err="1"/>
              <a:t>N,p</a:t>
            </a:r>
            <a:r>
              <a:rPr lang="en-IN" dirty="0"/>
              <a:t>) model}</a:t>
            </a:r>
          </a:p>
          <a:p>
            <a:r>
              <a:rPr lang="en-IN" dirty="0"/>
              <a:t>L=total no. of links in the graph {G(N,L) model}</a:t>
            </a:r>
          </a:p>
        </p:txBody>
      </p:sp>
    </p:spTree>
    <p:extLst>
      <p:ext uri="{BB962C8B-B14F-4D97-AF65-F5344CB8AC3E}">
        <p14:creationId xmlns:p14="http://schemas.microsoft.com/office/powerpoint/2010/main" val="296335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18C9-8C2E-4A1F-B2A2-C0D096FD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5FFBA-16CD-4DE8-9C15-06B35BBF4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74975"/>
            <a:ext cx="5157787" cy="823912"/>
          </a:xfrm>
        </p:spPr>
        <p:txBody>
          <a:bodyPr/>
          <a:lstStyle/>
          <a:p>
            <a:r>
              <a:rPr lang="en-IN" dirty="0"/>
              <a:t>G(</a:t>
            </a:r>
            <a:r>
              <a:rPr lang="en-IN" dirty="0" err="1"/>
              <a:t>N,p</a:t>
            </a:r>
            <a:r>
              <a:rPr lang="en-IN" dirty="0"/>
              <a:t>)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70E37-D2C9-40B9-9297-7FBECF8BF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334746"/>
            <a:ext cx="5157787" cy="4523254"/>
          </a:xfrm>
        </p:spPr>
        <p:txBody>
          <a:bodyPr>
            <a:normAutofit/>
          </a:bodyPr>
          <a:lstStyle/>
          <a:p>
            <a:r>
              <a:rPr lang="en-IN" sz="2400" dirty="0"/>
              <a:t>Each pair of N labelled nodes are connected with probability p</a:t>
            </a:r>
          </a:p>
          <a:p>
            <a:r>
              <a:rPr lang="en-IN" sz="2400" dirty="0"/>
              <a:t>Introduced by Gilbert</a:t>
            </a:r>
          </a:p>
          <a:p>
            <a:r>
              <a:rPr lang="en-IN" sz="2400" dirty="0"/>
              <a:t>Number of edges are not fixed</a:t>
            </a:r>
          </a:p>
          <a:p>
            <a:r>
              <a:rPr lang="en-IN" sz="2400" dirty="0" err="1"/>
              <a:t>Eg:For</a:t>
            </a:r>
            <a:r>
              <a:rPr lang="en-IN" sz="2400" dirty="0"/>
              <a:t> each unique pair (</a:t>
            </a:r>
            <a:r>
              <a:rPr lang="en-IN" sz="2400" dirty="0" err="1"/>
              <a:t>i,j</a:t>
            </a:r>
            <a:r>
              <a:rPr lang="en-IN" sz="2400" dirty="0"/>
              <a:t>), flip a coin</a:t>
            </a:r>
          </a:p>
          <a:p>
            <a:pPr marL="0" indent="0">
              <a:buNone/>
            </a:pPr>
            <a:r>
              <a:rPr lang="en-IN" sz="2400" dirty="0"/>
              <a:t>    head has probability (p)</a:t>
            </a:r>
            <a:r>
              <a:rPr lang="en-IN" sz="1400" dirty="0">
                <a:sym typeface="Wingdings" panose="05000000000000000000" pitchFamily="2" charset="2"/>
              </a:rPr>
              <a:t></a:t>
            </a:r>
            <a:r>
              <a:rPr lang="en-IN" sz="2400" dirty="0"/>
              <a:t> create an  edge btw </a:t>
            </a:r>
            <a:r>
              <a:rPr lang="en-IN" sz="2400" dirty="0" err="1"/>
              <a:t>i,j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tail with prob (1-p) </a:t>
            </a:r>
            <a:r>
              <a:rPr lang="en-IN" sz="1400" dirty="0">
                <a:sym typeface="Wingdings" panose="05000000000000000000" pitchFamily="2" charset="2"/>
              </a:rPr>
              <a:t> </a:t>
            </a:r>
            <a:r>
              <a:rPr lang="en-IN" sz="2400" dirty="0" err="1"/>
              <a:t>donot</a:t>
            </a:r>
            <a:r>
              <a:rPr lang="en-IN" sz="2400" dirty="0"/>
              <a:t> create an edge</a:t>
            </a:r>
          </a:p>
          <a:p>
            <a:r>
              <a:rPr lang="en-IN" sz="2400" dirty="0"/>
              <a:t>Get different graphs each time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A44C9-0796-4617-973C-8618EBC16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84501"/>
            <a:ext cx="5183188" cy="823912"/>
          </a:xfrm>
        </p:spPr>
        <p:txBody>
          <a:bodyPr/>
          <a:lstStyle/>
          <a:p>
            <a:r>
              <a:rPr lang="en-IN" dirty="0"/>
              <a:t>G(N,L)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186FD-2144-4B27-9736-7FB1FAEE2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34746"/>
            <a:ext cx="5183188" cy="3684588"/>
          </a:xfrm>
        </p:spPr>
        <p:txBody>
          <a:bodyPr>
            <a:normAutofit/>
          </a:bodyPr>
          <a:lstStyle/>
          <a:p>
            <a:r>
              <a:rPr lang="en-IN" sz="2400" dirty="0"/>
              <a:t>N labelled nodes are connected with L randomly placed links</a:t>
            </a:r>
          </a:p>
          <a:p>
            <a:r>
              <a:rPr lang="en-IN" sz="2400" dirty="0"/>
              <a:t>Introduced by </a:t>
            </a:r>
            <a:r>
              <a:rPr lang="en-IN" sz="2400" dirty="0" err="1"/>
              <a:t>erods</a:t>
            </a:r>
            <a:r>
              <a:rPr lang="en-IN" sz="2400" dirty="0"/>
              <a:t> and </a:t>
            </a:r>
            <a:r>
              <a:rPr lang="en-IN" sz="2400" dirty="0" err="1"/>
              <a:t>renyi</a:t>
            </a:r>
            <a:endParaRPr lang="en-IN" sz="2400" dirty="0"/>
          </a:p>
          <a:p>
            <a:r>
              <a:rPr lang="en-IN" sz="2400" dirty="0"/>
              <a:t>Number of edges are fixed</a:t>
            </a:r>
          </a:p>
          <a:p>
            <a:r>
              <a:rPr lang="en-IN" sz="2400" dirty="0" err="1"/>
              <a:t>Eg:Randomly</a:t>
            </a:r>
            <a:r>
              <a:rPr lang="en-IN" sz="2400" dirty="0"/>
              <a:t> connecting nodes based on L</a:t>
            </a:r>
          </a:p>
          <a:p>
            <a:r>
              <a:rPr lang="en-IN" sz="2400" dirty="0"/>
              <a:t>L=N(N-1)/2</a:t>
            </a:r>
          </a:p>
        </p:txBody>
      </p:sp>
    </p:spTree>
    <p:extLst>
      <p:ext uri="{BB962C8B-B14F-4D97-AF65-F5344CB8AC3E}">
        <p14:creationId xmlns:p14="http://schemas.microsoft.com/office/powerpoint/2010/main" val="425652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5713-1412-4F75-A56F-FD360F02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draw a random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0DD6C-96B3-4EFE-B748-D9AA4ACE4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generate random graphs using python</a:t>
            </a:r>
          </a:p>
          <a:p>
            <a:pPr marL="0" indent="0">
              <a:buNone/>
            </a:pPr>
            <a:r>
              <a:rPr lang="en-GB" dirty="0"/>
              <a:t>    </a:t>
            </a:r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EF1200F-ACC0-453F-8D6D-ED4190DE91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554443"/>
              </p:ext>
            </p:extLst>
          </p:nvPr>
        </p:nvGraphicFramePr>
        <p:xfrm>
          <a:off x="7882405" y="1825625"/>
          <a:ext cx="7540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ackager Shell Object" showAsIcon="1" r:id="rId3" imgW="754560" imgH="437400" progId="Package">
                  <p:embed/>
                </p:oleObj>
              </mc:Choice>
              <mc:Fallback>
                <p:oleObj name="Packager Shell Object" showAsIcon="1" r:id="rId3" imgW="7545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2405" y="1825625"/>
                        <a:ext cx="75406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34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268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Package</vt:lpstr>
      <vt:lpstr>RANDOM GRAPHS</vt:lpstr>
      <vt:lpstr>What is Random Graph</vt:lpstr>
      <vt:lpstr>Erdos Renyi simple random model</vt:lpstr>
      <vt:lpstr>Models</vt:lpstr>
      <vt:lpstr>How to draw a random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GRAPHS</dc:title>
  <dc:creator>Hp</dc:creator>
  <cp:lastModifiedBy>Hp</cp:lastModifiedBy>
  <cp:revision>7</cp:revision>
  <dcterms:created xsi:type="dcterms:W3CDTF">2023-07-19T07:14:26Z</dcterms:created>
  <dcterms:modified xsi:type="dcterms:W3CDTF">2023-07-19T09:53:33Z</dcterms:modified>
</cp:coreProperties>
</file>