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B3BF0B-E6DA-45CA-86F7-116B85E8C5A4}" type="datetimeFigureOut">
              <a:rPr lang="en-IN" smtClean="0"/>
              <a:t>21-07-2023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1F9EE-08BC-47A1-9321-94EDD2968B66}" type="slidenum">
              <a:rPr lang="en-IN" smtClean="0"/>
              <a:t>‹#›</a:t>
            </a:fld>
            <a:endParaRPr lang="en-IN"/>
          </a:p>
        </p:txBody>
      </p:sp>
    </p:spTree>
    <p:extLst>
      <p:ext uri="{BB962C8B-B14F-4D97-AF65-F5344CB8AC3E}">
        <p14:creationId xmlns:p14="http://schemas.microsoft.com/office/powerpoint/2010/main" val="4085905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B3BF0B-E6DA-45CA-86F7-116B85E8C5A4}" type="datetimeFigureOut">
              <a:rPr lang="en-IN" smtClean="0"/>
              <a:t>21-07-2023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1F9EE-08BC-47A1-9321-94EDD2968B66}" type="slidenum">
              <a:rPr lang="en-IN" smtClean="0"/>
              <a:t>‹#›</a:t>
            </a:fld>
            <a:endParaRPr lang="en-IN"/>
          </a:p>
        </p:txBody>
      </p:sp>
    </p:spTree>
    <p:extLst>
      <p:ext uri="{BB962C8B-B14F-4D97-AF65-F5344CB8AC3E}">
        <p14:creationId xmlns:p14="http://schemas.microsoft.com/office/powerpoint/2010/main" val="1718957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B3BF0B-E6DA-45CA-86F7-116B85E8C5A4}" type="datetimeFigureOut">
              <a:rPr lang="en-IN" smtClean="0"/>
              <a:t>21-07-2023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1F9EE-08BC-47A1-9321-94EDD2968B6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2885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B3BF0B-E6DA-45CA-86F7-116B85E8C5A4}" type="datetimeFigureOut">
              <a:rPr lang="en-IN" smtClean="0"/>
              <a:t>21-07-2023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1F9EE-08BC-47A1-9321-94EDD2968B66}" type="slidenum">
              <a:rPr lang="en-IN" smtClean="0"/>
              <a:t>‹#›</a:t>
            </a:fld>
            <a:endParaRPr lang="en-IN"/>
          </a:p>
        </p:txBody>
      </p:sp>
    </p:spTree>
    <p:extLst>
      <p:ext uri="{BB962C8B-B14F-4D97-AF65-F5344CB8AC3E}">
        <p14:creationId xmlns:p14="http://schemas.microsoft.com/office/powerpoint/2010/main" val="1314309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B3BF0B-E6DA-45CA-86F7-116B85E8C5A4}" type="datetimeFigureOut">
              <a:rPr lang="en-IN" smtClean="0"/>
              <a:t>21-07-2023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1F9EE-08BC-47A1-9321-94EDD2968B6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94247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B3BF0B-E6DA-45CA-86F7-116B85E8C5A4}" type="datetimeFigureOut">
              <a:rPr lang="en-IN" smtClean="0"/>
              <a:t>21-07-2023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1F9EE-08BC-47A1-9321-94EDD2968B66}" type="slidenum">
              <a:rPr lang="en-IN" smtClean="0"/>
              <a:t>‹#›</a:t>
            </a:fld>
            <a:endParaRPr lang="en-IN"/>
          </a:p>
        </p:txBody>
      </p:sp>
    </p:spTree>
    <p:extLst>
      <p:ext uri="{BB962C8B-B14F-4D97-AF65-F5344CB8AC3E}">
        <p14:creationId xmlns:p14="http://schemas.microsoft.com/office/powerpoint/2010/main" val="3159350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B3BF0B-E6DA-45CA-86F7-116B85E8C5A4}" type="datetimeFigureOut">
              <a:rPr lang="en-IN" smtClean="0"/>
              <a:t>21-07-2023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1F9EE-08BC-47A1-9321-94EDD2968B66}" type="slidenum">
              <a:rPr lang="en-IN" smtClean="0"/>
              <a:t>‹#›</a:t>
            </a:fld>
            <a:endParaRPr lang="en-IN"/>
          </a:p>
        </p:txBody>
      </p:sp>
    </p:spTree>
    <p:extLst>
      <p:ext uri="{BB962C8B-B14F-4D97-AF65-F5344CB8AC3E}">
        <p14:creationId xmlns:p14="http://schemas.microsoft.com/office/powerpoint/2010/main" val="3710060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B3BF0B-E6DA-45CA-86F7-116B85E8C5A4}" type="datetimeFigureOut">
              <a:rPr lang="en-IN" smtClean="0"/>
              <a:t>21-07-2023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1F9EE-08BC-47A1-9321-94EDD2968B66}" type="slidenum">
              <a:rPr lang="en-IN" smtClean="0"/>
              <a:t>‹#›</a:t>
            </a:fld>
            <a:endParaRPr lang="en-IN"/>
          </a:p>
        </p:txBody>
      </p:sp>
    </p:spTree>
    <p:extLst>
      <p:ext uri="{BB962C8B-B14F-4D97-AF65-F5344CB8AC3E}">
        <p14:creationId xmlns:p14="http://schemas.microsoft.com/office/powerpoint/2010/main" val="3790476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B3BF0B-E6DA-45CA-86F7-116B85E8C5A4}" type="datetimeFigureOut">
              <a:rPr lang="en-IN" smtClean="0"/>
              <a:t>21-07-2023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1F9EE-08BC-47A1-9321-94EDD2968B66}" type="slidenum">
              <a:rPr lang="en-IN" smtClean="0"/>
              <a:t>‹#›</a:t>
            </a:fld>
            <a:endParaRPr lang="en-IN"/>
          </a:p>
        </p:txBody>
      </p:sp>
    </p:spTree>
    <p:extLst>
      <p:ext uri="{BB962C8B-B14F-4D97-AF65-F5344CB8AC3E}">
        <p14:creationId xmlns:p14="http://schemas.microsoft.com/office/powerpoint/2010/main" val="2056670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B3BF0B-E6DA-45CA-86F7-116B85E8C5A4}" type="datetimeFigureOut">
              <a:rPr lang="en-IN" smtClean="0"/>
              <a:t>21-07-2023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1F9EE-08BC-47A1-9321-94EDD2968B66}" type="slidenum">
              <a:rPr lang="en-IN" smtClean="0"/>
              <a:t>‹#›</a:t>
            </a:fld>
            <a:endParaRPr lang="en-IN"/>
          </a:p>
        </p:txBody>
      </p:sp>
    </p:spTree>
    <p:extLst>
      <p:ext uri="{BB962C8B-B14F-4D97-AF65-F5344CB8AC3E}">
        <p14:creationId xmlns:p14="http://schemas.microsoft.com/office/powerpoint/2010/main" val="16463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B3BF0B-E6DA-45CA-86F7-116B85E8C5A4}" type="datetimeFigureOut">
              <a:rPr lang="en-IN" smtClean="0"/>
              <a:t>21-07-2023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51F9EE-08BC-47A1-9321-94EDD2968B66}" type="slidenum">
              <a:rPr lang="en-IN" smtClean="0"/>
              <a:t>‹#›</a:t>
            </a:fld>
            <a:endParaRPr lang="en-IN"/>
          </a:p>
        </p:txBody>
      </p:sp>
    </p:spTree>
    <p:extLst>
      <p:ext uri="{BB962C8B-B14F-4D97-AF65-F5344CB8AC3E}">
        <p14:creationId xmlns:p14="http://schemas.microsoft.com/office/powerpoint/2010/main" val="3864151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B3BF0B-E6DA-45CA-86F7-116B85E8C5A4}" type="datetimeFigureOut">
              <a:rPr lang="en-IN" smtClean="0"/>
              <a:t>21-07-2023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51F9EE-08BC-47A1-9321-94EDD2968B66}" type="slidenum">
              <a:rPr lang="en-IN" smtClean="0"/>
              <a:t>‹#›</a:t>
            </a:fld>
            <a:endParaRPr lang="en-IN"/>
          </a:p>
        </p:txBody>
      </p:sp>
    </p:spTree>
    <p:extLst>
      <p:ext uri="{BB962C8B-B14F-4D97-AF65-F5344CB8AC3E}">
        <p14:creationId xmlns:p14="http://schemas.microsoft.com/office/powerpoint/2010/main" val="3228024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B3BF0B-E6DA-45CA-86F7-116B85E8C5A4}" type="datetimeFigureOut">
              <a:rPr lang="en-IN" smtClean="0"/>
              <a:t>21-07-2023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51F9EE-08BC-47A1-9321-94EDD2968B66}" type="slidenum">
              <a:rPr lang="en-IN" smtClean="0"/>
              <a:t>‹#›</a:t>
            </a:fld>
            <a:endParaRPr lang="en-IN"/>
          </a:p>
        </p:txBody>
      </p:sp>
    </p:spTree>
    <p:extLst>
      <p:ext uri="{BB962C8B-B14F-4D97-AF65-F5344CB8AC3E}">
        <p14:creationId xmlns:p14="http://schemas.microsoft.com/office/powerpoint/2010/main" val="1354374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B3BF0B-E6DA-45CA-86F7-116B85E8C5A4}" type="datetimeFigureOut">
              <a:rPr lang="en-IN" smtClean="0"/>
              <a:t>21-07-2023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51F9EE-08BC-47A1-9321-94EDD2968B66}" type="slidenum">
              <a:rPr lang="en-IN" smtClean="0"/>
              <a:t>‹#›</a:t>
            </a:fld>
            <a:endParaRPr lang="en-IN"/>
          </a:p>
        </p:txBody>
      </p:sp>
    </p:spTree>
    <p:extLst>
      <p:ext uri="{BB962C8B-B14F-4D97-AF65-F5344CB8AC3E}">
        <p14:creationId xmlns:p14="http://schemas.microsoft.com/office/powerpoint/2010/main" val="2152946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B3BF0B-E6DA-45CA-86F7-116B85E8C5A4}" type="datetimeFigureOut">
              <a:rPr lang="en-IN" smtClean="0"/>
              <a:t>21-07-2023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51F9EE-08BC-47A1-9321-94EDD2968B66}" type="slidenum">
              <a:rPr lang="en-IN" smtClean="0"/>
              <a:t>‹#›</a:t>
            </a:fld>
            <a:endParaRPr lang="en-IN"/>
          </a:p>
        </p:txBody>
      </p:sp>
    </p:spTree>
    <p:extLst>
      <p:ext uri="{BB962C8B-B14F-4D97-AF65-F5344CB8AC3E}">
        <p14:creationId xmlns:p14="http://schemas.microsoft.com/office/powerpoint/2010/main" val="2375247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B3BF0B-E6DA-45CA-86F7-116B85E8C5A4}" type="datetimeFigureOut">
              <a:rPr lang="en-IN" smtClean="0"/>
              <a:t>21-07-2023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51F9EE-08BC-47A1-9321-94EDD2968B66}" type="slidenum">
              <a:rPr lang="en-IN" smtClean="0"/>
              <a:t>‹#›</a:t>
            </a:fld>
            <a:endParaRPr lang="en-IN"/>
          </a:p>
        </p:txBody>
      </p:sp>
    </p:spTree>
    <p:extLst>
      <p:ext uri="{BB962C8B-B14F-4D97-AF65-F5344CB8AC3E}">
        <p14:creationId xmlns:p14="http://schemas.microsoft.com/office/powerpoint/2010/main" val="1886297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B3BF0B-E6DA-45CA-86F7-116B85E8C5A4}" type="datetimeFigureOut">
              <a:rPr lang="en-IN" smtClean="0"/>
              <a:t>21-07-2023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51F9EE-08BC-47A1-9321-94EDD2968B66}" type="slidenum">
              <a:rPr lang="en-IN" smtClean="0"/>
              <a:t>‹#›</a:t>
            </a:fld>
            <a:endParaRPr lang="en-IN"/>
          </a:p>
        </p:txBody>
      </p:sp>
    </p:spTree>
    <p:extLst>
      <p:ext uri="{BB962C8B-B14F-4D97-AF65-F5344CB8AC3E}">
        <p14:creationId xmlns:p14="http://schemas.microsoft.com/office/powerpoint/2010/main" val="13114916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2D969-48E2-F103-5FF7-4E8195C974A3}"/>
              </a:ext>
            </a:extLst>
          </p:cNvPr>
          <p:cNvSpPr>
            <a:spLocks noGrp="1"/>
          </p:cNvSpPr>
          <p:nvPr>
            <p:ph type="ctrTitle"/>
          </p:nvPr>
        </p:nvSpPr>
        <p:spPr/>
        <p:txBody>
          <a:bodyPr/>
          <a:lstStyle/>
          <a:p>
            <a:r>
              <a:rPr lang="en-IN" b="1" dirty="0"/>
              <a:t>Relevance of pascal’s triangle in permutation and combination</a:t>
            </a:r>
          </a:p>
        </p:txBody>
      </p:sp>
    </p:spTree>
    <p:extLst>
      <p:ext uri="{BB962C8B-B14F-4D97-AF65-F5344CB8AC3E}">
        <p14:creationId xmlns:p14="http://schemas.microsoft.com/office/powerpoint/2010/main" val="4200955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F1C34-2D83-F988-2B70-D0CBE2AF69F2}"/>
              </a:ext>
            </a:extLst>
          </p:cNvPr>
          <p:cNvSpPr>
            <a:spLocks noGrp="1"/>
          </p:cNvSpPr>
          <p:nvPr>
            <p:ph type="title"/>
          </p:nvPr>
        </p:nvSpPr>
        <p:spPr>
          <a:xfrm>
            <a:off x="677334" y="300318"/>
            <a:ext cx="8596668" cy="775447"/>
          </a:xfrm>
        </p:spPr>
        <p:txBody>
          <a:bodyPr/>
          <a:lstStyle/>
          <a:p>
            <a:r>
              <a:rPr lang="en-IN" u="sng" dirty="0"/>
              <a:t>Permutation</a:t>
            </a:r>
          </a:p>
        </p:txBody>
      </p:sp>
      <p:sp>
        <p:nvSpPr>
          <p:cNvPr id="3" name="Content Placeholder 2">
            <a:extLst>
              <a:ext uri="{FF2B5EF4-FFF2-40B4-BE49-F238E27FC236}">
                <a16:creationId xmlns:a16="http://schemas.microsoft.com/office/drawing/2014/main" id="{B4420623-C5BE-07E5-78C4-992952EDF269}"/>
              </a:ext>
            </a:extLst>
          </p:cNvPr>
          <p:cNvSpPr>
            <a:spLocks noGrp="1"/>
          </p:cNvSpPr>
          <p:nvPr>
            <p:ph idx="1"/>
          </p:nvPr>
        </p:nvSpPr>
        <p:spPr>
          <a:xfrm>
            <a:off x="677334" y="1075765"/>
            <a:ext cx="8596668" cy="4965597"/>
          </a:xfrm>
        </p:spPr>
        <p:txBody>
          <a:bodyPr>
            <a:normAutofit/>
          </a:bodyPr>
          <a:lstStyle/>
          <a:p>
            <a:r>
              <a:rPr lang="en-IN" sz="2000" dirty="0">
                <a:effectLst/>
                <a:ea typeface="Calibri" panose="020F0502020204030204" pitchFamily="34" charset="0"/>
                <a:cs typeface="Kartika" panose="02020503030404060203" pitchFamily="18" charset="0"/>
              </a:rPr>
              <a:t>Permutation deals with the arrangement of objects in a specific order. It refers to the different ways in which a set of elements can be ordered or rearranged.</a:t>
            </a:r>
          </a:p>
          <a:p>
            <a:r>
              <a:rPr lang="en-IN" sz="2000" dirty="0">
                <a:effectLst/>
                <a:ea typeface="Times New Roman" panose="02020603050405020304" pitchFamily="18" charset="0"/>
              </a:rPr>
              <a:t>The formula for calculating the number of permutations of n objects taken r at a time is given by:</a:t>
            </a:r>
          </a:p>
          <a:p>
            <a:pPr marL="0" indent="0">
              <a:buNone/>
            </a:pPr>
            <a:r>
              <a:rPr lang="en-IN" sz="2000" dirty="0">
                <a:effectLst/>
                <a:latin typeface="Times New Roman" panose="02020603050405020304" pitchFamily="18" charset="0"/>
                <a:ea typeface="Times New Roman" panose="02020603050405020304" pitchFamily="18" charset="0"/>
              </a:rPr>
              <a:t>	</a:t>
            </a:r>
            <a:r>
              <a:rPr lang="en-IN" sz="2000" dirty="0">
                <a:latin typeface="Times New Roman" panose="02020603050405020304" pitchFamily="18" charset="0"/>
                <a:ea typeface="Times New Roman" panose="02020603050405020304" pitchFamily="18" charset="0"/>
              </a:rPr>
              <a:t> </a:t>
            </a:r>
            <a:r>
              <a:rPr lang="en-IN" sz="2000" dirty="0">
                <a:effectLst/>
                <a:ea typeface="Times New Roman" panose="02020603050405020304" pitchFamily="18" charset="0"/>
              </a:rPr>
              <a:t>nPr = n! / (n - r)!</a:t>
            </a:r>
            <a:endParaRPr lang="en-IN" sz="2000" dirty="0">
              <a:ea typeface="Times New Roman" panose="02020603050405020304" pitchFamily="18" charset="0"/>
            </a:endParaRPr>
          </a:p>
          <a:p>
            <a:r>
              <a:rPr lang="en-US" sz="2000" dirty="0"/>
              <a:t>For example, if you have a set of 5 different elements (n = 5) and you want to arrange them in groups of 3 (r = 3), the permutation formula would be:</a:t>
            </a:r>
          </a:p>
          <a:p>
            <a:pPr marL="0" indent="0">
              <a:buNone/>
            </a:pPr>
            <a:r>
              <a:rPr lang="en-US" sz="2000" dirty="0"/>
              <a:t>     5P3 = 5! / (5 - 3)! = 5! / 2! = (5 × 4 × 3 × 2 × 1) / (2 × 1) </a:t>
            </a:r>
          </a:p>
          <a:p>
            <a:pPr marL="0" indent="0">
              <a:buNone/>
            </a:pPr>
            <a:r>
              <a:rPr lang="en-US" sz="2000" dirty="0"/>
              <a:t>           = 120 / 2 </a:t>
            </a:r>
          </a:p>
          <a:p>
            <a:pPr marL="0" indent="0">
              <a:buNone/>
            </a:pPr>
            <a:r>
              <a:rPr lang="en-US" sz="2000" dirty="0"/>
              <a:t>           = 60</a:t>
            </a:r>
          </a:p>
          <a:p>
            <a:pPr marL="0" indent="0">
              <a:buNone/>
            </a:pPr>
            <a:r>
              <a:rPr lang="en-IN" sz="2000" dirty="0">
                <a:effectLst/>
                <a:latin typeface="Times New Roman" panose="02020603050405020304" pitchFamily="18" charset="0"/>
                <a:ea typeface="Times New Roman" panose="02020603050405020304" pitchFamily="18" charset="0"/>
              </a:rPr>
              <a:t>		</a:t>
            </a:r>
            <a:endParaRPr lang="en-IN" sz="2000" dirty="0"/>
          </a:p>
        </p:txBody>
      </p:sp>
    </p:spTree>
    <p:extLst>
      <p:ext uri="{BB962C8B-B14F-4D97-AF65-F5344CB8AC3E}">
        <p14:creationId xmlns:p14="http://schemas.microsoft.com/office/powerpoint/2010/main" val="3532430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F1C34-2D83-F988-2B70-D0CBE2AF69F2}"/>
              </a:ext>
            </a:extLst>
          </p:cNvPr>
          <p:cNvSpPr>
            <a:spLocks noGrp="1"/>
          </p:cNvSpPr>
          <p:nvPr>
            <p:ph type="title"/>
          </p:nvPr>
        </p:nvSpPr>
        <p:spPr>
          <a:xfrm>
            <a:off x="677334" y="300318"/>
            <a:ext cx="8596668" cy="775447"/>
          </a:xfrm>
        </p:spPr>
        <p:txBody>
          <a:bodyPr/>
          <a:lstStyle/>
          <a:p>
            <a:r>
              <a:rPr lang="en-IN" u="sng" dirty="0"/>
              <a:t>Combination</a:t>
            </a:r>
          </a:p>
        </p:txBody>
      </p:sp>
      <p:sp>
        <p:nvSpPr>
          <p:cNvPr id="3" name="Content Placeholder 2">
            <a:extLst>
              <a:ext uri="{FF2B5EF4-FFF2-40B4-BE49-F238E27FC236}">
                <a16:creationId xmlns:a16="http://schemas.microsoft.com/office/drawing/2014/main" id="{B4420623-C5BE-07E5-78C4-992952EDF269}"/>
              </a:ext>
            </a:extLst>
          </p:cNvPr>
          <p:cNvSpPr>
            <a:spLocks noGrp="1"/>
          </p:cNvSpPr>
          <p:nvPr>
            <p:ph idx="1"/>
          </p:nvPr>
        </p:nvSpPr>
        <p:spPr>
          <a:xfrm>
            <a:off x="677334" y="1075765"/>
            <a:ext cx="8596668" cy="4965597"/>
          </a:xfrm>
        </p:spPr>
        <p:txBody>
          <a:bodyPr>
            <a:normAutofit/>
          </a:bodyPr>
          <a:lstStyle/>
          <a:p>
            <a:r>
              <a:rPr lang="en-US" sz="2000" dirty="0"/>
              <a:t>A combination is a way of selecting items from a larger set without regard to the order in which the items are chosen. </a:t>
            </a:r>
            <a:endParaRPr lang="en-IN" sz="2000" dirty="0">
              <a:effectLst/>
              <a:ea typeface="Calibri" panose="020F0502020204030204" pitchFamily="34" charset="0"/>
              <a:cs typeface="Kartika" panose="02020503030404060203" pitchFamily="18" charset="0"/>
            </a:endParaRPr>
          </a:p>
          <a:p>
            <a:r>
              <a:rPr lang="en-US" sz="2000" dirty="0">
                <a:effectLst/>
                <a:ea typeface="Times New Roman" panose="02020603050405020304" pitchFamily="18" charset="0"/>
              </a:rPr>
              <a:t>The formula for finding the number of combinations of n items taken r at a time is given by the binomial coefficient, denoted as C(n, r) or sometimes as "n choose r," and is calculated as follows:</a:t>
            </a:r>
          </a:p>
          <a:p>
            <a:pPr marL="0" indent="0">
              <a:buNone/>
            </a:pPr>
            <a:r>
              <a:rPr lang="en-US" sz="2000" dirty="0">
                <a:ea typeface="Times New Roman" panose="02020603050405020304" pitchFamily="18" charset="0"/>
              </a:rPr>
              <a:t>	 </a:t>
            </a:r>
            <a:r>
              <a:rPr lang="en-US" sz="2000" dirty="0">
                <a:effectLst/>
                <a:ea typeface="Times New Roman" panose="02020603050405020304" pitchFamily="18" charset="0"/>
              </a:rPr>
              <a:t>C(n, r) = n! / (r! * (n - r)!)</a:t>
            </a:r>
            <a:endParaRPr lang="en-IN" sz="2000" dirty="0">
              <a:effectLst/>
              <a:ea typeface="Times New Roman" panose="02020603050405020304" pitchFamily="18" charset="0"/>
            </a:endParaRPr>
          </a:p>
          <a:p>
            <a:r>
              <a:rPr lang="en-US" sz="2000" dirty="0"/>
              <a:t>For example, if you have a set of {A, B, C, D} and you want to find all possible combinations of 2 items, you would calculate C(4, 2) as follows:</a:t>
            </a:r>
          </a:p>
          <a:p>
            <a:pPr marL="0" indent="0">
              <a:buNone/>
            </a:pPr>
            <a:r>
              <a:rPr lang="en-US" sz="2000" dirty="0"/>
              <a:t>	 C(4, 2) = 4! / (2! * (4 - 2)!) = 4! / (2! * 2!) </a:t>
            </a:r>
          </a:p>
          <a:p>
            <a:pPr marL="0" indent="0">
              <a:buNone/>
            </a:pPr>
            <a:r>
              <a:rPr lang="en-US" sz="2000" dirty="0"/>
              <a:t>                  = (4 * 3 * 2 * 1) / (2 * 1 * 2 * 1)</a:t>
            </a:r>
          </a:p>
          <a:p>
            <a:pPr marL="0" indent="0">
              <a:buNone/>
            </a:pPr>
            <a:r>
              <a:rPr lang="en-US" sz="2000" dirty="0"/>
              <a:t>                  = 6</a:t>
            </a:r>
          </a:p>
          <a:p>
            <a:pPr marL="0" indent="0">
              <a:buNone/>
            </a:pPr>
            <a:r>
              <a:rPr lang="en-IN" sz="2000" dirty="0">
                <a:effectLst/>
                <a:latin typeface="Times New Roman" panose="02020603050405020304" pitchFamily="18" charset="0"/>
                <a:ea typeface="Times New Roman" panose="02020603050405020304" pitchFamily="18" charset="0"/>
              </a:rPr>
              <a:t>	</a:t>
            </a:r>
            <a:endParaRPr lang="en-IN" sz="2000" dirty="0"/>
          </a:p>
        </p:txBody>
      </p:sp>
    </p:spTree>
    <p:extLst>
      <p:ext uri="{BB962C8B-B14F-4D97-AF65-F5344CB8AC3E}">
        <p14:creationId xmlns:p14="http://schemas.microsoft.com/office/powerpoint/2010/main" val="1776802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F1C34-2D83-F988-2B70-D0CBE2AF69F2}"/>
              </a:ext>
            </a:extLst>
          </p:cNvPr>
          <p:cNvSpPr>
            <a:spLocks noGrp="1"/>
          </p:cNvSpPr>
          <p:nvPr>
            <p:ph type="title"/>
          </p:nvPr>
        </p:nvSpPr>
        <p:spPr>
          <a:xfrm>
            <a:off x="677334" y="300318"/>
            <a:ext cx="8596668" cy="775447"/>
          </a:xfrm>
        </p:spPr>
        <p:txBody>
          <a:bodyPr/>
          <a:lstStyle/>
          <a:p>
            <a:r>
              <a:rPr lang="en-IN" u="sng" dirty="0"/>
              <a:t>Pascal’s Triangle</a:t>
            </a:r>
          </a:p>
        </p:txBody>
      </p:sp>
      <p:sp>
        <p:nvSpPr>
          <p:cNvPr id="3" name="Content Placeholder 2">
            <a:extLst>
              <a:ext uri="{FF2B5EF4-FFF2-40B4-BE49-F238E27FC236}">
                <a16:creationId xmlns:a16="http://schemas.microsoft.com/office/drawing/2014/main" id="{B4420623-C5BE-07E5-78C4-992952EDF269}"/>
              </a:ext>
            </a:extLst>
          </p:cNvPr>
          <p:cNvSpPr>
            <a:spLocks noGrp="1"/>
          </p:cNvSpPr>
          <p:nvPr>
            <p:ph idx="1"/>
          </p:nvPr>
        </p:nvSpPr>
        <p:spPr>
          <a:xfrm>
            <a:off x="677334" y="1075765"/>
            <a:ext cx="8596668" cy="5481917"/>
          </a:xfrm>
        </p:spPr>
        <p:txBody>
          <a:bodyPr>
            <a:normAutofit/>
          </a:bodyPr>
          <a:lstStyle/>
          <a:p>
            <a:r>
              <a:rPr lang="en-US" sz="2000" dirty="0"/>
              <a:t>Pascal’s triangle is the arrangement of the data in triangular form which is used to represent the coefficients of the binomial expansions, i.e. the second row in Pascal’s triangle represents the coefficients in (x+y)</a:t>
            </a:r>
            <a:r>
              <a:rPr lang="en-US" sz="2000" baseline="30000" dirty="0"/>
              <a:t>2</a:t>
            </a:r>
            <a:r>
              <a:rPr lang="en-US" sz="2000" dirty="0"/>
              <a:t> and so on.</a:t>
            </a:r>
          </a:p>
          <a:p>
            <a:endParaRPr lang="en-IN" sz="2200" dirty="0">
              <a:effectLst/>
              <a:ea typeface="Calibri" panose="020F0502020204030204" pitchFamily="34" charset="0"/>
              <a:cs typeface="Kartika" panose="02020503030404060203" pitchFamily="18" charset="0"/>
            </a:endParaRPr>
          </a:p>
          <a:p>
            <a:pPr marL="0" indent="0">
              <a:buNone/>
            </a:pPr>
            <a:r>
              <a:rPr lang="en-IN" sz="2000" dirty="0">
                <a:effectLst/>
                <a:latin typeface="Times New Roman" panose="02020603050405020304" pitchFamily="18" charset="0"/>
                <a:ea typeface="Times New Roman" panose="02020603050405020304" pitchFamily="18" charset="0"/>
              </a:rPr>
              <a:t>	</a:t>
            </a:r>
          </a:p>
          <a:p>
            <a:endParaRPr lang="en-IN" sz="2000" dirty="0">
              <a:latin typeface="Times New Roman" panose="02020603050405020304" pitchFamily="18" charset="0"/>
            </a:endParaRPr>
          </a:p>
          <a:p>
            <a:endParaRPr lang="en-IN" sz="2000" dirty="0">
              <a:latin typeface="Times New Roman" panose="02020603050405020304" pitchFamily="18" charset="0"/>
            </a:endParaRPr>
          </a:p>
          <a:p>
            <a:endParaRPr lang="en-IN" sz="2000" dirty="0">
              <a:latin typeface="Times New Roman" panose="02020603050405020304" pitchFamily="18" charset="0"/>
            </a:endParaRPr>
          </a:p>
          <a:p>
            <a:r>
              <a:rPr lang="en-US" sz="2000" dirty="0"/>
              <a:t>Each row in the triangle starts and ends with the number 1, and the interior numbers are the sum of the two numbers directly above them. For example, the number 6 in the fifth row is the sum of the numbers 3 and 3 from the row above it.</a:t>
            </a:r>
            <a:endParaRPr lang="en-IN" sz="2000" dirty="0"/>
          </a:p>
        </p:txBody>
      </p:sp>
      <p:pic>
        <p:nvPicPr>
          <p:cNvPr id="4" name="Picture 3" descr="Pascal's triangle - Wikipedia">
            <a:extLst>
              <a:ext uri="{FF2B5EF4-FFF2-40B4-BE49-F238E27FC236}">
                <a16:creationId xmlns:a16="http://schemas.microsoft.com/office/drawing/2014/main" id="{502E2A71-5C14-F833-66D1-96B00E6D46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84751" y="2457450"/>
            <a:ext cx="2711249" cy="1943100"/>
          </a:xfrm>
          <a:prstGeom prst="rect">
            <a:avLst/>
          </a:prstGeom>
          <a:noFill/>
          <a:ln>
            <a:noFill/>
          </a:ln>
        </p:spPr>
      </p:pic>
    </p:spTree>
    <p:extLst>
      <p:ext uri="{BB962C8B-B14F-4D97-AF65-F5344CB8AC3E}">
        <p14:creationId xmlns:p14="http://schemas.microsoft.com/office/powerpoint/2010/main" val="356289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21719-C238-DAF1-B29D-8B03AAB8E5DA}"/>
              </a:ext>
            </a:extLst>
          </p:cNvPr>
          <p:cNvSpPr>
            <a:spLocks noGrp="1"/>
          </p:cNvSpPr>
          <p:nvPr>
            <p:ph idx="1"/>
          </p:nvPr>
        </p:nvSpPr>
        <p:spPr>
          <a:xfrm>
            <a:off x="677334" y="430307"/>
            <a:ext cx="8596668" cy="5611056"/>
          </a:xfrm>
        </p:spPr>
        <p:txBody>
          <a:bodyPr/>
          <a:lstStyle/>
          <a:p>
            <a:pPr algn="just"/>
            <a:r>
              <a:rPr lang="en-IN" sz="2000" dirty="0">
                <a:effectLst/>
                <a:ea typeface="Times New Roman" panose="02020603050405020304" pitchFamily="18" charset="0"/>
              </a:rPr>
              <a:t>pascal’s triangle defines the binomial coefficients of terms of binomial expression (x + y)</a:t>
            </a:r>
            <a:r>
              <a:rPr lang="en-IN" sz="2000" baseline="30000" dirty="0">
                <a:effectLst/>
                <a:ea typeface="Times New Roman" panose="02020603050405020304" pitchFamily="18" charset="0"/>
              </a:rPr>
              <a:t>n</a:t>
            </a:r>
            <a:r>
              <a:rPr lang="en-IN" sz="2000" dirty="0">
                <a:effectLst/>
                <a:ea typeface="Times New Roman" panose="02020603050405020304" pitchFamily="18" charset="0"/>
              </a:rPr>
              <a:t>, So the expansion of (x + y)</a:t>
            </a:r>
            <a:r>
              <a:rPr lang="en-IN" sz="2000" baseline="30000" dirty="0">
                <a:effectLst/>
                <a:ea typeface="Times New Roman" panose="02020603050405020304" pitchFamily="18" charset="0"/>
              </a:rPr>
              <a:t>n </a:t>
            </a:r>
            <a:r>
              <a:rPr lang="en-IN" sz="2000" dirty="0">
                <a:effectLst/>
                <a:ea typeface="Times New Roman" panose="02020603050405020304" pitchFamily="18" charset="0"/>
              </a:rPr>
              <a:t>is:</a:t>
            </a:r>
          </a:p>
          <a:p>
            <a:pPr marL="0" indent="0" algn="just">
              <a:buNone/>
            </a:pPr>
            <a:r>
              <a:rPr lang="en-IN" sz="2000" dirty="0">
                <a:ea typeface="Times New Roman" panose="02020603050405020304" pitchFamily="18" charset="0"/>
              </a:rPr>
              <a:t>           </a:t>
            </a:r>
            <a:r>
              <a:rPr lang="en-IN" sz="2000" dirty="0">
                <a:effectLst/>
                <a:ea typeface="Times New Roman" panose="02020603050405020304" pitchFamily="18" charset="0"/>
              </a:rPr>
              <a:t>(x + y)</a:t>
            </a:r>
            <a:r>
              <a:rPr lang="en-IN" sz="2000" baseline="30000" dirty="0">
                <a:effectLst/>
                <a:ea typeface="Times New Roman" panose="02020603050405020304" pitchFamily="18" charset="0"/>
              </a:rPr>
              <a:t>n </a:t>
            </a:r>
            <a:r>
              <a:rPr lang="en-IN" sz="2000" dirty="0">
                <a:effectLst/>
                <a:ea typeface="Times New Roman" panose="02020603050405020304" pitchFamily="18" charset="0"/>
              </a:rPr>
              <a:t>= a</a:t>
            </a:r>
            <a:r>
              <a:rPr lang="en-IN" sz="2000" baseline="-25000" dirty="0">
                <a:effectLst/>
                <a:ea typeface="Times New Roman" panose="02020603050405020304" pitchFamily="18" charset="0"/>
              </a:rPr>
              <a:t>0</a:t>
            </a:r>
            <a:r>
              <a:rPr lang="en-IN" sz="2000" dirty="0">
                <a:effectLst/>
                <a:ea typeface="Times New Roman" panose="02020603050405020304" pitchFamily="18" charset="0"/>
              </a:rPr>
              <a:t>x</a:t>
            </a:r>
            <a:r>
              <a:rPr lang="en-IN" sz="2000" baseline="30000" dirty="0">
                <a:effectLst/>
                <a:ea typeface="Times New Roman" panose="02020603050405020304" pitchFamily="18" charset="0"/>
              </a:rPr>
              <a:t>n</a:t>
            </a:r>
            <a:r>
              <a:rPr lang="en-IN" sz="2000" dirty="0">
                <a:effectLst/>
                <a:ea typeface="Times New Roman" panose="02020603050405020304" pitchFamily="18" charset="0"/>
              </a:rPr>
              <a:t> + a</a:t>
            </a:r>
            <a:r>
              <a:rPr lang="en-IN" sz="2000" baseline="-25000" dirty="0">
                <a:effectLst/>
                <a:ea typeface="Times New Roman" panose="02020603050405020304" pitchFamily="18" charset="0"/>
              </a:rPr>
              <a:t>1</a:t>
            </a:r>
            <a:r>
              <a:rPr lang="en-IN" sz="2000" dirty="0">
                <a:effectLst/>
                <a:ea typeface="Times New Roman" panose="02020603050405020304" pitchFamily="18" charset="0"/>
              </a:rPr>
              <a:t>x</a:t>
            </a:r>
            <a:r>
              <a:rPr lang="en-IN" sz="2000" baseline="30000" dirty="0">
                <a:effectLst/>
                <a:ea typeface="Times New Roman" panose="02020603050405020304" pitchFamily="18" charset="0"/>
              </a:rPr>
              <a:t>n-1</a:t>
            </a:r>
            <a:r>
              <a:rPr lang="en-IN" sz="2000" dirty="0">
                <a:effectLst/>
                <a:ea typeface="Times New Roman" panose="02020603050405020304" pitchFamily="18" charset="0"/>
              </a:rPr>
              <a:t> + ……a</a:t>
            </a:r>
            <a:r>
              <a:rPr lang="en-IN" sz="2000" baseline="-25000" dirty="0">
                <a:effectLst/>
                <a:ea typeface="Times New Roman" panose="02020603050405020304" pitchFamily="18" charset="0"/>
              </a:rPr>
              <a:t>n-1</a:t>
            </a:r>
            <a:r>
              <a:rPr lang="en-IN" sz="2000" dirty="0">
                <a:effectLst/>
                <a:ea typeface="Times New Roman" panose="02020603050405020304" pitchFamily="18" charset="0"/>
              </a:rPr>
              <a:t>xy</a:t>
            </a:r>
            <a:r>
              <a:rPr lang="en-IN" sz="2000" baseline="30000" dirty="0">
                <a:effectLst/>
                <a:ea typeface="Times New Roman" panose="02020603050405020304" pitchFamily="18" charset="0"/>
              </a:rPr>
              <a:t>n-1 </a:t>
            </a:r>
            <a:r>
              <a:rPr lang="en-IN" sz="2000" dirty="0">
                <a:effectLst/>
                <a:ea typeface="Times New Roman" panose="02020603050405020304" pitchFamily="18" charset="0"/>
              </a:rPr>
              <a:t>+ a</a:t>
            </a:r>
            <a:r>
              <a:rPr lang="en-IN" sz="2000" baseline="-25000" dirty="0">
                <a:effectLst/>
                <a:ea typeface="Times New Roman" panose="02020603050405020304" pitchFamily="18" charset="0"/>
              </a:rPr>
              <a:t>n</a:t>
            </a:r>
            <a:r>
              <a:rPr lang="en-IN" sz="2000" dirty="0">
                <a:effectLst/>
                <a:ea typeface="Times New Roman" panose="02020603050405020304" pitchFamily="18" charset="0"/>
              </a:rPr>
              <a:t>y</a:t>
            </a:r>
            <a:r>
              <a:rPr lang="en-IN" sz="2000" baseline="30000" dirty="0">
                <a:effectLst/>
                <a:ea typeface="Times New Roman" panose="02020603050405020304" pitchFamily="18" charset="0"/>
              </a:rPr>
              <a:t>n</a:t>
            </a:r>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pic>
        <p:nvPicPr>
          <p:cNvPr id="4" name="Picture 3" descr="Pascal Triangle - JavaTpoint">
            <a:extLst>
              <a:ext uri="{FF2B5EF4-FFF2-40B4-BE49-F238E27FC236}">
                <a16:creationId xmlns:a16="http://schemas.microsoft.com/office/drawing/2014/main" id="{B83FC8B5-D9D7-BA22-15D0-B19EEC9D69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52282" y="1761565"/>
            <a:ext cx="7449671" cy="2070847"/>
          </a:xfrm>
          <a:prstGeom prst="rect">
            <a:avLst/>
          </a:prstGeom>
          <a:noFill/>
          <a:ln>
            <a:noFill/>
          </a:ln>
        </p:spPr>
      </p:pic>
    </p:spTree>
    <p:extLst>
      <p:ext uri="{BB962C8B-B14F-4D97-AF65-F5344CB8AC3E}">
        <p14:creationId xmlns:p14="http://schemas.microsoft.com/office/powerpoint/2010/main" val="1879058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CDC5B0-B89D-3683-27F5-2120D1F74B13}"/>
              </a:ext>
            </a:extLst>
          </p:cNvPr>
          <p:cNvSpPr>
            <a:spLocks noGrp="1"/>
          </p:cNvSpPr>
          <p:nvPr>
            <p:ph idx="1"/>
          </p:nvPr>
        </p:nvSpPr>
        <p:spPr>
          <a:xfrm>
            <a:off x="677334" y="309283"/>
            <a:ext cx="8596668" cy="6306670"/>
          </a:xfrm>
        </p:spPr>
        <p:txBody>
          <a:bodyPr>
            <a:normAutofit/>
          </a:bodyPr>
          <a:lstStyle/>
          <a:p>
            <a:r>
              <a:rPr lang="en-IN" sz="2000" dirty="0">
                <a:effectLst/>
                <a:ea typeface="Calibri" panose="020F0502020204030204" pitchFamily="34" charset="0"/>
                <a:cs typeface="Kartika" panose="02020503030404060203" pitchFamily="18" charset="0"/>
              </a:rPr>
              <a:t>Pascal's Triangle is commonly used in permutation and combination problems due to the following reasons:</a:t>
            </a:r>
          </a:p>
          <a:p>
            <a:pPr marL="457200" indent="-457200">
              <a:buFont typeface="+mj-lt"/>
              <a:buAutoNum type="arabicPeriod"/>
            </a:pPr>
            <a:r>
              <a:rPr lang="en-IN" sz="2000" dirty="0">
                <a:effectLst/>
                <a:ea typeface="Times New Roman" panose="02020603050405020304" pitchFamily="18" charset="0"/>
              </a:rPr>
              <a:t>Binomial Coefficients: The numbers in Pascal's Triangle are also known as binomial coefficients. The nth row of Pascal's Triangle represents the coefficients of the binomial expansion of (a + b)^n. For example, in the fourth row, we have 1, 3, 3, 1, which corresponds to (a + b)^4 = 1a^4 + 3a^3b + 3a^2b^2 + 1b^4</a:t>
            </a:r>
            <a:r>
              <a:rPr lang="en-IN" sz="1800" dirty="0">
                <a:effectLst/>
                <a:ea typeface="Times New Roman" panose="02020603050405020304" pitchFamily="18" charset="0"/>
              </a:rPr>
              <a:t>.</a:t>
            </a:r>
          </a:p>
          <a:p>
            <a:pPr marL="457200" indent="-457200">
              <a:buFont typeface="+mj-lt"/>
              <a:buAutoNum type="arabicPeriod"/>
            </a:pPr>
            <a:r>
              <a:rPr lang="en-IN" sz="2000" dirty="0">
                <a:effectLst/>
                <a:ea typeface="Calibri" panose="020F0502020204030204" pitchFamily="34" charset="0"/>
                <a:cs typeface="Kartika" panose="02020503030404060203" pitchFamily="18" charset="0"/>
              </a:rPr>
              <a:t>Combinations: The values in Pascal's Triangle can be used to calculate the number of combinations of choosing k elements from a set of n elements (nCk). The value at the nth row and kth column of Pascal's Triangle gives the number of ways to choose k elements from a set of n elements. For example, in the fifth row, we have 1, 4, 6, 4, 1, which means there are 6 ways to choose 2 elements from a set of 5 elements</a:t>
            </a:r>
          </a:p>
          <a:p>
            <a:pPr marL="457200" indent="-457200">
              <a:buFont typeface="+mj-lt"/>
              <a:buAutoNum type="arabicPeriod"/>
            </a:pPr>
            <a:r>
              <a:rPr lang="en-IN" sz="2000" dirty="0">
                <a:effectLst/>
                <a:ea typeface="Calibri" panose="020F0502020204030204" pitchFamily="34" charset="0"/>
                <a:cs typeface="Kartika" panose="02020503030404060203" pitchFamily="18" charset="0"/>
              </a:rPr>
              <a:t>Permutations: Pascal's Triangle also helps in calculating permutations when repetition is allowed. The value at the nth row and kth column of Pascal's Triangle gives the number of permutations of k elements from a set with n distinct elements, where repetition is allowed.</a:t>
            </a:r>
            <a:endParaRPr lang="en-IN" sz="2400" dirty="0">
              <a:effectLst/>
              <a:ea typeface="Times New Roman" panose="02020603050405020304" pitchFamily="18" charset="0"/>
            </a:endParaRPr>
          </a:p>
          <a:p>
            <a:endParaRPr lang="en-IN" sz="2000" dirty="0"/>
          </a:p>
        </p:txBody>
      </p:sp>
    </p:spTree>
    <p:extLst>
      <p:ext uri="{BB962C8B-B14F-4D97-AF65-F5344CB8AC3E}">
        <p14:creationId xmlns:p14="http://schemas.microsoft.com/office/powerpoint/2010/main" val="2286788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F1C34-2D83-F988-2B70-D0CBE2AF69F2}"/>
              </a:ext>
            </a:extLst>
          </p:cNvPr>
          <p:cNvSpPr>
            <a:spLocks noGrp="1"/>
          </p:cNvSpPr>
          <p:nvPr>
            <p:ph type="title"/>
          </p:nvPr>
        </p:nvSpPr>
        <p:spPr>
          <a:xfrm>
            <a:off x="677334" y="300318"/>
            <a:ext cx="8596668" cy="775447"/>
          </a:xfrm>
        </p:spPr>
        <p:txBody>
          <a:bodyPr/>
          <a:lstStyle/>
          <a:p>
            <a:r>
              <a:rPr lang="en-IN" u="sng" dirty="0"/>
              <a:t>Use of pascal’s triangle in analysis</a:t>
            </a:r>
          </a:p>
        </p:txBody>
      </p:sp>
      <p:sp>
        <p:nvSpPr>
          <p:cNvPr id="3" name="Content Placeholder 2">
            <a:extLst>
              <a:ext uri="{FF2B5EF4-FFF2-40B4-BE49-F238E27FC236}">
                <a16:creationId xmlns:a16="http://schemas.microsoft.com/office/drawing/2014/main" id="{B4420623-C5BE-07E5-78C4-992952EDF269}"/>
              </a:ext>
            </a:extLst>
          </p:cNvPr>
          <p:cNvSpPr>
            <a:spLocks noGrp="1"/>
          </p:cNvSpPr>
          <p:nvPr>
            <p:ph idx="1"/>
          </p:nvPr>
        </p:nvSpPr>
        <p:spPr>
          <a:xfrm>
            <a:off x="677334" y="1075765"/>
            <a:ext cx="8596668" cy="5351929"/>
          </a:xfrm>
        </p:spPr>
        <p:txBody>
          <a:bodyPr>
            <a:normAutofit fontScale="32500" lnSpcReduction="20000"/>
          </a:bodyPr>
          <a:lstStyle/>
          <a:p>
            <a:r>
              <a:rPr lang="en-US" sz="6000" dirty="0"/>
              <a:t>Binomial Distribution: In probability and statistics, the binomial distribution represents the probability of obtaining a specific number of successes in a fixed number of independent Bernoulli trials. Each trial has two possible outcomes, typically referred to as "success" and "failure."Pascal's Triangle provides the binomial coefficients, which are used to calculate the probabilities in the binomial distribution</a:t>
            </a:r>
          </a:p>
          <a:p>
            <a:r>
              <a:rPr lang="en-US" sz="6200" dirty="0"/>
              <a:t>Probability Calculations: Pascal's Triangle can be used to find probabilities in various other scenarios beyond the binomial distribution. For example, it can help calculate the probability of specific combinations in a given set of events or choices.</a:t>
            </a:r>
          </a:p>
          <a:p>
            <a:r>
              <a:rPr lang="en-US" sz="6200" dirty="0"/>
              <a:t>Combinatorial Analysis: Probability and statistical analysis often involve counting and combinatorial problems. Pascal's Triangle is a powerful tool for understanding the number of ways events can occur, which is crucial in statistical analysis.</a:t>
            </a:r>
          </a:p>
          <a:p>
            <a:r>
              <a:rPr lang="en-US" sz="6200" dirty="0"/>
              <a:t>Hypothesis Testing: In certain hypothesis testing scenarios, Pascal's Triangle can assist in calculating the probabilities of different outcomes and critical values.</a:t>
            </a:r>
          </a:p>
          <a:p>
            <a:endParaRPr lang="en-IN" sz="2000" dirty="0">
              <a:effectLst/>
              <a:ea typeface="Calibri" panose="020F0502020204030204" pitchFamily="34" charset="0"/>
              <a:cs typeface="Kartika" panose="02020503030404060203" pitchFamily="18" charset="0"/>
            </a:endParaRPr>
          </a:p>
          <a:p>
            <a:pPr marL="0" indent="0">
              <a:buNone/>
            </a:pPr>
            <a:r>
              <a:rPr lang="en-IN" sz="2000" dirty="0">
                <a:effectLst/>
                <a:latin typeface="Times New Roman" panose="02020603050405020304" pitchFamily="18" charset="0"/>
                <a:ea typeface="Times New Roman" panose="02020603050405020304" pitchFamily="18" charset="0"/>
              </a:rPr>
              <a:t>	</a:t>
            </a:r>
            <a:endParaRPr lang="en-IN" sz="2000" dirty="0"/>
          </a:p>
        </p:txBody>
      </p:sp>
    </p:spTree>
    <p:extLst>
      <p:ext uri="{BB962C8B-B14F-4D97-AF65-F5344CB8AC3E}">
        <p14:creationId xmlns:p14="http://schemas.microsoft.com/office/powerpoint/2010/main" val="27248317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91</TotalTime>
  <Words>905</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Trebuchet MS</vt:lpstr>
      <vt:lpstr>Wingdings 3</vt:lpstr>
      <vt:lpstr>Facet</vt:lpstr>
      <vt:lpstr>Relevance of pascal’s triangle in permutation and combination</vt:lpstr>
      <vt:lpstr>Permutation</vt:lpstr>
      <vt:lpstr>Combination</vt:lpstr>
      <vt:lpstr>Pascal’s Triangle</vt:lpstr>
      <vt:lpstr>PowerPoint Presentation</vt:lpstr>
      <vt:lpstr>PowerPoint Presentation</vt:lpstr>
      <vt:lpstr>Use of pascal’s triangle in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Relevance of pascal’s triangle in permutation and combination</dc:title>
  <dc:creator>yadhu</dc:creator>
  <cp:lastModifiedBy>yadhu</cp:lastModifiedBy>
  <cp:revision>4</cp:revision>
  <dcterms:created xsi:type="dcterms:W3CDTF">2023-07-20T13:12:58Z</dcterms:created>
  <dcterms:modified xsi:type="dcterms:W3CDTF">2023-07-21T06:48:14Z</dcterms:modified>
</cp:coreProperties>
</file>