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7" r:id="rId5"/>
    <p:sldId id="298" r:id="rId6"/>
    <p:sldId id="269" r:id="rId7"/>
    <p:sldId id="299" r:id="rId8"/>
    <p:sldId id="301" r:id="rId9"/>
    <p:sldId id="300" r:id="rId10"/>
    <p:sldId id="270" r:id="rId11"/>
    <p:sldId id="276" r:id="rId12"/>
    <p:sldId id="275" r:id="rId13"/>
    <p:sldId id="274" r:id="rId14"/>
    <p:sldId id="302" r:id="rId15"/>
    <p:sldId id="303" r:id="rId16"/>
    <p:sldId id="273" r:id="rId17"/>
    <p:sldId id="272" r:id="rId18"/>
    <p:sldId id="304" r:id="rId19"/>
    <p:sldId id="306"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4" userDrawn="1">
          <p15:clr>
            <a:srgbClr val="A4A3A4"/>
          </p15:clr>
        </p15:guide>
        <p15:guide id="2" pos="38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4"/>
        <p:guide pos="383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335.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5.xml"/><Relationship Id="rId4" Type="http://schemas.openxmlformats.org/officeDocument/2006/relationships/image" Target="../media/image2.png"/><Relationship Id="rId3" Type="http://schemas.openxmlformats.org/officeDocument/2006/relationships/tags" Target="../tags/tag64.xml"/><Relationship Id="rId2" Type="http://schemas.openxmlformats.org/officeDocument/2006/relationships/image" Target="../media/image1.jpe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9" Type="http://schemas.openxmlformats.org/officeDocument/2006/relationships/slideLayout" Target="../slideLayouts/slideLayout7.xml"/><Relationship Id="rId28" Type="http://schemas.openxmlformats.org/officeDocument/2006/relationships/tags" Target="../tags/tag212.xml"/><Relationship Id="rId27" Type="http://schemas.openxmlformats.org/officeDocument/2006/relationships/image" Target="../media/image2.png"/><Relationship Id="rId26" Type="http://schemas.openxmlformats.org/officeDocument/2006/relationships/tags" Target="../tags/tag211.xml"/><Relationship Id="rId25" Type="http://schemas.openxmlformats.org/officeDocument/2006/relationships/tags" Target="../tags/tag210.xml"/><Relationship Id="rId24" Type="http://schemas.openxmlformats.org/officeDocument/2006/relationships/tags" Target="../tags/tag209.xml"/><Relationship Id="rId23" Type="http://schemas.openxmlformats.org/officeDocument/2006/relationships/tags" Target="../tags/tag208.xml"/><Relationship Id="rId22" Type="http://schemas.openxmlformats.org/officeDocument/2006/relationships/tags" Target="../tags/tag207.xml"/><Relationship Id="rId21" Type="http://schemas.openxmlformats.org/officeDocument/2006/relationships/tags" Target="../tags/tag206.xml"/><Relationship Id="rId20" Type="http://schemas.openxmlformats.org/officeDocument/2006/relationships/tags" Target="../tags/tag205.xml"/><Relationship Id="rId2" Type="http://schemas.openxmlformats.org/officeDocument/2006/relationships/tags" Target="../tags/tag187.xml"/><Relationship Id="rId19" Type="http://schemas.openxmlformats.org/officeDocument/2006/relationships/tags" Target="../tags/tag204.xml"/><Relationship Id="rId18" Type="http://schemas.openxmlformats.org/officeDocument/2006/relationships/tags" Target="../tags/tag203.xml"/><Relationship Id="rId17" Type="http://schemas.openxmlformats.org/officeDocument/2006/relationships/tags" Target="../tags/tag202.xml"/><Relationship Id="rId16" Type="http://schemas.openxmlformats.org/officeDocument/2006/relationships/tags" Target="../tags/tag201.xml"/><Relationship Id="rId15" Type="http://schemas.openxmlformats.org/officeDocument/2006/relationships/tags" Target="../tags/tag200.xml"/><Relationship Id="rId14" Type="http://schemas.openxmlformats.org/officeDocument/2006/relationships/tags" Target="../tags/tag199.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tags" Target="../tags/tag186.xml"/></Relationships>
</file>

<file path=ppt/slides/_rels/slide11.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6" Type="http://schemas.openxmlformats.org/officeDocument/2006/relationships/slideLayout" Target="../slideLayouts/slideLayout7.xml"/><Relationship Id="rId25" Type="http://schemas.openxmlformats.org/officeDocument/2006/relationships/tags" Target="../tags/tag235.xml"/><Relationship Id="rId24" Type="http://schemas.openxmlformats.org/officeDocument/2006/relationships/image" Target="../media/image2.png"/><Relationship Id="rId23" Type="http://schemas.openxmlformats.org/officeDocument/2006/relationships/tags" Target="../tags/tag234.xml"/><Relationship Id="rId22" Type="http://schemas.openxmlformats.org/officeDocument/2006/relationships/tags" Target="../tags/tag233.xml"/><Relationship Id="rId21" Type="http://schemas.openxmlformats.org/officeDocument/2006/relationships/tags" Target="../tags/tag232.xml"/><Relationship Id="rId20" Type="http://schemas.openxmlformats.org/officeDocument/2006/relationships/tags" Target="../tags/tag231.xml"/><Relationship Id="rId2" Type="http://schemas.openxmlformats.org/officeDocument/2006/relationships/tags" Target="../tags/tag214.xml"/><Relationship Id="rId19" Type="http://schemas.openxmlformats.org/officeDocument/2006/relationships/image" Target="../media/image12.jpeg"/><Relationship Id="rId18" Type="http://schemas.openxmlformats.org/officeDocument/2006/relationships/tags" Target="../tags/tag230.xml"/><Relationship Id="rId17" Type="http://schemas.openxmlformats.org/officeDocument/2006/relationships/tags" Target="../tags/tag229.xml"/><Relationship Id="rId16" Type="http://schemas.openxmlformats.org/officeDocument/2006/relationships/tags" Target="../tags/tag228.xml"/><Relationship Id="rId15" Type="http://schemas.openxmlformats.org/officeDocument/2006/relationships/tags" Target="../tags/tag227.xml"/><Relationship Id="rId14" Type="http://schemas.openxmlformats.org/officeDocument/2006/relationships/tags" Target="../tags/tag226.xml"/><Relationship Id="rId13" Type="http://schemas.openxmlformats.org/officeDocument/2006/relationships/tags" Target="../tags/tag225.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tags" Target="../tags/tag213.xml"/></Relationships>
</file>

<file path=ppt/slides/_rels/slide12.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tags" Target="../tags/tag243.xml"/><Relationship Id="rId7" Type="http://schemas.openxmlformats.org/officeDocument/2006/relationships/tags" Target="../tags/tag242.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3" Type="http://schemas.openxmlformats.org/officeDocument/2006/relationships/tags" Target="../tags/tag238.xml"/><Relationship Id="rId21" Type="http://schemas.openxmlformats.org/officeDocument/2006/relationships/slideLayout" Target="../slideLayouts/slideLayout7.xml"/><Relationship Id="rId20" Type="http://schemas.openxmlformats.org/officeDocument/2006/relationships/tags" Target="../tags/tag250.xml"/><Relationship Id="rId2" Type="http://schemas.openxmlformats.org/officeDocument/2006/relationships/tags" Target="../tags/tag237.xml"/><Relationship Id="rId19" Type="http://schemas.openxmlformats.org/officeDocument/2006/relationships/image" Target="../media/image2.png"/><Relationship Id="rId18" Type="http://schemas.openxmlformats.org/officeDocument/2006/relationships/tags" Target="../tags/tag249.xml"/><Relationship Id="rId17" Type="http://schemas.openxmlformats.org/officeDocument/2006/relationships/image" Target="../media/image16.jpeg"/><Relationship Id="rId16" Type="http://schemas.openxmlformats.org/officeDocument/2006/relationships/tags" Target="../tags/tag248.xml"/><Relationship Id="rId15" Type="http://schemas.openxmlformats.org/officeDocument/2006/relationships/image" Target="../media/image15.jpeg"/><Relationship Id="rId14" Type="http://schemas.openxmlformats.org/officeDocument/2006/relationships/tags" Target="../tags/tag247.xml"/><Relationship Id="rId13" Type="http://schemas.openxmlformats.org/officeDocument/2006/relationships/image" Target="../media/image14.jpeg"/><Relationship Id="rId12" Type="http://schemas.openxmlformats.org/officeDocument/2006/relationships/tags" Target="../tags/tag246.xml"/><Relationship Id="rId11" Type="http://schemas.openxmlformats.org/officeDocument/2006/relationships/image" Target="../media/image13.jpeg"/><Relationship Id="rId10" Type="http://schemas.openxmlformats.org/officeDocument/2006/relationships/tags" Target="../tags/tag245.xml"/><Relationship Id="rId1" Type="http://schemas.openxmlformats.org/officeDocument/2006/relationships/tags" Target="../tags/tag236.xml"/></Relationships>
</file>

<file path=ppt/slides/_rels/slide13.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6" Type="http://schemas.openxmlformats.org/officeDocument/2006/relationships/slideLayout" Target="../slideLayouts/slideLayout7.xml"/><Relationship Id="rId15" Type="http://schemas.openxmlformats.org/officeDocument/2006/relationships/tags" Target="../tags/tag264.xml"/><Relationship Id="rId14" Type="http://schemas.openxmlformats.org/officeDocument/2006/relationships/image" Target="../media/image2.png"/><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tags" Target="../tags/tag251.xml"/></Relationships>
</file>

<file path=ppt/slides/_rels/slide14.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7" Type="http://schemas.openxmlformats.org/officeDocument/2006/relationships/slideLayout" Target="../slideLayouts/slideLayout7.xml"/><Relationship Id="rId16" Type="http://schemas.openxmlformats.org/officeDocument/2006/relationships/tags" Target="../tags/tag279.xml"/><Relationship Id="rId15" Type="http://schemas.openxmlformats.org/officeDocument/2006/relationships/image" Target="../media/image2.png"/><Relationship Id="rId14" Type="http://schemas.openxmlformats.org/officeDocument/2006/relationships/tags" Target="../tags/tag278.xml"/><Relationship Id="rId13" Type="http://schemas.openxmlformats.org/officeDocument/2006/relationships/tags" Target="../tags/tag277.xml"/><Relationship Id="rId12" Type="http://schemas.openxmlformats.org/officeDocument/2006/relationships/tags" Target="../tags/tag276.xml"/><Relationship Id="rId11" Type="http://schemas.openxmlformats.org/officeDocument/2006/relationships/tags" Target="../tags/tag275.xml"/><Relationship Id="rId10" Type="http://schemas.openxmlformats.org/officeDocument/2006/relationships/tags" Target="../tags/tag274.xml"/><Relationship Id="rId1" Type="http://schemas.openxmlformats.org/officeDocument/2006/relationships/tags" Target="../tags/tag265.xml"/></Relationships>
</file>

<file path=ppt/slides/_rels/slide15.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 Type="http://schemas.openxmlformats.org/officeDocument/2006/relationships/tags" Target="../tags/tag282.xml"/><Relationship Id="rId20" Type="http://schemas.openxmlformats.org/officeDocument/2006/relationships/slideLayout" Target="../slideLayouts/slideLayout7.xml"/><Relationship Id="rId2" Type="http://schemas.openxmlformats.org/officeDocument/2006/relationships/tags" Target="../tags/tag281.xml"/><Relationship Id="rId19" Type="http://schemas.openxmlformats.org/officeDocument/2006/relationships/tags" Target="../tags/tag297.xml"/><Relationship Id="rId18" Type="http://schemas.openxmlformats.org/officeDocument/2006/relationships/image" Target="../media/image2.png"/><Relationship Id="rId17" Type="http://schemas.openxmlformats.org/officeDocument/2006/relationships/tags" Target="../tags/tag296.xml"/><Relationship Id="rId16" Type="http://schemas.openxmlformats.org/officeDocument/2006/relationships/tags" Target="../tags/tag295.xml"/><Relationship Id="rId15" Type="http://schemas.openxmlformats.org/officeDocument/2006/relationships/tags" Target="../tags/tag294.xml"/><Relationship Id="rId14" Type="http://schemas.openxmlformats.org/officeDocument/2006/relationships/tags" Target="../tags/tag293.xml"/><Relationship Id="rId13" Type="http://schemas.openxmlformats.org/officeDocument/2006/relationships/tags" Target="../tags/tag292.xml"/><Relationship Id="rId12" Type="http://schemas.openxmlformats.org/officeDocument/2006/relationships/tags" Target="../tags/tag291.xml"/><Relationship Id="rId11" Type="http://schemas.openxmlformats.org/officeDocument/2006/relationships/tags" Target="../tags/tag290.xml"/><Relationship Id="rId10" Type="http://schemas.openxmlformats.org/officeDocument/2006/relationships/tags" Target="../tags/tag289.xml"/><Relationship Id="rId1" Type="http://schemas.openxmlformats.org/officeDocument/2006/relationships/tags" Target="../tags/tag280.xml"/></Relationships>
</file>

<file path=ppt/slides/_rels/slide16.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6" Type="http://schemas.openxmlformats.org/officeDocument/2006/relationships/slideLayout" Target="../slideLayouts/slideLayout7.xml"/><Relationship Id="rId15" Type="http://schemas.openxmlformats.org/officeDocument/2006/relationships/tags" Target="../tags/tag311.xml"/><Relationship Id="rId14" Type="http://schemas.openxmlformats.org/officeDocument/2006/relationships/image" Target="../media/image2.png"/><Relationship Id="rId13" Type="http://schemas.openxmlformats.org/officeDocument/2006/relationships/tags" Target="../tags/tag310.xml"/><Relationship Id="rId12" Type="http://schemas.openxmlformats.org/officeDocument/2006/relationships/tags" Target="../tags/tag309.xml"/><Relationship Id="rId11" Type="http://schemas.openxmlformats.org/officeDocument/2006/relationships/tags" Target="../tags/tag308.xml"/><Relationship Id="rId10" Type="http://schemas.openxmlformats.org/officeDocument/2006/relationships/tags" Target="../tags/tag307.xml"/><Relationship Id="rId1" Type="http://schemas.openxmlformats.org/officeDocument/2006/relationships/tags" Target="../tags/tag298.xml"/></Relationships>
</file>

<file path=ppt/slides/_rels/slide17.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tags" Target="../tags/tag314.xml"/><Relationship Id="rId22" Type="http://schemas.openxmlformats.org/officeDocument/2006/relationships/slideLayout" Target="../slideLayouts/slideLayout7.xml"/><Relationship Id="rId21" Type="http://schemas.openxmlformats.org/officeDocument/2006/relationships/tags" Target="../tags/tag331.xml"/><Relationship Id="rId20" Type="http://schemas.openxmlformats.org/officeDocument/2006/relationships/image" Target="../media/image2.png"/><Relationship Id="rId2" Type="http://schemas.openxmlformats.org/officeDocument/2006/relationships/tags" Target="../tags/tag313.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tags" Target="../tags/tag31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34.xml"/><Relationship Id="rId4" Type="http://schemas.openxmlformats.org/officeDocument/2006/relationships/image" Target="../media/image2.png"/><Relationship Id="rId3" Type="http://schemas.openxmlformats.org/officeDocument/2006/relationships/tags" Target="../tags/tag333.xml"/><Relationship Id="rId2" Type="http://schemas.openxmlformats.org/officeDocument/2006/relationships/image" Target="../media/image1.jpeg"/><Relationship Id="rId1" Type="http://schemas.openxmlformats.org/officeDocument/2006/relationships/tags" Target="../tags/tag332.xml"/></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8" Type="http://schemas.openxmlformats.org/officeDocument/2006/relationships/slideLayout" Target="../slideLayouts/slideLayout7.xml"/><Relationship Id="rId17" Type="http://schemas.openxmlformats.org/officeDocument/2006/relationships/tags" Target="../tags/tag81.xml"/><Relationship Id="rId16" Type="http://schemas.openxmlformats.org/officeDocument/2006/relationships/image" Target="../media/image2.png"/><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6" Type="http://schemas.openxmlformats.org/officeDocument/2006/relationships/slideLayout" Target="../slideLayouts/slideLayout7.xml"/><Relationship Id="rId25" Type="http://schemas.openxmlformats.org/officeDocument/2006/relationships/tags" Target="../tags/tag105.xml"/><Relationship Id="rId24" Type="http://schemas.openxmlformats.org/officeDocument/2006/relationships/tags" Target="../tags/tag104.xml"/><Relationship Id="rId23" Type="http://schemas.openxmlformats.org/officeDocument/2006/relationships/image" Target="../media/image2.png"/><Relationship Id="rId22" Type="http://schemas.openxmlformats.org/officeDocument/2006/relationships/tags" Target="../tags/tag103.xml"/><Relationship Id="rId21" Type="http://schemas.openxmlformats.org/officeDocument/2006/relationships/tags" Target="../tags/tag102.xml"/><Relationship Id="rId20" Type="http://schemas.openxmlformats.org/officeDocument/2006/relationships/tags" Target="../tags/tag101.xml"/><Relationship Id="rId2" Type="http://schemas.openxmlformats.org/officeDocument/2006/relationships/tags" Target="../tags/tag83.xml"/><Relationship Id="rId19" Type="http://schemas.openxmlformats.org/officeDocument/2006/relationships/tags" Target="../tags/tag100.xml"/><Relationship Id="rId18" Type="http://schemas.openxmlformats.org/officeDocument/2006/relationships/tags" Target="../tags/tag99.xml"/><Relationship Id="rId17" Type="http://schemas.openxmlformats.org/officeDocument/2006/relationships/tags" Target="../tags/tag98.xml"/><Relationship Id="rId16" Type="http://schemas.openxmlformats.org/officeDocument/2006/relationships/tags" Target="../tags/tag97.xml"/><Relationship Id="rId15" Type="http://schemas.openxmlformats.org/officeDocument/2006/relationships/tags" Target="../tags/tag96.xml"/><Relationship Id="rId14" Type="http://schemas.openxmlformats.org/officeDocument/2006/relationships/tags" Target="../tags/tag95.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tags" Target="../tags/tag82.xml"/></Relationships>
</file>

<file path=ppt/slides/_rels/slide4.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0" Type="http://schemas.openxmlformats.org/officeDocument/2006/relationships/slideLayout" Target="../slideLayouts/slideLayout7.xml"/><Relationship Id="rId2" Type="http://schemas.openxmlformats.org/officeDocument/2006/relationships/tags" Target="../tags/tag107.xml"/><Relationship Id="rId19" Type="http://schemas.openxmlformats.org/officeDocument/2006/relationships/tags" Target="../tags/tag121.xml"/><Relationship Id="rId18" Type="http://schemas.openxmlformats.org/officeDocument/2006/relationships/image" Target="../media/image2.png"/><Relationship Id="rId17" Type="http://schemas.openxmlformats.org/officeDocument/2006/relationships/tags" Target="../tags/tag120.xml"/><Relationship Id="rId16" Type="http://schemas.openxmlformats.org/officeDocument/2006/relationships/image" Target="../media/image4.jpeg"/><Relationship Id="rId15" Type="http://schemas.openxmlformats.org/officeDocument/2006/relationships/tags" Target="../tags/tag119.xml"/><Relationship Id="rId14" Type="http://schemas.openxmlformats.org/officeDocument/2006/relationships/image" Target="../media/image3.jpeg"/><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tags" Target="../tags/tag106.xml"/></Relationships>
</file>

<file path=ppt/slides/_rels/slide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4" Type="http://schemas.openxmlformats.org/officeDocument/2006/relationships/slideLayout" Target="../slideLayouts/slideLayout7.xml"/><Relationship Id="rId13" Type="http://schemas.openxmlformats.org/officeDocument/2006/relationships/tags" Target="../tags/tag132.xml"/><Relationship Id="rId12" Type="http://schemas.openxmlformats.org/officeDocument/2006/relationships/image" Target="../media/image2.png"/><Relationship Id="rId11" Type="http://schemas.openxmlformats.org/officeDocument/2006/relationships/tags" Target="../tags/tag131.xml"/><Relationship Id="rId10" Type="http://schemas.openxmlformats.org/officeDocument/2006/relationships/image" Target="../media/image5.png"/><Relationship Id="rId1" Type="http://schemas.openxmlformats.org/officeDocument/2006/relationships/tags" Target="../tags/tag122.xml"/></Relationships>
</file>

<file path=ppt/slides/_rels/slide6.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5" Type="http://schemas.openxmlformats.org/officeDocument/2006/relationships/slideLayout" Target="../slideLayouts/slideLayout7.xml"/><Relationship Id="rId14" Type="http://schemas.openxmlformats.org/officeDocument/2006/relationships/tags" Target="../tags/tag144.xml"/><Relationship Id="rId13" Type="http://schemas.openxmlformats.org/officeDocument/2006/relationships/image" Target="../media/image2.png"/><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tags" Target="../tags/tag133.xml"/></Relationships>
</file>

<file path=ppt/slides/_rels/slide7.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0" Type="http://schemas.openxmlformats.org/officeDocument/2006/relationships/slideLayout" Target="../slideLayouts/slideLayout7.xml"/><Relationship Id="rId2" Type="http://schemas.openxmlformats.org/officeDocument/2006/relationships/tags" Target="../tags/tag146.xml"/><Relationship Id="rId19" Type="http://schemas.openxmlformats.org/officeDocument/2006/relationships/tags" Target="../tags/tag159.xml"/><Relationship Id="rId18" Type="http://schemas.openxmlformats.org/officeDocument/2006/relationships/image" Target="../media/image2.png"/><Relationship Id="rId17" Type="http://schemas.openxmlformats.org/officeDocument/2006/relationships/tags" Target="../tags/tag158.xml"/><Relationship Id="rId16" Type="http://schemas.openxmlformats.org/officeDocument/2006/relationships/tags" Target="../tags/tag157.xml"/><Relationship Id="rId15" Type="http://schemas.openxmlformats.org/officeDocument/2006/relationships/tags" Target="../tags/tag156.xml"/><Relationship Id="rId14" Type="http://schemas.openxmlformats.org/officeDocument/2006/relationships/image" Target="../media/image9.png"/><Relationship Id="rId13" Type="http://schemas.openxmlformats.org/officeDocument/2006/relationships/tags" Target="../tags/tag155.xml"/><Relationship Id="rId12" Type="http://schemas.openxmlformats.org/officeDocument/2006/relationships/image" Target="../media/image8.png"/><Relationship Id="rId11" Type="http://schemas.openxmlformats.org/officeDocument/2006/relationships/tags" Target="../tags/tag154.xml"/><Relationship Id="rId10" Type="http://schemas.openxmlformats.org/officeDocument/2006/relationships/image" Target="../media/image7.jpeg"/><Relationship Id="rId1" Type="http://schemas.openxmlformats.org/officeDocument/2006/relationships/tags" Target="../tags/tag145.xml"/></Relationships>
</file>

<file path=ppt/slides/_rels/slide8.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5" Type="http://schemas.openxmlformats.org/officeDocument/2006/relationships/slideLayout" Target="../slideLayouts/slideLayout7.xml"/><Relationship Id="rId14" Type="http://schemas.openxmlformats.org/officeDocument/2006/relationships/tags" Target="../tags/tag170.xml"/><Relationship Id="rId13" Type="http://schemas.openxmlformats.org/officeDocument/2006/relationships/image" Target="../media/image2.png"/><Relationship Id="rId12" Type="http://schemas.openxmlformats.org/officeDocument/2006/relationships/tags" Target="../tags/tag169.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tags" Target="../tags/tag160.xml"/></Relationships>
</file>

<file path=ppt/slides/_rels/slide9.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tags" Target="../tags/tag178.xml"/><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7" Type="http://schemas.openxmlformats.org/officeDocument/2006/relationships/slideLayout" Target="../slideLayouts/slideLayout7.xml"/><Relationship Id="rId16" Type="http://schemas.openxmlformats.org/officeDocument/2006/relationships/tags" Target="../tags/tag185.xml"/><Relationship Id="rId15" Type="http://schemas.openxmlformats.org/officeDocument/2006/relationships/image" Target="../media/image2.png"/><Relationship Id="rId14" Type="http://schemas.openxmlformats.org/officeDocument/2006/relationships/tags" Target="../tags/tag184.xml"/><Relationship Id="rId13" Type="http://schemas.openxmlformats.org/officeDocument/2006/relationships/tags" Target="../tags/tag183.xml"/><Relationship Id="rId12" Type="http://schemas.openxmlformats.org/officeDocument/2006/relationships/tags" Target="../tags/tag182.xml"/><Relationship Id="rId11" Type="http://schemas.openxmlformats.org/officeDocument/2006/relationships/tags" Target="../tags/tag181.xml"/><Relationship Id="rId10" Type="http://schemas.openxmlformats.org/officeDocument/2006/relationships/tags" Target="../tags/tag180.xml"/><Relationship Id="rId1" Type="http://schemas.openxmlformats.org/officeDocument/2006/relationships/tags" Target="../tags/tag17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8000">
              <a:schemeClr val="accent5">
                <a:lumMod val="75000"/>
                <a:alpha val="75000"/>
              </a:schemeClr>
            </a:gs>
            <a:gs pos="20000">
              <a:schemeClr val="accent5">
                <a:lumMod val="20000"/>
                <a:lumOff val="80000"/>
              </a:schemeClr>
            </a:gs>
            <a:gs pos="57000">
              <a:schemeClr val="accent5">
                <a:lumMod val="75000"/>
              </a:schemeClr>
            </a:gs>
          </a:gsLst>
          <a:lin ang="19800000" scaled="1"/>
        </a:gradFill>
        <a:effectLst/>
      </p:bgPr>
    </p:bg>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494665" y="3540125"/>
            <a:ext cx="4176395" cy="3770630"/>
          </a:xfrm>
          <a:prstGeom prst="rect">
            <a:avLst/>
          </a:prstGeom>
          <a:noFill/>
          <a:ln w="9525">
            <a:noFill/>
          </a:ln>
        </p:spPr>
      </p:pic>
      <p:sp>
        <p:nvSpPr>
          <p:cNvPr id="4" name="矩形 3"/>
          <p:cNvSpPr/>
          <p:nvPr/>
        </p:nvSpPr>
        <p:spPr>
          <a:xfrm>
            <a:off x="2484755" y="828040"/>
            <a:ext cx="7223125" cy="4154170"/>
          </a:xfrm>
          <a:prstGeom prst="rect">
            <a:avLst/>
          </a:prstGeom>
          <a:noFill/>
          <a:ln>
            <a:noFill/>
          </a:ln>
        </p:spPr>
        <p:txBody>
          <a:bodyPr wrap="square" rtlCol="0" anchor="t">
            <a:spAutoFit/>
            <a:scene3d>
              <a:camera prst="orthographicFront"/>
              <a:lightRig rig="threePt" dir="t"/>
            </a:scene3d>
          </a:bodyPr>
          <a:p>
            <a:pPr algn="ctr"/>
            <a:r>
              <a:rPr lang="en-US" altLang="zh-CN"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 </a:t>
            </a:r>
            <a:r>
              <a:rPr lang="zh-CN" altLang="en-US"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智</a:t>
            </a:r>
            <a:r>
              <a:rPr lang="en-US" altLang="zh-CN"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a:t>
            </a:r>
            <a:r>
              <a:rPr lang="zh-CN" altLang="en-US"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眼</a:t>
            </a:r>
            <a:r>
              <a:rPr lang="en-US" altLang="zh-CN"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a:t>
            </a:r>
            <a:r>
              <a:rPr lang="zh-CN" altLang="en-US"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守护</a:t>
            </a:r>
            <a:endParaRPr lang="zh-CN" altLang="en-US"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endParaRPr>
          </a:p>
          <a:p>
            <a:pPr algn="ctr"/>
            <a:r>
              <a:rPr lang="en-US" altLang="zh-CN"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 </a:t>
            </a:r>
            <a:r>
              <a:rPr lang="zh-CN" altLang="en-US"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让</a:t>
            </a:r>
            <a:r>
              <a:rPr lang="en-US" altLang="zh-CN"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a:t>
            </a:r>
            <a:r>
              <a:rPr lang="zh-CN" altLang="en-US"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爱</a:t>
            </a:r>
            <a:r>
              <a:rPr lang="en-US" altLang="zh-CN"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a:t>
            </a:r>
            <a:r>
              <a:rPr lang="zh-CN" altLang="en-US"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rPr>
              <a:t>常伴</a:t>
            </a:r>
            <a:endParaRPr lang="zh-CN" altLang="en-US"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endParaRPr>
          </a:p>
          <a:p>
            <a:pPr algn="ctr"/>
            <a:endParaRPr lang="zh-CN" altLang="en-US" sz="88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endParaRPr>
          </a:p>
        </p:txBody>
      </p:sp>
      <p:sp>
        <p:nvSpPr>
          <p:cNvPr id="5" name="文本框 4"/>
          <p:cNvSpPr txBox="1"/>
          <p:nvPr/>
        </p:nvSpPr>
        <p:spPr>
          <a:xfrm>
            <a:off x="3964940" y="4387215"/>
            <a:ext cx="5619115" cy="521970"/>
          </a:xfrm>
          <a:prstGeom prst="rect">
            <a:avLst/>
          </a:prstGeom>
          <a:noFill/>
        </p:spPr>
        <p:txBody>
          <a:bodyPr wrap="square" rtlCol="0">
            <a:spAutoFit/>
          </a:bodyPr>
          <a:p>
            <a:pPr algn="ctr"/>
            <a:r>
              <a:rPr lang="zh-CN" altLang="en-US" sz="2800">
                <a:solidFill>
                  <a:schemeClr val="bg1"/>
                </a:solidFill>
                <a:latin typeface="华文新魏" panose="02010800040101010101" charset="-122"/>
                <a:ea typeface="华文新魏" panose="02010800040101010101" charset="-122"/>
              </a:rPr>
              <a:t>失能老人监护智能系统</a:t>
            </a:r>
            <a:endParaRPr lang="zh-CN" altLang="en-US" sz="2800">
              <a:solidFill>
                <a:schemeClr val="bg1"/>
              </a:solidFill>
              <a:latin typeface="华文新魏" panose="02010800040101010101" charset="-122"/>
              <a:ea typeface="华文新魏" panose="02010800040101010101" charset="-122"/>
            </a:endParaRPr>
          </a:p>
        </p:txBody>
      </p:sp>
      <p:pic>
        <p:nvPicPr>
          <p:cNvPr id="47" name="图片 46"/>
          <p:cNvPicPr/>
          <p:nvPr>
            <p:custDataLst>
              <p:tags r:id="rId3"/>
            </p:custDataLst>
          </p:nvPr>
        </p:nvPicPr>
        <p:blipFill>
          <a:blip r:embed="rId4"/>
          <a:stretch>
            <a:fillRect/>
          </a:stretch>
        </p:blipFill>
        <p:spPr>
          <a:xfrm>
            <a:off x="11229975" y="8890"/>
            <a:ext cx="795020" cy="819150"/>
          </a:xfrm>
          <a:prstGeom prst="rect">
            <a:avLst/>
          </a:prstGeom>
          <a:noFill/>
          <a:ln w="9525">
            <a:noFill/>
          </a:ln>
        </p:spPr>
      </p:pic>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417830"/>
            <a:ext cx="10995660" cy="1143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9685" y="12700"/>
            <a:ext cx="1263015" cy="429260"/>
          </a:xfrm>
          <a:prstGeom prst="rect">
            <a:avLst/>
          </a:prstGeom>
          <a:noFill/>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25975" y="-12700"/>
            <a:ext cx="1264920" cy="424180"/>
          </a:xfrm>
          <a:prstGeom prst="rect">
            <a:avLst/>
          </a:prstGeom>
          <a:solidFill>
            <a:srgbClr val="FFFFFF"/>
          </a:solidFill>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产品功能</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264922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sp>
        <p:nvSpPr>
          <p:cNvPr id="23" name="梯形 22"/>
          <p:cNvSpPr/>
          <p:nvPr/>
        </p:nvSpPr>
        <p:spPr>
          <a:xfrm>
            <a:off x="462280" y="1003935"/>
            <a:ext cx="2346325" cy="444500"/>
          </a:xfrm>
          <a:prstGeom prst="trapezoid">
            <a:avLst>
              <a:gd name="adj" fmla="val 152793"/>
            </a:avLst>
          </a:prstGeom>
        </p:spPr>
        <p:style>
          <a:lnRef idx="0">
            <a:srgbClr val="FFFFFF"/>
          </a:lnRef>
          <a:fillRef idx="1">
            <a:schemeClr val="accent5"/>
          </a:fillRef>
          <a:effectRef idx="1">
            <a:schemeClr val="accent5"/>
          </a:effectRef>
          <a:fontRef idx="minor">
            <a:schemeClr val="lt1"/>
          </a:fontRef>
        </p:style>
        <p:txBody>
          <a:bodyPr rtlCol="0" anchor="ctr"/>
          <a:p>
            <a:pPr algn="ctr"/>
            <a:r>
              <a:rPr lang="zh-CN" altLang="en-US" sz="2000">
                <a:solidFill>
                  <a:schemeClr val="bg1"/>
                </a:solidFill>
                <a:latin typeface="华文新魏" panose="02010800040101010101" charset="-122"/>
                <a:ea typeface="华文新魏" panose="02010800040101010101" charset="-122"/>
              </a:rPr>
              <a:t>护工终端</a:t>
            </a:r>
            <a:endParaRPr lang="zh-CN" altLang="en-US" sz="2000">
              <a:solidFill>
                <a:schemeClr val="bg1"/>
              </a:solidFill>
              <a:latin typeface="华文新魏" panose="02010800040101010101" charset="-122"/>
              <a:ea typeface="华文新魏" panose="02010800040101010101" charset="-122"/>
            </a:endParaRPr>
          </a:p>
        </p:txBody>
      </p:sp>
      <p:sp>
        <p:nvSpPr>
          <p:cNvPr id="26" name="梯形 25"/>
          <p:cNvSpPr/>
          <p:nvPr>
            <p:custDataLst>
              <p:tags r:id="rId9"/>
            </p:custDataLst>
          </p:nvPr>
        </p:nvSpPr>
        <p:spPr>
          <a:xfrm>
            <a:off x="4625975" y="1003935"/>
            <a:ext cx="2346325" cy="444500"/>
          </a:xfrm>
          <a:prstGeom prst="trapezoid">
            <a:avLst>
              <a:gd name="adj" fmla="val 152793"/>
            </a:avLst>
          </a:prstGeom>
        </p:spPr>
        <p:style>
          <a:lnRef idx="0">
            <a:srgbClr val="FFFFFF"/>
          </a:lnRef>
          <a:fillRef idx="1">
            <a:schemeClr val="accent5"/>
          </a:fillRef>
          <a:effectRef idx="1">
            <a:schemeClr val="accent5"/>
          </a:effectRef>
          <a:fontRef idx="minor">
            <a:schemeClr val="lt1"/>
          </a:fontRef>
        </p:style>
        <p:txBody>
          <a:bodyPr rtlCol="0" anchor="ctr"/>
          <a:p>
            <a:pPr algn="ctr"/>
            <a:r>
              <a:rPr lang="en-US" altLang="zh-CN" sz="2000">
                <a:solidFill>
                  <a:schemeClr val="bg1"/>
                </a:solidFill>
                <a:latin typeface="华文新魏" panose="02010800040101010101" charset="-122"/>
                <a:ea typeface="华文新魏" panose="02010800040101010101" charset="-122"/>
              </a:rPr>
              <a:t>PC</a:t>
            </a:r>
            <a:r>
              <a:rPr lang="zh-CN" altLang="en-US" sz="2000">
                <a:solidFill>
                  <a:schemeClr val="bg1"/>
                </a:solidFill>
                <a:latin typeface="华文新魏" panose="02010800040101010101" charset="-122"/>
                <a:ea typeface="华文新魏" panose="02010800040101010101" charset="-122"/>
              </a:rPr>
              <a:t>端</a:t>
            </a:r>
            <a:endParaRPr lang="zh-CN" altLang="en-US" sz="2000">
              <a:solidFill>
                <a:schemeClr val="bg1"/>
              </a:solidFill>
              <a:latin typeface="华文新魏" panose="02010800040101010101" charset="-122"/>
              <a:ea typeface="华文新魏" panose="02010800040101010101" charset="-122"/>
            </a:endParaRPr>
          </a:p>
        </p:txBody>
      </p:sp>
      <p:sp>
        <p:nvSpPr>
          <p:cNvPr id="27" name="梯形 26"/>
          <p:cNvSpPr/>
          <p:nvPr>
            <p:custDataLst>
              <p:tags r:id="rId10"/>
            </p:custDataLst>
          </p:nvPr>
        </p:nvSpPr>
        <p:spPr>
          <a:xfrm>
            <a:off x="8543290" y="1003935"/>
            <a:ext cx="2346325" cy="444500"/>
          </a:xfrm>
          <a:prstGeom prst="trapezoid">
            <a:avLst>
              <a:gd name="adj" fmla="val 152793"/>
            </a:avLst>
          </a:prstGeom>
        </p:spPr>
        <p:style>
          <a:lnRef idx="0">
            <a:srgbClr val="FFFFFF"/>
          </a:lnRef>
          <a:fillRef idx="1">
            <a:schemeClr val="accent5"/>
          </a:fillRef>
          <a:effectRef idx="1">
            <a:schemeClr val="accent5"/>
          </a:effectRef>
          <a:fontRef idx="minor">
            <a:schemeClr val="lt1"/>
          </a:fontRef>
        </p:style>
        <p:txBody>
          <a:bodyPr rtlCol="0" anchor="ctr"/>
          <a:p>
            <a:pPr algn="ctr"/>
            <a:r>
              <a:rPr lang="en-US" altLang="zh-CN" sz="2000">
                <a:solidFill>
                  <a:schemeClr val="bg1"/>
                </a:solidFill>
                <a:latin typeface="华文新魏" panose="02010800040101010101" charset="-122"/>
                <a:ea typeface="华文新魏" panose="02010800040101010101" charset="-122"/>
              </a:rPr>
              <a:t>APP</a:t>
            </a:r>
            <a:r>
              <a:rPr lang="zh-CN" altLang="en-US" sz="2000">
                <a:solidFill>
                  <a:schemeClr val="bg1"/>
                </a:solidFill>
                <a:latin typeface="华文新魏" panose="02010800040101010101" charset="-122"/>
                <a:ea typeface="华文新魏" panose="02010800040101010101" charset="-122"/>
              </a:rPr>
              <a:t>端</a:t>
            </a:r>
            <a:endParaRPr lang="zh-CN" altLang="en-US" sz="2000">
              <a:solidFill>
                <a:schemeClr val="bg1"/>
              </a:solidFill>
              <a:latin typeface="华文新魏" panose="02010800040101010101" charset="-122"/>
              <a:ea typeface="华文新魏" panose="02010800040101010101" charset="-122"/>
            </a:endParaRPr>
          </a:p>
        </p:txBody>
      </p:sp>
      <p:sp>
        <p:nvSpPr>
          <p:cNvPr id="28" name="椭圆 27"/>
          <p:cNvSpPr/>
          <p:nvPr/>
        </p:nvSpPr>
        <p:spPr>
          <a:xfrm>
            <a:off x="277495" y="206629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29" name="文本框 28"/>
          <p:cNvSpPr txBox="1"/>
          <p:nvPr/>
        </p:nvSpPr>
        <p:spPr>
          <a:xfrm>
            <a:off x="572135" y="2010410"/>
            <a:ext cx="4064000" cy="101473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摄像头</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记录护工的操作过程</a:t>
            </a:r>
            <a:endParaRPr lang="zh-CN" altLang="en-US" sz="2000">
              <a:solidFill>
                <a:schemeClr val="tx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和其他相关情况</a:t>
            </a:r>
            <a:endParaRPr lang="zh-CN" altLang="en-US" sz="2000">
              <a:solidFill>
                <a:schemeClr val="tx1"/>
              </a:solidFill>
              <a:latin typeface="华文新魏" panose="02010800040101010101" charset="-122"/>
              <a:ea typeface="华文新魏" panose="02010800040101010101" charset="-122"/>
            </a:endParaRPr>
          </a:p>
        </p:txBody>
      </p:sp>
      <p:sp>
        <p:nvSpPr>
          <p:cNvPr id="30" name="椭圆 29"/>
          <p:cNvSpPr/>
          <p:nvPr>
            <p:custDataLst>
              <p:tags r:id="rId11"/>
            </p:custDataLst>
          </p:nvPr>
        </p:nvSpPr>
        <p:spPr>
          <a:xfrm>
            <a:off x="277495" y="308610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31" name="椭圆 30"/>
          <p:cNvSpPr/>
          <p:nvPr>
            <p:custDataLst>
              <p:tags r:id="rId12"/>
            </p:custDataLst>
          </p:nvPr>
        </p:nvSpPr>
        <p:spPr>
          <a:xfrm>
            <a:off x="277495" y="426847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32" name="椭圆 31"/>
          <p:cNvSpPr/>
          <p:nvPr>
            <p:custDataLst>
              <p:tags r:id="rId13"/>
            </p:custDataLst>
          </p:nvPr>
        </p:nvSpPr>
        <p:spPr>
          <a:xfrm>
            <a:off x="277495" y="536194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33" name="椭圆 32"/>
          <p:cNvSpPr/>
          <p:nvPr>
            <p:custDataLst>
              <p:tags r:id="rId14"/>
            </p:custDataLst>
          </p:nvPr>
        </p:nvSpPr>
        <p:spPr>
          <a:xfrm>
            <a:off x="277495" y="6378575"/>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34" name="文本框 33"/>
          <p:cNvSpPr txBox="1"/>
          <p:nvPr/>
        </p:nvSpPr>
        <p:spPr>
          <a:xfrm>
            <a:off x="561975" y="3025140"/>
            <a:ext cx="4064000" cy="101473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快捷键</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方便护工进行喂水、</a:t>
            </a:r>
            <a:endParaRPr lang="zh-CN" altLang="en-US" sz="2000">
              <a:solidFill>
                <a:schemeClr val="tx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喂饭一些常见的操作</a:t>
            </a:r>
            <a:endParaRPr lang="zh-CN" altLang="en-US" sz="2000">
              <a:solidFill>
                <a:schemeClr val="tx1"/>
              </a:solidFill>
              <a:latin typeface="华文新魏" panose="02010800040101010101" charset="-122"/>
              <a:ea typeface="华文新魏" panose="02010800040101010101" charset="-122"/>
            </a:endParaRPr>
          </a:p>
        </p:txBody>
      </p:sp>
      <p:sp>
        <p:nvSpPr>
          <p:cNvPr id="35" name="文本框 34"/>
          <p:cNvSpPr txBox="1"/>
          <p:nvPr/>
        </p:nvSpPr>
        <p:spPr>
          <a:xfrm>
            <a:off x="572135" y="4171950"/>
            <a:ext cx="4064000" cy="101473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按键动作识别</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通过姿态识别算法</a:t>
            </a:r>
            <a:endParaRPr lang="zh-CN" altLang="en-US" sz="2000">
              <a:solidFill>
                <a:schemeClr val="tx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来识别</a:t>
            </a:r>
            <a:endParaRPr lang="zh-CN" altLang="en-US" sz="2000">
              <a:solidFill>
                <a:schemeClr val="tx1"/>
              </a:solidFill>
              <a:latin typeface="华文新魏" panose="02010800040101010101" charset="-122"/>
              <a:ea typeface="华文新魏" panose="02010800040101010101" charset="-122"/>
            </a:endParaRPr>
          </a:p>
        </p:txBody>
      </p:sp>
      <p:sp>
        <p:nvSpPr>
          <p:cNvPr id="36" name="文本框 35"/>
          <p:cNvSpPr txBox="1"/>
          <p:nvPr/>
        </p:nvSpPr>
        <p:spPr>
          <a:xfrm>
            <a:off x="561975" y="5265420"/>
            <a:ext cx="4064000" cy="101473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操作记录和上传</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记录护工的操作记录，</a:t>
            </a:r>
            <a:endParaRPr lang="zh-CN" altLang="en-US" sz="2000">
              <a:solidFill>
                <a:schemeClr val="tx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并上传至中心数据库</a:t>
            </a:r>
            <a:endParaRPr lang="zh-CN" altLang="en-US" sz="2000">
              <a:solidFill>
                <a:schemeClr val="tx1"/>
              </a:solidFill>
              <a:latin typeface="华文新魏" panose="02010800040101010101" charset="-122"/>
              <a:ea typeface="华文新魏" panose="02010800040101010101" charset="-122"/>
            </a:endParaRPr>
          </a:p>
        </p:txBody>
      </p:sp>
      <p:sp>
        <p:nvSpPr>
          <p:cNvPr id="37" name="文本框 36"/>
          <p:cNvSpPr txBox="1"/>
          <p:nvPr/>
        </p:nvSpPr>
        <p:spPr>
          <a:xfrm>
            <a:off x="572135" y="628205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报警机制</a:t>
            </a:r>
            <a:endParaRPr lang="zh-CN" altLang="en-US" sz="2000">
              <a:solidFill>
                <a:schemeClr val="bg1"/>
              </a:solidFill>
              <a:latin typeface="华文新魏" panose="02010800040101010101" charset="-122"/>
              <a:ea typeface="华文新魏" panose="02010800040101010101" charset="-122"/>
            </a:endParaRPr>
          </a:p>
        </p:txBody>
      </p:sp>
      <p:sp>
        <p:nvSpPr>
          <p:cNvPr id="38" name="文本框 37"/>
          <p:cNvSpPr txBox="1"/>
          <p:nvPr/>
        </p:nvSpPr>
        <p:spPr>
          <a:xfrm>
            <a:off x="4263390" y="2010410"/>
            <a:ext cx="4064000" cy="706755"/>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护工管理</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管理护工信息</a:t>
            </a:r>
            <a:endParaRPr lang="zh-CN" altLang="en-US" sz="2000">
              <a:solidFill>
                <a:schemeClr val="tx1"/>
              </a:solidFill>
              <a:latin typeface="华文新魏" panose="02010800040101010101" charset="-122"/>
              <a:ea typeface="华文新魏" panose="02010800040101010101" charset="-122"/>
            </a:endParaRPr>
          </a:p>
        </p:txBody>
      </p:sp>
      <p:sp>
        <p:nvSpPr>
          <p:cNvPr id="39" name="椭圆 38"/>
          <p:cNvSpPr/>
          <p:nvPr>
            <p:custDataLst>
              <p:tags r:id="rId15"/>
            </p:custDataLst>
          </p:nvPr>
        </p:nvSpPr>
        <p:spPr>
          <a:xfrm>
            <a:off x="3985260" y="206629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40" name="椭圆 39"/>
          <p:cNvSpPr/>
          <p:nvPr>
            <p:custDataLst>
              <p:tags r:id="rId16"/>
            </p:custDataLst>
          </p:nvPr>
        </p:nvSpPr>
        <p:spPr>
          <a:xfrm>
            <a:off x="3985260" y="2870835"/>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41" name="椭圆 40"/>
          <p:cNvSpPr/>
          <p:nvPr>
            <p:custDataLst>
              <p:tags r:id="rId17"/>
            </p:custDataLst>
          </p:nvPr>
        </p:nvSpPr>
        <p:spPr>
          <a:xfrm>
            <a:off x="3985260" y="357759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42" name="椭圆 41"/>
          <p:cNvSpPr/>
          <p:nvPr>
            <p:custDataLst>
              <p:tags r:id="rId18"/>
            </p:custDataLst>
          </p:nvPr>
        </p:nvSpPr>
        <p:spPr>
          <a:xfrm>
            <a:off x="3985260" y="436499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43" name="椭圆 42"/>
          <p:cNvSpPr/>
          <p:nvPr>
            <p:custDataLst>
              <p:tags r:id="rId19"/>
            </p:custDataLst>
          </p:nvPr>
        </p:nvSpPr>
        <p:spPr>
          <a:xfrm>
            <a:off x="3985260" y="5358765"/>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44" name="椭圆 43"/>
          <p:cNvSpPr/>
          <p:nvPr>
            <p:custDataLst>
              <p:tags r:id="rId20"/>
            </p:custDataLst>
          </p:nvPr>
        </p:nvSpPr>
        <p:spPr>
          <a:xfrm>
            <a:off x="3985260" y="6378575"/>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45" name="文本框 44"/>
          <p:cNvSpPr txBox="1"/>
          <p:nvPr/>
        </p:nvSpPr>
        <p:spPr>
          <a:xfrm>
            <a:off x="4263390" y="2774315"/>
            <a:ext cx="4064000" cy="706755"/>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子女管理</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管理子女账户和权限</a:t>
            </a:r>
            <a:endParaRPr lang="zh-CN" altLang="en-US" sz="2000">
              <a:solidFill>
                <a:schemeClr val="tx1"/>
              </a:solidFill>
              <a:latin typeface="华文新魏" panose="02010800040101010101" charset="-122"/>
              <a:ea typeface="华文新魏" panose="02010800040101010101" charset="-122"/>
            </a:endParaRPr>
          </a:p>
        </p:txBody>
      </p:sp>
      <p:sp>
        <p:nvSpPr>
          <p:cNvPr id="46" name="文本框 45"/>
          <p:cNvSpPr txBox="1"/>
          <p:nvPr/>
        </p:nvSpPr>
        <p:spPr>
          <a:xfrm>
            <a:off x="4263390" y="3481070"/>
            <a:ext cx="4064000" cy="706755"/>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实时监控</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提供实时监控的能力</a:t>
            </a:r>
            <a:endParaRPr lang="zh-CN" altLang="en-US" sz="2000">
              <a:solidFill>
                <a:schemeClr val="tx1"/>
              </a:solidFill>
              <a:latin typeface="华文新魏" panose="02010800040101010101" charset="-122"/>
              <a:ea typeface="华文新魏" panose="02010800040101010101" charset="-122"/>
            </a:endParaRPr>
          </a:p>
        </p:txBody>
      </p:sp>
      <p:sp>
        <p:nvSpPr>
          <p:cNvPr id="47" name="文本框 46"/>
          <p:cNvSpPr txBox="1"/>
          <p:nvPr/>
        </p:nvSpPr>
        <p:spPr>
          <a:xfrm>
            <a:off x="4263390" y="4268470"/>
            <a:ext cx="4064000" cy="101473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报警和警报处理</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可以接收来自护工终端</a:t>
            </a:r>
            <a:endParaRPr lang="zh-CN" altLang="en-US" sz="2000">
              <a:solidFill>
                <a:schemeClr val="tx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的报警和警报信息</a:t>
            </a:r>
            <a:endParaRPr lang="zh-CN" altLang="en-US" sz="2000">
              <a:solidFill>
                <a:schemeClr val="tx1"/>
              </a:solidFill>
              <a:latin typeface="华文新魏" panose="02010800040101010101" charset="-122"/>
              <a:ea typeface="华文新魏" panose="02010800040101010101" charset="-122"/>
            </a:endParaRPr>
          </a:p>
        </p:txBody>
      </p:sp>
      <p:sp>
        <p:nvSpPr>
          <p:cNvPr id="48" name="文本框 47"/>
          <p:cNvSpPr txBox="1"/>
          <p:nvPr/>
        </p:nvSpPr>
        <p:spPr>
          <a:xfrm>
            <a:off x="4263390" y="5265420"/>
            <a:ext cx="4064000" cy="101473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数据记录和分析</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收集和记录护工终端的操作记录、护理记录和生命体征数据等</a:t>
            </a:r>
            <a:endParaRPr lang="zh-CN" altLang="en-US" sz="2000">
              <a:solidFill>
                <a:schemeClr val="tx1"/>
              </a:solidFill>
              <a:latin typeface="华文新魏" panose="02010800040101010101" charset="-122"/>
              <a:ea typeface="华文新魏" panose="02010800040101010101" charset="-122"/>
            </a:endParaRPr>
          </a:p>
        </p:txBody>
      </p:sp>
      <p:sp>
        <p:nvSpPr>
          <p:cNvPr id="49" name="文本框 48"/>
          <p:cNvSpPr txBox="1"/>
          <p:nvPr/>
        </p:nvSpPr>
        <p:spPr>
          <a:xfrm>
            <a:off x="4263390" y="628015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通知和沟通</a:t>
            </a:r>
            <a:endParaRPr lang="zh-CN" altLang="en-US" sz="2000">
              <a:solidFill>
                <a:schemeClr val="bg1"/>
              </a:solidFill>
              <a:latin typeface="华文新魏" panose="02010800040101010101" charset="-122"/>
              <a:ea typeface="华文新魏" panose="02010800040101010101" charset="-122"/>
            </a:endParaRPr>
          </a:p>
        </p:txBody>
      </p:sp>
      <p:sp>
        <p:nvSpPr>
          <p:cNvPr id="50" name="文本框 49"/>
          <p:cNvSpPr txBox="1"/>
          <p:nvPr/>
        </p:nvSpPr>
        <p:spPr>
          <a:xfrm>
            <a:off x="8396605" y="1969770"/>
            <a:ext cx="4064000" cy="706755"/>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实时监控</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实时监控老人生命体征数据</a:t>
            </a:r>
            <a:endParaRPr lang="zh-CN" altLang="en-US" sz="2000">
              <a:solidFill>
                <a:schemeClr val="tx1"/>
              </a:solidFill>
              <a:latin typeface="华文新魏" panose="02010800040101010101" charset="-122"/>
              <a:ea typeface="华文新魏" panose="02010800040101010101" charset="-122"/>
            </a:endParaRPr>
          </a:p>
        </p:txBody>
      </p:sp>
      <p:sp>
        <p:nvSpPr>
          <p:cNvPr id="51" name="椭圆 50"/>
          <p:cNvSpPr/>
          <p:nvPr>
            <p:custDataLst>
              <p:tags r:id="rId21"/>
            </p:custDataLst>
          </p:nvPr>
        </p:nvSpPr>
        <p:spPr>
          <a:xfrm>
            <a:off x="8142605" y="206629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52" name="椭圆 51"/>
          <p:cNvSpPr/>
          <p:nvPr>
            <p:custDataLst>
              <p:tags r:id="rId22"/>
            </p:custDataLst>
          </p:nvPr>
        </p:nvSpPr>
        <p:spPr>
          <a:xfrm>
            <a:off x="8142605" y="5455285"/>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53" name="椭圆 52"/>
          <p:cNvSpPr/>
          <p:nvPr>
            <p:custDataLst>
              <p:tags r:id="rId23"/>
            </p:custDataLst>
          </p:nvPr>
        </p:nvSpPr>
        <p:spPr>
          <a:xfrm>
            <a:off x="8142605" y="281940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54" name="椭圆 53"/>
          <p:cNvSpPr/>
          <p:nvPr>
            <p:custDataLst>
              <p:tags r:id="rId24"/>
            </p:custDataLst>
          </p:nvPr>
        </p:nvSpPr>
        <p:spPr>
          <a:xfrm>
            <a:off x="8142605" y="383413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55" name="椭圆 54"/>
          <p:cNvSpPr/>
          <p:nvPr>
            <p:custDataLst>
              <p:tags r:id="rId25"/>
            </p:custDataLst>
          </p:nvPr>
        </p:nvSpPr>
        <p:spPr>
          <a:xfrm>
            <a:off x="8142605" y="4570730"/>
            <a:ext cx="184785" cy="205740"/>
          </a:xfrm>
          <a:prstGeom prst="ellipse">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57" name="文本框 56"/>
          <p:cNvSpPr txBox="1"/>
          <p:nvPr/>
        </p:nvSpPr>
        <p:spPr>
          <a:xfrm>
            <a:off x="8396605" y="2768600"/>
            <a:ext cx="4064000" cy="101473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视频监控</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随时观看老人的日常起居和</a:t>
            </a:r>
            <a:endParaRPr lang="zh-CN" altLang="en-US" sz="2000">
              <a:solidFill>
                <a:schemeClr val="tx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护理情况</a:t>
            </a:r>
            <a:endParaRPr lang="zh-CN" altLang="en-US" sz="2000">
              <a:solidFill>
                <a:schemeClr val="tx1"/>
              </a:solidFill>
              <a:latin typeface="华文新魏" panose="02010800040101010101" charset="-122"/>
              <a:ea typeface="华文新魏" panose="02010800040101010101" charset="-122"/>
            </a:endParaRPr>
          </a:p>
        </p:txBody>
      </p:sp>
      <p:sp>
        <p:nvSpPr>
          <p:cNvPr id="58" name="文本框 57"/>
          <p:cNvSpPr txBox="1"/>
          <p:nvPr/>
        </p:nvSpPr>
        <p:spPr>
          <a:xfrm>
            <a:off x="8396605" y="378904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报警和紧急呼叫</a:t>
            </a:r>
            <a:endParaRPr lang="zh-CN" altLang="en-US" sz="2000">
              <a:solidFill>
                <a:schemeClr val="bg1"/>
              </a:solidFill>
              <a:latin typeface="华文新魏" panose="02010800040101010101" charset="-122"/>
              <a:ea typeface="华文新魏" panose="02010800040101010101" charset="-122"/>
            </a:endParaRPr>
          </a:p>
        </p:txBody>
      </p:sp>
      <p:sp>
        <p:nvSpPr>
          <p:cNvPr id="59" name="文本框 58"/>
          <p:cNvSpPr txBox="1"/>
          <p:nvPr/>
        </p:nvSpPr>
        <p:spPr>
          <a:xfrm>
            <a:off x="8396605" y="4474210"/>
            <a:ext cx="4064000" cy="706755"/>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健康数据记录</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记录并追踪老人的健康数据</a:t>
            </a:r>
            <a:endParaRPr lang="zh-CN" altLang="en-US" sz="2000">
              <a:solidFill>
                <a:schemeClr val="tx1"/>
              </a:solidFill>
              <a:latin typeface="华文新魏" panose="02010800040101010101" charset="-122"/>
              <a:ea typeface="华文新魏" panose="02010800040101010101" charset="-122"/>
            </a:endParaRPr>
          </a:p>
        </p:txBody>
      </p:sp>
      <p:sp>
        <p:nvSpPr>
          <p:cNvPr id="60" name="文本框 59"/>
          <p:cNvSpPr txBox="1"/>
          <p:nvPr/>
        </p:nvSpPr>
        <p:spPr>
          <a:xfrm>
            <a:off x="8461375" y="5358765"/>
            <a:ext cx="4064000" cy="132207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消息通知和交流</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子女可以及时接收养老机构</a:t>
            </a:r>
            <a:endParaRPr lang="zh-CN" altLang="en-US" sz="2000">
              <a:solidFill>
                <a:schemeClr val="tx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发送的通知、紧急提醒和服</a:t>
            </a:r>
            <a:endParaRPr lang="zh-CN" altLang="en-US" sz="2000">
              <a:solidFill>
                <a:schemeClr val="tx1"/>
              </a:solidFill>
              <a:latin typeface="华文新魏" panose="02010800040101010101" charset="-122"/>
              <a:ea typeface="华文新魏" panose="02010800040101010101" charset="-122"/>
            </a:endParaRPr>
          </a:p>
          <a:p>
            <a:r>
              <a:rPr lang="zh-CN" altLang="en-US" sz="2000">
                <a:solidFill>
                  <a:schemeClr val="tx1"/>
                </a:solidFill>
                <a:latin typeface="华文新魏" panose="02010800040101010101" charset="-122"/>
                <a:ea typeface="华文新魏" panose="02010800040101010101" charset="-122"/>
              </a:rPr>
              <a:t>务更新等信息</a:t>
            </a:r>
            <a:endParaRPr lang="zh-CN" altLang="en-US" sz="2000">
              <a:solidFill>
                <a:schemeClr val="tx1"/>
              </a:solidFill>
              <a:latin typeface="华文新魏" panose="02010800040101010101" charset="-122"/>
              <a:ea typeface="华文新魏" panose="02010800040101010101" charset="-122"/>
            </a:endParaRPr>
          </a:p>
        </p:txBody>
      </p:sp>
      <p:pic>
        <p:nvPicPr>
          <p:cNvPr id="61" name="图片 60"/>
          <p:cNvPicPr/>
          <p:nvPr>
            <p:custDataLst>
              <p:tags r:id="rId26"/>
            </p:custDataLst>
          </p:nvPr>
        </p:nvPicPr>
        <p:blipFill>
          <a:blip r:embed="rId27"/>
          <a:stretch>
            <a:fillRect/>
          </a:stretch>
        </p:blipFill>
        <p:spPr>
          <a:xfrm>
            <a:off x="11229975" y="8890"/>
            <a:ext cx="795020" cy="819150"/>
          </a:xfrm>
          <a:prstGeom prst="rect">
            <a:avLst/>
          </a:prstGeom>
          <a:noFill/>
          <a:ln w="9525">
            <a:noFill/>
          </a:ln>
        </p:spPr>
      </p:pic>
    </p:spTree>
    <p:custDataLst>
      <p:tags r:id="rId2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635" y="391160"/>
            <a:ext cx="10985500" cy="2540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61415" y="-254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0" y="0"/>
            <a:ext cx="1263015" cy="429260"/>
          </a:xfrm>
          <a:prstGeom prst="rect">
            <a:avLst/>
          </a:prstGeom>
          <a:noFill/>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6855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8424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4566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910580" y="-254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719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3691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75975" y="-565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5644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61415" y="-254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303780" y="-254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73450" y="-254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55820" y="-133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852795" y="-13335"/>
            <a:ext cx="1287145" cy="398780"/>
          </a:xfrm>
          <a:prstGeom prst="rect">
            <a:avLst/>
          </a:prstGeom>
          <a:solidFill>
            <a:schemeClr val="bg1"/>
          </a:solidFill>
        </p:spPr>
        <p:txBody>
          <a:bodyPr wrap="square" rtlCol="0">
            <a:spAutoFit/>
          </a:bodyPr>
          <a:p>
            <a:r>
              <a:rPr lang="zh-CN" altLang="en-US" sz="2000">
                <a:solidFill>
                  <a:schemeClr val="accent5">
                    <a:lumMod val="75000"/>
                  </a:schemeClr>
                </a:solidFill>
                <a:latin typeface="华文新魏" panose="02010800040101010101" charset="-122"/>
                <a:ea typeface="华文新魏" panose="02010800040101010101" charset="-122"/>
              </a:rPr>
              <a:t>关键技术</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8" name="文本框 17"/>
          <p:cNvSpPr txBox="1"/>
          <p:nvPr/>
        </p:nvSpPr>
        <p:spPr>
          <a:xfrm>
            <a:off x="70821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36915" y="-13335"/>
            <a:ext cx="265811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48105"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sp>
        <p:nvSpPr>
          <p:cNvPr id="23" name="半闭框 22"/>
          <p:cNvSpPr/>
          <p:nvPr/>
        </p:nvSpPr>
        <p:spPr>
          <a:xfrm>
            <a:off x="1028065" y="854075"/>
            <a:ext cx="484505" cy="575945"/>
          </a:xfrm>
          <a:prstGeom prst="halfFrame">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solidFill>
                <a:schemeClr val="tx1"/>
              </a:solidFill>
            </a:endParaRPr>
          </a:p>
        </p:txBody>
      </p:sp>
      <p:sp>
        <p:nvSpPr>
          <p:cNvPr id="24" name="半闭框 23"/>
          <p:cNvSpPr/>
          <p:nvPr>
            <p:custDataLst>
              <p:tags r:id="rId9"/>
            </p:custDataLst>
          </p:nvPr>
        </p:nvSpPr>
        <p:spPr>
          <a:xfrm rot="10800000">
            <a:off x="5006340" y="5719445"/>
            <a:ext cx="484505" cy="575945"/>
          </a:xfrm>
          <a:prstGeom prst="halfFrame">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solidFill>
                <a:schemeClr val="tx1"/>
              </a:solidFill>
            </a:endParaRPr>
          </a:p>
        </p:txBody>
      </p:sp>
      <p:sp>
        <p:nvSpPr>
          <p:cNvPr id="25" name="半闭框 24"/>
          <p:cNvSpPr/>
          <p:nvPr>
            <p:custDataLst>
              <p:tags r:id="rId10"/>
            </p:custDataLst>
          </p:nvPr>
        </p:nvSpPr>
        <p:spPr>
          <a:xfrm rot="5400000">
            <a:off x="5006340" y="854075"/>
            <a:ext cx="484505" cy="575945"/>
          </a:xfrm>
          <a:prstGeom prst="halfFrame">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solidFill>
                <a:schemeClr val="tx1"/>
              </a:solidFill>
            </a:endParaRPr>
          </a:p>
        </p:txBody>
      </p:sp>
      <p:sp>
        <p:nvSpPr>
          <p:cNvPr id="26" name="半闭框 25"/>
          <p:cNvSpPr/>
          <p:nvPr>
            <p:custDataLst>
              <p:tags r:id="rId11"/>
            </p:custDataLst>
          </p:nvPr>
        </p:nvSpPr>
        <p:spPr>
          <a:xfrm rot="16200000">
            <a:off x="982345" y="5765165"/>
            <a:ext cx="484505" cy="575945"/>
          </a:xfrm>
          <a:prstGeom prst="halfFrame">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solidFill>
                <a:schemeClr val="tx1"/>
              </a:solidFill>
            </a:endParaRPr>
          </a:p>
        </p:txBody>
      </p:sp>
      <p:sp>
        <p:nvSpPr>
          <p:cNvPr id="27" name="矩形 26"/>
          <p:cNvSpPr/>
          <p:nvPr/>
        </p:nvSpPr>
        <p:spPr>
          <a:xfrm>
            <a:off x="1512570" y="771525"/>
            <a:ext cx="3539490" cy="768350"/>
          </a:xfrm>
          <a:prstGeom prst="rect">
            <a:avLst/>
          </a:prstGeom>
          <a:noFill/>
          <a:ln>
            <a:noFill/>
          </a:ln>
        </p:spPr>
        <p:txBody>
          <a:bodyPr wrap="none" rtlCol="0" anchor="t">
            <a:spAutoFit/>
            <a:scene3d>
              <a:camera prst="orthographicFront"/>
              <a:lightRig rig="threePt" dir="t"/>
            </a:scene3d>
          </a:bodyPr>
          <a:p>
            <a:pPr algn="ctr"/>
            <a:r>
              <a:rPr lang="zh-CN" altLang="en-US" sz="4400" b="1">
                <a:solidFill>
                  <a:schemeClr val="bg2"/>
                </a:solidFill>
                <a:effectLst>
                  <a:innerShdw blurRad="63500" dist="50800" dir="13500000">
                    <a:srgbClr val="000000">
                      <a:alpha val="50000"/>
                    </a:srgbClr>
                  </a:innerShdw>
                </a:effectLst>
                <a:latin typeface="华文新魏" panose="02010800040101010101" charset="-122"/>
                <a:ea typeface="华文新魏" panose="02010800040101010101" charset="-122"/>
              </a:rPr>
              <a:t>姿态识别算法</a:t>
            </a:r>
            <a:endParaRPr lang="zh-CN" altLang="en-US" sz="4400" b="1">
              <a:solidFill>
                <a:schemeClr val="bg2"/>
              </a:solidFill>
              <a:effectLst>
                <a:innerShdw blurRad="63500" dist="50800" dir="13500000">
                  <a:srgbClr val="000000">
                    <a:alpha val="50000"/>
                  </a:srgbClr>
                </a:innerShdw>
              </a:effectLst>
              <a:latin typeface="华文新魏" panose="02010800040101010101" charset="-122"/>
              <a:ea typeface="华文新魏" panose="02010800040101010101" charset="-122"/>
            </a:endParaRPr>
          </a:p>
        </p:txBody>
      </p:sp>
      <p:sp>
        <p:nvSpPr>
          <p:cNvPr id="28" name="文本框 27"/>
          <p:cNvSpPr txBox="1"/>
          <p:nvPr/>
        </p:nvSpPr>
        <p:spPr>
          <a:xfrm>
            <a:off x="1326515" y="165862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cs typeface="华文新魏" panose="02010800040101010101" charset="-122"/>
              </a:rPr>
              <a:t>1）数据采集</a:t>
            </a:r>
            <a:endParaRPr lang="zh-CN" altLang="en-US" sz="20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29" name="文本框 28"/>
          <p:cNvSpPr txBox="1"/>
          <p:nvPr/>
        </p:nvSpPr>
        <p:spPr>
          <a:xfrm>
            <a:off x="1326515" y="217614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cs typeface="华文新魏" panose="02010800040101010101" charset="-122"/>
              </a:rPr>
              <a:t>2）预处理</a:t>
            </a:r>
            <a:endParaRPr lang="zh-CN" altLang="en-US" sz="20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0" name="文本框 29"/>
          <p:cNvSpPr txBox="1"/>
          <p:nvPr/>
        </p:nvSpPr>
        <p:spPr>
          <a:xfrm>
            <a:off x="1326515" y="269367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cs typeface="华文新魏" panose="02010800040101010101" charset="-122"/>
              </a:rPr>
              <a:t>3）神经网络预测</a:t>
            </a:r>
            <a:endParaRPr lang="zh-CN" altLang="en-US" sz="20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1" name="泪滴形 30"/>
          <p:cNvSpPr/>
          <p:nvPr/>
        </p:nvSpPr>
        <p:spPr>
          <a:xfrm>
            <a:off x="1558290" y="3224530"/>
            <a:ext cx="257175" cy="267335"/>
          </a:xfrm>
          <a:prstGeom prst="teardrop">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p>
        </p:txBody>
      </p:sp>
      <p:sp>
        <p:nvSpPr>
          <p:cNvPr id="32" name="文本框 31"/>
          <p:cNvSpPr txBox="1"/>
          <p:nvPr/>
        </p:nvSpPr>
        <p:spPr>
          <a:xfrm>
            <a:off x="1652270" y="3132455"/>
            <a:ext cx="3838575"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cs typeface="华文新魏" panose="02010800040101010101" charset="-122"/>
              </a:rPr>
              <a:t>关节点热力图</a:t>
            </a:r>
            <a:endParaRPr lang="zh-CN" altLang="en-US" sz="20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3" name="泪滴形 32"/>
          <p:cNvSpPr/>
          <p:nvPr>
            <p:custDataLst>
              <p:tags r:id="rId12"/>
            </p:custDataLst>
          </p:nvPr>
        </p:nvSpPr>
        <p:spPr>
          <a:xfrm>
            <a:off x="1558290" y="3689985"/>
            <a:ext cx="257175" cy="267335"/>
          </a:xfrm>
          <a:prstGeom prst="teardrop">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p>
        </p:txBody>
      </p:sp>
      <p:sp>
        <p:nvSpPr>
          <p:cNvPr id="34" name="泪滴形 33"/>
          <p:cNvSpPr/>
          <p:nvPr>
            <p:custDataLst>
              <p:tags r:id="rId13"/>
            </p:custDataLst>
          </p:nvPr>
        </p:nvSpPr>
        <p:spPr>
          <a:xfrm>
            <a:off x="1558290" y="4228465"/>
            <a:ext cx="257175" cy="267335"/>
          </a:xfrm>
          <a:prstGeom prst="teardrop">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p>
        </p:txBody>
      </p:sp>
      <p:sp>
        <p:nvSpPr>
          <p:cNvPr id="35" name="文本框 34"/>
          <p:cNvSpPr txBox="1"/>
          <p:nvPr/>
        </p:nvSpPr>
        <p:spPr>
          <a:xfrm>
            <a:off x="1651635" y="3623945"/>
            <a:ext cx="3839210" cy="398780"/>
          </a:xfrm>
          <a:prstGeom prst="rect">
            <a:avLst/>
          </a:prstGeom>
          <a:noFill/>
        </p:spPr>
        <p:txBody>
          <a:bodyPr wrap="square" rtlCol="0">
            <a:spAutoFit/>
          </a:bodyPr>
          <a:p>
            <a:r>
              <a:rPr lang="zh-CN" altLang="en-US"/>
              <a:t></a:t>
            </a:r>
            <a:r>
              <a:rPr lang="zh-CN" altLang="en-US" sz="2000">
                <a:solidFill>
                  <a:schemeClr val="bg1"/>
                </a:solidFill>
                <a:latin typeface="华文新魏" panose="02010800040101010101" charset="-122"/>
                <a:ea typeface="华文新魏" panose="02010800040101010101" charset="-122"/>
              </a:rPr>
              <a:t>关节点亲和区域</a:t>
            </a:r>
            <a:endParaRPr lang="zh-CN" altLang="en-US" sz="2000">
              <a:solidFill>
                <a:schemeClr val="bg1"/>
              </a:solidFill>
              <a:latin typeface="华文新魏" panose="02010800040101010101" charset="-122"/>
              <a:ea typeface="华文新魏" panose="02010800040101010101" charset="-122"/>
            </a:endParaRPr>
          </a:p>
        </p:txBody>
      </p:sp>
      <p:sp>
        <p:nvSpPr>
          <p:cNvPr id="36" name="文本框 35"/>
          <p:cNvSpPr txBox="1"/>
          <p:nvPr/>
        </p:nvSpPr>
        <p:spPr>
          <a:xfrm>
            <a:off x="1652270" y="4089400"/>
            <a:ext cx="3838575"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cs typeface="华文新魏" panose="02010800040101010101" charset="-122"/>
              </a:rPr>
              <a:t>卷积神经网络</a:t>
            </a:r>
            <a:endParaRPr lang="zh-CN" altLang="en-US" sz="20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7" name="文本框 36"/>
          <p:cNvSpPr txBox="1"/>
          <p:nvPr/>
        </p:nvSpPr>
        <p:spPr>
          <a:xfrm>
            <a:off x="1171575" y="466788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cs typeface="华文新魏" panose="02010800040101010101" charset="-122"/>
              </a:rPr>
              <a:t>4）关键点提取</a:t>
            </a:r>
            <a:endParaRPr lang="zh-CN" altLang="en-US" sz="20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8" name="文本框 37"/>
          <p:cNvSpPr txBox="1"/>
          <p:nvPr/>
        </p:nvSpPr>
        <p:spPr>
          <a:xfrm>
            <a:off x="1161415" y="519366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cs typeface="华文新魏" panose="02010800040101010101" charset="-122"/>
              </a:rPr>
              <a:t>5）关键点连接算法</a:t>
            </a:r>
            <a:endParaRPr lang="zh-CN" altLang="en-US" sz="20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9" name="文本框 38"/>
          <p:cNvSpPr txBox="1"/>
          <p:nvPr/>
        </p:nvSpPr>
        <p:spPr>
          <a:xfrm>
            <a:off x="1171575" y="571182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cs typeface="华文新魏" panose="02010800040101010101" charset="-122"/>
              </a:rPr>
              <a:t>6）二分图算法优化</a:t>
            </a:r>
            <a:endParaRPr lang="zh-CN" altLang="en-US" sz="20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40" name="半闭框 39"/>
          <p:cNvSpPr/>
          <p:nvPr>
            <p:custDataLst>
              <p:tags r:id="rId14"/>
            </p:custDataLst>
          </p:nvPr>
        </p:nvSpPr>
        <p:spPr>
          <a:xfrm>
            <a:off x="6445885" y="899795"/>
            <a:ext cx="484505" cy="575945"/>
          </a:xfrm>
          <a:prstGeom prst="halfFrame">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solidFill>
                <a:schemeClr val="tx1"/>
              </a:solidFill>
            </a:endParaRPr>
          </a:p>
        </p:txBody>
      </p:sp>
      <p:sp>
        <p:nvSpPr>
          <p:cNvPr id="41" name="半闭框 40"/>
          <p:cNvSpPr/>
          <p:nvPr>
            <p:custDataLst>
              <p:tags r:id="rId15"/>
            </p:custDataLst>
          </p:nvPr>
        </p:nvSpPr>
        <p:spPr>
          <a:xfrm rot="5400000">
            <a:off x="10739120" y="808355"/>
            <a:ext cx="484505" cy="575945"/>
          </a:xfrm>
          <a:prstGeom prst="halfFrame">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solidFill>
                <a:schemeClr val="tx1"/>
              </a:solidFill>
            </a:endParaRPr>
          </a:p>
        </p:txBody>
      </p:sp>
      <p:sp>
        <p:nvSpPr>
          <p:cNvPr id="42" name="半闭框 41"/>
          <p:cNvSpPr/>
          <p:nvPr>
            <p:custDataLst>
              <p:tags r:id="rId16"/>
            </p:custDataLst>
          </p:nvPr>
        </p:nvSpPr>
        <p:spPr>
          <a:xfrm rot="10800000">
            <a:off x="10784840" y="5846445"/>
            <a:ext cx="484505" cy="575945"/>
          </a:xfrm>
          <a:prstGeom prst="halfFrame">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solidFill>
                <a:schemeClr val="tx1"/>
              </a:solidFill>
            </a:endParaRPr>
          </a:p>
        </p:txBody>
      </p:sp>
      <p:sp>
        <p:nvSpPr>
          <p:cNvPr id="43" name="半闭框 42"/>
          <p:cNvSpPr/>
          <p:nvPr>
            <p:custDataLst>
              <p:tags r:id="rId17"/>
            </p:custDataLst>
          </p:nvPr>
        </p:nvSpPr>
        <p:spPr>
          <a:xfrm rot="16200000">
            <a:off x="6491605" y="5800725"/>
            <a:ext cx="484505" cy="575945"/>
          </a:xfrm>
          <a:prstGeom prst="halfFrame">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solidFill>
                <a:schemeClr val="tx1"/>
              </a:solidFill>
            </a:endParaRPr>
          </a:p>
        </p:txBody>
      </p:sp>
      <p:sp>
        <p:nvSpPr>
          <p:cNvPr id="44" name="矩形 43"/>
          <p:cNvSpPr/>
          <p:nvPr/>
        </p:nvSpPr>
        <p:spPr>
          <a:xfrm>
            <a:off x="7071995" y="854075"/>
            <a:ext cx="3539490" cy="768350"/>
          </a:xfrm>
          <a:prstGeom prst="rect">
            <a:avLst/>
          </a:prstGeom>
          <a:noFill/>
          <a:ln>
            <a:noFill/>
          </a:ln>
        </p:spPr>
        <p:txBody>
          <a:bodyPr wrap="none" rtlCol="0" anchor="t">
            <a:spAutoFit/>
          </a:bodyPr>
          <a:p>
            <a:pPr algn="ctr"/>
            <a:r>
              <a:rPr lang="zh-CN" altLang="en-US" sz="4400" b="1">
                <a:solidFill>
                  <a:schemeClr val="bg2"/>
                </a:solidFill>
                <a:effectLst>
                  <a:innerShdw blurRad="63500" dist="50800" dir="13500000">
                    <a:srgbClr val="000000">
                      <a:alpha val="50000"/>
                    </a:srgbClr>
                  </a:innerShdw>
                </a:effectLst>
                <a:latin typeface="华文新魏" panose="02010800040101010101" charset="-122"/>
                <a:ea typeface="华文新魏" panose="02010800040101010101" charset="-122"/>
              </a:rPr>
              <a:t>智能手环技术</a:t>
            </a:r>
            <a:endParaRPr lang="zh-CN" altLang="en-US" sz="4400" b="1">
              <a:solidFill>
                <a:schemeClr val="bg2"/>
              </a:solidFill>
              <a:effectLst>
                <a:innerShdw blurRad="63500" dist="50800" dir="13500000">
                  <a:srgbClr val="000000">
                    <a:alpha val="50000"/>
                  </a:srgbClr>
                </a:innerShdw>
              </a:effectLst>
              <a:latin typeface="华文新魏" panose="02010800040101010101" charset="-122"/>
              <a:ea typeface="华文新魏" panose="02010800040101010101" charset="-122"/>
            </a:endParaRPr>
          </a:p>
        </p:txBody>
      </p:sp>
      <p:pic>
        <p:nvPicPr>
          <p:cNvPr id="844058132" name="图片 2"/>
          <p:cNvPicPr>
            <a:picLocks noChangeAspect="1" noChangeArrowheads="1"/>
          </p:cNvPicPr>
          <p:nvPr>
            <p:custDataLst>
              <p:tags r:id="rId18"/>
            </p:custDataLst>
          </p:nvPr>
        </p:nvPicPr>
        <p:blipFill>
          <a:blip r:embed="rId19" cstate="print">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a:xfrm>
            <a:off x="8933815" y="3475355"/>
            <a:ext cx="2335530" cy="2335530"/>
          </a:xfrm>
          <a:prstGeom prst="rect">
            <a:avLst/>
          </a:prstGeom>
          <a:noFill/>
          <a:ln>
            <a:noFill/>
          </a:ln>
        </p:spPr>
      </p:pic>
      <p:sp>
        <p:nvSpPr>
          <p:cNvPr id="45" name="文本框 44"/>
          <p:cNvSpPr txBox="1"/>
          <p:nvPr/>
        </p:nvSpPr>
        <p:spPr>
          <a:xfrm>
            <a:off x="6911975" y="1658620"/>
            <a:ext cx="4064000" cy="398780"/>
          </a:xfrm>
          <a:prstGeom prst="rect">
            <a:avLst/>
          </a:prstGeom>
          <a:noFill/>
        </p:spPr>
        <p:txBody>
          <a:bodyPr wrap="square" rtlCol="0">
            <a:spAutoFit/>
          </a:bodyPr>
          <a:p>
            <a:r>
              <a:rPr lang="zh-CN" altLang="en-US">
                <a:solidFill>
                  <a:schemeClr val="bg1"/>
                </a:solidFill>
                <a:latin typeface="华文新魏" panose="02010800040101010101" charset="-122"/>
                <a:ea typeface="华文新魏" panose="02010800040101010101" charset="-122"/>
                <a:cs typeface="华文新魏" panose="02010800040101010101" charset="-122"/>
                <a:sym typeface="+mn-ea"/>
              </a:rPr>
              <a:t>1）</a:t>
            </a:r>
            <a:r>
              <a:rPr lang="zh-CN" altLang="en-US" sz="2000">
                <a:solidFill>
                  <a:schemeClr val="bg1"/>
                </a:solidFill>
                <a:latin typeface="华文新魏" panose="02010800040101010101" charset="-122"/>
                <a:ea typeface="华文新魏" panose="02010800040101010101" charset="-122"/>
              </a:rPr>
              <a:t>血糖血氧自动检测</a:t>
            </a:r>
            <a:endParaRPr lang="zh-CN" altLang="en-US" sz="2000">
              <a:solidFill>
                <a:schemeClr val="bg1"/>
              </a:solidFill>
              <a:latin typeface="华文新魏" panose="02010800040101010101" charset="-122"/>
              <a:ea typeface="华文新魏" panose="02010800040101010101" charset="-122"/>
            </a:endParaRPr>
          </a:p>
        </p:txBody>
      </p:sp>
      <p:sp>
        <p:nvSpPr>
          <p:cNvPr id="46" name="文本框 45"/>
          <p:cNvSpPr txBox="1"/>
          <p:nvPr>
            <p:custDataLst>
              <p:tags r:id="rId20"/>
            </p:custDataLst>
          </p:nvPr>
        </p:nvSpPr>
        <p:spPr>
          <a:xfrm>
            <a:off x="6930390" y="2361565"/>
            <a:ext cx="4064000" cy="398780"/>
          </a:xfrm>
          <a:prstGeom prst="rect">
            <a:avLst/>
          </a:prstGeom>
          <a:noFill/>
        </p:spPr>
        <p:txBody>
          <a:bodyPr wrap="square" rtlCol="0">
            <a:spAutoFit/>
          </a:bodyPr>
          <a:p>
            <a:r>
              <a:rPr lang="en-US" altLang="zh-CN">
                <a:solidFill>
                  <a:schemeClr val="bg1"/>
                </a:solidFill>
                <a:latin typeface="华文新魏" panose="02010800040101010101" charset="-122"/>
                <a:ea typeface="华文新魏" panose="02010800040101010101" charset="-122"/>
                <a:cs typeface="华文新魏" panose="02010800040101010101" charset="-122"/>
                <a:sym typeface="+mn-ea"/>
              </a:rPr>
              <a:t>2</a:t>
            </a:r>
            <a:r>
              <a:rPr lang="zh-CN" altLang="en-US">
                <a:solidFill>
                  <a:schemeClr val="bg1"/>
                </a:solidFill>
                <a:latin typeface="华文新魏" panose="02010800040101010101" charset="-122"/>
                <a:ea typeface="华文新魏" panose="02010800040101010101" charset="-122"/>
                <a:cs typeface="华文新魏" panose="02010800040101010101" charset="-122"/>
                <a:sym typeface="+mn-ea"/>
              </a:rPr>
              <a:t>）</a:t>
            </a:r>
            <a:r>
              <a:rPr lang="zh-CN" altLang="en-US" sz="2000">
                <a:solidFill>
                  <a:schemeClr val="bg1"/>
                </a:solidFill>
                <a:latin typeface="华文新魏" panose="02010800040101010101" charset="-122"/>
                <a:ea typeface="华文新魏" panose="02010800040101010101" charset="-122"/>
                <a:cs typeface="华文新魏" panose="02010800040101010101" charset="-122"/>
                <a:sym typeface="+mn-ea"/>
              </a:rPr>
              <a:t>血压经脉算法</a:t>
            </a:r>
            <a:endParaRPr lang="zh-CN" altLang="en-US" sz="2000">
              <a:solidFill>
                <a:schemeClr val="bg1"/>
              </a:solidFill>
              <a:latin typeface="华文新魏" panose="02010800040101010101" charset="-122"/>
              <a:ea typeface="华文新魏" panose="02010800040101010101" charset="-122"/>
              <a:cs typeface="华文新魏" panose="02010800040101010101" charset="-122"/>
              <a:sym typeface="+mn-ea"/>
            </a:endParaRPr>
          </a:p>
        </p:txBody>
      </p:sp>
      <p:sp>
        <p:nvSpPr>
          <p:cNvPr id="47" name="文本框 46"/>
          <p:cNvSpPr txBox="1"/>
          <p:nvPr>
            <p:custDataLst>
              <p:tags r:id="rId21"/>
            </p:custDataLst>
          </p:nvPr>
        </p:nvSpPr>
        <p:spPr>
          <a:xfrm>
            <a:off x="6911975" y="3030220"/>
            <a:ext cx="4064000" cy="398780"/>
          </a:xfrm>
          <a:prstGeom prst="rect">
            <a:avLst/>
          </a:prstGeom>
          <a:noFill/>
        </p:spPr>
        <p:txBody>
          <a:bodyPr wrap="square" rtlCol="0">
            <a:spAutoFit/>
          </a:bodyPr>
          <a:p>
            <a:r>
              <a:rPr lang="en-US" altLang="zh-CN">
                <a:solidFill>
                  <a:schemeClr val="bg1"/>
                </a:solidFill>
                <a:latin typeface="华文新魏" panose="02010800040101010101" charset="-122"/>
                <a:ea typeface="华文新魏" panose="02010800040101010101" charset="-122"/>
                <a:cs typeface="华文新魏" panose="02010800040101010101" charset="-122"/>
                <a:sym typeface="+mn-ea"/>
              </a:rPr>
              <a:t>3</a:t>
            </a:r>
            <a:r>
              <a:rPr lang="zh-CN" altLang="en-US">
                <a:solidFill>
                  <a:schemeClr val="bg1"/>
                </a:solidFill>
                <a:latin typeface="华文新魏" panose="02010800040101010101" charset="-122"/>
                <a:ea typeface="华文新魏" panose="02010800040101010101" charset="-122"/>
                <a:cs typeface="华文新魏" panose="02010800040101010101" charset="-122"/>
                <a:sym typeface="+mn-ea"/>
              </a:rPr>
              <a:t>）</a:t>
            </a:r>
            <a:r>
              <a:rPr lang="zh-CN" altLang="en-US" sz="2000">
                <a:solidFill>
                  <a:schemeClr val="bg1"/>
                </a:solidFill>
                <a:latin typeface="华文新魏" panose="02010800040101010101" charset="-122"/>
                <a:ea typeface="华文新魏" panose="02010800040101010101" charset="-122"/>
                <a:cs typeface="华文新魏" panose="02010800040101010101" charset="-122"/>
                <a:sym typeface="+mn-ea"/>
              </a:rPr>
              <a:t>心电监测技术</a:t>
            </a:r>
            <a:endParaRPr lang="zh-CN" altLang="en-US" sz="2000">
              <a:solidFill>
                <a:schemeClr val="bg1"/>
              </a:solidFill>
              <a:latin typeface="华文新魏" panose="02010800040101010101" charset="-122"/>
              <a:ea typeface="华文新魏" panose="02010800040101010101" charset="-122"/>
              <a:cs typeface="华文新魏" panose="02010800040101010101" charset="-122"/>
              <a:sym typeface="+mn-ea"/>
            </a:endParaRPr>
          </a:p>
        </p:txBody>
      </p:sp>
      <p:sp>
        <p:nvSpPr>
          <p:cNvPr id="48" name="文本框 47"/>
          <p:cNvSpPr txBox="1"/>
          <p:nvPr>
            <p:custDataLst>
              <p:tags r:id="rId22"/>
            </p:custDataLst>
          </p:nvPr>
        </p:nvSpPr>
        <p:spPr>
          <a:xfrm>
            <a:off x="6911975" y="3690620"/>
            <a:ext cx="4064000" cy="398780"/>
          </a:xfrm>
          <a:prstGeom prst="rect">
            <a:avLst/>
          </a:prstGeom>
          <a:noFill/>
        </p:spPr>
        <p:txBody>
          <a:bodyPr wrap="square" rtlCol="0">
            <a:spAutoFit/>
          </a:bodyPr>
          <a:p>
            <a:r>
              <a:rPr lang="en-US" altLang="zh-CN">
                <a:solidFill>
                  <a:schemeClr val="bg1"/>
                </a:solidFill>
                <a:latin typeface="华文新魏" panose="02010800040101010101" charset="-122"/>
                <a:ea typeface="华文新魏" panose="02010800040101010101" charset="-122"/>
                <a:cs typeface="华文新魏" panose="02010800040101010101" charset="-122"/>
                <a:sym typeface="+mn-ea"/>
              </a:rPr>
              <a:t>4</a:t>
            </a:r>
            <a:r>
              <a:rPr lang="zh-CN" altLang="en-US">
                <a:solidFill>
                  <a:schemeClr val="bg1"/>
                </a:solidFill>
                <a:latin typeface="华文新魏" panose="02010800040101010101" charset="-122"/>
                <a:ea typeface="华文新魏" panose="02010800040101010101" charset="-122"/>
                <a:cs typeface="华文新魏" panose="02010800040101010101" charset="-122"/>
                <a:sym typeface="+mn-ea"/>
              </a:rPr>
              <a:t>）</a:t>
            </a:r>
            <a:r>
              <a:rPr lang="zh-CN" altLang="en-US" sz="2000">
                <a:solidFill>
                  <a:schemeClr val="bg1"/>
                </a:solidFill>
                <a:latin typeface="华文新魏" panose="02010800040101010101" charset="-122"/>
                <a:ea typeface="华文新魏" panose="02010800040101010101" charset="-122"/>
                <a:cs typeface="华文新魏" panose="02010800040101010101" charset="-122"/>
                <a:sym typeface="+mn-ea"/>
              </a:rPr>
              <a:t>数据分析和处理</a:t>
            </a:r>
            <a:endParaRPr lang="zh-CN" altLang="en-US" sz="2000">
              <a:solidFill>
                <a:schemeClr val="bg1"/>
              </a:solidFill>
              <a:latin typeface="华文新魏" panose="02010800040101010101" charset="-122"/>
              <a:ea typeface="华文新魏" panose="02010800040101010101" charset="-122"/>
              <a:cs typeface="华文新魏" panose="02010800040101010101" charset="-122"/>
              <a:sym typeface="+mn-ea"/>
            </a:endParaRPr>
          </a:p>
        </p:txBody>
      </p:sp>
      <p:pic>
        <p:nvPicPr>
          <p:cNvPr id="49" name="图片 48"/>
          <p:cNvPicPr/>
          <p:nvPr>
            <p:custDataLst>
              <p:tags r:id="rId23"/>
            </p:custDataLst>
          </p:nvPr>
        </p:nvPicPr>
        <p:blipFill>
          <a:blip r:embed="rId24"/>
          <a:stretch>
            <a:fillRect/>
          </a:stretch>
        </p:blipFill>
        <p:spPr>
          <a:xfrm>
            <a:off x="11229975" y="8890"/>
            <a:ext cx="795020" cy="819150"/>
          </a:xfrm>
          <a:prstGeom prst="rect">
            <a:avLst/>
          </a:prstGeom>
          <a:noFill/>
          <a:ln w="9525">
            <a:noFill/>
          </a:ln>
        </p:spPr>
      </p:pic>
    </p:spTree>
    <p:custDataLst>
      <p:tags r:id="rId2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397510"/>
            <a:ext cx="10970895" cy="3175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8890" y="0"/>
            <a:ext cx="1263015" cy="429260"/>
          </a:xfrm>
          <a:prstGeom prst="rect">
            <a:avLst/>
          </a:prstGeom>
          <a:noFill/>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6915" y="-43815"/>
            <a:ext cx="1245870" cy="442595"/>
          </a:xfrm>
          <a:prstGeom prst="rect">
            <a:avLst/>
          </a:prstGeom>
          <a:solidFill>
            <a:schemeClr val="bg1"/>
          </a:solidFill>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营销策略</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9" name="文本框 18"/>
          <p:cNvSpPr txBox="1"/>
          <p:nvPr/>
        </p:nvSpPr>
        <p:spPr>
          <a:xfrm>
            <a:off x="8317230" y="-635"/>
            <a:ext cx="263398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sp>
        <p:nvSpPr>
          <p:cNvPr id="22" name="对角圆角矩形 21"/>
          <p:cNvSpPr/>
          <p:nvPr/>
        </p:nvSpPr>
        <p:spPr>
          <a:xfrm>
            <a:off x="709295" y="1794510"/>
            <a:ext cx="1903095" cy="2510155"/>
          </a:xfrm>
          <a:prstGeom prst="round2DiagRect">
            <a:avLst>
              <a:gd name="adj1" fmla="val 26426"/>
              <a:gd name="adj2" fmla="val 0"/>
            </a:avLst>
          </a:prstGeom>
          <a:effectLst>
            <a:outerShdw blurRad="50800" dist="50800" dir="600000" algn="ctr" rotWithShape="0">
              <a:srgbClr val="000000">
                <a:alpha val="43000"/>
              </a:srgbClr>
            </a:outerShdw>
            <a:softEdge rad="50800"/>
          </a:effectLst>
          <a:scene3d>
            <a:camera prst="orthographicFront"/>
            <a:lightRig rig="threePt" dir="t"/>
          </a:scene3d>
          <a:sp3d extrusionH="76200" contourW="31750">
            <a:extrusionClr>
              <a:schemeClr val="accent5"/>
            </a:extrusionClr>
            <a:contourClr>
              <a:schemeClr val="accent5"/>
            </a:contourClr>
          </a:sp3d>
        </p:spPr>
        <p:style>
          <a:lnRef idx="0">
            <a:srgbClr val="FFFFFF"/>
          </a:lnRef>
          <a:fillRef idx="1">
            <a:schemeClr val="accent5"/>
          </a:fillRef>
          <a:effectRef idx="0">
            <a:srgbClr val="FFFFFF"/>
          </a:effectRef>
          <a:fontRef idx="minor">
            <a:schemeClr val="lt1"/>
          </a:fontRef>
        </p:style>
        <p:txBody>
          <a:bodyPr rtlCol="0" anchor="ctr"/>
          <a:p>
            <a:pPr algn="ctr"/>
            <a:r>
              <a:rPr lang="zh-CN" altLang="en-US" sz="2000">
                <a:solidFill>
                  <a:schemeClr val="bg1"/>
                </a:solidFill>
                <a:latin typeface="华文新魏" panose="02010800040101010101" charset="-122"/>
                <a:ea typeface="华文新魏" panose="02010800040101010101" charset="-122"/>
              </a:rPr>
              <a:t>线上推广</a:t>
            </a:r>
            <a:endParaRPr lang="zh-CN" altLang="en-US" sz="2000">
              <a:solidFill>
                <a:schemeClr val="bg1"/>
              </a:solidFill>
              <a:latin typeface="华文新魏" panose="02010800040101010101" charset="-122"/>
              <a:ea typeface="华文新魏" panose="02010800040101010101" charset="-122"/>
            </a:endParaRPr>
          </a:p>
          <a:p>
            <a:pPr algn="ctr"/>
            <a:endParaRPr lang="zh-CN" altLang="en-US" sz="2000">
              <a:solidFill>
                <a:schemeClr val="bg1"/>
              </a:solidFill>
              <a:latin typeface="华文新魏" panose="02010800040101010101" charset="-122"/>
              <a:ea typeface="华文新魏" panose="02010800040101010101" charset="-122"/>
            </a:endParaRPr>
          </a:p>
          <a:p>
            <a:pPr algn="ctr"/>
            <a:r>
              <a:rPr lang="zh-CN" altLang="en-US" sz="2000">
                <a:solidFill>
                  <a:schemeClr val="bg1"/>
                </a:solidFill>
                <a:latin typeface="华文新魏" panose="02010800040101010101" charset="-122"/>
                <a:ea typeface="华文新魏" panose="02010800040101010101" charset="-122"/>
              </a:rPr>
              <a:t>1）免费线上推广</a:t>
            </a:r>
            <a:endParaRPr lang="zh-CN" altLang="en-US" sz="2000">
              <a:solidFill>
                <a:schemeClr val="bg1"/>
              </a:solidFill>
              <a:latin typeface="华文新魏" panose="02010800040101010101" charset="-122"/>
              <a:ea typeface="华文新魏" panose="02010800040101010101" charset="-122"/>
            </a:endParaRPr>
          </a:p>
          <a:p>
            <a:pPr algn="ctr"/>
            <a:r>
              <a:rPr lang="zh-CN" altLang="en-US" sz="2000">
                <a:solidFill>
                  <a:schemeClr val="bg1"/>
                </a:solidFill>
                <a:latin typeface="华文新魏" panose="02010800040101010101" charset="-122"/>
                <a:ea typeface="华文新魏" panose="02010800040101010101" charset="-122"/>
              </a:rPr>
              <a:t>2）争取权威媒体报道</a:t>
            </a:r>
            <a:endParaRPr lang="zh-CN" altLang="en-US" sz="2000">
              <a:solidFill>
                <a:schemeClr val="bg1"/>
              </a:solidFill>
              <a:latin typeface="华文新魏" panose="02010800040101010101" charset="-122"/>
              <a:ea typeface="华文新魏" panose="02010800040101010101" charset="-122"/>
            </a:endParaRPr>
          </a:p>
          <a:p>
            <a:pPr algn="ctr"/>
            <a:r>
              <a:rPr lang="zh-CN" altLang="en-US" sz="2000">
                <a:solidFill>
                  <a:schemeClr val="bg1"/>
                </a:solidFill>
                <a:latin typeface="华文新魏" panose="02010800040101010101" charset="-122"/>
                <a:ea typeface="华文新魏" panose="02010800040101010101" charset="-122"/>
              </a:rPr>
              <a:t>3）商业植入</a:t>
            </a:r>
            <a:endParaRPr lang="zh-CN" altLang="en-US" sz="2000">
              <a:solidFill>
                <a:schemeClr val="bg1"/>
              </a:solidFill>
              <a:latin typeface="华文新魏" panose="02010800040101010101" charset="-122"/>
              <a:ea typeface="华文新魏" panose="02010800040101010101" charset="-122"/>
            </a:endParaRPr>
          </a:p>
        </p:txBody>
      </p:sp>
      <p:sp>
        <p:nvSpPr>
          <p:cNvPr id="23" name="文本框 22"/>
          <p:cNvSpPr txBox="1"/>
          <p:nvPr/>
        </p:nvSpPr>
        <p:spPr>
          <a:xfrm>
            <a:off x="321945" y="829310"/>
            <a:ext cx="4064000" cy="521970"/>
          </a:xfrm>
          <a:prstGeom prst="rect">
            <a:avLst/>
          </a:prstGeom>
          <a:noFill/>
        </p:spPr>
        <p:txBody>
          <a:bodyPr wrap="square" rtlCol="0">
            <a:spAutoFit/>
          </a:bodyPr>
          <a:p>
            <a:r>
              <a:rPr lang="zh-CN" altLang="en-US" sz="2800">
                <a:solidFill>
                  <a:schemeClr val="bg1"/>
                </a:solidFill>
                <a:latin typeface="华文新魏" panose="02010800040101010101" charset="-122"/>
                <a:ea typeface="华文新魏" panose="02010800040101010101" charset="-122"/>
              </a:rPr>
              <a:t>市场推广</a:t>
            </a:r>
            <a:endParaRPr lang="zh-CN" altLang="en-US" sz="2800">
              <a:solidFill>
                <a:schemeClr val="bg1"/>
              </a:solidFill>
              <a:latin typeface="华文新魏" panose="02010800040101010101" charset="-122"/>
              <a:ea typeface="华文新魏" panose="02010800040101010101" charset="-122"/>
            </a:endParaRPr>
          </a:p>
        </p:txBody>
      </p:sp>
      <p:sp>
        <p:nvSpPr>
          <p:cNvPr id="24" name="对角圆角矩形 23"/>
          <p:cNvSpPr/>
          <p:nvPr>
            <p:custDataLst>
              <p:tags r:id="rId9"/>
            </p:custDataLst>
          </p:nvPr>
        </p:nvSpPr>
        <p:spPr>
          <a:xfrm>
            <a:off x="3474720" y="2950210"/>
            <a:ext cx="1903095" cy="2510155"/>
          </a:xfrm>
          <a:prstGeom prst="round2DiagRect">
            <a:avLst>
              <a:gd name="adj1" fmla="val 26426"/>
              <a:gd name="adj2" fmla="val 0"/>
            </a:avLst>
          </a:prstGeom>
          <a:effectLst>
            <a:outerShdw blurRad="50800" dist="50800" dir="600000" algn="ctr" rotWithShape="0">
              <a:srgbClr val="000000">
                <a:alpha val="43000"/>
              </a:srgbClr>
            </a:outerShdw>
            <a:softEdge rad="50800"/>
          </a:effectLst>
          <a:scene3d>
            <a:camera prst="orthographicFront"/>
            <a:lightRig rig="threePt" dir="t"/>
          </a:scene3d>
          <a:sp3d extrusionH="76200" contourW="31750">
            <a:extrusionClr>
              <a:schemeClr val="accent5"/>
            </a:extrusionClr>
            <a:contourClr>
              <a:schemeClr val="accent5"/>
            </a:contourClr>
          </a:sp3d>
        </p:spPr>
        <p:style>
          <a:lnRef idx="0">
            <a:srgbClr val="FFFFFF"/>
          </a:lnRef>
          <a:fillRef idx="1">
            <a:schemeClr val="accent5"/>
          </a:fillRef>
          <a:effectRef idx="0">
            <a:srgbClr val="FFFFFF"/>
          </a:effectRef>
          <a:fontRef idx="minor">
            <a:schemeClr val="lt1"/>
          </a:fontRef>
        </p:style>
        <p:txBody>
          <a:bodyPr rtlCol="0" anchor="ctr"/>
          <a:p>
            <a:pPr algn="ctr"/>
            <a:r>
              <a:rPr lang="zh-CN" altLang="en-US" sz="2000">
                <a:solidFill>
                  <a:schemeClr val="bg1"/>
                </a:solidFill>
                <a:latin typeface="华文新魏" panose="02010800040101010101" charset="-122"/>
                <a:ea typeface="华文新魏" panose="02010800040101010101" charset="-122"/>
              </a:rPr>
              <a:t>线</a:t>
            </a:r>
            <a:r>
              <a:rPr lang="zh-CN" altLang="en-US" sz="2000">
                <a:solidFill>
                  <a:schemeClr val="bg1"/>
                </a:solidFill>
                <a:latin typeface="华文新魏" panose="02010800040101010101" charset="-122"/>
                <a:ea typeface="华文新魏" panose="02010800040101010101" charset="-122"/>
              </a:rPr>
              <a:t>下推广</a:t>
            </a:r>
            <a:endParaRPr lang="zh-CN" altLang="en-US" sz="2000">
              <a:solidFill>
                <a:schemeClr val="bg1"/>
              </a:solidFill>
              <a:latin typeface="华文新魏" panose="02010800040101010101" charset="-122"/>
              <a:ea typeface="华文新魏" panose="02010800040101010101" charset="-122"/>
            </a:endParaRPr>
          </a:p>
          <a:p>
            <a:pPr algn="ctr"/>
            <a:endParaRPr lang="zh-CN" altLang="en-US" sz="2000">
              <a:solidFill>
                <a:schemeClr val="bg1"/>
              </a:solidFill>
              <a:latin typeface="华文新魏" panose="02010800040101010101" charset="-122"/>
              <a:ea typeface="华文新魏" panose="02010800040101010101" charset="-122"/>
            </a:endParaRPr>
          </a:p>
          <a:p>
            <a:pPr algn="ctr"/>
            <a:r>
              <a:rPr lang="zh-CN" altLang="en-US" sz="2000">
                <a:solidFill>
                  <a:schemeClr val="bg1"/>
                </a:solidFill>
                <a:latin typeface="华文新魏" panose="02010800040101010101" charset="-122"/>
                <a:ea typeface="华文新魏" panose="02010800040101010101" charset="-122"/>
              </a:rPr>
              <a:t>1）广告宣传</a:t>
            </a:r>
            <a:endParaRPr lang="zh-CN" altLang="en-US" sz="2000">
              <a:solidFill>
                <a:schemeClr val="bg1"/>
              </a:solidFill>
              <a:latin typeface="华文新魏" panose="02010800040101010101" charset="-122"/>
              <a:ea typeface="华文新魏" panose="02010800040101010101" charset="-122"/>
            </a:endParaRPr>
          </a:p>
          <a:p>
            <a:pPr algn="ctr"/>
            <a:r>
              <a:rPr lang="zh-CN" altLang="en-US" sz="2000">
                <a:solidFill>
                  <a:schemeClr val="bg1"/>
                </a:solidFill>
                <a:latin typeface="华文新魏" panose="02010800040101010101" charset="-122"/>
                <a:ea typeface="华文新魏" panose="02010800040101010101" charset="-122"/>
              </a:rPr>
              <a:t>2）合作推广</a:t>
            </a:r>
            <a:endParaRPr lang="zh-CN" altLang="en-US" sz="2000">
              <a:solidFill>
                <a:schemeClr val="bg1"/>
              </a:solidFill>
              <a:latin typeface="华文新魏" panose="02010800040101010101" charset="-122"/>
              <a:ea typeface="华文新魏" panose="02010800040101010101" charset="-122"/>
            </a:endParaRPr>
          </a:p>
          <a:p>
            <a:pPr algn="ctr"/>
            <a:r>
              <a:rPr lang="zh-CN" altLang="en-US" sz="2000">
                <a:solidFill>
                  <a:schemeClr val="bg1"/>
                </a:solidFill>
                <a:latin typeface="华文新魏" panose="02010800040101010101" charset="-122"/>
                <a:ea typeface="华文新魏" panose="02010800040101010101" charset="-122"/>
              </a:rPr>
              <a:t>3）公开推广</a:t>
            </a:r>
            <a:endParaRPr lang="zh-CN" altLang="en-US" sz="2000">
              <a:solidFill>
                <a:schemeClr val="bg1"/>
              </a:solidFill>
              <a:latin typeface="华文新魏" panose="02010800040101010101" charset="-122"/>
              <a:ea typeface="华文新魏" panose="02010800040101010101" charset="-122"/>
            </a:endParaRPr>
          </a:p>
        </p:txBody>
      </p:sp>
      <p:sp>
        <p:nvSpPr>
          <p:cNvPr id="25" name="椭圆 24"/>
          <p:cNvSpPr/>
          <p:nvPr/>
        </p:nvSpPr>
        <p:spPr>
          <a:xfrm>
            <a:off x="6067425" y="829310"/>
            <a:ext cx="1450340" cy="1399540"/>
          </a:xfrm>
          <a:prstGeom prst="ellipse">
            <a:avLst/>
          </a:prstGeom>
          <a:effectLst>
            <a:softEdge rad="50800"/>
          </a:effectLst>
        </p:spPr>
        <p:style>
          <a:lnRef idx="0">
            <a:srgbClr val="FFFFFF"/>
          </a:lnRef>
          <a:fillRef idx="1">
            <a:schemeClr val="accent5"/>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信息</a:t>
            </a:r>
            <a:endParaRPr lang="zh-CN" altLang="en-US" sz="2000">
              <a:latin typeface="华文新魏" panose="02010800040101010101" charset="-122"/>
              <a:ea typeface="华文新魏" panose="02010800040101010101" charset="-122"/>
            </a:endParaRPr>
          </a:p>
          <a:p>
            <a:pPr algn="ctr"/>
            <a:r>
              <a:rPr lang="zh-CN" altLang="en-US" sz="2000">
                <a:latin typeface="华文新魏" panose="02010800040101010101" charset="-122"/>
                <a:ea typeface="华文新魏" panose="02010800040101010101" charset="-122"/>
              </a:rPr>
              <a:t>传播</a:t>
            </a:r>
            <a:endParaRPr lang="zh-CN" altLang="en-US" sz="2000">
              <a:latin typeface="华文新魏" panose="02010800040101010101" charset="-122"/>
              <a:ea typeface="华文新魏" panose="02010800040101010101" charset="-122"/>
            </a:endParaRPr>
          </a:p>
        </p:txBody>
      </p:sp>
      <p:sp>
        <p:nvSpPr>
          <p:cNvPr id="26" name="右箭头 25"/>
          <p:cNvSpPr/>
          <p:nvPr/>
        </p:nvSpPr>
        <p:spPr>
          <a:xfrm>
            <a:off x="7796530" y="1035050"/>
            <a:ext cx="1492250" cy="988060"/>
          </a:xfrm>
          <a:prstGeom prst="rightArrow">
            <a:avLst/>
          </a:prstGeom>
          <a:effectLst>
            <a:softEdge rad="50800"/>
          </a:effectLst>
        </p:spPr>
        <p:style>
          <a:lnRef idx="0">
            <a:srgbClr val="FFFFFF"/>
          </a:lnRef>
          <a:fillRef idx="1">
            <a:schemeClr val="accent5"/>
          </a:fillRef>
          <a:effectRef idx="0">
            <a:srgbClr val="FFFFFF"/>
          </a:effectRef>
          <a:fontRef idx="minor">
            <a:schemeClr val="lt1"/>
          </a:fontRef>
        </p:style>
        <p:txBody>
          <a:bodyPr rtlCol="0" anchor="ctr"/>
          <a:p>
            <a:pPr algn="ctr"/>
            <a:r>
              <a:rPr lang="zh-CN" altLang="en-US" sz="2000">
                <a:solidFill>
                  <a:srgbClr val="FF0000"/>
                </a:solidFill>
                <a:latin typeface="华文新魏" panose="02010800040101010101" charset="-122"/>
                <a:ea typeface="华文新魏" panose="02010800040101010101" charset="-122"/>
              </a:rPr>
              <a:t>扩大</a:t>
            </a:r>
            <a:endParaRPr lang="zh-CN" altLang="en-US" sz="2000">
              <a:solidFill>
                <a:srgbClr val="FF0000"/>
              </a:solidFill>
              <a:latin typeface="华文新魏" panose="02010800040101010101" charset="-122"/>
              <a:ea typeface="华文新魏" panose="02010800040101010101" charset="-122"/>
            </a:endParaRPr>
          </a:p>
        </p:txBody>
      </p:sp>
      <p:sp>
        <p:nvSpPr>
          <p:cNvPr id="27" name="流程图: 可选过程 26"/>
          <p:cNvSpPr/>
          <p:nvPr/>
        </p:nvSpPr>
        <p:spPr>
          <a:xfrm>
            <a:off x="9424035" y="914400"/>
            <a:ext cx="2458720" cy="1172845"/>
          </a:xfrm>
          <a:prstGeom prst="flowChartAlternateProcess">
            <a:avLst/>
          </a:prstGeom>
          <a:effectLst>
            <a:softEdge rad="50800"/>
          </a:effectLst>
        </p:spPr>
        <p:style>
          <a:lnRef idx="0">
            <a:srgbClr val="FFFFFF"/>
          </a:lnRef>
          <a:fillRef idx="1">
            <a:schemeClr val="accent5"/>
          </a:fillRef>
          <a:effectRef idx="0">
            <a:srgbClr val="FFFFFF"/>
          </a:effectRef>
          <a:fontRef idx="minor">
            <a:schemeClr val="lt1"/>
          </a:fontRef>
        </p:style>
        <p:txBody>
          <a:bodyPr rtlCol="0" anchor="ctr"/>
          <a:p>
            <a:pPr algn="ctr"/>
            <a:r>
              <a:rPr lang="zh-CN" altLang="en-US" sz="3200">
                <a:solidFill>
                  <a:schemeClr val="bg1"/>
                </a:solidFill>
                <a:latin typeface="华文新魏" panose="02010800040101010101" charset="-122"/>
                <a:ea typeface="华文新魏" panose="02010800040101010101" charset="-122"/>
              </a:rPr>
              <a:t>影响力</a:t>
            </a:r>
            <a:endParaRPr lang="zh-CN" altLang="en-US" sz="3200">
              <a:solidFill>
                <a:schemeClr val="bg1"/>
              </a:solidFill>
              <a:latin typeface="华文新魏" panose="02010800040101010101" charset="-122"/>
              <a:ea typeface="华文新魏" panose="02010800040101010101" charset="-122"/>
            </a:endParaRPr>
          </a:p>
        </p:txBody>
      </p:sp>
      <p:pic>
        <p:nvPicPr>
          <p:cNvPr id="102" name="图片 101"/>
          <p:cNvPicPr/>
          <p:nvPr>
            <p:custDataLst>
              <p:tags r:id="rId10"/>
            </p:custDataLst>
          </p:nvPr>
        </p:nvPicPr>
        <p:blipFill>
          <a:blip r:embed="rId11"/>
          <a:stretch>
            <a:fillRect/>
          </a:stretch>
        </p:blipFill>
        <p:spPr>
          <a:xfrm>
            <a:off x="6067425" y="2443480"/>
            <a:ext cx="2079625" cy="1655445"/>
          </a:xfrm>
          <a:prstGeom prst="rect">
            <a:avLst/>
          </a:prstGeom>
          <a:noFill/>
          <a:ln w="9525">
            <a:noFill/>
          </a:ln>
        </p:spPr>
      </p:pic>
      <p:pic>
        <p:nvPicPr>
          <p:cNvPr id="103" name="图片 102"/>
          <p:cNvPicPr/>
          <p:nvPr>
            <p:custDataLst>
              <p:tags r:id="rId12"/>
            </p:custDataLst>
          </p:nvPr>
        </p:nvPicPr>
        <p:blipFill>
          <a:blip r:embed="rId13"/>
          <a:stretch>
            <a:fillRect/>
          </a:stretch>
        </p:blipFill>
        <p:spPr>
          <a:xfrm>
            <a:off x="8532495" y="2443480"/>
            <a:ext cx="2091690" cy="1655445"/>
          </a:xfrm>
          <a:prstGeom prst="rect">
            <a:avLst/>
          </a:prstGeom>
          <a:noFill/>
          <a:ln w="9525">
            <a:noFill/>
          </a:ln>
        </p:spPr>
      </p:pic>
      <p:pic>
        <p:nvPicPr>
          <p:cNvPr id="104" name="图片 103"/>
          <p:cNvPicPr/>
          <p:nvPr>
            <p:custDataLst>
              <p:tags r:id="rId14"/>
            </p:custDataLst>
          </p:nvPr>
        </p:nvPicPr>
        <p:blipFill>
          <a:blip r:embed="rId15"/>
          <a:stretch>
            <a:fillRect/>
          </a:stretch>
        </p:blipFill>
        <p:spPr>
          <a:xfrm>
            <a:off x="6067425" y="4384675"/>
            <a:ext cx="2079625" cy="1577340"/>
          </a:xfrm>
          <a:prstGeom prst="rect">
            <a:avLst/>
          </a:prstGeom>
          <a:noFill/>
          <a:ln w="9525">
            <a:noFill/>
          </a:ln>
        </p:spPr>
      </p:pic>
      <p:pic>
        <p:nvPicPr>
          <p:cNvPr id="105" name="图片 104"/>
          <p:cNvPicPr/>
          <p:nvPr>
            <p:custDataLst>
              <p:tags r:id="rId16"/>
            </p:custDataLst>
          </p:nvPr>
        </p:nvPicPr>
        <p:blipFill>
          <a:blip r:embed="rId17"/>
          <a:stretch>
            <a:fillRect/>
          </a:stretch>
        </p:blipFill>
        <p:spPr>
          <a:xfrm>
            <a:off x="8532495" y="4385310"/>
            <a:ext cx="2195830" cy="1576070"/>
          </a:xfrm>
          <a:prstGeom prst="rect">
            <a:avLst/>
          </a:prstGeom>
          <a:noFill/>
          <a:ln w="9525">
            <a:noFill/>
          </a:ln>
        </p:spPr>
      </p:pic>
      <p:pic>
        <p:nvPicPr>
          <p:cNvPr id="47" name="图片 46"/>
          <p:cNvPicPr/>
          <p:nvPr>
            <p:custDataLst>
              <p:tags r:id="rId18"/>
            </p:custDataLst>
          </p:nvPr>
        </p:nvPicPr>
        <p:blipFill>
          <a:blip r:embed="rId19"/>
          <a:stretch>
            <a:fillRect/>
          </a:stretch>
        </p:blipFill>
        <p:spPr>
          <a:xfrm>
            <a:off x="11229975" y="8890"/>
            <a:ext cx="795020" cy="819150"/>
          </a:xfrm>
          <a:prstGeom prst="rect">
            <a:avLst/>
          </a:prstGeom>
          <a:noFill/>
          <a:ln w="9525">
            <a:noFill/>
          </a:ln>
        </p:spPr>
      </p:pic>
    </p:spTree>
    <p:custDataLst>
      <p:tags r:id="rId2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sp>
        <p:nvSpPr>
          <p:cNvPr id="36" name="圆柱形 35"/>
          <p:cNvSpPr/>
          <p:nvPr/>
        </p:nvSpPr>
        <p:spPr>
          <a:xfrm>
            <a:off x="5904865" y="1970405"/>
            <a:ext cx="874395" cy="3178810"/>
          </a:xfrm>
          <a:prstGeom prst="can">
            <a:avLst/>
          </a:prstGeom>
        </p:spPr>
        <p:style>
          <a:lnRef idx="0">
            <a:srgbClr val="FFFFFF"/>
          </a:lnRef>
          <a:fillRef idx="3">
            <a:schemeClr val="accent1"/>
          </a:fillRef>
          <a:effectRef idx="0">
            <a:srgbClr val="FFFFFF"/>
          </a:effectRef>
          <a:fontRef idx="minor">
            <a:schemeClr val="lt1"/>
          </a:fontRef>
        </p:style>
        <p:txBody>
          <a:bodyPr rtlCol="0" anchor="ctr"/>
          <a:p>
            <a:pPr algn="ctr"/>
            <a:endParaRPr lang="zh-CN" altLang="en-US"/>
          </a:p>
        </p:txBody>
      </p:sp>
      <p:cxnSp>
        <p:nvCxnSpPr>
          <p:cNvPr id="2" name="直接连接符 1"/>
          <p:cNvCxnSpPr/>
          <p:nvPr/>
        </p:nvCxnSpPr>
        <p:spPr>
          <a:xfrm flipV="1">
            <a:off x="-20320" y="407670"/>
            <a:ext cx="10970895" cy="2159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8890" y="0"/>
            <a:ext cx="1263015" cy="429260"/>
          </a:xfrm>
          <a:prstGeom prst="rect">
            <a:avLst/>
          </a:prstGeom>
          <a:noFill/>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6915" y="-43815"/>
            <a:ext cx="1245870" cy="442595"/>
          </a:xfrm>
          <a:prstGeom prst="rect">
            <a:avLst/>
          </a:prstGeom>
          <a:solidFill>
            <a:schemeClr val="bg1"/>
          </a:solidFill>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营销策略</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9" name="文本框 18"/>
          <p:cNvSpPr txBox="1"/>
          <p:nvPr/>
        </p:nvSpPr>
        <p:spPr>
          <a:xfrm>
            <a:off x="8317230" y="-635"/>
            <a:ext cx="264414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sp>
        <p:nvSpPr>
          <p:cNvPr id="23" name="文本框 22"/>
          <p:cNvSpPr txBox="1"/>
          <p:nvPr/>
        </p:nvSpPr>
        <p:spPr>
          <a:xfrm>
            <a:off x="321945" y="829310"/>
            <a:ext cx="4064000" cy="521970"/>
          </a:xfrm>
          <a:prstGeom prst="rect">
            <a:avLst/>
          </a:prstGeom>
          <a:noFill/>
        </p:spPr>
        <p:txBody>
          <a:bodyPr wrap="square" rtlCol="0">
            <a:spAutoFit/>
          </a:bodyPr>
          <a:p>
            <a:r>
              <a:rPr lang="zh-CN" altLang="en-US" sz="2800">
                <a:solidFill>
                  <a:schemeClr val="bg1"/>
                </a:solidFill>
                <a:latin typeface="华文新魏" panose="02010800040101010101" charset="-122"/>
                <a:ea typeface="华文新魏" panose="02010800040101010101" charset="-122"/>
              </a:rPr>
              <a:t>市场推广</a:t>
            </a:r>
            <a:endParaRPr lang="zh-CN" altLang="en-US" sz="2800">
              <a:solidFill>
                <a:schemeClr val="bg1"/>
              </a:solidFill>
              <a:latin typeface="华文新魏" panose="02010800040101010101" charset="-122"/>
              <a:ea typeface="华文新魏" panose="02010800040101010101" charset="-122"/>
            </a:endParaRPr>
          </a:p>
        </p:txBody>
      </p:sp>
      <p:sp>
        <p:nvSpPr>
          <p:cNvPr id="29" name="椭圆 28"/>
          <p:cNvSpPr/>
          <p:nvPr/>
        </p:nvSpPr>
        <p:spPr>
          <a:xfrm>
            <a:off x="513715" y="2585720"/>
            <a:ext cx="1265555" cy="1224280"/>
          </a:xfrm>
          <a:prstGeom prst="ellipse">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sz="2400">
                <a:latin typeface="华文新魏" panose="02010800040101010101" charset="-122"/>
                <a:ea typeface="华文新魏" panose="02010800040101010101" charset="-122"/>
              </a:rPr>
              <a:t>引发</a:t>
            </a:r>
            <a:endParaRPr lang="zh-CN" altLang="en-US" sz="2400">
              <a:latin typeface="华文新魏" panose="02010800040101010101" charset="-122"/>
              <a:ea typeface="华文新魏" panose="02010800040101010101" charset="-122"/>
            </a:endParaRPr>
          </a:p>
          <a:p>
            <a:pPr algn="ctr"/>
            <a:r>
              <a:rPr lang="zh-CN" altLang="en-US" sz="2400">
                <a:latin typeface="华文新魏" panose="02010800040101010101" charset="-122"/>
                <a:ea typeface="华文新魏" panose="02010800040101010101" charset="-122"/>
              </a:rPr>
              <a:t>感触</a:t>
            </a:r>
            <a:endParaRPr lang="zh-CN" altLang="en-US" sz="2400">
              <a:latin typeface="华文新魏" panose="02010800040101010101" charset="-122"/>
              <a:ea typeface="华文新魏" panose="02010800040101010101" charset="-122"/>
            </a:endParaRPr>
          </a:p>
        </p:txBody>
      </p:sp>
      <p:sp>
        <p:nvSpPr>
          <p:cNvPr id="30" name="椭圆 29"/>
          <p:cNvSpPr/>
          <p:nvPr>
            <p:custDataLst>
              <p:tags r:id="rId9"/>
            </p:custDataLst>
          </p:nvPr>
        </p:nvSpPr>
        <p:spPr>
          <a:xfrm>
            <a:off x="2465070" y="4163060"/>
            <a:ext cx="1265555" cy="1224280"/>
          </a:xfrm>
          <a:prstGeom prst="ellipse">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示范应用</a:t>
            </a:r>
            <a:endParaRPr lang="zh-CN" altLang="en-US" sz="2000">
              <a:latin typeface="华文新魏" panose="02010800040101010101" charset="-122"/>
              <a:ea typeface="华文新魏" panose="02010800040101010101" charset="-122"/>
            </a:endParaRPr>
          </a:p>
        </p:txBody>
      </p:sp>
      <p:sp>
        <p:nvSpPr>
          <p:cNvPr id="31" name="椭圆 30"/>
          <p:cNvSpPr/>
          <p:nvPr>
            <p:custDataLst>
              <p:tags r:id="rId10"/>
            </p:custDataLst>
          </p:nvPr>
        </p:nvSpPr>
        <p:spPr>
          <a:xfrm>
            <a:off x="2465070" y="1245235"/>
            <a:ext cx="1265555" cy="1224280"/>
          </a:xfrm>
          <a:prstGeom prst="ellipse">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宣传故事</a:t>
            </a:r>
            <a:endParaRPr lang="zh-CN" altLang="en-US" sz="2000">
              <a:latin typeface="华文新魏" panose="02010800040101010101" charset="-122"/>
              <a:ea typeface="华文新魏" panose="02010800040101010101" charset="-122"/>
            </a:endParaRPr>
          </a:p>
        </p:txBody>
      </p:sp>
      <p:sp>
        <p:nvSpPr>
          <p:cNvPr id="32" name="文本框 31"/>
          <p:cNvSpPr txBox="1"/>
          <p:nvPr/>
        </p:nvSpPr>
        <p:spPr>
          <a:xfrm>
            <a:off x="6066155" y="1765935"/>
            <a:ext cx="551815" cy="3816985"/>
          </a:xfrm>
          <a:prstGeom prst="rect">
            <a:avLst/>
          </a:prstGeom>
          <a:noFill/>
        </p:spPr>
        <p:txBody>
          <a:bodyPr vert="eaVert" wrap="square" rtlCol="0">
            <a:spAutoFit/>
          </a:bodyPr>
          <a:p>
            <a:pPr algn="ctr"/>
            <a:r>
              <a:rPr lang="zh-CN" altLang="en-US" sz="2400">
                <a:solidFill>
                  <a:schemeClr val="bg1"/>
                </a:solidFill>
                <a:latin typeface="华文新魏" panose="02010800040101010101" charset="-122"/>
                <a:ea typeface="华文新魏" panose="02010800040101010101" charset="-122"/>
              </a:rPr>
              <a:t>促进行动</a:t>
            </a:r>
            <a:endParaRPr lang="zh-CN" altLang="en-US" sz="2400">
              <a:solidFill>
                <a:schemeClr val="bg1"/>
              </a:solidFill>
              <a:latin typeface="华文新魏" panose="02010800040101010101" charset="-122"/>
              <a:ea typeface="华文新魏" panose="02010800040101010101" charset="-122"/>
            </a:endParaRPr>
          </a:p>
        </p:txBody>
      </p:sp>
      <p:sp>
        <p:nvSpPr>
          <p:cNvPr id="33" name="流程图: 终止 32"/>
          <p:cNvSpPr/>
          <p:nvPr/>
        </p:nvSpPr>
        <p:spPr>
          <a:xfrm>
            <a:off x="7417435" y="1516380"/>
            <a:ext cx="3538855" cy="750570"/>
          </a:xfrm>
          <a:prstGeom prst="flowChartTerminator">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a:latin typeface="华文新魏" panose="02010800040101010101" charset="-122"/>
                <a:ea typeface="华文新魏" panose="02010800040101010101" charset="-122"/>
              </a:rPr>
              <a:t>限时优惠和奖励计划</a:t>
            </a:r>
            <a:endParaRPr lang="zh-CN" altLang="en-US">
              <a:latin typeface="华文新魏" panose="02010800040101010101" charset="-122"/>
              <a:ea typeface="华文新魏" panose="02010800040101010101" charset="-122"/>
            </a:endParaRPr>
          </a:p>
        </p:txBody>
      </p:sp>
      <p:sp>
        <p:nvSpPr>
          <p:cNvPr id="34" name="流程图: 终止 33"/>
          <p:cNvSpPr/>
          <p:nvPr>
            <p:custDataLst>
              <p:tags r:id="rId11"/>
            </p:custDataLst>
          </p:nvPr>
        </p:nvSpPr>
        <p:spPr>
          <a:xfrm>
            <a:off x="7417435" y="3184525"/>
            <a:ext cx="3538855" cy="750570"/>
          </a:xfrm>
          <a:prstGeom prst="flowChartTerminator">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a:latin typeface="华文新魏" panose="02010800040101010101" charset="-122"/>
                <a:ea typeface="华文新魏" panose="02010800040101010101" charset="-122"/>
              </a:rPr>
              <a:t>免费咨询和试用期</a:t>
            </a:r>
            <a:endParaRPr lang="zh-CN" altLang="en-US">
              <a:latin typeface="华文新魏" panose="02010800040101010101" charset="-122"/>
              <a:ea typeface="华文新魏" panose="02010800040101010101" charset="-122"/>
            </a:endParaRPr>
          </a:p>
        </p:txBody>
      </p:sp>
      <p:sp>
        <p:nvSpPr>
          <p:cNvPr id="35" name="流程图: 终止 34"/>
          <p:cNvSpPr/>
          <p:nvPr>
            <p:custDataLst>
              <p:tags r:id="rId12"/>
            </p:custDataLst>
          </p:nvPr>
        </p:nvSpPr>
        <p:spPr>
          <a:xfrm>
            <a:off x="7417435" y="4852670"/>
            <a:ext cx="3538855" cy="750570"/>
          </a:xfrm>
          <a:prstGeom prst="flowChartTerminator">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a:latin typeface="华文新魏" panose="02010800040101010101" charset="-122"/>
                <a:ea typeface="华文新魏" panose="02010800040101010101" charset="-122"/>
              </a:rPr>
              <a:t>参与行业展会和活动</a:t>
            </a:r>
            <a:endParaRPr lang="zh-CN" altLang="en-US">
              <a:latin typeface="华文新魏" panose="02010800040101010101" charset="-122"/>
              <a:ea typeface="华文新魏" panose="02010800040101010101" charset="-122"/>
            </a:endParaRPr>
          </a:p>
        </p:txBody>
      </p:sp>
      <p:pic>
        <p:nvPicPr>
          <p:cNvPr id="47" name="图片 46"/>
          <p:cNvPicPr/>
          <p:nvPr>
            <p:custDataLst>
              <p:tags r:id="rId13"/>
            </p:custDataLst>
          </p:nvPr>
        </p:nvPicPr>
        <p:blipFill>
          <a:blip r:embed="rId14"/>
          <a:stretch>
            <a:fillRect/>
          </a:stretch>
        </p:blipFill>
        <p:spPr>
          <a:xfrm>
            <a:off x="11229975" y="8890"/>
            <a:ext cx="795020" cy="819150"/>
          </a:xfrm>
          <a:prstGeom prst="rect">
            <a:avLst/>
          </a:prstGeom>
          <a:noFill/>
          <a:ln w="9525">
            <a:noFill/>
          </a:ln>
        </p:spPr>
      </p:pic>
    </p:spTree>
    <p:custDataLst>
      <p:tags r:id="rId1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366395"/>
            <a:ext cx="10960735" cy="62865"/>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8890" y="0"/>
            <a:ext cx="1263015" cy="429260"/>
          </a:xfrm>
          <a:prstGeom prst="rect">
            <a:avLst/>
          </a:prstGeom>
          <a:noFill/>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6915" y="-43815"/>
            <a:ext cx="1245870" cy="442595"/>
          </a:xfrm>
          <a:prstGeom prst="rect">
            <a:avLst/>
          </a:prstGeom>
          <a:solidFill>
            <a:schemeClr val="bg1"/>
          </a:solidFill>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营销策略</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9" name="文本框 18"/>
          <p:cNvSpPr txBox="1"/>
          <p:nvPr/>
        </p:nvSpPr>
        <p:spPr>
          <a:xfrm>
            <a:off x="8317230" y="-635"/>
            <a:ext cx="2664460" cy="386715"/>
          </a:xfrm>
          <a:prstGeom prst="rect">
            <a:avLst/>
          </a:prstGeom>
          <a:noFill/>
        </p:spPr>
        <p:txBody>
          <a:bodyPr wrap="square" rtlCol="0">
            <a:no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sp>
        <p:nvSpPr>
          <p:cNvPr id="23" name="文本框 22"/>
          <p:cNvSpPr txBox="1"/>
          <p:nvPr/>
        </p:nvSpPr>
        <p:spPr>
          <a:xfrm>
            <a:off x="321945" y="829310"/>
            <a:ext cx="4064000" cy="521970"/>
          </a:xfrm>
          <a:prstGeom prst="rect">
            <a:avLst/>
          </a:prstGeom>
          <a:noFill/>
        </p:spPr>
        <p:txBody>
          <a:bodyPr wrap="square" rtlCol="0">
            <a:spAutoFit/>
          </a:bodyPr>
          <a:p>
            <a:r>
              <a:rPr lang="zh-CN" altLang="en-US" sz="2800">
                <a:solidFill>
                  <a:schemeClr val="bg1"/>
                </a:solidFill>
                <a:latin typeface="华文新魏" panose="02010800040101010101" charset="-122"/>
                <a:ea typeface="华文新魏" panose="02010800040101010101" charset="-122"/>
              </a:rPr>
              <a:t>营销模式</a:t>
            </a:r>
            <a:endParaRPr lang="zh-CN" altLang="en-US" sz="2800">
              <a:solidFill>
                <a:schemeClr val="bg1"/>
              </a:solidFill>
              <a:latin typeface="华文新魏" panose="02010800040101010101" charset="-122"/>
              <a:ea typeface="华文新魏" panose="02010800040101010101" charset="-122"/>
            </a:endParaRPr>
          </a:p>
        </p:txBody>
      </p:sp>
      <p:sp>
        <p:nvSpPr>
          <p:cNvPr id="22" name="圆角矩形 21"/>
          <p:cNvSpPr/>
          <p:nvPr/>
        </p:nvSpPr>
        <p:spPr>
          <a:xfrm>
            <a:off x="153035" y="1751330"/>
            <a:ext cx="1586230" cy="2355850"/>
          </a:xfrm>
          <a:prstGeom prst="roundRect">
            <a:avLst/>
          </a:prstGeom>
          <a:effectLst>
            <a:outerShdw blurRad="50800" dist="38100" dir="5400000" algn="t" rotWithShape="0">
              <a:prstClr val="black">
                <a:alpha val="40000"/>
              </a:prstClr>
            </a:outerShdw>
          </a:effectLst>
        </p:spPr>
        <p:style>
          <a:lnRef idx="0">
            <a:srgbClr val="FFFFFF"/>
          </a:lnRef>
          <a:fillRef idx="3">
            <a:schemeClr val="accent1"/>
          </a:fillRef>
          <a:effectRef idx="0">
            <a:srgbClr val="FFFFFF"/>
          </a:effectRef>
          <a:fontRef idx="minor">
            <a:schemeClr val="lt1"/>
          </a:fontRef>
        </p:style>
        <p:txBody>
          <a:bodyPr rtlCol="0" anchor="ctr"/>
          <a:p>
            <a:pPr algn="ctr"/>
            <a:endParaRPr lang="zh-CN" altLang="en-US" sz="2000">
              <a:solidFill>
                <a:schemeClr val="bg1"/>
              </a:solidFill>
              <a:latin typeface="华文新魏" panose="02010800040101010101" charset="-122"/>
              <a:ea typeface="华文新魏" panose="02010800040101010101" charset="-122"/>
            </a:endParaRPr>
          </a:p>
          <a:p>
            <a:pPr algn="ctr"/>
            <a:endParaRPr lang="zh-CN" altLang="en-US" sz="2000">
              <a:solidFill>
                <a:schemeClr val="bg1"/>
              </a:solidFill>
              <a:latin typeface="华文新魏" panose="02010800040101010101" charset="-122"/>
              <a:ea typeface="华文新魏" panose="02010800040101010101" charset="-122"/>
            </a:endParaRPr>
          </a:p>
          <a:p>
            <a:pPr algn="ctr"/>
            <a:endParaRPr lang="zh-CN" altLang="en-US" sz="2000">
              <a:solidFill>
                <a:schemeClr val="bg1"/>
              </a:solidFill>
              <a:latin typeface="华文新魏" panose="02010800040101010101" charset="-122"/>
              <a:ea typeface="华文新魏" panose="02010800040101010101" charset="-122"/>
            </a:endParaRPr>
          </a:p>
          <a:p>
            <a:pPr algn="ctr"/>
            <a:endParaRPr lang="zh-CN" altLang="en-US" sz="2000">
              <a:solidFill>
                <a:schemeClr val="bg1"/>
              </a:solidFill>
              <a:latin typeface="华文新魏" panose="02010800040101010101" charset="-122"/>
              <a:ea typeface="华文新魏" panose="02010800040101010101" charset="-122"/>
            </a:endParaRPr>
          </a:p>
          <a:p>
            <a:pPr algn="ctr"/>
            <a:r>
              <a:rPr lang="zh-CN" altLang="en-US" sz="2000">
                <a:solidFill>
                  <a:schemeClr val="bg1"/>
                </a:solidFill>
                <a:latin typeface="华文新魏" panose="02010800040101010101" charset="-122"/>
                <a:ea typeface="华文新魏" panose="02010800040101010101" charset="-122"/>
              </a:rPr>
              <a:t>体验式</a:t>
            </a:r>
            <a:endParaRPr lang="zh-CN" altLang="en-US" sz="2000">
              <a:solidFill>
                <a:schemeClr val="bg1"/>
              </a:solidFill>
              <a:latin typeface="华文新魏" panose="02010800040101010101" charset="-122"/>
              <a:ea typeface="华文新魏" panose="02010800040101010101" charset="-122"/>
            </a:endParaRPr>
          </a:p>
          <a:p>
            <a:pPr algn="ctr"/>
            <a:r>
              <a:rPr lang="zh-CN" altLang="en-US" sz="2000">
                <a:solidFill>
                  <a:schemeClr val="bg1"/>
                </a:solidFill>
                <a:latin typeface="华文新魏" panose="02010800040101010101" charset="-122"/>
                <a:ea typeface="华文新魏" panose="02010800040101010101" charset="-122"/>
              </a:rPr>
              <a:t>营销</a:t>
            </a:r>
            <a:endParaRPr lang="zh-CN" altLang="en-US" sz="2000">
              <a:solidFill>
                <a:schemeClr val="bg1"/>
              </a:solidFill>
              <a:latin typeface="华文新魏" panose="02010800040101010101" charset="-122"/>
              <a:ea typeface="华文新魏" panose="02010800040101010101" charset="-122"/>
            </a:endParaRPr>
          </a:p>
          <a:p>
            <a:pPr algn="ctr"/>
            <a:r>
              <a:rPr lang="zh-CN" altLang="en-US">
                <a:solidFill>
                  <a:schemeClr val="tx1"/>
                </a:solidFill>
                <a:latin typeface="华文新魏" panose="02010800040101010101" charset="-122"/>
                <a:ea typeface="华文新魏" panose="02010800040101010101" charset="-122"/>
              </a:rPr>
              <a:t>让养老机构和子女亲身体验智慧养老护工监测系统</a:t>
            </a:r>
            <a:endParaRPr lang="zh-CN" altLang="en-US">
              <a:solidFill>
                <a:schemeClr val="tx1"/>
              </a:solidFill>
              <a:latin typeface="华文新魏" panose="02010800040101010101" charset="-122"/>
              <a:ea typeface="华文新魏" panose="02010800040101010101" charset="-122"/>
            </a:endParaRPr>
          </a:p>
          <a:p>
            <a:pPr algn="ctr"/>
            <a:endParaRPr lang="zh-CN" altLang="en-US" sz="2000">
              <a:solidFill>
                <a:schemeClr val="bg1"/>
              </a:solidFill>
              <a:latin typeface="华文新魏" panose="02010800040101010101" charset="-122"/>
              <a:ea typeface="华文新魏" panose="02010800040101010101" charset="-122"/>
            </a:endParaRPr>
          </a:p>
          <a:p>
            <a:pPr algn="ctr"/>
            <a:endParaRPr lang="zh-CN" altLang="en-US" sz="2000">
              <a:solidFill>
                <a:schemeClr val="bg1"/>
              </a:solidFill>
              <a:latin typeface="华文新魏" panose="02010800040101010101" charset="-122"/>
              <a:ea typeface="华文新魏" panose="02010800040101010101" charset="-122"/>
            </a:endParaRPr>
          </a:p>
          <a:p>
            <a:pPr algn="ctr"/>
            <a:endParaRPr lang="zh-CN" altLang="en-US" sz="2000">
              <a:solidFill>
                <a:schemeClr val="bg1"/>
              </a:solidFill>
              <a:latin typeface="华文新魏" panose="02010800040101010101" charset="-122"/>
              <a:ea typeface="华文新魏" panose="02010800040101010101" charset="-122"/>
            </a:endParaRPr>
          </a:p>
          <a:p>
            <a:pPr algn="ctr"/>
            <a:endParaRPr lang="zh-CN" altLang="en-US" sz="2000">
              <a:solidFill>
                <a:schemeClr val="bg1"/>
              </a:solidFill>
              <a:latin typeface="华文新魏" panose="02010800040101010101" charset="-122"/>
              <a:ea typeface="华文新魏" panose="02010800040101010101" charset="-122"/>
            </a:endParaRPr>
          </a:p>
        </p:txBody>
      </p:sp>
      <p:sp>
        <p:nvSpPr>
          <p:cNvPr id="37" name="圆角矩形 36"/>
          <p:cNvSpPr/>
          <p:nvPr>
            <p:custDataLst>
              <p:tags r:id="rId9"/>
            </p:custDataLst>
          </p:nvPr>
        </p:nvSpPr>
        <p:spPr>
          <a:xfrm>
            <a:off x="10301605" y="2958465"/>
            <a:ext cx="1586230" cy="2355850"/>
          </a:xfrm>
          <a:prstGeom prst="roundRect">
            <a:avLst/>
          </a:prstGeom>
          <a:effectLst>
            <a:outerShdw blurRad="50800" dist="38100" dir="5400000" algn="t" rotWithShape="0">
              <a:prstClr val="black">
                <a:alpha val="40000"/>
              </a:prstClr>
            </a:outerShdw>
          </a:effectLst>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solidFill>
                  <a:schemeClr val="bg1"/>
                </a:solidFill>
                <a:latin typeface="华文新魏" panose="02010800040101010101" charset="-122"/>
                <a:ea typeface="华文新魏" panose="02010800040101010101" charset="-122"/>
              </a:rPr>
              <a:t>圈层营销</a:t>
            </a:r>
            <a:endParaRPr lang="zh-CN" altLang="en-US" sz="2000">
              <a:solidFill>
                <a:schemeClr val="bg1"/>
              </a:solidFill>
              <a:latin typeface="华文新魏" panose="02010800040101010101" charset="-122"/>
              <a:ea typeface="华文新魏" panose="02010800040101010101" charset="-122"/>
            </a:endParaRPr>
          </a:p>
          <a:p>
            <a:pPr algn="ctr"/>
            <a:r>
              <a:rPr lang="zh-CN" altLang="en-US">
                <a:solidFill>
                  <a:schemeClr val="tx1"/>
                </a:solidFill>
                <a:latin typeface="华文新魏" panose="02010800040101010101" charset="-122"/>
                <a:ea typeface="华文新魏" panose="02010800040101010101" charset="-122"/>
              </a:rPr>
              <a:t>利用合作商、自身的各种资源以及用户身边的潜在用户</a:t>
            </a:r>
            <a:endParaRPr lang="zh-CN" altLang="en-US">
              <a:solidFill>
                <a:schemeClr val="tx1"/>
              </a:solidFill>
              <a:latin typeface="华文新魏" panose="02010800040101010101" charset="-122"/>
              <a:ea typeface="华文新魏" panose="02010800040101010101" charset="-122"/>
            </a:endParaRPr>
          </a:p>
        </p:txBody>
      </p:sp>
      <p:sp>
        <p:nvSpPr>
          <p:cNvPr id="38" name="圆角矩形 37"/>
          <p:cNvSpPr/>
          <p:nvPr>
            <p:custDataLst>
              <p:tags r:id="rId10"/>
            </p:custDataLst>
          </p:nvPr>
        </p:nvSpPr>
        <p:spPr>
          <a:xfrm>
            <a:off x="8368030" y="1477645"/>
            <a:ext cx="1586230" cy="2355850"/>
          </a:xfrm>
          <a:prstGeom prst="roundRect">
            <a:avLst/>
          </a:prstGeom>
          <a:effectLst>
            <a:outerShdw blurRad="50800" dist="38100" dir="5400000" algn="t" rotWithShape="0">
              <a:prstClr val="black">
                <a:alpha val="40000"/>
              </a:prstClr>
            </a:outerShdw>
          </a:effectLst>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solidFill>
                  <a:schemeClr val="bg1"/>
                </a:solidFill>
                <a:latin typeface="华文新魏" panose="02010800040101010101" charset="-122"/>
                <a:ea typeface="华文新魏" panose="02010800040101010101" charset="-122"/>
              </a:rPr>
              <a:t>线下营销</a:t>
            </a:r>
            <a:endParaRPr lang="zh-CN" altLang="en-US" sz="2000">
              <a:solidFill>
                <a:schemeClr val="bg1"/>
              </a:solidFill>
              <a:latin typeface="华文新魏" panose="02010800040101010101" charset="-122"/>
              <a:ea typeface="华文新魏" panose="02010800040101010101" charset="-122"/>
            </a:endParaRPr>
          </a:p>
          <a:p>
            <a:pPr algn="ctr"/>
            <a:r>
              <a:rPr lang="zh-CN" altLang="en-US">
                <a:solidFill>
                  <a:schemeClr val="tx1"/>
                </a:solidFill>
                <a:latin typeface="华文新魏" panose="02010800040101010101" charset="-122"/>
                <a:ea typeface="华文新魏" panose="02010800040101010101" charset="-122"/>
              </a:rPr>
              <a:t>深入社区养老院，开展讲座，发展潜在客户</a:t>
            </a:r>
            <a:endParaRPr lang="zh-CN" altLang="en-US">
              <a:solidFill>
                <a:schemeClr val="tx1"/>
              </a:solidFill>
              <a:latin typeface="华文新魏" panose="02010800040101010101" charset="-122"/>
              <a:ea typeface="华文新魏" panose="02010800040101010101" charset="-122"/>
            </a:endParaRPr>
          </a:p>
        </p:txBody>
      </p:sp>
      <p:sp>
        <p:nvSpPr>
          <p:cNvPr id="39" name="圆角矩形 38"/>
          <p:cNvSpPr/>
          <p:nvPr>
            <p:custDataLst>
              <p:tags r:id="rId11"/>
            </p:custDataLst>
          </p:nvPr>
        </p:nvSpPr>
        <p:spPr>
          <a:xfrm>
            <a:off x="6258560" y="2831465"/>
            <a:ext cx="1586230" cy="2355850"/>
          </a:xfrm>
          <a:prstGeom prst="roundRect">
            <a:avLst/>
          </a:prstGeom>
          <a:effectLst>
            <a:outerShdw blurRad="50800" dist="38100" dir="5400000" algn="t" rotWithShape="0">
              <a:prstClr val="black">
                <a:alpha val="40000"/>
              </a:prstClr>
            </a:outerShdw>
          </a:effectLst>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solidFill>
                  <a:schemeClr val="bg1"/>
                </a:solidFill>
                <a:latin typeface="华文新魏" panose="02010800040101010101" charset="-122"/>
                <a:ea typeface="华文新魏" panose="02010800040101010101" charset="-122"/>
              </a:rPr>
              <a:t>数字营销</a:t>
            </a:r>
            <a:endParaRPr lang="zh-CN" altLang="en-US" sz="2000">
              <a:solidFill>
                <a:schemeClr val="bg1"/>
              </a:solidFill>
              <a:latin typeface="华文新魏" panose="02010800040101010101" charset="-122"/>
              <a:ea typeface="华文新魏" panose="02010800040101010101" charset="-122"/>
            </a:endParaRPr>
          </a:p>
          <a:p>
            <a:pPr algn="ctr"/>
            <a:r>
              <a:rPr lang="zh-CN" altLang="en-US">
                <a:solidFill>
                  <a:schemeClr val="tx1"/>
                </a:solidFill>
                <a:latin typeface="华文新魏" panose="02010800040101010101" charset="-122"/>
                <a:ea typeface="华文新魏" panose="02010800040101010101" charset="-122"/>
              </a:rPr>
              <a:t>利用互联网和数字媒体平台进行广告和市场推广</a:t>
            </a:r>
            <a:endParaRPr lang="zh-CN" altLang="en-US">
              <a:solidFill>
                <a:schemeClr val="tx1"/>
              </a:solidFill>
              <a:latin typeface="华文新魏" panose="02010800040101010101" charset="-122"/>
              <a:ea typeface="华文新魏" panose="02010800040101010101" charset="-122"/>
            </a:endParaRPr>
          </a:p>
        </p:txBody>
      </p:sp>
      <p:sp>
        <p:nvSpPr>
          <p:cNvPr id="40" name="圆角矩形 39"/>
          <p:cNvSpPr/>
          <p:nvPr>
            <p:custDataLst>
              <p:tags r:id="rId12"/>
            </p:custDataLst>
          </p:nvPr>
        </p:nvSpPr>
        <p:spPr>
          <a:xfrm>
            <a:off x="4149090" y="1794510"/>
            <a:ext cx="1586230" cy="2355850"/>
          </a:xfrm>
          <a:prstGeom prst="roundRect">
            <a:avLst/>
          </a:prstGeom>
          <a:effectLst>
            <a:outerShdw blurRad="50800" dist="38100" dir="5400000" algn="t" rotWithShape="0">
              <a:prstClr val="black">
                <a:alpha val="40000"/>
              </a:prstClr>
            </a:outerShdw>
          </a:effectLst>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solidFill>
                  <a:schemeClr val="bg1"/>
                </a:solidFill>
                <a:latin typeface="华文新魏" panose="02010800040101010101" charset="-122"/>
                <a:ea typeface="华文新魏" panose="02010800040101010101" charset="-122"/>
              </a:rPr>
              <a:t>代理商</a:t>
            </a:r>
            <a:endParaRPr lang="zh-CN" altLang="en-US" sz="2000">
              <a:solidFill>
                <a:schemeClr val="bg1"/>
              </a:solidFill>
              <a:latin typeface="华文新魏" panose="02010800040101010101" charset="-122"/>
              <a:ea typeface="华文新魏" panose="02010800040101010101" charset="-122"/>
            </a:endParaRPr>
          </a:p>
          <a:p>
            <a:pPr algn="ctr"/>
            <a:r>
              <a:rPr lang="zh-CN" altLang="en-US" sz="2000">
                <a:solidFill>
                  <a:schemeClr val="bg1"/>
                </a:solidFill>
                <a:latin typeface="华文新魏" panose="02010800040101010101" charset="-122"/>
                <a:ea typeface="华文新魏" panose="02010800040101010101" charset="-122"/>
              </a:rPr>
              <a:t>模式</a:t>
            </a:r>
            <a:endParaRPr lang="zh-CN" altLang="en-US" sz="2000">
              <a:solidFill>
                <a:schemeClr val="bg1"/>
              </a:solidFill>
              <a:latin typeface="华文新魏" panose="02010800040101010101" charset="-122"/>
              <a:ea typeface="华文新魏" panose="02010800040101010101" charset="-122"/>
            </a:endParaRPr>
          </a:p>
          <a:p>
            <a:pPr algn="ctr"/>
            <a:r>
              <a:rPr lang="zh-CN" altLang="en-US">
                <a:solidFill>
                  <a:schemeClr val="tx1"/>
                </a:solidFill>
                <a:latin typeface="华文新魏" panose="02010800040101010101" charset="-122"/>
                <a:ea typeface="华文新魏" panose="02010800040101010101" charset="-122"/>
              </a:rPr>
              <a:t>与相关的代理商或经销商建立合作关系</a:t>
            </a:r>
            <a:endParaRPr lang="zh-CN" altLang="en-US">
              <a:solidFill>
                <a:schemeClr val="tx1"/>
              </a:solidFill>
              <a:latin typeface="华文新魏" panose="02010800040101010101" charset="-122"/>
              <a:ea typeface="华文新魏" panose="02010800040101010101" charset="-122"/>
            </a:endParaRPr>
          </a:p>
        </p:txBody>
      </p:sp>
      <p:sp>
        <p:nvSpPr>
          <p:cNvPr id="41" name="圆角矩形 40"/>
          <p:cNvSpPr/>
          <p:nvPr>
            <p:custDataLst>
              <p:tags r:id="rId13"/>
            </p:custDataLst>
          </p:nvPr>
        </p:nvSpPr>
        <p:spPr>
          <a:xfrm>
            <a:off x="2039620" y="2831465"/>
            <a:ext cx="1586230" cy="2355850"/>
          </a:xfrm>
          <a:prstGeom prst="roundRect">
            <a:avLst/>
          </a:prstGeom>
          <a:effectLst>
            <a:outerShdw blurRad="50800" dist="38100" dir="5400000" algn="t" rotWithShape="0">
              <a:prstClr val="black">
                <a:alpha val="40000"/>
              </a:prstClr>
            </a:outerShdw>
          </a:effectLst>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solidFill>
                  <a:schemeClr val="bg1"/>
                </a:solidFill>
                <a:latin typeface="华文新魏" panose="02010800040101010101" charset="-122"/>
                <a:ea typeface="华文新魏" panose="02010800040101010101" charset="-122"/>
              </a:rPr>
              <a:t>直销模式</a:t>
            </a:r>
            <a:endParaRPr lang="zh-CN" altLang="en-US" sz="2000">
              <a:solidFill>
                <a:schemeClr val="bg1"/>
              </a:solidFill>
              <a:latin typeface="华文新魏" panose="02010800040101010101" charset="-122"/>
              <a:ea typeface="华文新魏" panose="02010800040101010101" charset="-122"/>
            </a:endParaRPr>
          </a:p>
          <a:p>
            <a:pPr algn="ctr"/>
            <a:r>
              <a:rPr lang="zh-CN" altLang="en-US">
                <a:solidFill>
                  <a:schemeClr val="tx1"/>
                </a:solidFill>
                <a:latin typeface="华文新魏" panose="02010800040101010101" charset="-122"/>
                <a:ea typeface="华文新魏" panose="02010800040101010101" charset="-122"/>
              </a:rPr>
              <a:t>直接与养老机构和子女进行沟通和销售，推广智慧养老护工监测系统</a:t>
            </a:r>
            <a:endParaRPr lang="zh-CN" altLang="en-US">
              <a:solidFill>
                <a:schemeClr val="tx1"/>
              </a:solidFill>
              <a:latin typeface="华文新魏" panose="02010800040101010101" charset="-122"/>
              <a:ea typeface="华文新魏" panose="02010800040101010101" charset="-122"/>
            </a:endParaRPr>
          </a:p>
        </p:txBody>
      </p:sp>
      <p:pic>
        <p:nvPicPr>
          <p:cNvPr id="47" name="图片 46"/>
          <p:cNvPicPr/>
          <p:nvPr>
            <p:custDataLst>
              <p:tags r:id="rId14"/>
            </p:custDataLst>
          </p:nvPr>
        </p:nvPicPr>
        <p:blipFill>
          <a:blip r:embed="rId15"/>
          <a:stretch>
            <a:fillRect/>
          </a:stretch>
        </p:blipFill>
        <p:spPr>
          <a:xfrm>
            <a:off x="11229975" y="8890"/>
            <a:ext cx="795020" cy="819150"/>
          </a:xfrm>
          <a:prstGeom prst="rect">
            <a:avLst/>
          </a:prstGeom>
          <a:noFill/>
          <a:ln w="9525">
            <a:noFill/>
          </a:ln>
        </p:spPr>
      </p:pic>
    </p:spTree>
    <p:custDataLst>
      <p:tags r:id="rId1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407670"/>
            <a:ext cx="11000740" cy="2159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9685" y="12700"/>
            <a:ext cx="1263015" cy="429260"/>
          </a:xfrm>
          <a:prstGeom prst="rect">
            <a:avLst/>
          </a:prstGeom>
          <a:noFill/>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2150" y="-12700"/>
            <a:ext cx="1324610" cy="441960"/>
          </a:xfrm>
          <a:prstGeom prst="rect">
            <a:avLst/>
          </a:prstGeom>
          <a:solidFill>
            <a:schemeClr val="bg1"/>
          </a:solidFill>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未来规划</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7625"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sp>
        <p:nvSpPr>
          <p:cNvPr id="23" name="右箭头 22"/>
          <p:cNvSpPr/>
          <p:nvPr/>
        </p:nvSpPr>
        <p:spPr>
          <a:xfrm>
            <a:off x="0" y="2609215"/>
            <a:ext cx="12192000" cy="421640"/>
          </a:xfrm>
          <a:prstGeom prst="rightArrow">
            <a:avLst/>
          </a:prstGeom>
          <a:solidFill>
            <a:schemeClr val="bg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椭圆 23"/>
          <p:cNvSpPr/>
          <p:nvPr/>
        </p:nvSpPr>
        <p:spPr>
          <a:xfrm>
            <a:off x="688340" y="2681605"/>
            <a:ext cx="247015" cy="257175"/>
          </a:xfrm>
          <a:prstGeom prst="ellipse">
            <a:avLst/>
          </a:prstGeom>
        </p:spPr>
        <p:style>
          <a:lnRef idx="0">
            <a:srgbClr val="FFFFFF"/>
          </a:lnRef>
          <a:fillRef idx="3">
            <a:schemeClr val="accent5"/>
          </a:fillRef>
          <a:effectRef idx="0">
            <a:srgbClr val="FFFFFF"/>
          </a:effectRef>
          <a:fontRef idx="minor">
            <a:schemeClr val="lt1"/>
          </a:fontRef>
        </p:style>
        <p:txBody>
          <a:bodyPr rtlCol="0" anchor="ctr"/>
          <a:p>
            <a:pPr algn="ctr"/>
            <a:endParaRPr lang="zh-CN" altLang="en-US"/>
          </a:p>
        </p:txBody>
      </p:sp>
      <p:sp>
        <p:nvSpPr>
          <p:cNvPr id="25" name="椭圆 24"/>
          <p:cNvSpPr/>
          <p:nvPr>
            <p:custDataLst>
              <p:tags r:id="rId9"/>
            </p:custDataLst>
          </p:nvPr>
        </p:nvSpPr>
        <p:spPr>
          <a:xfrm>
            <a:off x="2986405" y="2681605"/>
            <a:ext cx="247015" cy="257175"/>
          </a:xfrm>
          <a:prstGeom prst="ellipse">
            <a:avLst/>
          </a:prstGeom>
        </p:spPr>
        <p:style>
          <a:lnRef idx="0">
            <a:srgbClr val="FFFFFF"/>
          </a:lnRef>
          <a:fillRef idx="3">
            <a:schemeClr val="accent5"/>
          </a:fillRef>
          <a:effectRef idx="0">
            <a:srgbClr val="FFFFFF"/>
          </a:effectRef>
          <a:fontRef idx="minor">
            <a:schemeClr val="lt1"/>
          </a:fontRef>
        </p:style>
        <p:txBody>
          <a:bodyPr rtlCol="0" anchor="ctr"/>
          <a:p>
            <a:pPr algn="ctr"/>
            <a:endParaRPr lang="zh-CN" altLang="en-US"/>
          </a:p>
        </p:txBody>
      </p:sp>
      <p:sp>
        <p:nvSpPr>
          <p:cNvPr id="26" name="椭圆 25"/>
          <p:cNvSpPr/>
          <p:nvPr>
            <p:custDataLst>
              <p:tags r:id="rId10"/>
            </p:custDataLst>
          </p:nvPr>
        </p:nvSpPr>
        <p:spPr>
          <a:xfrm>
            <a:off x="5516880" y="2681605"/>
            <a:ext cx="247015" cy="257175"/>
          </a:xfrm>
          <a:prstGeom prst="ellipse">
            <a:avLst/>
          </a:prstGeom>
        </p:spPr>
        <p:style>
          <a:lnRef idx="0">
            <a:srgbClr val="FFFFFF"/>
          </a:lnRef>
          <a:fillRef idx="3">
            <a:schemeClr val="accent5"/>
          </a:fillRef>
          <a:effectRef idx="0">
            <a:srgbClr val="FFFFFF"/>
          </a:effectRef>
          <a:fontRef idx="minor">
            <a:schemeClr val="lt1"/>
          </a:fontRef>
        </p:style>
        <p:txBody>
          <a:bodyPr rtlCol="0" anchor="ctr"/>
          <a:p>
            <a:pPr algn="ctr"/>
            <a:endParaRPr lang="zh-CN" altLang="en-US"/>
          </a:p>
        </p:txBody>
      </p:sp>
      <p:sp>
        <p:nvSpPr>
          <p:cNvPr id="27" name="椭圆 26"/>
          <p:cNvSpPr/>
          <p:nvPr>
            <p:custDataLst>
              <p:tags r:id="rId11"/>
            </p:custDataLst>
          </p:nvPr>
        </p:nvSpPr>
        <p:spPr>
          <a:xfrm>
            <a:off x="7764780" y="2681605"/>
            <a:ext cx="247015" cy="257175"/>
          </a:xfrm>
          <a:prstGeom prst="ellipse">
            <a:avLst/>
          </a:prstGeom>
        </p:spPr>
        <p:style>
          <a:lnRef idx="0">
            <a:srgbClr val="FFFFFF"/>
          </a:lnRef>
          <a:fillRef idx="3">
            <a:schemeClr val="accent5"/>
          </a:fillRef>
          <a:effectRef idx="0">
            <a:srgbClr val="FFFFFF"/>
          </a:effectRef>
          <a:fontRef idx="minor">
            <a:schemeClr val="lt1"/>
          </a:fontRef>
        </p:style>
        <p:txBody>
          <a:bodyPr rtlCol="0" anchor="ctr"/>
          <a:p>
            <a:pPr algn="ctr"/>
            <a:endParaRPr lang="zh-CN" altLang="en-US"/>
          </a:p>
        </p:txBody>
      </p:sp>
      <p:sp>
        <p:nvSpPr>
          <p:cNvPr id="28" name="椭圆 27"/>
          <p:cNvSpPr/>
          <p:nvPr>
            <p:custDataLst>
              <p:tags r:id="rId12"/>
            </p:custDataLst>
          </p:nvPr>
        </p:nvSpPr>
        <p:spPr>
          <a:xfrm>
            <a:off x="10345420" y="2681605"/>
            <a:ext cx="247015" cy="257175"/>
          </a:xfrm>
          <a:prstGeom prst="ellipse">
            <a:avLst/>
          </a:prstGeom>
        </p:spPr>
        <p:style>
          <a:lnRef idx="0">
            <a:srgbClr val="FFFFFF"/>
          </a:lnRef>
          <a:fillRef idx="3">
            <a:schemeClr val="accent5"/>
          </a:fillRef>
          <a:effectRef idx="0">
            <a:srgbClr val="FFFFFF"/>
          </a:effectRef>
          <a:fontRef idx="minor">
            <a:schemeClr val="lt1"/>
          </a:fontRef>
        </p:style>
        <p:txBody>
          <a:bodyPr rtlCol="0" anchor="ctr"/>
          <a:p>
            <a:pPr algn="ctr"/>
            <a:endParaRPr lang="zh-CN" altLang="en-US"/>
          </a:p>
        </p:txBody>
      </p:sp>
      <p:sp>
        <p:nvSpPr>
          <p:cNvPr id="29" name="文本框 28"/>
          <p:cNvSpPr txBox="1"/>
          <p:nvPr/>
        </p:nvSpPr>
        <p:spPr>
          <a:xfrm>
            <a:off x="255270" y="2087245"/>
            <a:ext cx="1552575" cy="521970"/>
          </a:xfrm>
          <a:prstGeom prst="rect">
            <a:avLst/>
          </a:prstGeom>
          <a:noFill/>
        </p:spPr>
        <p:txBody>
          <a:bodyPr wrap="square" rtlCol="0">
            <a:spAutoFit/>
          </a:bodyPr>
          <a:p>
            <a:r>
              <a:rPr lang="en-US" altLang="zh-CN" sz="2800">
                <a:solidFill>
                  <a:schemeClr val="bg1"/>
                </a:solidFill>
                <a:latin typeface="华文新魏" panose="02010800040101010101" charset="-122"/>
                <a:ea typeface="华文新魏" panose="02010800040101010101" charset="-122"/>
                <a:cs typeface="华文新魏" panose="02010800040101010101" charset="-122"/>
              </a:rPr>
              <a:t>2023</a:t>
            </a:r>
            <a:r>
              <a:rPr lang="zh-CN" altLang="en-US" sz="2800">
                <a:solidFill>
                  <a:schemeClr val="bg1"/>
                </a:solidFill>
                <a:latin typeface="华文新魏" panose="02010800040101010101" charset="-122"/>
                <a:ea typeface="华文新魏" panose="02010800040101010101" charset="-122"/>
                <a:cs typeface="华文新魏" panose="02010800040101010101" charset="-122"/>
              </a:rPr>
              <a:t>年</a:t>
            </a:r>
            <a:endParaRPr lang="zh-CN" altLang="en-US" sz="28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0" name="文本框 29"/>
          <p:cNvSpPr txBox="1"/>
          <p:nvPr>
            <p:custDataLst>
              <p:tags r:id="rId13"/>
            </p:custDataLst>
          </p:nvPr>
        </p:nvSpPr>
        <p:spPr>
          <a:xfrm>
            <a:off x="2546350" y="2087245"/>
            <a:ext cx="1522095" cy="521970"/>
          </a:xfrm>
          <a:prstGeom prst="rect">
            <a:avLst/>
          </a:prstGeom>
          <a:noFill/>
        </p:spPr>
        <p:txBody>
          <a:bodyPr wrap="square" rtlCol="0">
            <a:spAutoFit/>
          </a:bodyPr>
          <a:p>
            <a:r>
              <a:rPr lang="en-US" altLang="zh-CN" sz="2800">
                <a:solidFill>
                  <a:schemeClr val="bg1"/>
                </a:solidFill>
                <a:latin typeface="华文新魏" panose="02010800040101010101" charset="-122"/>
                <a:ea typeface="华文新魏" panose="02010800040101010101" charset="-122"/>
                <a:cs typeface="华文新魏" panose="02010800040101010101" charset="-122"/>
              </a:rPr>
              <a:t>2024</a:t>
            </a:r>
            <a:r>
              <a:rPr lang="zh-CN" altLang="en-US" sz="2800">
                <a:solidFill>
                  <a:schemeClr val="bg1"/>
                </a:solidFill>
                <a:latin typeface="华文新魏" panose="02010800040101010101" charset="-122"/>
                <a:ea typeface="华文新魏" panose="02010800040101010101" charset="-122"/>
                <a:cs typeface="华文新魏" panose="02010800040101010101" charset="-122"/>
              </a:rPr>
              <a:t>年</a:t>
            </a:r>
            <a:endParaRPr lang="zh-CN" altLang="en-US" sz="28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1" name="文本框 30"/>
          <p:cNvSpPr txBox="1"/>
          <p:nvPr>
            <p:custDataLst>
              <p:tags r:id="rId14"/>
            </p:custDataLst>
          </p:nvPr>
        </p:nvSpPr>
        <p:spPr>
          <a:xfrm>
            <a:off x="5099050" y="2087245"/>
            <a:ext cx="1593850" cy="521970"/>
          </a:xfrm>
          <a:prstGeom prst="rect">
            <a:avLst/>
          </a:prstGeom>
          <a:noFill/>
        </p:spPr>
        <p:txBody>
          <a:bodyPr wrap="square" rtlCol="0">
            <a:spAutoFit/>
          </a:bodyPr>
          <a:p>
            <a:r>
              <a:rPr lang="en-US" altLang="zh-CN" sz="2800">
                <a:solidFill>
                  <a:schemeClr val="bg1"/>
                </a:solidFill>
                <a:latin typeface="华文新魏" panose="02010800040101010101" charset="-122"/>
                <a:ea typeface="华文新魏" panose="02010800040101010101" charset="-122"/>
                <a:cs typeface="华文新魏" panose="02010800040101010101" charset="-122"/>
              </a:rPr>
              <a:t>2025</a:t>
            </a:r>
            <a:r>
              <a:rPr lang="zh-CN" altLang="en-US" sz="2800">
                <a:solidFill>
                  <a:schemeClr val="bg1"/>
                </a:solidFill>
                <a:latin typeface="华文新魏" panose="02010800040101010101" charset="-122"/>
                <a:ea typeface="华文新魏" panose="02010800040101010101" charset="-122"/>
                <a:cs typeface="华文新魏" panose="02010800040101010101" charset="-122"/>
              </a:rPr>
              <a:t>年</a:t>
            </a:r>
            <a:endParaRPr lang="zh-CN" altLang="en-US" sz="28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2" name="文本框 31"/>
          <p:cNvSpPr txBox="1"/>
          <p:nvPr>
            <p:custDataLst>
              <p:tags r:id="rId15"/>
            </p:custDataLst>
          </p:nvPr>
        </p:nvSpPr>
        <p:spPr>
          <a:xfrm>
            <a:off x="7185025" y="2087245"/>
            <a:ext cx="1666240" cy="521970"/>
          </a:xfrm>
          <a:prstGeom prst="rect">
            <a:avLst/>
          </a:prstGeom>
          <a:noFill/>
        </p:spPr>
        <p:txBody>
          <a:bodyPr wrap="square" rtlCol="0">
            <a:spAutoFit/>
          </a:bodyPr>
          <a:p>
            <a:r>
              <a:rPr lang="en-US" altLang="zh-CN" sz="2800">
                <a:solidFill>
                  <a:schemeClr val="bg1"/>
                </a:solidFill>
                <a:latin typeface="华文新魏" panose="02010800040101010101" charset="-122"/>
                <a:ea typeface="华文新魏" panose="02010800040101010101" charset="-122"/>
                <a:cs typeface="华文新魏" panose="02010800040101010101" charset="-122"/>
              </a:rPr>
              <a:t>2026</a:t>
            </a:r>
            <a:r>
              <a:rPr lang="zh-CN" altLang="en-US" sz="2800">
                <a:solidFill>
                  <a:schemeClr val="bg1"/>
                </a:solidFill>
                <a:latin typeface="华文新魏" panose="02010800040101010101" charset="-122"/>
                <a:ea typeface="华文新魏" panose="02010800040101010101" charset="-122"/>
                <a:cs typeface="华文新魏" panose="02010800040101010101" charset="-122"/>
              </a:rPr>
              <a:t>年</a:t>
            </a:r>
            <a:endParaRPr lang="zh-CN" altLang="en-US" sz="28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3" name="文本框 32"/>
          <p:cNvSpPr txBox="1"/>
          <p:nvPr>
            <p:custDataLst>
              <p:tags r:id="rId16"/>
            </p:custDataLst>
          </p:nvPr>
        </p:nvSpPr>
        <p:spPr>
          <a:xfrm>
            <a:off x="9784080" y="2087245"/>
            <a:ext cx="1655445" cy="521970"/>
          </a:xfrm>
          <a:prstGeom prst="rect">
            <a:avLst/>
          </a:prstGeom>
          <a:noFill/>
        </p:spPr>
        <p:txBody>
          <a:bodyPr wrap="square" rtlCol="0">
            <a:spAutoFit/>
          </a:bodyPr>
          <a:p>
            <a:r>
              <a:rPr lang="en-US" altLang="zh-CN" sz="2800">
                <a:solidFill>
                  <a:schemeClr val="bg1"/>
                </a:solidFill>
                <a:latin typeface="华文新魏" panose="02010800040101010101" charset="-122"/>
                <a:ea typeface="华文新魏" panose="02010800040101010101" charset="-122"/>
                <a:cs typeface="华文新魏" panose="02010800040101010101" charset="-122"/>
              </a:rPr>
              <a:t>2027</a:t>
            </a:r>
            <a:r>
              <a:rPr lang="zh-CN" altLang="en-US" sz="2800">
                <a:solidFill>
                  <a:schemeClr val="bg1"/>
                </a:solidFill>
                <a:latin typeface="华文新魏" panose="02010800040101010101" charset="-122"/>
                <a:ea typeface="华文新魏" panose="02010800040101010101" charset="-122"/>
                <a:cs typeface="华文新魏" panose="02010800040101010101" charset="-122"/>
              </a:rPr>
              <a:t>年</a:t>
            </a:r>
            <a:endParaRPr lang="zh-CN" altLang="en-US" sz="28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4" name="文本框 33"/>
          <p:cNvSpPr txBox="1"/>
          <p:nvPr/>
        </p:nvSpPr>
        <p:spPr>
          <a:xfrm>
            <a:off x="92075" y="3154680"/>
            <a:ext cx="4064000" cy="2584450"/>
          </a:xfrm>
          <a:prstGeom prst="rect">
            <a:avLst/>
          </a:prstGeom>
          <a:noFill/>
        </p:spPr>
        <p:txBody>
          <a:bodyPr wrap="square" rtlCol="0">
            <a:spAutoFit/>
          </a:bodyPr>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1.</a:t>
            </a:r>
            <a:r>
              <a:rPr lang="zh-CN" altLang="en-US">
                <a:solidFill>
                  <a:schemeClr val="bg1"/>
                </a:solidFill>
                <a:latin typeface="华文新魏" panose="02010800040101010101" charset="-122"/>
                <a:ea typeface="华文新魏" panose="02010800040101010101" charset="-122"/>
                <a:cs typeface="华文新魏" panose="02010800040101010101" charset="-122"/>
              </a:rPr>
              <a:t>完成市场需求调研</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zh-CN" altLang="en-US">
                <a:solidFill>
                  <a:schemeClr val="bg1"/>
                </a:solidFill>
                <a:latin typeface="华文新魏" panose="02010800040101010101" charset="-122"/>
                <a:ea typeface="华文新魏" panose="02010800040101010101" charset="-122"/>
                <a:cs typeface="华文新魏" panose="02010800040101010101" charset="-122"/>
              </a:rPr>
              <a:t>和竞争分析</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2.</a:t>
            </a:r>
            <a:r>
              <a:rPr lang="zh-CN" altLang="en-US">
                <a:solidFill>
                  <a:schemeClr val="bg1"/>
                </a:solidFill>
                <a:latin typeface="华文新魏" panose="02010800040101010101" charset="-122"/>
                <a:ea typeface="华文新魏" panose="02010800040101010101" charset="-122"/>
                <a:cs typeface="华文新魏" panose="02010800040101010101" charset="-122"/>
              </a:rPr>
              <a:t>设计和开发护工用</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zh-CN" altLang="en-US">
                <a:solidFill>
                  <a:schemeClr val="bg1"/>
                </a:solidFill>
                <a:latin typeface="华文新魏" panose="02010800040101010101" charset="-122"/>
                <a:ea typeface="华文新魏" panose="02010800040101010101" charset="-122"/>
                <a:cs typeface="华文新魏" panose="02010800040101010101" charset="-122"/>
              </a:rPr>
              <a:t>的终端设备</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3.</a:t>
            </a:r>
            <a:r>
              <a:rPr lang="zh-CN" altLang="en-US">
                <a:solidFill>
                  <a:schemeClr val="bg1"/>
                </a:solidFill>
                <a:latin typeface="华文新魏" panose="02010800040101010101" charset="-122"/>
                <a:ea typeface="华文新魏" panose="02010800040101010101" charset="-122"/>
                <a:cs typeface="华文新魏" panose="02010800040101010101" charset="-122"/>
              </a:rPr>
              <a:t>开发APP端</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4.</a:t>
            </a:r>
            <a:r>
              <a:rPr lang="zh-CN" altLang="en-US">
                <a:solidFill>
                  <a:schemeClr val="bg1"/>
                </a:solidFill>
                <a:latin typeface="华文新魏" panose="02010800040101010101" charset="-122"/>
                <a:ea typeface="华文新魏" panose="02010800040101010101" charset="-122"/>
                <a:cs typeface="华文新魏" panose="02010800040101010101" charset="-122"/>
              </a:rPr>
              <a:t>开发PC端</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6" name="文本框 35"/>
          <p:cNvSpPr txBox="1"/>
          <p:nvPr/>
        </p:nvSpPr>
        <p:spPr>
          <a:xfrm>
            <a:off x="2359025" y="3154680"/>
            <a:ext cx="4064000" cy="2168525"/>
          </a:xfrm>
          <a:prstGeom prst="rect">
            <a:avLst/>
          </a:prstGeom>
          <a:noFill/>
        </p:spPr>
        <p:txBody>
          <a:bodyPr wrap="square" rtlCol="0">
            <a:spAutoFit/>
          </a:bodyPr>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1.</a:t>
            </a:r>
            <a:r>
              <a:rPr lang="zh-CN" altLang="en-US">
                <a:solidFill>
                  <a:schemeClr val="bg1"/>
                </a:solidFill>
                <a:latin typeface="华文新魏" panose="02010800040101010101" charset="-122"/>
                <a:ea typeface="华文新魏" panose="02010800040101010101" charset="-122"/>
                <a:cs typeface="华文新魏" panose="02010800040101010101" charset="-122"/>
              </a:rPr>
              <a:t>完善护工用终端</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zh-CN" altLang="en-US">
                <a:solidFill>
                  <a:schemeClr val="bg1"/>
                </a:solidFill>
                <a:latin typeface="华文新魏" panose="02010800040101010101" charset="-122"/>
                <a:ea typeface="华文新魏" panose="02010800040101010101" charset="-122"/>
                <a:cs typeface="华文新魏" panose="02010800040101010101" charset="-122"/>
              </a:rPr>
              <a:t>设备的设计和功能</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2.优化和完善APP端</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3.完善PC端的操作</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和管理功能</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7" name="文本框 36"/>
          <p:cNvSpPr txBox="1"/>
          <p:nvPr/>
        </p:nvSpPr>
        <p:spPr>
          <a:xfrm>
            <a:off x="4636135" y="3154680"/>
            <a:ext cx="4064000" cy="2168525"/>
          </a:xfrm>
          <a:prstGeom prst="rect">
            <a:avLst/>
          </a:prstGeom>
          <a:noFill/>
        </p:spPr>
        <p:txBody>
          <a:bodyPr wrap="square" rtlCol="0">
            <a:spAutoFit/>
          </a:bodyPr>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1.拓展市场渠道</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2.进行用户反馈</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和需求调研</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3.进一步提升系统</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的稳定性和可靠性</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8" name="文本框 37"/>
          <p:cNvSpPr txBox="1"/>
          <p:nvPr/>
        </p:nvSpPr>
        <p:spPr>
          <a:xfrm>
            <a:off x="6892290" y="3154680"/>
            <a:ext cx="4064000" cy="2584450"/>
          </a:xfrm>
          <a:prstGeom prst="rect">
            <a:avLst/>
          </a:prstGeom>
          <a:noFill/>
        </p:spPr>
        <p:txBody>
          <a:bodyPr wrap="square" rtlCol="0">
            <a:spAutoFit/>
          </a:bodyPr>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1.</a:t>
            </a:r>
            <a:r>
              <a:rPr lang="zh-CN" altLang="en-US">
                <a:solidFill>
                  <a:schemeClr val="bg1"/>
                </a:solidFill>
                <a:latin typeface="华文新魏" panose="02010800040101010101" charset="-122"/>
                <a:ea typeface="华文新魏" panose="02010800040101010101" charset="-122"/>
                <a:cs typeface="华文新魏" panose="02010800040101010101" charset="-122"/>
              </a:rPr>
              <a:t>扩大市场份额</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zh-CN" altLang="en-US">
                <a:solidFill>
                  <a:schemeClr val="bg1"/>
                </a:solidFill>
                <a:latin typeface="华文新魏" panose="02010800040101010101" charset="-122"/>
                <a:ea typeface="华文新魏" panose="02010800040101010101" charset="-122"/>
                <a:cs typeface="华文新魏" panose="02010800040101010101" charset="-122"/>
              </a:rPr>
              <a:t>开展市场拓展计划</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2.进行技术创新</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和研发</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3.加强与政府部门</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和机构的合作</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9" name="文本框 38"/>
          <p:cNvSpPr txBox="1"/>
          <p:nvPr/>
        </p:nvSpPr>
        <p:spPr>
          <a:xfrm>
            <a:off x="9330690" y="3154680"/>
            <a:ext cx="4064000" cy="1753235"/>
          </a:xfrm>
          <a:prstGeom prst="rect">
            <a:avLst/>
          </a:prstGeom>
          <a:noFill/>
        </p:spPr>
        <p:txBody>
          <a:bodyPr wrap="square" rtlCol="0">
            <a:spAutoFit/>
          </a:bodyPr>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1.</a:t>
            </a:r>
            <a:r>
              <a:rPr lang="zh-CN" altLang="en-US">
                <a:solidFill>
                  <a:schemeClr val="bg1"/>
                </a:solidFill>
                <a:latin typeface="华文新魏" panose="02010800040101010101" charset="-122"/>
                <a:ea typeface="华文新魏" panose="02010800040101010101" charset="-122"/>
                <a:cs typeface="华文新魏" panose="02010800040101010101" charset="-122"/>
              </a:rPr>
              <a:t>深化产品和服务</a:t>
            </a:r>
            <a:endParaRPr lang="zh-CN" altLang="en-US">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2.扩大国际市场的拓展</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3.进行项目持续创新</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pPr>
            <a:r>
              <a:rPr lang="en-US" altLang="zh-CN">
                <a:solidFill>
                  <a:schemeClr val="bg1"/>
                </a:solidFill>
                <a:latin typeface="华文新魏" panose="02010800040101010101" charset="-122"/>
                <a:ea typeface="华文新魏" panose="02010800040101010101" charset="-122"/>
                <a:cs typeface="华文新魏" panose="02010800040101010101" charset="-122"/>
              </a:rPr>
              <a:t>和规模化运营</a:t>
            </a:r>
            <a:endParaRPr lang="en-US" altLang="zh-CN">
              <a:solidFill>
                <a:schemeClr val="bg1"/>
              </a:solidFill>
              <a:latin typeface="华文新魏" panose="02010800040101010101" charset="-122"/>
              <a:ea typeface="华文新魏" panose="02010800040101010101" charset="-122"/>
              <a:cs typeface="华文新魏" panose="02010800040101010101" charset="-122"/>
            </a:endParaRPr>
          </a:p>
        </p:txBody>
      </p:sp>
      <p:pic>
        <p:nvPicPr>
          <p:cNvPr id="47" name="图片 46"/>
          <p:cNvPicPr/>
          <p:nvPr>
            <p:custDataLst>
              <p:tags r:id="rId17"/>
            </p:custDataLst>
          </p:nvPr>
        </p:nvPicPr>
        <p:blipFill>
          <a:blip r:embed="rId18"/>
          <a:stretch>
            <a:fillRect/>
          </a:stretch>
        </p:blipFill>
        <p:spPr>
          <a:xfrm>
            <a:off x="11229975" y="8890"/>
            <a:ext cx="795020" cy="819150"/>
          </a:xfrm>
          <a:prstGeom prst="rect">
            <a:avLst/>
          </a:prstGeom>
          <a:noFill/>
          <a:ln w="9525">
            <a:noFill/>
          </a:ln>
        </p:spPr>
      </p:pic>
    </p:spTree>
    <p:custDataLst>
      <p:tags r:id="rId19"/>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417830"/>
            <a:ext cx="10972165" cy="1143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useBgFill="1">
        <p:nvSpPr>
          <p:cNvPr id="4" name="文本框 3"/>
          <p:cNvSpPr txBox="1"/>
          <p:nvPr/>
        </p:nvSpPr>
        <p:spPr>
          <a:xfrm>
            <a:off x="-8890" y="-12700"/>
            <a:ext cx="1263015" cy="429260"/>
          </a:xfrm>
          <a:prstGeom prst="rect">
            <a:avLst/>
          </a:prstGeom>
          <a:noFill/>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266446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36760" y="-12700"/>
            <a:ext cx="1337945" cy="440055"/>
          </a:xfrm>
          <a:prstGeom prst="rect">
            <a:avLst/>
          </a:prstGeom>
          <a:solidFill>
            <a:schemeClr val="bg1"/>
          </a:solidFill>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融资分析</a:t>
            </a:r>
            <a:endParaRPr lang="zh-CN" altLang="en-US" sz="2000">
              <a:solidFill>
                <a:schemeClr val="accent5">
                  <a:lumMod val="75000"/>
                </a:schemeClr>
              </a:solidFill>
              <a:latin typeface="华文新魏" panose="02010800040101010101" charset="-122"/>
              <a:ea typeface="华文新魏" panose="02010800040101010101" charset="-122"/>
            </a:endParaRPr>
          </a:p>
        </p:txBody>
      </p:sp>
      <p:graphicFrame>
        <p:nvGraphicFramePr>
          <p:cNvPr id="22" name="表格 21"/>
          <p:cNvGraphicFramePr/>
          <p:nvPr>
            <p:custDataLst>
              <p:tags r:id="rId9"/>
            </p:custDataLst>
          </p:nvPr>
        </p:nvGraphicFramePr>
        <p:xfrm>
          <a:off x="353060" y="1000760"/>
          <a:ext cx="6709410" cy="4162425"/>
        </p:xfrm>
        <a:graphic>
          <a:graphicData uri="http://schemas.openxmlformats.org/drawingml/2006/table">
            <a:tbl>
              <a:tblPr>
                <a:tableStyleId>{22838BEF-8BB2-4498-84A7-C5851F593DF1}</a:tableStyleId>
              </a:tblPr>
              <a:tblGrid>
                <a:gridCol w="1258570"/>
                <a:gridCol w="1293495"/>
                <a:gridCol w="1287145"/>
                <a:gridCol w="1287780"/>
                <a:gridCol w="1582420"/>
              </a:tblGrid>
              <a:tr h="410845">
                <a:tc rowSpan="2">
                  <a:txBody>
                    <a:bodyPr/>
                    <a:p>
                      <a:pPr indent="0" algn="ctr">
                        <a:buNone/>
                      </a:pP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rowSpan="2">
                  <a:txBody>
                    <a:bodyPr/>
                    <a:p>
                      <a:pPr indent="0" algn="ctr">
                        <a:buNone/>
                      </a:pPr>
                      <a:r>
                        <a:rPr lang="en-US" sz="1400">
                          <a:highlight>
                            <a:srgbClr val="000000">
                              <a:alpha val="0"/>
                            </a:srgbClr>
                          </a:highlight>
                          <a:latin typeface="华文新魏" panose="02010800040101010101" charset="-122"/>
                          <a:ea typeface="华文新魏" panose="02010800040101010101" charset="-122"/>
                        </a:rPr>
                        <a:t>预备期</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第一阶段</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第二阶段</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第三阶段</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r>
              <a:tr h="410845">
                <a:tc vMerge="1">
                  <a:tcPr/>
                </a:tc>
                <a:tc vMerge="1">
                  <a:tcPr/>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技术研发</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服务完善</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增值服务</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r>
              <a:tr h="411480">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融资金额</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cs typeface="华文新魏" panose="02010800040101010101" charset="-122"/>
                        </a:rPr>
                        <a:t>10万</a:t>
                      </a:r>
                      <a:endParaRPr lang="en-US" altLang="en-US" sz="1400">
                        <a:highlight>
                          <a:srgbClr val="000000">
                            <a:alpha val="0"/>
                          </a:srgbClr>
                        </a:highlight>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cs typeface="华文新魏" panose="02010800040101010101" charset="-122"/>
                        </a:rPr>
                        <a:t>220万</a:t>
                      </a:r>
                      <a:endParaRPr lang="en-US" altLang="en-US" sz="1400">
                        <a:highlight>
                          <a:srgbClr val="000000">
                            <a:alpha val="0"/>
                          </a:srgbClr>
                        </a:highlight>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cs typeface="华文新魏" panose="02010800040101010101" charset="-122"/>
                        </a:rPr>
                        <a:t>2200万</a:t>
                      </a:r>
                      <a:endParaRPr lang="en-US" altLang="en-US" sz="1400">
                        <a:highlight>
                          <a:srgbClr val="000000">
                            <a:alpha val="0"/>
                          </a:srgbClr>
                        </a:highlight>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r>
              <a:tr h="410210">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来源</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团队集资等</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天使基金</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投资公司</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r>
              <a:tr h="410845">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本投资占股</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30.00%</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25.00%</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r>
              <a:tr h="410845">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投资股累计</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30.00%</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44.50%</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47.50%</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r>
              <a:tr h="411480">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创始人占股</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100.00%</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55.00%</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36.25%</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41.25%</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r>
              <a:tr h="410845">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期权比例</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15.00%</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19.25%</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11.25%</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r>
              <a:tr h="410845">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阶段目标</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无</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cs typeface="华文新魏" panose="02010800040101010101" charset="-122"/>
                        </a:rPr>
                        <a:t>16万活跃用户</a:t>
                      </a:r>
                      <a:endParaRPr lang="en-US" altLang="en-US" sz="1400">
                        <a:highlight>
                          <a:srgbClr val="000000">
                            <a:alpha val="0"/>
                          </a:srgbClr>
                        </a:highlight>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cs typeface="华文新魏" panose="02010800040101010101" charset="-122"/>
                        </a:rPr>
                        <a:t>400万活跃用户</a:t>
                      </a:r>
                      <a:endParaRPr lang="en-US" altLang="en-US" sz="1400">
                        <a:highlight>
                          <a:srgbClr val="000000">
                            <a:alpha val="0"/>
                          </a:srgbClr>
                        </a:highlight>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cs typeface="华文新魏" panose="02010800040101010101" charset="-122"/>
                        </a:rPr>
                        <a:t>960万活跃用户</a:t>
                      </a:r>
                      <a:endParaRPr lang="en-US" altLang="en-US" sz="1400">
                        <a:highlight>
                          <a:srgbClr val="000000">
                            <a:alpha val="0"/>
                          </a:srgbClr>
                        </a:highlight>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tc>
              </a:tr>
              <a:tr h="448310">
                <a:tc>
                  <a:txBody>
                    <a:bodyPr/>
                    <a:p>
                      <a:pPr indent="0" algn="ctr">
                        <a:buNone/>
                      </a:pPr>
                      <a:r>
                        <a:rPr lang="en-US" sz="1400">
                          <a:highlight>
                            <a:srgbClr val="000000">
                              <a:alpha val="0"/>
                            </a:srgbClr>
                          </a:highlight>
                          <a:latin typeface="华文新魏" panose="02010800040101010101" charset="-122"/>
                          <a:ea typeface="华文新魏" panose="02010800040101010101" charset="-122"/>
                          <a:cs typeface="华文新魏" panose="02010800040101010101" charset="-122"/>
                        </a:rPr>
                        <a:t>资金用途 </a:t>
                      </a:r>
                      <a:endParaRPr lang="en-US" altLang="en-US" sz="1400">
                        <a:highlight>
                          <a:srgbClr val="000000">
                            <a:alpha val="0"/>
                          </a:srgbClr>
                        </a:highlight>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前期开发</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技术研发（核心竞争力）</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技术研发完善服务</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c>
                  <a:txBody>
                    <a:bodyPr/>
                    <a:p>
                      <a:pPr indent="0" algn="ctr">
                        <a:buNone/>
                      </a:pPr>
                      <a:r>
                        <a:rPr lang="en-US" sz="1400">
                          <a:highlight>
                            <a:srgbClr val="000000">
                              <a:alpha val="0"/>
                            </a:srgbClr>
                          </a:highlight>
                          <a:latin typeface="华文新魏" panose="02010800040101010101" charset="-122"/>
                          <a:ea typeface="华文新魏" panose="02010800040101010101" charset="-122"/>
                        </a:rPr>
                        <a:t>进一步扩大市场份额</a:t>
                      </a:r>
                      <a:endParaRPr lang="en-US" altLang="en-US" sz="1400">
                        <a:highlight>
                          <a:srgbClr val="000000">
                            <a:alpha val="0"/>
                          </a:srgbClr>
                        </a:highlight>
                        <a:latin typeface="华文新魏" panose="02010800040101010101" charset="-122"/>
                        <a:ea typeface="华文新魏" panose="02010800040101010101" charset="-122"/>
                      </a:endParaRPr>
                    </a:p>
                  </a:txBody>
                  <a:tcPr marL="68580" marR="68580" marT="0" marB="0" vert="horz" anchor="ctr" anchorCtr="0"/>
                </a:tc>
              </a:tr>
            </a:tbl>
          </a:graphicData>
        </a:graphic>
      </p:graphicFrame>
      <p:sp>
        <p:nvSpPr>
          <p:cNvPr id="23" name="文本框 22"/>
          <p:cNvSpPr txBox="1"/>
          <p:nvPr/>
        </p:nvSpPr>
        <p:spPr>
          <a:xfrm>
            <a:off x="1151890" y="5499735"/>
            <a:ext cx="4064000" cy="521970"/>
          </a:xfrm>
          <a:prstGeom prst="rect">
            <a:avLst/>
          </a:prstGeom>
          <a:noFill/>
        </p:spPr>
        <p:txBody>
          <a:bodyPr wrap="square" rtlCol="0">
            <a:spAutoFit/>
          </a:bodyPr>
          <a:p>
            <a:r>
              <a:rPr lang="zh-CN" altLang="en-US" sz="2800">
                <a:solidFill>
                  <a:schemeClr val="bg1"/>
                </a:solidFill>
                <a:latin typeface="华文新魏" panose="02010800040101010101" charset="-122"/>
                <a:ea typeface="华文新魏" panose="02010800040101010101" charset="-122"/>
              </a:rPr>
              <a:t>融资规模与股本结构</a:t>
            </a:r>
            <a:endParaRPr lang="zh-CN" altLang="en-US" sz="2800">
              <a:solidFill>
                <a:schemeClr val="bg1"/>
              </a:solidFill>
              <a:latin typeface="华文新魏" panose="02010800040101010101" charset="-122"/>
              <a:ea typeface="华文新魏" panose="02010800040101010101" charset="-122"/>
            </a:endParaRPr>
          </a:p>
        </p:txBody>
      </p:sp>
      <p:sp>
        <p:nvSpPr>
          <p:cNvPr id="24" name="矩形 23"/>
          <p:cNvSpPr/>
          <p:nvPr/>
        </p:nvSpPr>
        <p:spPr>
          <a:xfrm>
            <a:off x="8456930" y="779145"/>
            <a:ext cx="2273935" cy="504190"/>
          </a:xfrm>
          <a:prstGeom prst="rect">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技术研发</a:t>
            </a:r>
            <a:endParaRPr lang="zh-CN" altLang="en-US" sz="2000">
              <a:latin typeface="华文新魏" panose="02010800040101010101" charset="-122"/>
              <a:ea typeface="华文新魏" panose="02010800040101010101" charset="-122"/>
            </a:endParaRPr>
          </a:p>
        </p:txBody>
      </p:sp>
      <p:sp>
        <p:nvSpPr>
          <p:cNvPr id="25" name="矩形 24"/>
          <p:cNvSpPr/>
          <p:nvPr>
            <p:custDataLst>
              <p:tags r:id="rId10"/>
            </p:custDataLst>
          </p:nvPr>
        </p:nvSpPr>
        <p:spPr>
          <a:xfrm>
            <a:off x="8456930" y="2245360"/>
            <a:ext cx="2273935" cy="504190"/>
          </a:xfrm>
          <a:prstGeom prst="rect">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服务完善</a:t>
            </a:r>
            <a:endParaRPr lang="zh-CN" altLang="en-US" sz="2000">
              <a:latin typeface="华文新魏" panose="02010800040101010101" charset="-122"/>
              <a:ea typeface="华文新魏" panose="02010800040101010101" charset="-122"/>
            </a:endParaRPr>
          </a:p>
        </p:txBody>
      </p:sp>
      <p:sp>
        <p:nvSpPr>
          <p:cNvPr id="26" name="矩形 25"/>
          <p:cNvSpPr/>
          <p:nvPr>
            <p:custDataLst>
              <p:tags r:id="rId11"/>
            </p:custDataLst>
          </p:nvPr>
        </p:nvSpPr>
        <p:spPr>
          <a:xfrm>
            <a:off x="8456930" y="3782695"/>
            <a:ext cx="2273935" cy="504190"/>
          </a:xfrm>
          <a:prstGeom prst="rect">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增值服务</a:t>
            </a:r>
            <a:endParaRPr lang="zh-CN" altLang="en-US" sz="2000">
              <a:latin typeface="华文新魏" panose="02010800040101010101" charset="-122"/>
              <a:ea typeface="华文新魏" panose="02010800040101010101" charset="-122"/>
            </a:endParaRPr>
          </a:p>
        </p:txBody>
      </p:sp>
      <p:sp>
        <p:nvSpPr>
          <p:cNvPr id="27" name="下箭头 26"/>
          <p:cNvSpPr/>
          <p:nvPr/>
        </p:nvSpPr>
        <p:spPr>
          <a:xfrm>
            <a:off x="9322435" y="1353185"/>
            <a:ext cx="411480" cy="729615"/>
          </a:xfrm>
          <a:prstGeom prst="downArrow">
            <a:avLst/>
          </a:prstGeom>
        </p:spPr>
        <p:style>
          <a:lnRef idx="0">
            <a:srgbClr val="FFFFFF"/>
          </a:lnRef>
          <a:fillRef idx="3">
            <a:schemeClr val="accent1"/>
          </a:fillRef>
          <a:effectRef idx="0">
            <a:srgbClr val="FFFFFF"/>
          </a:effectRef>
          <a:fontRef idx="minor">
            <a:schemeClr val="lt1"/>
          </a:fontRef>
        </p:style>
        <p:txBody>
          <a:bodyPr rtlCol="0" anchor="ctr"/>
          <a:p>
            <a:pPr algn="ctr"/>
            <a:endParaRPr lang="zh-CN" altLang="en-US"/>
          </a:p>
        </p:txBody>
      </p:sp>
      <p:sp>
        <p:nvSpPr>
          <p:cNvPr id="28" name="下箭头 27"/>
          <p:cNvSpPr/>
          <p:nvPr>
            <p:custDataLst>
              <p:tags r:id="rId12"/>
            </p:custDataLst>
          </p:nvPr>
        </p:nvSpPr>
        <p:spPr>
          <a:xfrm>
            <a:off x="9322435" y="2994025"/>
            <a:ext cx="411480" cy="729615"/>
          </a:xfrm>
          <a:prstGeom prst="downArrow">
            <a:avLst/>
          </a:prstGeom>
        </p:spPr>
        <p:style>
          <a:lnRef idx="0">
            <a:srgbClr val="FFFFFF"/>
          </a:lnRef>
          <a:fillRef idx="3">
            <a:schemeClr val="accent1"/>
          </a:fillRef>
          <a:effectRef idx="0">
            <a:srgbClr val="FFFFFF"/>
          </a:effectRef>
          <a:fontRef idx="minor">
            <a:schemeClr val="lt1"/>
          </a:fontRef>
        </p:style>
        <p:txBody>
          <a:bodyPr rtlCol="0" anchor="ctr"/>
          <a:p>
            <a:pPr algn="ctr"/>
            <a:endParaRPr lang="zh-CN" altLang="en-US"/>
          </a:p>
        </p:txBody>
      </p:sp>
      <p:sp>
        <p:nvSpPr>
          <p:cNvPr id="29" name="文本框 28"/>
          <p:cNvSpPr txBox="1"/>
          <p:nvPr/>
        </p:nvSpPr>
        <p:spPr>
          <a:xfrm>
            <a:off x="7839710" y="4989195"/>
            <a:ext cx="4064000" cy="953135"/>
          </a:xfrm>
          <a:prstGeom prst="rect">
            <a:avLst/>
          </a:prstGeom>
          <a:noFill/>
        </p:spPr>
        <p:txBody>
          <a:bodyPr wrap="square" rtlCol="0">
            <a:spAutoFit/>
          </a:bodyPr>
          <a:p>
            <a:r>
              <a:rPr lang="zh-CN" altLang="en-US" sz="2000">
                <a:latin typeface="华文新魏" panose="02010800040101010101" charset="-122"/>
                <a:ea typeface="华文新魏" panose="02010800040101010101" charset="-122"/>
              </a:rPr>
              <a:t>融资金额</a:t>
            </a:r>
            <a:r>
              <a:rPr lang="zh-CN" altLang="en-US" sz="2800">
                <a:solidFill>
                  <a:schemeClr val="bg1"/>
                </a:solidFill>
                <a:latin typeface="华文新魏" panose="02010800040101010101" charset="-122"/>
                <a:ea typeface="华文新魏" panose="02010800040101010101" charset="-122"/>
              </a:rPr>
              <a:t>不断增加</a:t>
            </a:r>
            <a:endParaRPr lang="zh-CN" altLang="en-US" sz="2800">
              <a:solidFill>
                <a:schemeClr val="bg1"/>
              </a:solidFill>
              <a:latin typeface="华文新魏" panose="02010800040101010101" charset="-122"/>
              <a:ea typeface="华文新魏" panose="02010800040101010101" charset="-122"/>
            </a:endParaRPr>
          </a:p>
          <a:p>
            <a:r>
              <a:rPr lang="zh-CN" altLang="en-US" sz="2000">
                <a:latin typeface="华文新魏" panose="02010800040101010101" charset="-122"/>
                <a:ea typeface="华文新魏" panose="02010800040101010101" charset="-122"/>
              </a:rPr>
              <a:t>创始人的占股</a:t>
            </a:r>
            <a:r>
              <a:rPr lang="zh-CN" altLang="en-US" sz="2800">
                <a:solidFill>
                  <a:schemeClr val="bg1"/>
                </a:solidFill>
                <a:latin typeface="华文新魏" panose="02010800040101010101" charset="-122"/>
                <a:ea typeface="华文新魏" panose="02010800040101010101" charset="-122"/>
              </a:rPr>
              <a:t>比例下降</a:t>
            </a:r>
            <a:endParaRPr lang="zh-CN" altLang="en-US" sz="2800">
              <a:solidFill>
                <a:schemeClr val="bg1"/>
              </a:solidFill>
              <a:latin typeface="华文新魏" panose="02010800040101010101" charset="-122"/>
              <a:ea typeface="华文新魏" panose="02010800040101010101" charset="-122"/>
            </a:endParaRPr>
          </a:p>
        </p:txBody>
      </p:sp>
      <p:pic>
        <p:nvPicPr>
          <p:cNvPr id="47" name="图片 46"/>
          <p:cNvPicPr/>
          <p:nvPr>
            <p:custDataLst>
              <p:tags r:id="rId13"/>
            </p:custDataLst>
          </p:nvPr>
        </p:nvPicPr>
        <p:blipFill>
          <a:blip r:embed="rId14"/>
          <a:stretch>
            <a:fillRect/>
          </a:stretch>
        </p:blipFill>
        <p:spPr>
          <a:xfrm>
            <a:off x="11229975" y="8890"/>
            <a:ext cx="795020" cy="819150"/>
          </a:xfrm>
          <a:prstGeom prst="rect">
            <a:avLst/>
          </a:prstGeom>
          <a:noFill/>
          <a:ln w="9525">
            <a:noFill/>
          </a:ln>
        </p:spPr>
      </p:pic>
    </p:spTree>
    <p:custDataLst>
      <p:tags r:id="rId1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407670"/>
            <a:ext cx="10975975" cy="2159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useBgFill="1">
        <p:nvSpPr>
          <p:cNvPr id="4" name="文本框 3"/>
          <p:cNvSpPr txBox="1"/>
          <p:nvPr/>
        </p:nvSpPr>
        <p:spPr>
          <a:xfrm>
            <a:off x="-8890" y="-12700"/>
            <a:ext cx="1263015" cy="429260"/>
          </a:xfrm>
          <a:prstGeom prst="rect">
            <a:avLst/>
          </a:prstGeom>
          <a:noFill/>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3065780" cy="443230"/>
          </a:xfrm>
          <a:prstGeom prst="rect">
            <a:avLst/>
          </a:prstGeom>
          <a:noFill/>
        </p:spPr>
        <p:txBody>
          <a:bodyPr wrap="square" rtlCol="0">
            <a:no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55810" y="-12700"/>
            <a:ext cx="1339850" cy="398780"/>
          </a:xfrm>
          <a:prstGeom prst="rect">
            <a:avLst/>
          </a:prstGeom>
          <a:solidFill>
            <a:schemeClr val="bg1"/>
          </a:solidFill>
        </p:spPr>
        <p:txBody>
          <a:bodyPr wrap="square" rtlCol="0">
            <a:spAutoFit/>
          </a:bodyPr>
          <a:p>
            <a:r>
              <a:rPr lang="zh-CN" altLang="en-US" sz="2000">
                <a:solidFill>
                  <a:schemeClr val="accent5">
                    <a:lumMod val="75000"/>
                  </a:schemeClr>
                </a:solidFill>
                <a:latin typeface="华文新魏" panose="02010800040101010101" charset="-122"/>
                <a:ea typeface="华文新魏" panose="02010800040101010101" charset="-122"/>
              </a:rPr>
              <a:t>融资分析</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30" name="文本框 29"/>
          <p:cNvSpPr txBox="1"/>
          <p:nvPr/>
        </p:nvSpPr>
        <p:spPr>
          <a:xfrm>
            <a:off x="377825" y="1823720"/>
            <a:ext cx="613410" cy="3210560"/>
          </a:xfrm>
          <a:prstGeom prst="rect">
            <a:avLst/>
          </a:prstGeom>
          <a:noFill/>
        </p:spPr>
        <p:txBody>
          <a:bodyPr vert="eaVert" wrap="square" rtlCol="0">
            <a:spAutoFit/>
          </a:bodyPr>
          <a:p>
            <a:pPr algn="ctr"/>
            <a:r>
              <a:rPr lang="zh-CN" altLang="en-US" sz="2800">
                <a:solidFill>
                  <a:schemeClr val="bg1"/>
                </a:solidFill>
                <a:latin typeface="华文新魏" panose="02010800040101010101" charset="-122"/>
                <a:ea typeface="华文新魏" panose="02010800040101010101" charset="-122"/>
              </a:rPr>
              <a:t>期权激励方案</a:t>
            </a:r>
            <a:endParaRPr lang="zh-CN" altLang="en-US" sz="2800">
              <a:solidFill>
                <a:schemeClr val="bg1"/>
              </a:solidFill>
              <a:latin typeface="华文新魏" panose="02010800040101010101" charset="-122"/>
              <a:ea typeface="华文新魏" panose="02010800040101010101" charset="-122"/>
            </a:endParaRPr>
          </a:p>
        </p:txBody>
      </p:sp>
      <p:sp>
        <p:nvSpPr>
          <p:cNvPr id="31" name="左大括号 30"/>
          <p:cNvSpPr/>
          <p:nvPr/>
        </p:nvSpPr>
        <p:spPr>
          <a:xfrm>
            <a:off x="1470660" y="819150"/>
            <a:ext cx="514985" cy="5535295"/>
          </a:xfrm>
          <a:prstGeom prst="leftBrace">
            <a:avLst/>
          </a:prstGeom>
          <a:ln w="317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txBody>
          <a:bodyPr rtlCol="0" anchor="ctr"/>
          <a:p>
            <a:pPr algn="ctr"/>
            <a:endParaRPr lang="zh-CN" altLang="en-US"/>
          </a:p>
        </p:txBody>
      </p:sp>
      <p:sp>
        <p:nvSpPr>
          <p:cNvPr id="32" name="文本框 31"/>
          <p:cNvSpPr txBox="1"/>
          <p:nvPr/>
        </p:nvSpPr>
        <p:spPr>
          <a:xfrm>
            <a:off x="1985645" y="1004570"/>
            <a:ext cx="2139950" cy="460375"/>
          </a:xfrm>
          <a:prstGeom prst="rect">
            <a:avLst/>
          </a:prstGeom>
          <a:noFill/>
        </p:spPr>
        <p:txBody>
          <a:bodyPr wrap="square" rtlCol="0">
            <a:spAutoFit/>
          </a:bodyPr>
          <a:p>
            <a:r>
              <a:rPr lang="zh-CN" altLang="en-US" sz="2400">
                <a:solidFill>
                  <a:schemeClr val="bg1"/>
                </a:solidFill>
                <a:latin typeface="华文新魏" panose="02010800040101010101" charset="-122"/>
                <a:ea typeface="华文新魏" panose="02010800040101010101" charset="-122"/>
              </a:rPr>
              <a:t>激励原则</a:t>
            </a:r>
            <a:endParaRPr lang="zh-CN" altLang="en-US" sz="2400">
              <a:solidFill>
                <a:schemeClr val="bg1"/>
              </a:solidFill>
              <a:latin typeface="华文新魏" panose="02010800040101010101" charset="-122"/>
              <a:ea typeface="华文新魏" panose="02010800040101010101" charset="-122"/>
            </a:endParaRPr>
          </a:p>
        </p:txBody>
      </p:sp>
      <p:sp>
        <p:nvSpPr>
          <p:cNvPr id="33" name="圆角矩形 32"/>
          <p:cNvSpPr/>
          <p:nvPr/>
        </p:nvSpPr>
        <p:spPr>
          <a:xfrm>
            <a:off x="3827145" y="592455"/>
            <a:ext cx="2139950" cy="586740"/>
          </a:xfrm>
          <a:prstGeom prst="roundRect">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a:latin typeface="华文新魏" panose="02010800040101010101" charset="-122"/>
                <a:ea typeface="华文新魏" panose="02010800040101010101" charset="-122"/>
              </a:rPr>
              <a:t>业绩导向原则</a:t>
            </a:r>
            <a:endParaRPr lang="zh-CN" altLang="en-US">
              <a:latin typeface="华文新魏" panose="02010800040101010101" charset="-122"/>
              <a:ea typeface="华文新魏" panose="02010800040101010101" charset="-122"/>
            </a:endParaRPr>
          </a:p>
        </p:txBody>
      </p:sp>
      <p:sp>
        <p:nvSpPr>
          <p:cNvPr id="34" name="圆角矩形 33"/>
          <p:cNvSpPr/>
          <p:nvPr>
            <p:custDataLst>
              <p:tags r:id="rId9"/>
            </p:custDataLst>
          </p:nvPr>
        </p:nvSpPr>
        <p:spPr>
          <a:xfrm>
            <a:off x="6461760" y="1464945"/>
            <a:ext cx="2139950" cy="586740"/>
          </a:xfrm>
          <a:prstGeom prst="roundRect">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a:latin typeface="华文新魏" panose="02010800040101010101" charset="-122"/>
                <a:ea typeface="华文新魏" panose="02010800040101010101" charset="-122"/>
              </a:rPr>
              <a:t>公平原则</a:t>
            </a:r>
            <a:endParaRPr lang="zh-CN" altLang="en-US">
              <a:latin typeface="华文新魏" panose="02010800040101010101" charset="-122"/>
              <a:ea typeface="华文新魏" panose="02010800040101010101" charset="-122"/>
            </a:endParaRPr>
          </a:p>
        </p:txBody>
      </p:sp>
      <p:sp>
        <p:nvSpPr>
          <p:cNvPr id="35" name="圆角矩形 34"/>
          <p:cNvSpPr/>
          <p:nvPr>
            <p:custDataLst>
              <p:tags r:id="rId10"/>
            </p:custDataLst>
          </p:nvPr>
        </p:nvSpPr>
        <p:spPr>
          <a:xfrm>
            <a:off x="6461760" y="592455"/>
            <a:ext cx="2139950" cy="586740"/>
          </a:xfrm>
          <a:prstGeom prst="roundRect">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a:latin typeface="华文新魏" panose="02010800040101010101" charset="-122"/>
                <a:ea typeface="华文新魏" panose="02010800040101010101" charset="-122"/>
              </a:rPr>
              <a:t>长期发展原则</a:t>
            </a:r>
            <a:endParaRPr lang="zh-CN" altLang="en-US">
              <a:latin typeface="华文新魏" panose="02010800040101010101" charset="-122"/>
              <a:ea typeface="华文新魏" panose="02010800040101010101" charset="-122"/>
            </a:endParaRPr>
          </a:p>
        </p:txBody>
      </p:sp>
      <p:sp>
        <p:nvSpPr>
          <p:cNvPr id="36" name="圆角矩形 35"/>
          <p:cNvSpPr/>
          <p:nvPr>
            <p:custDataLst>
              <p:tags r:id="rId11"/>
            </p:custDataLst>
          </p:nvPr>
        </p:nvSpPr>
        <p:spPr>
          <a:xfrm>
            <a:off x="3827145" y="1464945"/>
            <a:ext cx="2139950" cy="586740"/>
          </a:xfrm>
          <a:prstGeom prst="roundRect">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a:latin typeface="华文新魏" panose="02010800040101010101" charset="-122"/>
                <a:ea typeface="华文新魏" panose="02010800040101010101" charset="-122"/>
              </a:rPr>
              <a:t>激励风险管理原则</a:t>
            </a:r>
            <a:endParaRPr lang="zh-CN" altLang="en-US">
              <a:latin typeface="华文新魏" panose="02010800040101010101" charset="-122"/>
              <a:ea typeface="华文新魏" panose="02010800040101010101" charset="-122"/>
            </a:endParaRPr>
          </a:p>
        </p:txBody>
      </p:sp>
      <p:sp>
        <p:nvSpPr>
          <p:cNvPr id="37" name="文本框 36"/>
          <p:cNvSpPr txBox="1"/>
          <p:nvPr>
            <p:custDataLst>
              <p:tags r:id="rId12"/>
            </p:custDataLst>
          </p:nvPr>
        </p:nvSpPr>
        <p:spPr>
          <a:xfrm>
            <a:off x="1913890" y="3794125"/>
            <a:ext cx="3837305" cy="460375"/>
          </a:xfrm>
          <a:prstGeom prst="rect">
            <a:avLst/>
          </a:prstGeom>
          <a:noFill/>
        </p:spPr>
        <p:txBody>
          <a:bodyPr wrap="square" rtlCol="0">
            <a:spAutoFit/>
          </a:bodyPr>
          <a:p>
            <a:r>
              <a:rPr lang="zh-CN" altLang="en-US" sz="2400">
                <a:solidFill>
                  <a:schemeClr val="bg1"/>
                </a:solidFill>
                <a:latin typeface="华文新魏" panose="02010800040101010101" charset="-122"/>
                <a:ea typeface="华文新魏" panose="02010800040101010101" charset="-122"/>
              </a:rPr>
              <a:t>期权的股票来源</a:t>
            </a:r>
            <a:endParaRPr lang="zh-CN" altLang="en-US" sz="2400">
              <a:solidFill>
                <a:schemeClr val="bg1"/>
              </a:solidFill>
              <a:latin typeface="华文新魏" panose="02010800040101010101" charset="-122"/>
              <a:ea typeface="华文新魏" panose="02010800040101010101" charset="-122"/>
            </a:endParaRPr>
          </a:p>
        </p:txBody>
      </p:sp>
      <p:sp>
        <p:nvSpPr>
          <p:cNvPr id="38" name="文本框 37"/>
          <p:cNvSpPr txBox="1"/>
          <p:nvPr>
            <p:custDataLst>
              <p:tags r:id="rId13"/>
            </p:custDataLst>
          </p:nvPr>
        </p:nvSpPr>
        <p:spPr>
          <a:xfrm>
            <a:off x="1985645" y="2533015"/>
            <a:ext cx="2139950" cy="460375"/>
          </a:xfrm>
          <a:prstGeom prst="rect">
            <a:avLst/>
          </a:prstGeom>
          <a:noFill/>
        </p:spPr>
        <p:txBody>
          <a:bodyPr wrap="square" rtlCol="0">
            <a:spAutoFit/>
          </a:bodyPr>
          <a:p>
            <a:r>
              <a:rPr lang="zh-CN" altLang="en-US" sz="2400">
                <a:solidFill>
                  <a:schemeClr val="bg1"/>
                </a:solidFill>
                <a:latin typeface="华文新魏" panose="02010800040101010101" charset="-122"/>
                <a:ea typeface="华文新魏" panose="02010800040101010101" charset="-122"/>
              </a:rPr>
              <a:t>激励对象</a:t>
            </a:r>
            <a:endParaRPr lang="zh-CN" altLang="en-US" sz="2400">
              <a:solidFill>
                <a:schemeClr val="bg1"/>
              </a:solidFill>
              <a:latin typeface="华文新魏" panose="02010800040101010101" charset="-122"/>
              <a:ea typeface="华文新魏" panose="02010800040101010101" charset="-122"/>
            </a:endParaRPr>
          </a:p>
        </p:txBody>
      </p:sp>
      <p:sp>
        <p:nvSpPr>
          <p:cNvPr id="40" name="椭圆 39"/>
          <p:cNvSpPr/>
          <p:nvPr/>
        </p:nvSpPr>
        <p:spPr>
          <a:xfrm>
            <a:off x="3930015" y="2279650"/>
            <a:ext cx="987425" cy="967105"/>
          </a:xfrm>
          <a:prstGeom prst="ellipse">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a:latin typeface="华文新魏" panose="02010800040101010101" charset="-122"/>
                <a:ea typeface="华文新魏" panose="02010800040101010101" charset="-122"/>
              </a:rPr>
              <a:t>高管人员</a:t>
            </a:r>
            <a:endParaRPr lang="zh-CN" altLang="en-US">
              <a:latin typeface="华文新魏" panose="02010800040101010101" charset="-122"/>
              <a:ea typeface="华文新魏" panose="02010800040101010101" charset="-122"/>
            </a:endParaRPr>
          </a:p>
        </p:txBody>
      </p:sp>
      <p:sp>
        <p:nvSpPr>
          <p:cNvPr id="41" name="椭圆 40"/>
          <p:cNvSpPr/>
          <p:nvPr>
            <p:custDataLst>
              <p:tags r:id="rId14"/>
            </p:custDataLst>
          </p:nvPr>
        </p:nvSpPr>
        <p:spPr>
          <a:xfrm>
            <a:off x="7253605" y="2286635"/>
            <a:ext cx="987425" cy="967105"/>
          </a:xfrm>
          <a:prstGeom prst="ellipse">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a:latin typeface="华文新魏" panose="02010800040101010101" charset="-122"/>
                <a:ea typeface="华文新魏" panose="02010800040101010101" charset="-122"/>
              </a:rPr>
              <a:t>优秀员工</a:t>
            </a:r>
            <a:endParaRPr lang="zh-CN" altLang="en-US">
              <a:latin typeface="华文新魏" panose="02010800040101010101" charset="-122"/>
              <a:ea typeface="华文新魏" panose="02010800040101010101" charset="-122"/>
            </a:endParaRPr>
          </a:p>
        </p:txBody>
      </p:sp>
      <p:sp>
        <p:nvSpPr>
          <p:cNvPr id="42" name="椭圆 41"/>
          <p:cNvSpPr/>
          <p:nvPr>
            <p:custDataLst>
              <p:tags r:id="rId15"/>
            </p:custDataLst>
          </p:nvPr>
        </p:nvSpPr>
        <p:spPr>
          <a:xfrm>
            <a:off x="5591810" y="2287270"/>
            <a:ext cx="987425" cy="967105"/>
          </a:xfrm>
          <a:prstGeom prst="ellipse">
            <a:avLst/>
          </a:prstGeom>
        </p:spPr>
        <p:style>
          <a:lnRef idx="0">
            <a:srgbClr val="FFFFFF"/>
          </a:lnRef>
          <a:fillRef idx="3">
            <a:schemeClr val="accent1"/>
          </a:fillRef>
          <a:effectRef idx="0">
            <a:srgbClr val="FFFFFF"/>
          </a:effectRef>
          <a:fontRef idx="minor">
            <a:schemeClr val="lt1"/>
          </a:fontRef>
        </p:style>
        <p:txBody>
          <a:bodyPr rtlCol="0" anchor="ctr"/>
          <a:p>
            <a:pPr algn="ctr"/>
            <a:r>
              <a:rPr lang="zh-CN" altLang="en-US">
                <a:latin typeface="华文新魏" panose="02010800040101010101" charset="-122"/>
                <a:ea typeface="华文新魏" panose="02010800040101010101" charset="-122"/>
              </a:rPr>
              <a:t>关键核心团队</a:t>
            </a:r>
            <a:endParaRPr lang="zh-CN" altLang="en-US">
              <a:latin typeface="华文新魏" panose="02010800040101010101" charset="-122"/>
              <a:ea typeface="华文新魏" panose="02010800040101010101" charset="-122"/>
            </a:endParaRPr>
          </a:p>
        </p:txBody>
      </p:sp>
      <p:graphicFrame>
        <p:nvGraphicFramePr>
          <p:cNvPr id="43" name="表格 42"/>
          <p:cNvGraphicFramePr/>
          <p:nvPr>
            <p:custDataLst>
              <p:tags r:id="rId16"/>
            </p:custDataLst>
          </p:nvPr>
        </p:nvGraphicFramePr>
        <p:xfrm>
          <a:off x="4420235" y="3689350"/>
          <a:ext cx="4540250" cy="1127760"/>
        </p:xfrm>
        <a:graphic>
          <a:graphicData uri="http://schemas.openxmlformats.org/drawingml/2006/table">
            <a:tbl>
              <a:tblPr firstRow="1" bandRow="1">
                <a:tableStyleId>{5C22544A-7EE6-4342-B048-85BDC9FD1C3A}</a:tableStyleId>
              </a:tblPr>
              <a:tblGrid>
                <a:gridCol w="1379855"/>
                <a:gridCol w="1465580"/>
                <a:gridCol w="1694815"/>
              </a:tblGrid>
              <a:tr h="329565">
                <a:tc>
                  <a:txBody>
                    <a:bodyPr/>
                    <a:p>
                      <a:pPr>
                        <a:buNone/>
                      </a:pPr>
                      <a:r>
                        <a:rPr lang="zh-CN" altLang="en-US">
                          <a:latin typeface="华文新魏" panose="02010800040101010101" charset="-122"/>
                          <a:ea typeface="华文新魏" panose="02010800040101010101" charset="-122"/>
                        </a:rPr>
                        <a:t>阶段</a:t>
                      </a:r>
                      <a:endParaRPr lang="zh-CN" altLang="en-US">
                        <a:latin typeface="华文新魏" panose="02010800040101010101" charset="-122"/>
                        <a:ea typeface="华文新魏" panose="02010800040101010101" charset="-122"/>
                      </a:endParaRPr>
                    </a:p>
                  </a:txBody>
                  <a:tcPr>
                    <a:solidFill>
                      <a:schemeClr val="accent5"/>
                    </a:solidFill>
                  </a:tcPr>
                </a:tc>
                <a:tc>
                  <a:txBody>
                    <a:bodyPr/>
                    <a:p>
                      <a:pPr>
                        <a:buNone/>
                      </a:pPr>
                      <a:r>
                        <a:rPr lang="zh-CN" altLang="en-US">
                          <a:latin typeface="华文新魏" panose="02010800040101010101" charset="-122"/>
                          <a:ea typeface="华文新魏" panose="02010800040101010101" charset="-122"/>
                        </a:rPr>
                        <a:t>投资者占股</a:t>
                      </a:r>
                      <a:endParaRPr lang="zh-CN" altLang="en-US">
                        <a:latin typeface="华文新魏" panose="02010800040101010101" charset="-122"/>
                        <a:ea typeface="华文新魏" panose="02010800040101010101" charset="-122"/>
                      </a:endParaRPr>
                    </a:p>
                  </a:txBody>
                  <a:tcPr>
                    <a:solidFill>
                      <a:schemeClr val="accent5"/>
                    </a:solidFill>
                  </a:tcPr>
                </a:tc>
                <a:tc>
                  <a:txBody>
                    <a:bodyPr/>
                    <a:p>
                      <a:pPr>
                        <a:buNone/>
                      </a:pPr>
                      <a:r>
                        <a:rPr lang="zh-CN" altLang="en-US">
                          <a:latin typeface="华文新魏" panose="02010800040101010101" charset="-122"/>
                          <a:ea typeface="华文新魏" panose="02010800040101010101" charset="-122"/>
                        </a:rPr>
                        <a:t>创始团队占股</a:t>
                      </a:r>
                      <a:endParaRPr lang="zh-CN" altLang="en-US">
                        <a:latin typeface="华文新魏" panose="02010800040101010101" charset="-122"/>
                        <a:ea typeface="华文新魏" panose="02010800040101010101" charset="-122"/>
                      </a:endParaRPr>
                    </a:p>
                  </a:txBody>
                  <a:tcPr>
                    <a:solidFill>
                      <a:schemeClr val="accent5"/>
                    </a:solidFill>
                  </a:tcPr>
                </a:tc>
              </a:tr>
              <a:tr h="381000">
                <a:tc>
                  <a:txBody>
                    <a:bodyPr/>
                    <a:p>
                      <a:pPr>
                        <a:buNone/>
                      </a:pPr>
                      <a:r>
                        <a:rPr lang="zh-CN" altLang="en-US">
                          <a:latin typeface="华文新魏" panose="02010800040101010101" charset="-122"/>
                          <a:ea typeface="华文新魏" panose="02010800040101010101" charset="-122"/>
                        </a:rPr>
                        <a:t>第一阶段</a:t>
                      </a:r>
                      <a:endParaRPr lang="zh-CN" altLang="en-US">
                        <a:latin typeface="华文新魏" panose="02010800040101010101" charset="-122"/>
                        <a:ea typeface="华文新魏" panose="02010800040101010101" charset="-122"/>
                      </a:endParaRPr>
                    </a:p>
                  </a:txBody>
                  <a:tcPr>
                    <a:solidFill>
                      <a:schemeClr val="accent5">
                        <a:lumMod val="40000"/>
                        <a:lumOff val="60000"/>
                      </a:schemeClr>
                    </a:solidFill>
                  </a:tcPr>
                </a:tc>
                <a:tc>
                  <a:txBody>
                    <a:bodyPr/>
                    <a:p>
                      <a:pPr>
                        <a:buNone/>
                      </a:pPr>
                      <a:r>
                        <a:rPr lang="en-US" altLang="zh-CN">
                          <a:latin typeface="华文新魏" panose="02010800040101010101" charset="-122"/>
                          <a:ea typeface="华文新魏" panose="02010800040101010101" charset="-122"/>
                        </a:rPr>
                        <a:t>30%</a:t>
                      </a:r>
                      <a:endParaRPr lang="en-US" altLang="zh-CN">
                        <a:latin typeface="华文新魏" panose="02010800040101010101" charset="-122"/>
                        <a:ea typeface="华文新魏" panose="02010800040101010101" charset="-122"/>
                      </a:endParaRPr>
                    </a:p>
                  </a:txBody>
                  <a:tcPr>
                    <a:solidFill>
                      <a:schemeClr val="accent5">
                        <a:lumMod val="40000"/>
                        <a:lumOff val="60000"/>
                      </a:schemeClr>
                    </a:solidFill>
                  </a:tcPr>
                </a:tc>
                <a:tc>
                  <a:txBody>
                    <a:bodyPr/>
                    <a:p>
                      <a:pPr>
                        <a:buNone/>
                      </a:pPr>
                      <a:r>
                        <a:rPr lang="en-US" altLang="zh-CN">
                          <a:latin typeface="华文新魏" panose="02010800040101010101" charset="-122"/>
                          <a:ea typeface="华文新魏" panose="02010800040101010101" charset="-122"/>
                        </a:rPr>
                        <a:t>70%</a:t>
                      </a:r>
                      <a:endParaRPr lang="en-US" altLang="zh-CN">
                        <a:latin typeface="华文新魏" panose="02010800040101010101" charset="-122"/>
                        <a:ea typeface="华文新魏" panose="02010800040101010101" charset="-122"/>
                      </a:endParaRPr>
                    </a:p>
                  </a:txBody>
                  <a:tcPr>
                    <a:solidFill>
                      <a:schemeClr val="accent5">
                        <a:lumMod val="40000"/>
                        <a:lumOff val="60000"/>
                      </a:schemeClr>
                    </a:solidFill>
                  </a:tcPr>
                </a:tc>
              </a:tr>
              <a:tr h="381000">
                <a:tc>
                  <a:txBody>
                    <a:bodyPr/>
                    <a:p>
                      <a:pPr>
                        <a:buNone/>
                      </a:pPr>
                      <a:r>
                        <a:rPr lang="zh-CN" altLang="en-US">
                          <a:latin typeface="华文新魏" panose="02010800040101010101" charset="-122"/>
                          <a:ea typeface="华文新魏" panose="02010800040101010101" charset="-122"/>
                        </a:rPr>
                        <a:t>第二阶段</a:t>
                      </a:r>
                      <a:endParaRPr lang="zh-CN" altLang="en-US">
                        <a:latin typeface="华文新魏" panose="02010800040101010101" charset="-122"/>
                        <a:ea typeface="华文新魏" panose="02010800040101010101" charset="-122"/>
                      </a:endParaRPr>
                    </a:p>
                  </a:txBody>
                  <a:tcPr>
                    <a:solidFill>
                      <a:schemeClr val="accent5">
                        <a:lumMod val="60000"/>
                        <a:lumOff val="40000"/>
                      </a:schemeClr>
                    </a:solidFill>
                  </a:tcPr>
                </a:tc>
                <a:tc>
                  <a:txBody>
                    <a:bodyPr/>
                    <a:p>
                      <a:pPr>
                        <a:buNone/>
                      </a:pPr>
                      <a:r>
                        <a:rPr lang="en-US" altLang="zh-CN">
                          <a:latin typeface="华文新魏" panose="02010800040101010101" charset="-122"/>
                          <a:ea typeface="华文新魏" panose="02010800040101010101" charset="-122"/>
                        </a:rPr>
                        <a:t>25%</a:t>
                      </a:r>
                      <a:endParaRPr lang="en-US" altLang="zh-CN">
                        <a:latin typeface="华文新魏" panose="02010800040101010101" charset="-122"/>
                        <a:ea typeface="华文新魏" panose="02010800040101010101" charset="-122"/>
                      </a:endParaRPr>
                    </a:p>
                  </a:txBody>
                  <a:tcPr>
                    <a:solidFill>
                      <a:schemeClr val="accent5">
                        <a:lumMod val="60000"/>
                        <a:lumOff val="40000"/>
                      </a:schemeClr>
                    </a:solidFill>
                  </a:tcPr>
                </a:tc>
                <a:tc>
                  <a:txBody>
                    <a:bodyPr/>
                    <a:p>
                      <a:pPr>
                        <a:buNone/>
                      </a:pPr>
                      <a:r>
                        <a:rPr lang="en-US" altLang="zh-CN">
                          <a:latin typeface="华文新魏" panose="02010800040101010101" charset="-122"/>
                          <a:ea typeface="华文新魏" panose="02010800040101010101" charset="-122"/>
                        </a:rPr>
                        <a:t>75%</a:t>
                      </a:r>
                      <a:endParaRPr lang="en-US" altLang="zh-CN">
                        <a:latin typeface="华文新魏" panose="02010800040101010101" charset="-122"/>
                        <a:ea typeface="华文新魏" panose="02010800040101010101" charset="-122"/>
                      </a:endParaRPr>
                    </a:p>
                  </a:txBody>
                  <a:tcPr>
                    <a:solidFill>
                      <a:schemeClr val="accent5">
                        <a:lumMod val="60000"/>
                        <a:lumOff val="40000"/>
                      </a:schemeClr>
                    </a:solidFill>
                  </a:tcPr>
                </a:tc>
              </a:tr>
            </a:tbl>
          </a:graphicData>
        </a:graphic>
      </p:graphicFrame>
      <p:sp>
        <p:nvSpPr>
          <p:cNvPr id="44" name="文本框 43"/>
          <p:cNvSpPr txBox="1"/>
          <p:nvPr>
            <p:custDataLst>
              <p:tags r:id="rId17"/>
            </p:custDataLst>
          </p:nvPr>
        </p:nvSpPr>
        <p:spPr>
          <a:xfrm>
            <a:off x="1985645" y="4948555"/>
            <a:ext cx="3837305" cy="460375"/>
          </a:xfrm>
          <a:prstGeom prst="rect">
            <a:avLst/>
          </a:prstGeom>
          <a:noFill/>
        </p:spPr>
        <p:txBody>
          <a:bodyPr wrap="square" rtlCol="0">
            <a:spAutoFit/>
          </a:bodyPr>
          <a:p>
            <a:r>
              <a:rPr lang="zh-CN" altLang="en-US" sz="2400">
                <a:solidFill>
                  <a:schemeClr val="bg1"/>
                </a:solidFill>
                <a:latin typeface="华文新魏" panose="02010800040101010101" charset="-122"/>
                <a:ea typeface="华文新魏" panose="02010800040101010101" charset="-122"/>
              </a:rPr>
              <a:t>期权的授予对象</a:t>
            </a:r>
            <a:endParaRPr lang="zh-CN" altLang="en-US" sz="2400">
              <a:solidFill>
                <a:schemeClr val="bg1"/>
              </a:solidFill>
              <a:latin typeface="华文新魏" panose="02010800040101010101" charset="-122"/>
              <a:ea typeface="华文新魏" panose="02010800040101010101" charset="-122"/>
            </a:endParaRPr>
          </a:p>
        </p:txBody>
      </p:sp>
      <p:sp>
        <p:nvSpPr>
          <p:cNvPr id="45" name="文本框 44"/>
          <p:cNvSpPr txBox="1"/>
          <p:nvPr>
            <p:custDataLst>
              <p:tags r:id="rId18"/>
            </p:custDataLst>
          </p:nvPr>
        </p:nvSpPr>
        <p:spPr>
          <a:xfrm>
            <a:off x="1985645" y="5975985"/>
            <a:ext cx="3837305" cy="460375"/>
          </a:xfrm>
          <a:prstGeom prst="rect">
            <a:avLst/>
          </a:prstGeom>
          <a:noFill/>
        </p:spPr>
        <p:txBody>
          <a:bodyPr wrap="square" rtlCol="0">
            <a:spAutoFit/>
          </a:bodyPr>
          <a:p>
            <a:r>
              <a:rPr lang="zh-CN" altLang="en-US" sz="2400">
                <a:solidFill>
                  <a:schemeClr val="bg1"/>
                </a:solidFill>
                <a:latin typeface="华文新魏" panose="02010800040101010101" charset="-122"/>
                <a:ea typeface="华文新魏" panose="02010800040101010101" charset="-122"/>
              </a:rPr>
              <a:t>认股权的授予期和行权期</a:t>
            </a:r>
            <a:endParaRPr lang="zh-CN" altLang="en-US" sz="2400">
              <a:solidFill>
                <a:schemeClr val="bg1"/>
              </a:solidFill>
              <a:latin typeface="华文新魏" panose="02010800040101010101" charset="-122"/>
              <a:ea typeface="华文新魏" panose="02010800040101010101" charset="-122"/>
            </a:endParaRPr>
          </a:p>
        </p:txBody>
      </p:sp>
      <p:graphicFrame>
        <p:nvGraphicFramePr>
          <p:cNvPr id="46" name="表格 45"/>
          <p:cNvGraphicFramePr/>
          <p:nvPr/>
        </p:nvGraphicFramePr>
        <p:xfrm>
          <a:off x="5591493" y="5252720"/>
          <a:ext cx="5470525" cy="673100"/>
        </p:xfrm>
        <a:graphic>
          <a:graphicData uri="http://schemas.openxmlformats.org/drawingml/2006/table">
            <a:tbl>
              <a:tblPr/>
              <a:tblGrid>
                <a:gridCol w="1366838"/>
                <a:gridCol w="1366837"/>
                <a:gridCol w="1368425"/>
                <a:gridCol w="1368425"/>
              </a:tblGrid>
              <a:tr h="342900">
                <a:tc>
                  <a:txBody>
                    <a:bodyPr/>
                    <a:p>
                      <a:pPr indent="0" algn="ctr">
                        <a:buNone/>
                      </a:pPr>
                      <a:r>
                        <a:rPr lang="en-US" sz="1800" b="1">
                          <a:solidFill>
                            <a:schemeClr val="bg1"/>
                          </a:solidFill>
                          <a:latin typeface="华文新魏" panose="02010800040101010101" charset="-122"/>
                          <a:ea typeface="华文新魏" panose="02010800040101010101" charset="-122"/>
                          <a:cs typeface="Times New Roman" panose="02020603050405020304" charset="0"/>
                        </a:rPr>
                        <a:t>工作满一年</a:t>
                      </a:r>
                      <a:endParaRPr lang="en-US" altLang="en-US" sz="1800" b="1">
                        <a:solidFill>
                          <a:schemeClr val="bg1"/>
                        </a:solidFill>
                        <a:latin typeface="华文新魏" panose="02010800040101010101" charset="-122"/>
                        <a:ea typeface="华文新魏" panose="02010800040101010101" charset="-122"/>
                        <a:cs typeface="Times New Roman" panose="02020603050405020304" charset="0"/>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800" b="1">
                          <a:solidFill>
                            <a:schemeClr val="bg1"/>
                          </a:solidFill>
                          <a:latin typeface="华文新魏" panose="02010800040101010101" charset="-122"/>
                          <a:ea typeface="华文新魏" panose="02010800040101010101" charset="-122"/>
                          <a:cs typeface="Times New Roman" panose="02020603050405020304" charset="0"/>
                        </a:rPr>
                        <a:t>工作满两年</a:t>
                      </a:r>
                      <a:endParaRPr lang="en-US" altLang="en-US" sz="1800" b="1">
                        <a:solidFill>
                          <a:schemeClr val="bg1"/>
                        </a:solidFill>
                        <a:latin typeface="华文新魏" panose="02010800040101010101" charset="-122"/>
                        <a:ea typeface="华文新魏" panose="02010800040101010101" charset="-122"/>
                        <a:cs typeface="Times New Roman" panose="02020603050405020304" charset="0"/>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800" b="1">
                          <a:solidFill>
                            <a:schemeClr val="bg1"/>
                          </a:solidFill>
                          <a:latin typeface="华文新魏" panose="02010800040101010101" charset="-122"/>
                          <a:ea typeface="华文新魏" panose="02010800040101010101" charset="-122"/>
                          <a:cs typeface="Times New Roman" panose="02020603050405020304" charset="0"/>
                        </a:rPr>
                        <a:t>工作满三年</a:t>
                      </a:r>
                      <a:endParaRPr lang="en-US" altLang="en-US" sz="1800" b="1">
                        <a:solidFill>
                          <a:schemeClr val="bg1"/>
                        </a:solidFill>
                        <a:latin typeface="华文新魏" panose="02010800040101010101" charset="-122"/>
                        <a:ea typeface="华文新魏" panose="02010800040101010101" charset="-122"/>
                        <a:cs typeface="Times New Roman" panose="02020603050405020304" charset="0"/>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800" b="1">
                          <a:solidFill>
                            <a:schemeClr val="bg1"/>
                          </a:solidFill>
                          <a:latin typeface="华文新魏" panose="02010800040101010101" charset="-122"/>
                          <a:ea typeface="华文新魏" panose="02010800040101010101" charset="-122"/>
                          <a:cs typeface="华文新魏" panose="02010800040101010101" charset="-122"/>
                        </a:rPr>
                        <a:t>四年&lt;日期&lt;六年</a:t>
                      </a:r>
                      <a:endParaRPr lang="en-US" altLang="en-US" sz="1800" b="1">
                        <a:solidFill>
                          <a:schemeClr val="bg1"/>
                        </a:solidFill>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r>
              <a:tr h="330200">
                <a:tc>
                  <a:txBody>
                    <a:bodyPr/>
                    <a:p>
                      <a:pPr indent="0" algn="ctr">
                        <a:buNone/>
                      </a:pPr>
                      <a:r>
                        <a:rPr lang="en-US" sz="1800" b="0">
                          <a:latin typeface="华文新魏" panose="02010800040101010101" charset="-122"/>
                          <a:ea typeface="华文新魏" panose="02010800040101010101" charset="-122"/>
                          <a:cs typeface="华文新魏" panose="02010800040101010101" charset="-122"/>
                        </a:rPr>
                        <a:t>授予30.00%认股权</a:t>
                      </a:r>
                      <a:endParaRPr lang="en-US" altLang="en-US" sz="1800" b="0">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华文新魏" panose="02010800040101010101" charset="-122"/>
                          <a:ea typeface="华文新魏" panose="02010800040101010101" charset="-122"/>
                          <a:cs typeface="华文新魏" panose="02010800040101010101" charset="-122"/>
                        </a:rPr>
                        <a:t>授予30.00%认股权</a:t>
                      </a:r>
                      <a:endParaRPr lang="en-US" altLang="en-US" sz="1800" b="0">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华文新魏" panose="02010800040101010101" charset="-122"/>
                          <a:ea typeface="华文新魏" panose="02010800040101010101" charset="-122"/>
                          <a:cs typeface="华文新魏" panose="02010800040101010101" charset="-122"/>
                        </a:rPr>
                        <a:t>授予30.00%认股权</a:t>
                      </a:r>
                      <a:endParaRPr lang="en-US" altLang="en-US" sz="1800" b="0">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华文新魏" panose="02010800040101010101" charset="-122"/>
                          <a:ea typeface="华文新魏" panose="02010800040101010101" charset="-122"/>
                          <a:cs typeface="华文新魏" panose="02010800040101010101" charset="-122"/>
                        </a:rPr>
                        <a:t>可100.00%行权</a:t>
                      </a:r>
                      <a:endParaRPr lang="en-US" altLang="en-US" sz="1800" b="0">
                        <a:latin typeface="华文新魏" panose="02010800040101010101" charset="-122"/>
                        <a:ea typeface="华文新魏" panose="02010800040101010101" charset="-122"/>
                        <a:cs typeface="华文新魏" panose="02010800040101010101" charset="-122"/>
                      </a:endParaRPr>
                    </a:p>
                  </a:txBody>
                  <a:tcPr marL="68580" marR="68580" marT="0" marB="0" vert="horz" anchor="ctr" anchorCtr="0">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7" name="图片 46"/>
          <p:cNvPicPr/>
          <p:nvPr>
            <p:custDataLst>
              <p:tags r:id="rId19"/>
            </p:custDataLst>
          </p:nvPr>
        </p:nvPicPr>
        <p:blipFill>
          <a:blip r:embed="rId20"/>
          <a:stretch>
            <a:fillRect/>
          </a:stretch>
        </p:blipFill>
        <p:spPr>
          <a:xfrm>
            <a:off x="11229975" y="8890"/>
            <a:ext cx="795020" cy="819150"/>
          </a:xfrm>
          <a:prstGeom prst="rect">
            <a:avLst/>
          </a:prstGeom>
          <a:noFill/>
          <a:ln w="9525">
            <a:noFill/>
          </a:ln>
        </p:spPr>
      </p:pic>
    </p:spTree>
    <p:custDataLst>
      <p:tags r:id="rId2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8000">
              <a:schemeClr val="accent5">
                <a:lumMod val="75000"/>
                <a:alpha val="75000"/>
              </a:schemeClr>
            </a:gs>
            <a:gs pos="20000">
              <a:schemeClr val="accent5">
                <a:lumMod val="20000"/>
                <a:lumOff val="80000"/>
              </a:schemeClr>
            </a:gs>
            <a:gs pos="57000">
              <a:schemeClr val="accent5">
                <a:lumMod val="75000"/>
              </a:schemeClr>
            </a:gs>
          </a:gsLst>
          <a:lin ang="19800000" scaled="1"/>
        </a:gradFill>
        <a:effectLst/>
      </p:bgPr>
    </p:bg>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494665" y="3540125"/>
            <a:ext cx="4176395" cy="3770630"/>
          </a:xfrm>
          <a:prstGeom prst="rect">
            <a:avLst/>
          </a:prstGeom>
          <a:noFill/>
          <a:ln w="9525">
            <a:noFill/>
          </a:ln>
        </p:spPr>
      </p:pic>
      <p:sp>
        <p:nvSpPr>
          <p:cNvPr id="4" name="矩形 3"/>
          <p:cNvSpPr/>
          <p:nvPr/>
        </p:nvSpPr>
        <p:spPr>
          <a:xfrm>
            <a:off x="2296160" y="638810"/>
            <a:ext cx="7223125" cy="4646295"/>
          </a:xfrm>
          <a:prstGeom prst="rect">
            <a:avLst/>
          </a:prstGeom>
          <a:noFill/>
          <a:ln>
            <a:noFill/>
          </a:ln>
        </p:spPr>
        <p:txBody>
          <a:bodyPr wrap="square" rtlCol="0" anchor="t">
            <a:spAutoFit/>
          </a:bodyPr>
          <a:p>
            <a:pPr algn="ct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 </a:t>
            </a:r>
            <a:r>
              <a:rPr lang="zh-CN" altLang="en-US"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智</a:t>
            </a: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a:t>
            </a:r>
            <a:r>
              <a:rPr lang="zh-CN" altLang="en-US"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眼</a:t>
            </a: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a:t>
            </a:r>
            <a:r>
              <a:rPr lang="zh-CN" altLang="en-US"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守护</a:t>
            </a:r>
            <a:endParaRPr lang="zh-CN" altLang="en-US"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endParaRPr>
          </a:p>
          <a:p>
            <a:pPr algn="ct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 </a:t>
            </a:r>
            <a:r>
              <a:rPr lang="zh-CN" altLang="en-US"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让</a:t>
            </a: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a:t>
            </a:r>
            <a:r>
              <a:rPr lang="zh-CN" altLang="en-US"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爱</a:t>
            </a:r>
            <a:r>
              <a:rPr lang="en-US" altLang="zh-CN"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a:t>
            </a:r>
            <a:r>
              <a:rPr lang="zh-CN" altLang="en-US"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rPr>
              <a:t>常伴</a:t>
            </a:r>
            <a:endParaRPr lang="zh-CN" altLang="en-US" sz="88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行楷" panose="02010800040101010101" charset="-122"/>
              <a:ea typeface="华文行楷" panose="02010800040101010101" charset="-122"/>
            </a:endParaRPr>
          </a:p>
          <a:p>
            <a:pPr algn="ctr"/>
            <a:endParaRPr lang="zh-CN" altLang="en-US" sz="6000" b="1">
              <a:ln w="9525">
                <a:solidFill>
                  <a:schemeClr val="bg1"/>
                </a:solidFill>
                <a:prstDash val="solid"/>
              </a:ln>
              <a:solidFill>
                <a:schemeClr val="bg1"/>
              </a:solidFill>
              <a:effectLst>
                <a:outerShdw blurRad="12700" dist="38100" dir="2700000" algn="tl" rotWithShape="0">
                  <a:schemeClr val="accent5">
                    <a:lumMod val="60000"/>
                    <a:lumOff val="40000"/>
                  </a:schemeClr>
                </a:outerShdw>
              </a:effectLst>
              <a:latin typeface="华文行楷" panose="02010800040101010101" charset="-122"/>
              <a:ea typeface="华文行楷" panose="02010800040101010101" charset="-122"/>
            </a:endParaRPr>
          </a:p>
          <a:p>
            <a:pPr algn="ctr"/>
            <a:r>
              <a:rPr lang="zh-CN" altLang="en-US" sz="60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新魏" panose="02010800040101010101" charset="-122"/>
                <a:ea typeface="华文新魏" panose="02010800040101010101" charset="-122"/>
              </a:rPr>
              <a:t>感谢聆听</a:t>
            </a:r>
            <a:endParaRPr lang="zh-CN" altLang="en-US" sz="60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新魏" panose="02010800040101010101" charset="-122"/>
              <a:ea typeface="华文新魏" panose="02010800040101010101" charset="-122"/>
            </a:endParaRPr>
          </a:p>
        </p:txBody>
      </p:sp>
      <p:pic>
        <p:nvPicPr>
          <p:cNvPr id="47" name="图片 46"/>
          <p:cNvPicPr/>
          <p:nvPr>
            <p:custDataLst>
              <p:tags r:id="rId3"/>
            </p:custDataLst>
          </p:nvPr>
        </p:nvPicPr>
        <p:blipFill>
          <a:blip r:embed="rId4"/>
          <a:stretch>
            <a:fillRect/>
          </a:stretch>
        </p:blipFill>
        <p:spPr>
          <a:xfrm>
            <a:off x="11229975" y="8890"/>
            <a:ext cx="795020" cy="819150"/>
          </a:xfrm>
          <a:prstGeom prst="rect">
            <a:avLst/>
          </a:prstGeom>
          <a:noFill/>
          <a:ln w="9525">
            <a:noFill/>
          </a:ln>
        </p:spPr>
      </p:pic>
      <p:sp>
        <p:nvSpPr>
          <p:cNvPr id="3" name="文本框 2"/>
          <p:cNvSpPr txBox="1"/>
          <p:nvPr/>
        </p:nvSpPr>
        <p:spPr>
          <a:xfrm>
            <a:off x="4048760" y="3366135"/>
            <a:ext cx="4094480" cy="755650"/>
          </a:xfrm>
          <a:prstGeom prst="rect">
            <a:avLst/>
          </a:prstGeom>
          <a:noFill/>
        </p:spPr>
        <p:txBody>
          <a:bodyPr wrap="square" rtlCol="0">
            <a:noAutofit/>
          </a:bodyPr>
          <a:p>
            <a:r>
              <a:rPr lang="zh-CN" altLang="en-US" sz="2800">
                <a:solidFill>
                  <a:schemeClr val="bg1"/>
                </a:solidFill>
                <a:latin typeface="华文新魏" panose="02010800040101010101" charset="-122"/>
                <a:ea typeface="华文新魏" panose="02010800040101010101" charset="-122"/>
                <a:sym typeface="+mn-ea"/>
              </a:rPr>
              <a:t>失能老人监护智能系统</a:t>
            </a:r>
            <a:endParaRPr lang="zh-CN" altLang="en-US" sz="2800">
              <a:solidFill>
                <a:schemeClr val="bg1"/>
              </a:solidFill>
              <a:latin typeface="华文新魏" panose="02010800040101010101" charset="-122"/>
              <a:ea typeface="华文新魏" panose="02010800040101010101" charset="-122"/>
            </a:endParaRPr>
          </a:p>
          <a:p>
            <a:endParaRPr lang="zh-CN" altLang="en-US" sz="2800">
              <a:solidFill>
                <a:schemeClr val="bg1"/>
              </a:solidFill>
              <a:latin typeface="华文新魏" panose="02010800040101010101" charset="-122"/>
              <a:ea typeface="华文新魏" panose="02010800040101010101" charset="-122"/>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427990"/>
            <a:ext cx="11012170" cy="127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9685" y="0"/>
            <a:ext cx="1263015" cy="429260"/>
          </a:xfrm>
          <a:prstGeom prst="rect">
            <a:avLst/>
          </a:prstGeom>
          <a:solidFill>
            <a:schemeClr val="bg1"/>
          </a:solidFill>
        </p:spPr>
        <p:txBody>
          <a:bodyPr wrap="square" rtlCol="0">
            <a:noAutofit/>
          </a:bodyPr>
          <a:p>
            <a:r>
              <a:rPr lang="zh-CN" altLang="en-US" sz="2000">
                <a:solidFill>
                  <a:schemeClr val="accent5">
                    <a:lumMod val="50000"/>
                  </a:schemeClr>
                </a:solidFill>
                <a:latin typeface="华文新魏" panose="02010800040101010101" charset="-122"/>
                <a:ea typeface="华文新魏" panose="02010800040101010101" charset="-122"/>
              </a:rPr>
              <a:t>项目背景</a:t>
            </a:r>
            <a:endParaRPr lang="zh-CN" altLang="en-US" sz="2000">
              <a:solidFill>
                <a:schemeClr val="accent5">
                  <a:lumMod val="50000"/>
                </a:schemeClr>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26543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52000" y="43180"/>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cxnSp>
        <p:nvCxnSpPr>
          <p:cNvPr id="32" name="直接连接符 31"/>
          <p:cNvCxnSpPr/>
          <p:nvPr/>
        </p:nvCxnSpPr>
        <p:spPr>
          <a:xfrm flipH="1" flipV="1">
            <a:off x="2386965" y="6477635"/>
            <a:ext cx="20320" cy="92710"/>
          </a:xfrm>
          <a:prstGeom prst="line">
            <a:avLst/>
          </a:prstGeom>
        </p:spPr>
        <p:style>
          <a:lnRef idx="2">
            <a:schemeClr val="accent1"/>
          </a:lnRef>
          <a:fillRef idx="0">
            <a:srgbClr val="FFFFFF"/>
          </a:fillRef>
          <a:effectRef idx="0">
            <a:srgbClr val="FFFFFF"/>
          </a:effectRef>
          <a:fontRef idx="minor">
            <a:schemeClr val="tx1"/>
          </a:fontRef>
        </p:style>
      </p:cxnSp>
      <p:sp>
        <p:nvSpPr>
          <p:cNvPr id="50" name="任意多边形 49"/>
          <p:cNvSpPr/>
          <p:nvPr/>
        </p:nvSpPr>
        <p:spPr>
          <a:xfrm>
            <a:off x="5194153" y="1539817"/>
            <a:ext cx="311" cy="58"/>
          </a:xfrm>
          <a:custGeom>
            <a:avLst/>
            <a:gdLst>
              <a:gd name="adj" fmla="val 25000"/>
              <a:gd name="maxAdj" fmla="*/ 50000 w ss"/>
              <a:gd name="a" fmla="pin 0 adj maxAdj"/>
              <a:gd name="x1" fmla="*/ ss a 200000"/>
              <a:gd name="x2" fmla="*/ ss a 100000"/>
              <a:gd name="x3" fmla="+- r 0 x2"/>
              <a:gd name="x4" fmla="+- r 0 x1"/>
              <a:gd name="il" fmla="*/ wd3 a maxAdj"/>
              <a:gd name="it" fmla="*/ hd3 a maxAdj"/>
              <a:gd name="ir" fmla="+- r 0 il"/>
            </a:gdLst>
            <a:ahLst/>
            <a:cxnLst>
              <a:cxn ang="3">
                <a:pos x="hc" y="t"/>
              </a:cxn>
              <a:cxn ang="cd2">
                <a:pos x="x1" y="vc"/>
              </a:cxn>
              <a:cxn ang="cd4">
                <a:pos x="hc" y="b"/>
              </a:cxn>
              <a:cxn ang="0">
                <a:pos x="x4" y="vc"/>
              </a:cxn>
            </a:cxnLst>
            <a:rect l="l" t="t" r="r" b="b"/>
            <a:pathLst>
              <a:path>
                <a:moveTo>
                  <a:pt x="0" y="0"/>
                </a:moveTo>
                <a:lnTo>
                  <a:pt x="0" y="0"/>
                </a:lnTo>
                <a:lnTo>
                  <a:pt x="0" y="0"/>
                </a:lnTo>
                <a:lnTo>
                  <a:pt x="0" y="0"/>
                </a:lnTo>
                <a:close/>
              </a:path>
            </a:pathLst>
          </a:cu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任意多边形 50"/>
          <p:cNvSpPr/>
          <p:nvPr/>
        </p:nvSpPr>
        <p:spPr>
          <a:xfrm>
            <a:off x="4266569" y="6683375"/>
            <a:ext cx="40994" cy="7678"/>
          </a:xfrm>
          <a:custGeom>
            <a:avLst/>
            <a:gdLst>
              <a:gd name="adj" fmla="val 25000"/>
              <a:gd name="maxAdj" fmla="*/ 50000 w ss"/>
              <a:gd name="a" fmla="pin 0 adj maxAdj"/>
              <a:gd name="x1" fmla="*/ ss a 200000"/>
              <a:gd name="x2" fmla="*/ ss a 100000"/>
              <a:gd name="x3" fmla="+- r 0 x2"/>
              <a:gd name="x4" fmla="+- r 0 x1"/>
              <a:gd name="il" fmla="*/ wd3 a maxAdj"/>
              <a:gd name="it" fmla="*/ hd3 a maxAdj"/>
              <a:gd name="ir" fmla="+- r 0 il"/>
            </a:gdLst>
            <a:ahLst/>
            <a:cxnLst>
              <a:cxn ang="3">
                <a:pos x="hc" y="t"/>
              </a:cxn>
              <a:cxn ang="cd2">
                <a:pos x="x1" y="vc"/>
              </a:cxn>
              <a:cxn ang="cd4">
                <a:pos x="hc" y="b"/>
              </a:cxn>
              <a:cxn ang="0">
                <a:pos x="x4" y="vc"/>
              </a:cxn>
            </a:cxnLst>
            <a:rect l="l" t="t" r="r" b="b"/>
            <a:pathLst>
              <a:path w="65" h="12">
                <a:moveTo>
                  <a:pt x="0" y="0"/>
                </a:moveTo>
                <a:lnTo>
                  <a:pt x="65" y="0"/>
                </a:lnTo>
                <a:lnTo>
                  <a:pt x="62" y="12"/>
                </a:lnTo>
                <a:lnTo>
                  <a:pt x="0" y="0"/>
                </a:lnTo>
                <a:close/>
              </a:path>
            </a:pathLst>
          </a:cu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52"/>
          <p:cNvSpPr/>
          <p:nvPr/>
        </p:nvSpPr>
        <p:spPr>
          <a:xfrm>
            <a:off x="8899426" y="6683375"/>
            <a:ext cx="55893" cy="7703"/>
          </a:xfrm>
          <a:custGeom>
            <a:avLst/>
            <a:gdLst>
              <a:gd name="adj" fmla="val 25000"/>
              <a:gd name="maxAdj" fmla="*/ 50000 w ss"/>
              <a:gd name="a" fmla="pin 0 adj maxAdj"/>
              <a:gd name="x1" fmla="*/ ss a 200000"/>
              <a:gd name="x2" fmla="*/ ss a 100000"/>
              <a:gd name="x3" fmla="+- r 0 x2"/>
              <a:gd name="x4" fmla="+- r 0 x1"/>
              <a:gd name="il" fmla="*/ wd3 a maxAdj"/>
              <a:gd name="it" fmla="*/ hd3 a maxAdj"/>
              <a:gd name="ir" fmla="+- r 0 il"/>
            </a:gdLst>
            <a:ahLst/>
            <a:cxnLst>
              <a:cxn ang="3">
                <a:pos x="hc" y="t"/>
              </a:cxn>
              <a:cxn ang="cd2">
                <a:pos x="x1" y="vc"/>
              </a:cxn>
              <a:cxn ang="cd4">
                <a:pos x="hc" y="b"/>
              </a:cxn>
              <a:cxn ang="0">
                <a:pos x="x4" y="vc"/>
              </a:cxn>
            </a:cxnLst>
            <a:rect l="l" t="t" r="r" b="b"/>
            <a:pathLst>
              <a:path w="88" h="12">
                <a:moveTo>
                  <a:pt x="0" y="0"/>
                </a:moveTo>
                <a:lnTo>
                  <a:pt x="88" y="0"/>
                </a:lnTo>
                <a:lnTo>
                  <a:pt x="2" y="12"/>
                </a:lnTo>
                <a:lnTo>
                  <a:pt x="0" y="0"/>
                </a:lnTo>
                <a:close/>
              </a:path>
            </a:pathLst>
          </a:cu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54"/>
          <p:cNvSpPr/>
          <p:nvPr/>
        </p:nvSpPr>
        <p:spPr>
          <a:xfrm>
            <a:off x="2351868" y="6683375"/>
            <a:ext cx="24043" cy="4503"/>
          </a:xfrm>
          <a:custGeom>
            <a:avLst/>
            <a:gdLst>
              <a:gd name="adj" fmla="val 25000"/>
              <a:gd name="maxAdj" fmla="*/ 50000 w ss"/>
              <a:gd name="a" fmla="pin 0 adj maxAdj"/>
              <a:gd name="x1" fmla="*/ ss a 200000"/>
              <a:gd name="x2" fmla="*/ ss a 100000"/>
              <a:gd name="x3" fmla="+- r 0 x2"/>
              <a:gd name="x4" fmla="+- r 0 x1"/>
              <a:gd name="il" fmla="*/ wd3 a maxAdj"/>
              <a:gd name="it" fmla="*/ hd3 a maxAdj"/>
              <a:gd name="ir" fmla="+- r 0 il"/>
            </a:gdLst>
            <a:ahLst/>
            <a:cxnLst>
              <a:cxn ang="3">
                <a:pos x="hc" y="t"/>
              </a:cxn>
              <a:cxn ang="cd2">
                <a:pos x="x1" y="vc"/>
              </a:cxn>
              <a:cxn ang="cd4">
                <a:pos x="hc" y="b"/>
              </a:cxn>
              <a:cxn ang="0">
                <a:pos x="x4" y="vc"/>
              </a:cxn>
            </a:cxnLst>
            <a:rect l="l" t="t" r="r" b="b"/>
            <a:pathLst>
              <a:path w="38" h="7">
                <a:moveTo>
                  <a:pt x="0" y="0"/>
                </a:moveTo>
                <a:lnTo>
                  <a:pt x="38" y="0"/>
                </a:lnTo>
                <a:lnTo>
                  <a:pt x="36" y="7"/>
                </a:lnTo>
                <a:lnTo>
                  <a:pt x="0" y="0"/>
                </a:lnTo>
                <a:close/>
              </a:path>
            </a:pathLst>
          </a:cu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流程图: 终止 66"/>
          <p:cNvSpPr/>
          <p:nvPr/>
        </p:nvSpPr>
        <p:spPr>
          <a:xfrm>
            <a:off x="288925" y="5087620"/>
            <a:ext cx="2098040" cy="668655"/>
          </a:xfrm>
          <a:prstGeom prst="flowChartTerminator">
            <a:avLst/>
          </a:prstGeom>
          <a:gradFill>
            <a:gsLst>
              <a:gs pos="10000">
                <a:schemeClr val="accent5">
                  <a:lumMod val="40000"/>
                  <a:lumOff val="60000"/>
                </a:schemeClr>
              </a:gs>
              <a:gs pos="5000">
                <a:schemeClr val="accent5">
                  <a:lumMod val="40000"/>
                  <a:lumOff val="60000"/>
                </a:schemeClr>
              </a:gs>
              <a:gs pos="66000">
                <a:schemeClr val="accent5">
                  <a:lumMod val="60000"/>
                  <a:lumOff val="40000"/>
                </a:schemeClr>
              </a:gs>
              <a:gs pos="97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solidFill>
                  <a:schemeClr val="accent5">
                    <a:lumMod val="50000"/>
                  </a:schemeClr>
                </a:solidFill>
                <a:latin typeface="华文新魏" panose="02010800040101010101" charset="-122"/>
                <a:ea typeface="华文新魏" panose="02010800040101010101" charset="-122"/>
              </a:rPr>
              <a:t>国家政策</a:t>
            </a:r>
            <a:endParaRPr lang="zh-CN" altLang="en-US" sz="2000">
              <a:solidFill>
                <a:schemeClr val="accent5">
                  <a:lumMod val="50000"/>
                </a:schemeClr>
              </a:solidFill>
              <a:latin typeface="华文新魏" panose="02010800040101010101" charset="-122"/>
              <a:ea typeface="华文新魏" panose="02010800040101010101" charset="-122"/>
            </a:endParaRPr>
          </a:p>
        </p:txBody>
      </p:sp>
      <p:sp>
        <p:nvSpPr>
          <p:cNvPr id="72" name="对角圆角矩形 71"/>
          <p:cNvSpPr/>
          <p:nvPr/>
        </p:nvSpPr>
        <p:spPr>
          <a:xfrm>
            <a:off x="298450" y="2099945"/>
            <a:ext cx="2108835" cy="2663825"/>
          </a:xfrm>
          <a:prstGeom prst="round2Diag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3" name="文本框 72"/>
          <p:cNvSpPr txBox="1"/>
          <p:nvPr/>
        </p:nvSpPr>
        <p:spPr>
          <a:xfrm>
            <a:off x="523240" y="2331720"/>
            <a:ext cx="1760220" cy="2245360"/>
          </a:xfrm>
          <a:prstGeom prst="rect">
            <a:avLst/>
          </a:prstGeom>
          <a:noFill/>
        </p:spPr>
        <p:txBody>
          <a:bodyPr wrap="square" rtlCol="0">
            <a:spAutoFit/>
          </a:bodyPr>
          <a:p>
            <a:r>
              <a:rPr lang="zh-CN" altLang="en-US" sz="2000">
                <a:solidFill>
                  <a:schemeClr val="accent5">
                    <a:lumMod val="50000"/>
                  </a:schemeClr>
                </a:solidFill>
                <a:latin typeface="华文新魏" panose="02010800040101010101" charset="-122"/>
                <a:ea typeface="华文新魏" panose="02010800040101010101" charset="-122"/>
                <a:cs typeface="华文新魏" panose="02010800040101010101" charset="-122"/>
              </a:rPr>
              <a:t>养老护理员需</a:t>
            </a:r>
            <a:r>
              <a:rPr lang="en-US" altLang="zh-CN" sz="2000">
                <a:solidFill>
                  <a:schemeClr val="bg1"/>
                </a:solidFill>
                <a:latin typeface="华文新魏" panose="02010800040101010101" charset="-122"/>
                <a:ea typeface="华文新魏" panose="02010800040101010101" charset="-122"/>
                <a:cs typeface="华文新魏" panose="02010800040101010101" charset="-122"/>
              </a:rPr>
              <a:t>600</a:t>
            </a:r>
            <a:r>
              <a:rPr lang="zh-CN" altLang="en-US" sz="2000">
                <a:solidFill>
                  <a:schemeClr val="bg1"/>
                </a:solidFill>
                <a:latin typeface="华文新魏" panose="02010800040101010101" charset="-122"/>
                <a:ea typeface="华文新魏" panose="02010800040101010101" charset="-122"/>
                <a:cs typeface="华文新魏" panose="02010800040101010101" charset="-122"/>
              </a:rPr>
              <a:t>多万</a:t>
            </a:r>
            <a:endParaRPr lang="zh-CN" altLang="en-US" sz="2000">
              <a:solidFill>
                <a:schemeClr val="bg1"/>
              </a:solidFill>
              <a:latin typeface="华文新魏" panose="02010800040101010101" charset="-122"/>
              <a:ea typeface="华文新魏" panose="02010800040101010101" charset="-122"/>
              <a:cs typeface="华文新魏" panose="02010800040101010101" charset="-122"/>
            </a:endParaRPr>
          </a:p>
          <a:p>
            <a:r>
              <a:rPr lang="zh-CN" altLang="en-US" sz="2000">
                <a:solidFill>
                  <a:schemeClr val="accent5">
                    <a:lumMod val="50000"/>
                  </a:schemeClr>
                </a:solidFill>
                <a:latin typeface="华文新魏" panose="02010800040101010101" charset="-122"/>
                <a:ea typeface="华文新魏" panose="02010800040101010101" charset="-122"/>
                <a:cs typeface="华文新魏" panose="02010800040101010101" charset="-122"/>
              </a:rPr>
              <a:t>实际从事人员</a:t>
            </a:r>
            <a:r>
              <a:rPr lang="en-US" altLang="zh-CN" sz="2000">
                <a:solidFill>
                  <a:schemeClr val="bg1"/>
                </a:solidFill>
                <a:latin typeface="华文新魏" panose="02010800040101010101" charset="-122"/>
                <a:ea typeface="华文新魏" panose="02010800040101010101" charset="-122"/>
                <a:cs typeface="华文新魏" panose="02010800040101010101" charset="-122"/>
              </a:rPr>
              <a:t>50</a:t>
            </a:r>
            <a:r>
              <a:rPr lang="zh-CN" altLang="en-US" sz="2000">
                <a:solidFill>
                  <a:schemeClr val="bg1"/>
                </a:solidFill>
                <a:latin typeface="华文新魏" panose="02010800040101010101" charset="-122"/>
                <a:ea typeface="华文新魏" panose="02010800040101010101" charset="-122"/>
                <a:cs typeface="华文新魏" panose="02010800040101010101" charset="-122"/>
              </a:rPr>
              <a:t>多万</a:t>
            </a:r>
            <a:endParaRPr lang="zh-CN" altLang="en-US" sz="2000">
              <a:solidFill>
                <a:schemeClr val="bg1"/>
              </a:solidFill>
              <a:latin typeface="华文新魏" panose="02010800040101010101" charset="-122"/>
              <a:ea typeface="华文新魏" panose="02010800040101010101" charset="-122"/>
              <a:cs typeface="华文新魏" panose="02010800040101010101" charset="-122"/>
            </a:endParaRPr>
          </a:p>
          <a:p>
            <a:r>
              <a:rPr lang="zh-CN" altLang="en-US" sz="2000">
                <a:solidFill>
                  <a:schemeClr val="accent5">
                    <a:lumMod val="50000"/>
                  </a:schemeClr>
                </a:solidFill>
                <a:latin typeface="华文新魏" panose="02010800040101010101" charset="-122"/>
                <a:ea typeface="华文新魏" panose="02010800040101010101" charset="-122"/>
                <a:cs typeface="华文新魏" panose="02010800040101010101" charset="-122"/>
              </a:rPr>
              <a:t>中央多次出台政策鼓励行业发展</a:t>
            </a:r>
            <a:endParaRPr lang="zh-CN" altLang="en-US" sz="2000">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75" name="流程图: 终止 74"/>
          <p:cNvSpPr/>
          <p:nvPr>
            <p:custDataLst>
              <p:tags r:id="rId9"/>
            </p:custDataLst>
          </p:nvPr>
        </p:nvSpPr>
        <p:spPr>
          <a:xfrm>
            <a:off x="3453765" y="5087620"/>
            <a:ext cx="2098040" cy="668655"/>
          </a:xfrm>
          <a:prstGeom prst="flowChartTerminator">
            <a:avLst/>
          </a:prstGeom>
          <a:gradFill>
            <a:gsLst>
              <a:gs pos="10000">
                <a:schemeClr val="accent5">
                  <a:lumMod val="40000"/>
                  <a:lumOff val="60000"/>
                </a:schemeClr>
              </a:gs>
              <a:gs pos="5000">
                <a:schemeClr val="accent5">
                  <a:lumMod val="40000"/>
                  <a:lumOff val="60000"/>
                </a:schemeClr>
              </a:gs>
              <a:gs pos="66000">
                <a:schemeClr val="accent5">
                  <a:lumMod val="60000"/>
                  <a:lumOff val="40000"/>
                </a:schemeClr>
              </a:gs>
              <a:gs pos="97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solidFill>
                  <a:schemeClr val="accent5">
                    <a:lumMod val="50000"/>
                  </a:schemeClr>
                </a:solidFill>
                <a:latin typeface="华文新魏" panose="02010800040101010101" charset="-122"/>
                <a:ea typeface="华文新魏" panose="02010800040101010101" charset="-122"/>
              </a:rPr>
              <a:t>老人安全</a:t>
            </a:r>
            <a:endParaRPr lang="zh-CN" altLang="en-US" sz="2000">
              <a:solidFill>
                <a:schemeClr val="accent5">
                  <a:lumMod val="50000"/>
                </a:schemeClr>
              </a:solidFill>
              <a:latin typeface="华文新魏" panose="02010800040101010101" charset="-122"/>
              <a:ea typeface="华文新魏" panose="02010800040101010101" charset="-122"/>
            </a:endParaRPr>
          </a:p>
        </p:txBody>
      </p:sp>
      <p:sp>
        <p:nvSpPr>
          <p:cNvPr id="76" name="流程图: 终止 75"/>
          <p:cNvSpPr/>
          <p:nvPr>
            <p:custDataLst>
              <p:tags r:id="rId10"/>
            </p:custDataLst>
          </p:nvPr>
        </p:nvSpPr>
        <p:spPr>
          <a:xfrm>
            <a:off x="6348095" y="5087620"/>
            <a:ext cx="2098040" cy="668655"/>
          </a:xfrm>
          <a:prstGeom prst="flowChartTerminator">
            <a:avLst/>
          </a:prstGeom>
          <a:gradFill>
            <a:gsLst>
              <a:gs pos="10000">
                <a:schemeClr val="accent5">
                  <a:lumMod val="40000"/>
                  <a:lumOff val="60000"/>
                </a:schemeClr>
              </a:gs>
              <a:gs pos="5000">
                <a:schemeClr val="accent5">
                  <a:lumMod val="40000"/>
                  <a:lumOff val="60000"/>
                </a:schemeClr>
              </a:gs>
              <a:gs pos="66000">
                <a:schemeClr val="accent5">
                  <a:lumMod val="60000"/>
                  <a:lumOff val="40000"/>
                </a:schemeClr>
              </a:gs>
              <a:gs pos="97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solidFill>
                  <a:schemeClr val="accent5">
                    <a:lumMod val="50000"/>
                  </a:schemeClr>
                </a:solidFill>
                <a:latin typeface="华文新魏" panose="02010800040101010101" charset="-122"/>
                <a:ea typeface="华文新魏" panose="02010800040101010101" charset="-122"/>
              </a:rPr>
              <a:t>养老院</a:t>
            </a:r>
            <a:endParaRPr lang="zh-CN" altLang="en-US" sz="2000">
              <a:solidFill>
                <a:schemeClr val="accent5">
                  <a:lumMod val="50000"/>
                </a:schemeClr>
              </a:solidFill>
              <a:latin typeface="华文新魏" panose="02010800040101010101" charset="-122"/>
              <a:ea typeface="华文新魏" panose="02010800040101010101" charset="-122"/>
            </a:endParaRPr>
          </a:p>
          <a:p>
            <a:pPr algn="ctr"/>
            <a:r>
              <a:rPr lang="zh-CN" altLang="en-US" sz="2000">
                <a:solidFill>
                  <a:schemeClr val="accent5">
                    <a:lumMod val="50000"/>
                  </a:schemeClr>
                </a:solidFill>
                <a:latin typeface="华文新魏" panose="02010800040101010101" charset="-122"/>
                <a:ea typeface="华文新魏" panose="02010800040101010101" charset="-122"/>
              </a:rPr>
              <a:t>监管不当</a:t>
            </a:r>
            <a:endParaRPr lang="zh-CN" altLang="en-US" sz="2000">
              <a:solidFill>
                <a:schemeClr val="accent5">
                  <a:lumMod val="50000"/>
                </a:schemeClr>
              </a:solidFill>
              <a:latin typeface="华文新魏" panose="02010800040101010101" charset="-122"/>
              <a:ea typeface="华文新魏" panose="02010800040101010101" charset="-122"/>
            </a:endParaRPr>
          </a:p>
        </p:txBody>
      </p:sp>
      <p:sp>
        <p:nvSpPr>
          <p:cNvPr id="77" name="流程图: 终止 76"/>
          <p:cNvSpPr/>
          <p:nvPr>
            <p:custDataLst>
              <p:tags r:id="rId11"/>
            </p:custDataLst>
          </p:nvPr>
        </p:nvSpPr>
        <p:spPr>
          <a:xfrm>
            <a:off x="9363710" y="5087620"/>
            <a:ext cx="2098040" cy="668655"/>
          </a:xfrm>
          <a:prstGeom prst="flowChartTerminator">
            <a:avLst/>
          </a:prstGeom>
          <a:gradFill>
            <a:gsLst>
              <a:gs pos="10000">
                <a:schemeClr val="accent5">
                  <a:lumMod val="40000"/>
                  <a:lumOff val="60000"/>
                </a:schemeClr>
              </a:gs>
              <a:gs pos="5000">
                <a:schemeClr val="accent5">
                  <a:lumMod val="40000"/>
                  <a:lumOff val="60000"/>
                </a:schemeClr>
              </a:gs>
              <a:gs pos="66000">
                <a:schemeClr val="accent5">
                  <a:lumMod val="60000"/>
                  <a:lumOff val="40000"/>
                </a:schemeClr>
              </a:gs>
              <a:gs pos="97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2000">
                <a:solidFill>
                  <a:schemeClr val="accent5">
                    <a:lumMod val="50000"/>
                  </a:schemeClr>
                </a:solidFill>
                <a:latin typeface="华文新魏" panose="02010800040101010101" charset="-122"/>
                <a:ea typeface="华文新魏" panose="02010800040101010101" charset="-122"/>
              </a:rPr>
              <a:t>子女关注</a:t>
            </a:r>
            <a:endParaRPr lang="zh-CN" altLang="en-US" sz="2000">
              <a:solidFill>
                <a:schemeClr val="accent5">
                  <a:lumMod val="50000"/>
                </a:schemeClr>
              </a:solidFill>
              <a:latin typeface="华文新魏" panose="02010800040101010101" charset="-122"/>
              <a:ea typeface="华文新魏" panose="02010800040101010101" charset="-122"/>
            </a:endParaRPr>
          </a:p>
          <a:p>
            <a:pPr algn="ctr"/>
            <a:r>
              <a:rPr lang="zh-CN" altLang="en-US" sz="2000">
                <a:solidFill>
                  <a:schemeClr val="accent5">
                    <a:lumMod val="50000"/>
                  </a:schemeClr>
                </a:solidFill>
                <a:latin typeface="华文新魏" panose="02010800040101010101" charset="-122"/>
                <a:ea typeface="华文新魏" panose="02010800040101010101" charset="-122"/>
              </a:rPr>
              <a:t>老人的</a:t>
            </a:r>
            <a:r>
              <a:rPr lang="zh-CN" altLang="en-US" sz="2000">
                <a:solidFill>
                  <a:schemeClr val="accent5">
                    <a:lumMod val="50000"/>
                  </a:schemeClr>
                </a:solidFill>
                <a:latin typeface="华文新魏" panose="02010800040101010101" charset="-122"/>
                <a:ea typeface="华文新魏" panose="02010800040101010101" charset="-122"/>
              </a:rPr>
              <a:t>被动性</a:t>
            </a:r>
            <a:endParaRPr lang="zh-CN" altLang="en-US" sz="2000">
              <a:solidFill>
                <a:schemeClr val="accent5">
                  <a:lumMod val="50000"/>
                </a:schemeClr>
              </a:solidFill>
              <a:latin typeface="华文新魏" panose="02010800040101010101" charset="-122"/>
              <a:ea typeface="华文新魏" panose="02010800040101010101" charset="-122"/>
            </a:endParaRPr>
          </a:p>
        </p:txBody>
      </p:sp>
      <p:sp>
        <p:nvSpPr>
          <p:cNvPr id="78" name="对角圆角矩形 77"/>
          <p:cNvSpPr/>
          <p:nvPr>
            <p:custDataLst>
              <p:tags r:id="rId12"/>
            </p:custDataLst>
          </p:nvPr>
        </p:nvSpPr>
        <p:spPr>
          <a:xfrm>
            <a:off x="3442970" y="2099945"/>
            <a:ext cx="2108835" cy="2663825"/>
          </a:xfrm>
          <a:prstGeom prst="round2Diag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9" name="对角圆角矩形 78"/>
          <p:cNvSpPr/>
          <p:nvPr>
            <p:custDataLst>
              <p:tags r:id="rId13"/>
            </p:custDataLst>
          </p:nvPr>
        </p:nvSpPr>
        <p:spPr>
          <a:xfrm>
            <a:off x="6337300" y="2099945"/>
            <a:ext cx="2108835" cy="2663825"/>
          </a:xfrm>
          <a:prstGeom prst="round2Diag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000">
              <a:solidFill>
                <a:schemeClr val="accent5">
                  <a:lumMod val="50000"/>
                </a:schemeClr>
              </a:solidFill>
              <a:latin typeface="华文新魏" panose="02010800040101010101" charset="-122"/>
              <a:ea typeface="华文新魏" panose="02010800040101010101" charset="-122"/>
            </a:endParaRPr>
          </a:p>
          <a:p>
            <a:pPr algn="ctr"/>
            <a:endParaRPr lang="zh-CN" altLang="en-US" sz="2000">
              <a:solidFill>
                <a:schemeClr val="accent5">
                  <a:lumMod val="50000"/>
                </a:schemeClr>
              </a:solidFill>
              <a:latin typeface="华文新魏" panose="02010800040101010101" charset="-122"/>
              <a:ea typeface="华文新魏" panose="02010800040101010101" charset="-122"/>
            </a:endParaRPr>
          </a:p>
          <a:p>
            <a:pPr algn="ctr"/>
            <a:endParaRPr lang="zh-CN" altLang="en-US" sz="2000">
              <a:solidFill>
                <a:schemeClr val="accent5">
                  <a:lumMod val="50000"/>
                </a:schemeClr>
              </a:solidFill>
              <a:latin typeface="华文新魏" panose="02010800040101010101" charset="-122"/>
              <a:ea typeface="华文新魏" panose="02010800040101010101" charset="-122"/>
            </a:endParaRPr>
          </a:p>
          <a:p>
            <a:pPr algn="ctr"/>
            <a:r>
              <a:rPr lang="zh-CN" altLang="en-US" sz="2000">
                <a:solidFill>
                  <a:schemeClr val="accent5">
                    <a:lumMod val="50000"/>
                  </a:schemeClr>
                </a:solidFill>
                <a:latin typeface="华文新魏" panose="02010800040101010101" charset="-122"/>
                <a:ea typeface="华文新魏" panose="02010800040101010101" charset="-122"/>
              </a:rPr>
              <a:t>虐老问题</a:t>
            </a:r>
            <a:endParaRPr lang="zh-CN" altLang="en-US" sz="2000">
              <a:latin typeface="华文新魏" panose="02010800040101010101" charset="-122"/>
              <a:ea typeface="华文新魏" panose="02010800040101010101" charset="-122"/>
            </a:endParaRPr>
          </a:p>
          <a:p>
            <a:pPr algn="ctr"/>
            <a:r>
              <a:rPr lang="zh-CN" altLang="en-US" sz="2000">
                <a:latin typeface="华文新魏" panose="02010800040101010101" charset="-122"/>
                <a:ea typeface="华文新魏" panose="02010800040101010101" charset="-122"/>
              </a:rPr>
              <a:t>层出不穷</a:t>
            </a:r>
            <a:endParaRPr lang="zh-CN" altLang="en-US" sz="2000">
              <a:latin typeface="华文新魏" panose="02010800040101010101" charset="-122"/>
              <a:ea typeface="华文新魏" panose="02010800040101010101" charset="-122"/>
            </a:endParaRPr>
          </a:p>
          <a:p>
            <a:pPr algn="ctr"/>
            <a:endParaRPr lang="zh-CN" altLang="en-US" sz="2000">
              <a:solidFill>
                <a:schemeClr val="accent5">
                  <a:lumMod val="50000"/>
                </a:schemeClr>
              </a:solidFill>
              <a:latin typeface="华文新魏" panose="02010800040101010101" charset="-122"/>
              <a:ea typeface="华文新魏" panose="02010800040101010101" charset="-122"/>
            </a:endParaRPr>
          </a:p>
          <a:p>
            <a:pPr algn="ctr"/>
            <a:endParaRPr lang="zh-CN" altLang="en-US" sz="2000">
              <a:solidFill>
                <a:schemeClr val="accent5">
                  <a:lumMod val="50000"/>
                </a:schemeClr>
              </a:solidFill>
              <a:latin typeface="华文新魏" panose="02010800040101010101" charset="-122"/>
              <a:ea typeface="华文新魏" panose="02010800040101010101" charset="-122"/>
            </a:endParaRPr>
          </a:p>
          <a:p>
            <a:pPr algn="ctr"/>
            <a:r>
              <a:rPr lang="zh-CN" altLang="en-US" sz="2000">
                <a:solidFill>
                  <a:schemeClr val="accent5">
                    <a:lumMod val="50000"/>
                  </a:schemeClr>
                </a:solidFill>
                <a:latin typeface="华文新魏" panose="02010800040101010101" charset="-122"/>
                <a:ea typeface="华文新魏" panose="02010800040101010101" charset="-122"/>
              </a:rPr>
              <a:t>护理人员</a:t>
            </a:r>
            <a:endParaRPr lang="zh-CN" altLang="en-US" sz="2000">
              <a:solidFill>
                <a:schemeClr val="accent5">
                  <a:lumMod val="50000"/>
                </a:schemeClr>
              </a:solidFill>
              <a:latin typeface="华文新魏" panose="02010800040101010101" charset="-122"/>
              <a:ea typeface="华文新魏" panose="02010800040101010101" charset="-122"/>
            </a:endParaRPr>
          </a:p>
          <a:p>
            <a:pPr algn="ctr"/>
            <a:r>
              <a:rPr lang="zh-CN" altLang="en-US" sz="2000">
                <a:latin typeface="华文新魏" panose="02010800040101010101" charset="-122"/>
                <a:ea typeface="华文新魏" panose="02010800040101010101" charset="-122"/>
              </a:rPr>
              <a:t>参差不齐</a:t>
            </a:r>
            <a:endParaRPr lang="zh-CN" altLang="en-US" sz="2000">
              <a:latin typeface="华文新魏" panose="02010800040101010101" charset="-122"/>
              <a:ea typeface="华文新魏" panose="02010800040101010101" charset="-122"/>
            </a:endParaRPr>
          </a:p>
          <a:p>
            <a:pPr algn="ctr"/>
            <a:endParaRPr lang="zh-CN" altLang="en-US" sz="2000">
              <a:latin typeface="华文新魏" panose="02010800040101010101" charset="-122"/>
              <a:ea typeface="华文新魏" panose="02010800040101010101" charset="-122"/>
            </a:endParaRPr>
          </a:p>
          <a:p>
            <a:pPr algn="ctr"/>
            <a:endParaRPr lang="zh-CN" altLang="en-US" sz="2000">
              <a:latin typeface="华文新魏" panose="02010800040101010101" charset="-122"/>
              <a:ea typeface="华文新魏" panose="02010800040101010101" charset="-122"/>
            </a:endParaRPr>
          </a:p>
          <a:p>
            <a:pPr algn="ctr"/>
            <a:endParaRPr lang="zh-CN" altLang="en-US" sz="2000">
              <a:latin typeface="华文新魏" panose="02010800040101010101" charset="-122"/>
              <a:ea typeface="华文新魏" panose="02010800040101010101" charset="-122"/>
            </a:endParaRPr>
          </a:p>
          <a:p>
            <a:pPr algn="ctr"/>
            <a:endParaRPr lang="zh-CN" altLang="en-US" sz="2000">
              <a:latin typeface="华文新魏" panose="02010800040101010101" charset="-122"/>
              <a:ea typeface="华文新魏" panose="02010800040101010101" charset="-122"/>
            </a:endParaRPr>
          </a:p>
        </p:txBody>
      </p:sp>
      <p:sp>
        <p:nvSpPr>
          <p:cNvPr id="80" name="对角圆角矩形 79"/>
          <p:cNvSpPr/>
          <p:nvPr>
            <p:custDataLst>
              <p:tags r:id="rId14"/>
            </p:custDataLst>
          </p:nvPr>
        </p:nvSpPr>
        <p:spPr>
          <a:xfrm>
            <a:off x="9294495" y="2099945"/>
            <a:ext cx="2108835" cy="2663825"/>
          </a:xfrm>
          <a:prstGeom prst="round2DiagRect">
            <a:avLst/>
          </a:pr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indent="0" algn="ctr" fontAlgn="auto">
              <a:lnSpc>
                <a:spcPct val="150000"/>
              </a:lnSpc>
            </a:pPr>
            <a:r>
              <a:rPr lang="zh-CN" altLang="en-US" sz="2000">
                <a:solidFill>
                  <a:schemeClr val="accent5">
                    <a:lumMod val="50000"/>
                  </a:schemeClr>
                </a:solidFill>
                <a:latin typeface="华文新魏" panose="02010800040101010101" charset="-122"/>
                <a:ea typeface="华文新魏" panose="02010800040101010101" charset="-122"/>
              </a:rPr>
              <a:t>只能</a:t>
            </a:r>
            <a:r>
              <a:rPr lang="zh-CN" altLang="en-US" sz="2000">
                <a:latin typeface="华文新魏" panose="02010800040101010101" charset="-122"/>
                <a:ea typeface="华文新魏" panose="02010800040101010101" charset="-122"/>
              </a:rPr>
              <a:t>通过微信或主动联系工作人员</a:t>
            </a:r>
            <a:r>
              <a:rPr lang="zh-CN" altLang="en-US" sz="2000">
                <a:solidFill>
                  <a:schemeClr val="accent5">
                    <a:lumMod val="50000"/>
                  </a:schemeClr>
                </a:solidFill>
                <a:latin typeface="华文新魏" panose="02010800040101010101" charset="-122"/>
                <a:ea typeface="华文新魏" panose="02010800040101010101" charset="-122"/>
              </a:rPr>
              <a:t>了解老人相关情况</a:t>
            </a:r>
            <a:endParaRPr lang="zh-CN" altLang="en-US" sz="2000">
              <a:solidFill>
                <a:schemeClr val="accent5">
                  <a:lumMod val="50000"/>
                </a:schemeClr>
              </a:solidFill>
              <a:latin typeface="华文新魏" panose="02010800040101010101" charset="-122"/>
              <a:ea typeface="华文新魏" panose="02010800040101010101" charset="-122"/>
            </a:endParaRPr>
          </a:p>
        </p:txBody>
      </p:sp>
      <p:sp>
        <p:nvSpPr>
          <p:cNvPr id="81" name="文本框 80"/>
          <p:cNvSpPr txBox="1"/>
          <p:nvPr/>
        </p:nvSpPr>
        <p:spPr>
          <a:xfrm>
            <a:off x="3660140" y="2257425"/>
            <a:ext cx="1828800" cy="1938020"/>
          </a:xfrm>
          <a:prstGeom prst="rect">
            <a:avLst/>
          </a:prstGeom>
          <a:noFill/>
        </p:spPr>
        <p:txBody>
          <a:bodyPr wrap="square" rtlCol="0">
            <a:spAutoFit/>
          </a:bodyPr>
          <a:p>
            <a:r>
              <a:rPr lang="zh-CN" altLang="en-US" sz="2000">
                <a:solidFill>
                  <a:schemeClr val="accent5">
                    <a:lumMod val="50000"/>
                  </a:schemeClr>
                </a:solidFill>
                <a:latin typeface="华文新魏" panose="02010800040101010101" charset="-122"/>
                <a:ea typeface="华文新魏" panose="02010800040101010101" charset="-122"/>
              </a:rPr>
              <a:t>不及时翻身，造成</a:t>
            </a:r>
            <a:r>
              <a:rPr lang="zh-CN" altLang="en-US" sz="2000">
                <a:solidFill>
                  <a:schemeClr val="bg1"/>
                </a:solidFill>
                <a:latin typeface="华文新魏" panose="02010800040101010101" charset="-122"/>
                <a:ea typeface="华文新魏" panose="02010800040101010101" charset="-122"/>
              </a:rPr>
              <a:t>压力性损伤</a:t>
            </a:r>
            <a:endParaRPr lang="zh-CN" altLang="en-US" sz="2000">
              <a:solidFill>
                <a:schemeClr val="bg1"/>
              </a:solidFill>
              <a:latin typeface="华文新魏" panose="02010800040101010101" charset="-122"/>
              <a:ea typeface="华文新魏" panose="02010800040101010101" charset="-122"/>
            </a:endParaRPr>
          </a:p>
          <a:p>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accent5">
                    <a:lumMod val="50000"/>
                  </a:schemeClr>
                </a:solidFill>
                <a:latin typeface="华文新魏" panose="02010800040101010101" charset="-122"/>
                <a:ea typeface="华文新魏" panose="02010800040101010101" charset="-122"/>
              </a:rPr>
              <a:t>护理不当，造成</a:t>
            </a:r>
            <a:r>
              <a:rPr lang="zh-CN" altLang="en-US" sz="2000">
                <a:solidFill>
                  <a:schemeClr val="bg1"/>
                </a:solidFill>
                <a:latin typeface="华文新魏" panose="02010800040101010101" charset="-122"/>
                <a:ea typeface="华文新魏" panose="02010800040101010101" charset="-122"/>
              </a:rPr>
              <a:t>二次伤害</a:t>
            </a:r>
            <a:endParaRPr lang="zh-CN" altLang="en-US" sz="2000">
              <a:solidFill>
                <a:schemeClr val="bg1"/>
              </a:solidFill>
              <a:latin typeface="华文新魏" panose="02010800040101010101" charset="-122"/>
              <a:ea typeface="华文新魏" panose="02010800040101010101" charset="-122"/>
            </a:endParaRPr>
          </a:p>
        </p:txBody>
      </p:sp>
      <p:pic>
        <p:nvPicPr>
          <p:cNvPr id="82" name="图片 81"/>
          <p:cNvPicPr/>
          <p:nvPr>
            <p:custDataLst>
              <p:tags r:id="rId15"/>
            </p:custDataLst>
          </p:nvPr>
        </p:nvPicPr>
        <p:blipFill>
          <a:blip r:embed="rId16"/>
          <a:stretch>
            <a:fillRect/>
          </a:stretch>
        </p:blipFill>
        <p:spPr>
          <a:xfrm>
            <a:off x="11229975" y="8890"/>
            <a:ext cx="795020" cy="819150"/>
          </a:xfrm>
          <a:prstGeom prst="rect">
            <a:avLst/>
          </a:prstGeom>
          <a:noFill/>
          <a:ln w="9525">
            <a:noFill/>
          </a:ln>
        </p:spPr>
      </p:pic>
    </p:spTree>
    <p:custDataLst>
      <p:tags r:id="rId1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397510"/>
            <a:ext cx="11002010" cy="3175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9685" y="0"/>
            <a:ext cx="1263015" cy="429260"/>
          </a:xfrm>
          <a:prstGeom prst="rect">
            <a:avLst/>
          </a:prstGeom>
          <a:noFill/>
          <a:extLst>
            <a:ext uri="{909E8E84-426E-40DD-AFC4-6F175D3DCCD1}">
              <a14:hiddenFill xmlns:a14="http://schemas.microsoft.com/office/drawing/2010/main">
                <a:solidFill>
                  <a:schemeClr val="accent5">
                    <a:lumMod val="75000"/>
                  </a:schemeClr>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635"/>
            <a:ext cx="1216660" cy="429260"/>
          </a:xfrm>
          <a:prstGeom prst="rect">
            <a:avLst/>
          </a:prstGeom>
          <a:solidFill>
            <a:schemeClr val="bg1"/>
          </a:solidFill>
          <a:ln>
            <a:solidFill>
              <a:srgbClr val="FFFFFF"/>
            </a:solidFill>
          </a:ln>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痛点问题</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264414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grpSp>
        <p:nvGrpSpPr>
          <p:cNvPr id="25" name="组合 24"/>
          <p:cNvGrpSpPr/>
          <p:nvPr/>
        </p:nvGrpSpPr>
        <p:grpSpPr>
          <a:xfrm>
            <a:off x="150495" y="4110990"/>
            <a:ext cx="2592070" cy="975995"/>
            <a:chOff x="472" y="7626"/>
            <a:chExt cx="4082" cy="1537"/>
          </a:xfrm>
        </p:grpSpPr>
        <p:sp>
          <p:nvSpPr>
            <p:cNvPr id="23" name="梯形 22"/>
            <p:cNvSpPr/>
            <p:nvPr>
              <p:custDataLst>
                <p:tags r:id="rId9"/>
              </p:custDataLst>
            </p:nvPr>
          </p:nvSpPr>
          <p:spPr>
            <a:xfrm>
              <a:off x="472" y="7626"/>
              <a:ext cx="4083" cy="956"/>
            </a:xfrm>
            <a:prstGeom prst="trapezoid">
              <a:avLst>
                <a:gd name="adj" fmla="val 92782"/>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梯形 21"/>
            <p:cNvSpPr/>
            <p:nvPr/>
          </p:nvSpPr>
          <p:spPr>
            <a:xfrm>
              <a:off x="472" y="8193"/>
              <a:ext cx="4083" cy="956"/>
            </a:xfrm>
            <a:prstGeom prst="trapezoid">
              <a:avLst>
                <a:gd name="adj" fmla="val 92782"/>
              </a:avLst>
            </a:prstGeom>
            <a:gradFill>
              <a:gsLst>
                <a:gs pos="10000">
                  <a:schemeClr val="accent5">
                    <a:lumMod val="40000"/>
                    <a:lumOff val="60000"/>
                  </a:schemeClr>
                </a:gs>
                <a:gs pos="5000">
                  <a:schemeClr val="accent5">
                    <a:lumMod val="40000"/>
                    <a:lumOff val="60000"/>
                  </a:schemeClr>
                </a:gs>
                <a:gs pos="66000">
                  <a:schemeClr val="accent5">
                    <a:lumMod val="60000"/>
                    <a:lumOff val="40000"/>
                  </a:schemeClr>
                </a:gs>
                <a:gs pos="97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nvSpPr>
          <p:spPr>
            <a:xfrm>
              <a:off x="472" y="8549"/>
              <a:ext cx="3935" cy="615"/>
            </a:xfrm>
            <a:prstGeom prst="rect">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FF0000"/>
                  </a:solidFill>
                  <a:latin typeface="华文新魏" panose="02010800040101010101" charset="-122"/>
                  <a:ea typeface="华文新魏" panose="02010800040101010101" charset="-122"/>
                </a:rPr>
                <a:t>痛点</a:t>
              </a:r>
              <a:r>
                <a:rPr lang="en-US" altLang="zh-CN">
                  <a:solidFill>
                    <a:schemeClr val="tx1"/>
                  </a:solidFill>
                  <a:latin typeface="华文新魏" panose="02010800040101010101" charset="-122"/>
                  <a:ea typeface="华文新魏" panose="02010800040101010101" charset="-122"/>
                </a:rPr>
                <a:t>1</a:t>
              </a:r>
              <a:endParaRPr lang="en-US" altLang="zh-CN">
                <a:solidFill>
                  <a:schemeClr val="tx1"/>
                </a:solidFill>
                <a:latin typeface="华文新魏" panose="02010800040101010101" charset="-122"/>
                <a:ea typeface="华文新魏" panose="02010800040101010101" charset="-122"/>
              </a:endParaRPr>
            </a:p>
          </p:txBody>
        </p:sp>
      </p:grpSp>
      <p:sp>
        <p:nvSpPr>
          <p:cNvPr id="26" name="椭圆 25"/>
          <p:cNvSpPr/>
          <p:nvPr/>
        </p:nvSpPr>
        <p:spPr>
          <a:xfrm>
            <a:off x="809625" y="2388870"/>
            <a:ext cx="1368425" cy="1440180"/>
          </a:xfrm>
          <a:prstGeom prst="ellipse">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a:effectLst>
            <a:outerShdw blurRad="50800" dist="38100" dir="5400000" algn="t"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accent5">
                    <a:lumMod val="50000"/>
                  </a:schemeClr>
                </a:solidFill>
                <a:latin typeface="华文新魏" panose="02010800040101010101" charset="-122"/>
                <a:ea typeface="华文新魏" panose="02010800040101010101" charset="-122"/>
              </a:rPr>
              <a:t>智慧养老护工监测产品缺乏</a:t>
            </a:r>
            <a:endParaRPr lang="zh-CN" altLang="en-US">
              <a:solidFill>
                <a:schemeClr val="accent5">
                  <a:lumMod val="50000"/>
                </a:schemeClr>
              </a:solidFill>
              <a:latin typeface="华文新魏" panose="02010800040101010101" charset="-122"/>
              <a:ea typeface="华文新魏" panose="02010800040101010101" charset="-122"/>
            </a:endParaRPr>
          </a:p>
        </p:txBody>
      </p:sp>
      <p:grpSp>
        <p:nvGrpSpPr>
          <p:cNvPr id="27" name="组合 26"/>
          <p:cNvGrpSpPr/>
          <p:nvPr/>
        </p:nvGrpSpPr>
        <p:grpSpPr>
          <a:xfrm>
            <a:off x="3194050" y="4090035"/>
            <a:ext cx="2592070" cy="975995"/>
            <a:chOff x="472" y="7626"/>
            <a:chExt cx="4082" cy="1537"/>
          </a:xfrm>
        </p:grpSpPr>
        <p:sp>
          <p:nvSpPr>
            <p:cNvPr id="28" name="梯形 27"/>
            <p:cNvSpPr/>
            <p:nvPr>
              <p:custDataLst>
                <p:tags r:id="rId10"/>
              </p:custDataLst>
            </p:nvPr>
          </p:nvSpPr>
          <p:spPr>
            <a:xfrm>
              <a:off x="472" y="7626"/>
              <a:ext cx="4083" cy="956"/>
            </a:xfrm>
            <a:prstGeom prst="trapezoid">
              <a:avLst>
                <a:gd name="adj" fmla="val 92782"/>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梯形 28"/>
            <p:cNvSpPr/>
            <p:nvPr>
              <p:custDataLst>
                <p:tags r:id="rId11"/>
              </p:custDataLst>
            </p:nvPr>
          </p:nvSpPr>
          <p:spPr>
            <a:xfrm>
              <a:off x="472" y="8193"/>
              <a:ext cx="4083" cy="956"/>
            </a:xfrm>
            <a:prstGeom prst="trapezoid">
              <a:avLst>
                <a:gd name="adj" fmla="val 92782"/>
              </a:avLst>
            </a:prstGeom>
            <a:gradFill>
              <a:gsLst>
                <a:gs pos="10000">
                  <a:schemeClr val="accent5">
                    <a:lumMod val="40000"/>
                    <a:lumOff val="60000"/>
                  </a:schemeClr>
                </a:gs>
                <a:gs pos="5000">
                  <a:schemeClr val="accent5">
                    <a:lumMod val="40000"/>
                    <a:lumOff val="60000"/>
                  </a:schemeClr>
                </a:gs>
                <a:gs pos="66000">
                  <a:schemeClr val="accent5">
                    <a:lumMod val="60000"/>
                    <a:lumOff val="40000"/>
                  </a:schemeClr>
                </a:gs>
                <a:gs pos="97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custDataLst>
                <p:tags r:id="rId12"/>
              </p:custDataLst>
            </p:nvPr>
          </p:nvSpPr>
          <p:spPr>
            <a:xfrm>
              <a:off x="472" y="8549"/>
              <a:ext cx="3935" cy="615"/>
            </a:xfrm>
            <a:prstGeom prst="rect">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FF0000"/>
                  </a:solidFill>
                  <a:latin typeface="华文新魏" panose="02010800040101010101" charset="-122"/>
                  <a:ea typeface="华文新魏" panose="02010800040101010101" charset="-122"/>
                </a:rPr>
                <a:t>痛点</a:t>
              </a:r>
              <a:r>
                <a:rPr lang="en-US" altLang="zh-CN">
                  <a:solidFill>
                    <a:schemeClr val="tx1"/>
                  </a:solidFill>
                  <a:latin typeface="华文新魏" panose="02010800040101010101" charset="-122"/>
                  <a:ea typeface="华文新魏" panose="02010800040101010101" charset="-122"/>
                </a:rPr>
                <a:t>2</a:t>
              </a:r>
              <a:endParaRPr lang="en-US" altLang="zh-CN">
                <a:solidFill>
                  <a:schemeClr val="tx1"/>
                </a:solidFill>
                <a:latin typeface="华文新魏" panose="02010800040101010101" charset="-122"/>
                <a:ea typeface="华文新魏" panose="02010800040101010101" charset="-122"/>
              </a:endParaRPr>
            </a:p>
          </p:txBody>
        </p:sp>
      </p:grpSp>
      <p:grpSp>
        <p:nvGrpSpPr>
          <p:cNvPr id="31" name="组合 30"/>
          <p:cNvGrpSpPr/>
          <p:nvPr/>
        </p:nvGrpSpPr>
        <p:grpSpPr>
          <a:xfrm>
            <a:off x="6237605" y="4110990"/>
            <a:ext cx="2592070" cy="975995"/>
            <a:chOff x="472" y="7626"/>
            <a:chExt cx="4082" cy="1537"/>
          </a:xfrm>
        </p:grpSpPr>
        <p:sp>
          <p:nvSpPr>
            <p:cNvPr id="32" name="梯形 31"/>
            <p:cNvSpPr/>
            <p:nvPr>
              <p:custDataLst>
                <p:tags r:id="rId13"/>
              </p:custDataLst>
            </p:nvPr>
          </p:nvSpPr>
          <p:spPr>
            <a:xfrm>
              <a:off x="472" y="7626"/>
              <a:ext cx="4083" cy="956"/>
            </a:xfrm>
            <a:prstGeom prst="trapezoid">
              <a:avLst>
                <a:gd name="adj" fmla="val 92782"/>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梯形 32"/>
            <p:cNvSpPr/>
            <p:nvPr>
              <p:custDataLst>
                <p:tags r:id="rId14"/>
              </p:custDataLst>
            </p:nvPr>
          </p:nvSpPr>
          <p:spPr>
            <a:xfrm>
              <a:off x="472" y="8193"/>
              <a:ext cx="4083" cy="956"/>
            </a:xfrm>
            <a:prstGeom prst="trapezoid">
              <a:avLst>
                <a:gd name="adj" fmla="val 92782"/>
              </a:avLst>
            </a:prstGeom>
            <a:gradFill>
              <a:gsLst>
                <a:gs pos="10000">
                  <a:schemeClr val="accent5">
                    <a:lumMod val="40000"/>
                    <a:lumOff val="60000"/>
                  </a:schemeClr>
                </a:gs>
                <a:gs pos="5000">
                  <a:schemeClr val="accent5">
                    <a:lumMod val="40000"/>
                    <a:lumOff val="60000"/>
                  </a:schemeClr>
                </a:gs>
                <a:gs pos="66000">
                  <a:schemeClr val="accent5">
                    <a:lumMod val="60000"/>
                    <a:lumOff val="40000"/>
                  </a:schemeClr>
                </a:gs>
                <a:gs pos="97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4" name="矩形 33"/>
            <p:cNvSpPr/>
            <p:nvPr>
              <p:custDataLst>
                <p:tags r:id="rId15"/>
              </p:custDataLst>
            </p:nvPr>
          </p:nvSpPr>
          <p:spPr>
            <a:xfrm>
              <a:off x="472" y="8549"/>
              <a:ext cx="3935" cy="615"/>
            </a:xfrm>
            <a:prstGeom prst="rect">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FF0000"/>
                  </a:solidFill>
                  <a:latin typeface="华文新魏" panose="02010800040101010101" charset="-122"/>
                  <a:ea typeface="华文新魏" panose="02010800040101010101" charset="-122"/>
                </a:rPr>
                <a:t>痛点</a:t>
              </a:r>
              <a:r>
                <a:rPr lang="en-US" altLang="zh-CN">
                  <a:solidFill>
                    <a:schemeClr val="tx1"/>
                  </a:solidFill>
                  <a:latin typeface="华文新魏" panose="02010800040101010101" charset="-122"/>
                  <a:ea typeface="华文新魏" panose="02010800040101010101" charset="-122"/>
                </a:rPr>
                <a:t>3</a:t>
              </a:r>
              <a:endParaRPr lang="en-US" altLang="zh-CN">
                <a:solidFill>
                  <a:schemeClr val="tx1"/>
                </a:solidFill>
                <a:latin typeface="华文新魏" panose="02010800040101010101" charset="-122"/>
                <a:ea typeface="华文新魏" panose="02010800040101010101" charset="-122"/>
              </a:endParaRPr>
            </a:p>
          </p:txBody>
        </p:sp>
      </p:grpSp>
      <p:sp>
        <p:nvSpPr>
          <p:cNvPr id="35" name="椭圆 34"/>
          <p:cNvSpPr/>
          <p:nvPr>
            <p:custDataLst>
              <p:tags r:id="rId16"/>
            </p:custDataLst>
          </p:nvPr>
        </p:nvSpPr>
        <p:spPr>
          <a:xfrm>
            <a:off x="3735705" y="2388870"/>
            <a:ext cx="1368425" cy="1440180"/>
          </a:xfrm>
          <a:prstGeom prst="ellipse">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a:effectLst>
            <a:outerShdw blurRad="50800" dist="38100" dir="5400000" algn="t"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accent5">
                    <a:lumMod val="50000"/>
                  </a:schemeClr>
                </a:solidFill>
                <a:latin typeface="华文新魏" panose="02010800040101010101" charset="-122"/>
                <a:ea typeface="华文新魏" panose="02010800040101010101" charset="-122"/>
              </a:rPr>
              <a:t>标准差异化</a:t>
            </a:r>
            <a:endParaRPr lang="zh-CN" altLang="en-US">
              <a:solidFill>
                <a:schemeClr val="accent5">
                  <a:lumMod val="50000"/>
                </a:schemeClr>
              </a:solidFill>
              <a:latin typeface="华文新魏" panose="02010800040101010101" charset="-122"/>
              <a:ea typeface="华文新魏" panose="02010800040101010101" charset="-122"/>
            </a:endParaRPr>
          </a:p>
        </p:txBody>
      </p:sp>
      <p:sp>
        <p:nvSpPr>
          <p:cNvPr id="36" name="椭圆 35"/>
          <p:cNvSpPr/>
          <p:nvPr>
            <p:custDataLst>
              <p:tags r:id="rId17"/>
            </p:custDataLst>
          </p:nvPr>
        </p:nvSpPr>
        <p:spPr>
          <a:xfrm>
            <a:off x="6746875" y="2388870"/>
            <a:ext cx="1368425" cy="1440180"/>
          </a:xfrm>
          <a:prstGeom prst="ellipse">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a:effectLst>
            <a:outerShdw blurRad="50800" dist="38100" dir="5400000" algn="t"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accent5">
                    <a:lumMod val="50000"/>
                  </a:schemeClr>
                </a:solidFill>
                <a:latin typeface="华文新魏" panose="02010800040101010101" charset="-122"/>
                <a:ea typeface="华文新魏" panose="02010800040101010101" charset="-122"/>
              </a:rPr>
              <a:t>护工监督体系不完善</a:t>
            </a:r>
            <a:endParaRPr lang="zh-CN" altLang="en-US">
              <a:solidFill>
                <a:schemeClr val="accent5">
                  <a:lumMod val="50000"/>
                </a:schemeClr>
              </a:solidFill>
              <a:latin typeface="华文新魏" panose="02010800040101010101" charset="-122"/>
              <a:ea typeface="华文新魏" panose="02010800040101010101" charset="-122"/>
            </a:endParaRPr>
          </a:p>
        </p:txBody>
      </p:sp>
      <p:grpSp>
        <p:nvGrpSpPr>
          <p:cNvPr id="37" name="组合 36"/>
          <p:cNvGrpSpPr/>
          <p:nvPr/>
        </p:nvGrpSpPr>
        <p:grpSpPr>
          <a:xfrm>
            <a:off x="9281160" y="4048125"/>
            <a:ext cx="2592070" cy="975995"/>
            <a:chOff x="472" y="7626"/>
            <a:chExt cx="4082" cy="1537"/>
          </a:xfrm>
        </p:grpSpPr>
        <p:sp>
          <p:nvSpPr>
            <p:cNvPr id="38" name="梯形 37"/>
            <p:cNvSpPr/>
            <p:nvPr>
              <p:custDataLst>
                <p:tags r:id="rId18"/>
              </p:custDataLst>
            </p:nvPr>
          </p:nvSpPr>
          <p:spPr>
            <a:xfrm>
              <a:off x="472" y="7626"/>
              <a:ext cx="4083" cy="956"/>
            </a:xfrm>
            <a:prstGeom prst="trapezoid">
              <a:avLst>
                <a:gd name="adj" fmla="val 92782"/>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梯形 38"/>
            <p:cNvSpPr/>
            <p:nvPr>
              <p:custDataLst>
                <p:tags r:id="rId19"/>
              </p:custDataLst>
            </p:nvPr>
          </p:nvSpPr>
          <p:spPr>
            <a:xfrm>
              <a:off x="472" y="8193"/>
              <a:ext cx="4083" cy="956"/>
            </a:xfrm>
            <a:prstGeom prst="trapezoid">
              <a:avLst>
                <a:gd name="adj" fmla="val 92782"/>
              </a:avLst>
            </a:prstGeom>
            <a:gradFill>
              <a:gsLst>
                <a:gs pos="10000">
                  <a:schemeClr val="accent5">
                    <a:lumMod val="40000"/>
                    <a:lumOff val="60000"/>
                  </a:schemeClr>
                </a:gs>
                <a:gs pos="5000">
                  <a:schemeClr val="accent5">
                    <a:lumMod val="40000"/>
                    <a:lumOff val="60000"/>
                  </a:schemeClr>
                </a:gs>
                <a:gs pos="66000">
                  <a:schemeClr val="accent5">
                    <a:lumMod val="60000"/>
                    <a:lumOff val="40000"/>
                  </a:schemeClr>
                </a:gs>
                <a:gs pos="97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矩形 39"/>
            <p:cNvSpPr/>
            <p:nvPr>
              <p:custDataLst>
                <p:tags r:id="rId20"/>
              </p:custDataLst>
            </p:nvPr>
          </p:nvSpPr>
          <p:spPr>
            <a:xfrm>
              <a:off x="472" y="8549"/>
              <a:ext cx="3935" cy="615"/>
            </a:xfrm>
            <a:prstGeom prst="rect">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FF0000"/>
                  </a:solidFill>
                  <a:latin typeface="华文新魏" panose="02010800040101010101" charset="-122"/>
                  <a:ea typeface="华文新魏" panose="02010800040101010101" charset="-122"/>
                </a:rPr>
                <a:t>痛点</a:t>
              </a:r>
              <a:r>
                <a:rPr lang="en-US" altLang="zh-CN">
                  <a:solidFill>
                    <a:schemeClr val="tx1"/>
                  </a:solidFill>
                  <a:latin typeface="华文新魏" panose="02010800040101010101" charset="-122"/>
                  <a:ea typeface="华文新魏" panose="02010800040101010101" charset="-122"/>
                </a:rPr>
                <a:t>4</a:t>
              </a:r>
              <a:endParaRPr lang="en-US" altLang="zh-CN">
                <a:solidFill>
                  <a:schemeClr val="tx1"/>
                </a:solidFill>
                <a:latin typeface="华文新魏" panose="02010800040101010101" charset="-122"/>
                <a:ea typeface="华文新魏" panose="02010800040101010101" charset="-122"/>
              </a:endParaRPr>
            </a:p>
          </p:txBody>
        </p:sp>
      </p:grpSp>
      <p:sp>
        <p:nvSpPr>
          <p:cNvPr id="41" name="椭圆 40"/>
          <p:cNvSpPr/>
          <p:nvPr>
            <p:custDataLst>
              <p:tags r:id="rId21"/>
            </p:custDataLst>
          </p:nvPr>
        </p:nvSpPr>
        <p:spPr>
          <a:xfrm>
            <a:off x="9758045" y="2388870"/>
            <a:ext cx="1368425" cy="1440180"/>
          </a:xfrm>
          <a:prstGeom prst="ellipse">
            <a:avLst/>
          </a:prstGeom>
          <a:gradFill>
            <a:gsLst>
              <a:gs pos="34000">
                <a:schemeClr val="accent5">
                  <a:lumMod val="40000"/>
                  <a:lumOff val="60000"/>
                </a:schemeClr>
              </a:gs>
              <a:gs pos="5000">
                <a:schemeClr val="accent5">
                  <a:lumMod val="40000"/>
                  <a:lumOff val="60000"/>
                </a:schemeClr>
              </a:gs>
              <a:gs pos="51000">
                <a:schemeClr val="accent5">
                  <a:lumMod val="60000"/>
                  <a:lumOff val="40000"/>
                </a:schemeClr>
              </a:gs>
              <a:gs pos="92000">
                <a:schemeClr val="accent5">
                  <a:lumMod val="75000"/>
                </a:schemeClr>
              </a:gs>
            </a:gsLst>
            <a:lin ang="2700000" scaled="0"/>
          </a:gradFill>
          <a:ln>
            <a:noFill/>
          </a:ln>
          <a:effectLst>
            <a:outerShdw blurRad="50800" dist="38100" dir="5400000" algn="t"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a:solidFill>
                  <a:schemeClr val="accent5">
                    <a:lumMod val="50000"/>
                  </a:schemeClr>
                </a:solidFill>
                <a:latin typeface="华文新魏" panose="02010800040101010101" charset="-122"/>
                <a:ea typeface="华文新魏" panose="02010800040101010101" charset="-122"/>
              </a:rPr>
              <a:t>护工年龄偏高，文化素质偏低</a:t>
            </a:r>
            <a:endParaRPr lang="zh-CN" altLang="en-US">
              <a:solidFill>
                <a:schemeClr val="accent5">
                  <a:lumMod val="50000"/>
                </a:schemeClr>
              </a:solidFill>
              <a:latin typeface="华文新魏" panose="02010800040101010101" charset="-122"/>
              <a:ea typeface="华文新魏" panose="02010800040101010101" charset="-122"/>
            </a:endParaRPr>
          </a:p>
        </p:txBody>
      </p:sp>
      <p:pic>
        <p:nvPicPr>
          <p:cNvPr id="47" name="图片 46"/>
          <p:cNvPicPr/>
          <p:nvPr>
            <p:custDataLst>
              <p:tags r:id="rId22"/>
            </p:custDataLst>
          </p:nvPr>
        </p:nvPicPr>
        <p:blipFill>
          <a:blip r:embed="rId23"/>
          <a:stretch>
            <a:fillRect/>
          </a:stretch>
        </p:blipFill>
        <p:spPr>
          <a:xfrm>
            <a:off x="11229975" y="8890"/>
            <a:ext cx="795020" cy="819150"/>
          </a:xfrm>
          <a:prstGeom prst="rect">
            <a:avLst/>
          </a:prstGeom>
          <a:noFill/>
          <a:ln w="9525">
            <a:noFill/>
          </a:ln>
        </p:spPr>
      </p:pic>
      <p:sp>
        <p:nvSpPr>
          <p:cNvPr id="21" name="文本框 20"/>
          <p:cNvSpPr txBox="1"/>
          <p:nvPr>
            <p:custDataLst>
              <p:tags r:id="rId24"/>
            </p:custDataLst>
          </p:nvPr>
        </p:nvSpPr>
        <p:spPr>
          <a:xfrm>
            <a:off x="9652000" y="43180"/>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spTree>
    <p:custDataLst>
      <p:tags r:id="rId2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407670"/>
            <a:ext cx="11002010" cy="2159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9685" y="0"/>
            <a:ext cx="1263015" cy="429260"/>
          </a:xfrm>
          <a:prstGeom prst="rect">
            <a:avLst/>
          </a:prstGeom>
          <a:noFill/>
          <a:extLst>
            <a:ext uri="{909E8E84-426E-40DD-AFC4-6F175D3DCCD1}">
              <a14:hiddenFill xmlns:a14="http://schemas.microsoft.com/office/drawing/2010/main">
                <a:solidFill>
                  <a:schemeClr val="accent5">
                    <a:lumMod val="75000"/>
                  </a:schemeClr>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635"/>
            <a:ext cx="1216660" cy="429260"/>
          </a:xfrm>
          <a:prstGeom prst="rect">
            <a:avLst/>
          </a:prstGeom>
          <a:solidFill>
            <a:schemeClr val="bg1"/>
          </a:solidFill>
          <a:ln>
            <a:solidFill>
              <a:srgbClr val="FFFFFF"/>
            </a:solidFill>
          </a:ln>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痛点问题</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2717165"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47955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grpSp>
        <p:nvGrpSpPr>
          <p:cNvPr id="48" name="组合 47"/>
          <p:cNvGrpSpPr/>
          <p:nvPr/>
        </p:nvGrpSpPr>
        <p:grpSpPr>
          <a:xfrm>
            <a:off x="93345" y="1207770"/>
            <a:ext cx="7666990" cy="4654550"/>
            <a:chOff x="3697" y="2906"/>
            <a:chExt cx="12074" cy="7330"/>
          </a:xfrm>
        </p:grpSpPr>
        <p:grpSp>
          <p:nvGrpSpPr>
            <p:cNvPr id="45" name="组合 44"/>
            <p:cNvGrpSpPr/>
            <p:nvPr/>
          </p:nvGrpSpPr>
          <p:grpSpPr>
            <a:xfrm>
              <a:off x="3697" y="2906"/>
              <a:ext cx="12074" cy="7330"/>
              <a:chOff x="3952" y="1997"/>
              <a:chExt cx="12074" cy="7330"/>
            </a:xfrm>
          </p:grpSpPr>
          <p:sp>
            <p:nvSpPr>
              <p:cNvPr id="43" name="梯形 42"/>
              <p:cNvSpPr/>
              <p:nvPr>
                <p:custDataLst>
                  <p:tags r:id="rId9"/>
                </p:custDataLst>
              </p:nvPr>
            </p:nvSpPr>
            <p:spPr>
              <a:xfrm>
                <a:off x="3954" y="3299"/>
                <a:ext cx="12071" cy="6028"/>
              </a:xfrm>
              <a:prstGeom prst="trapezoid">
                <a:avLst/>
              </a:prstGeom>
              <a:gradFill>
                <a:gsLst>
                  <a:gs pos="31000">
                    <a:schemeClr val="accent5">
                      <a:lumMod val="20000"/>
                      <a:lumOff val="80000"/>
                    </a:schemeClr>
                  </a:gs>
                  <a:gs pos="5000">
                    <a:schemeClr val="accent5">
                      <a:lumMod val="40000"/>
                      <a:lumOff val="60000"/>
                    </a:schemeClr>
                  </a:gs>
                  <a:gs pos="57000">
                    <a:schemeClr val="accent5">
                      <a:lumMod val="75000"/>
                    </a:schemeClr>
                  </a:gs>
                  <a:gs pos="89000">
                    <a:schemeClr val="accent5">
                      <a:lumMod val="40000"/>
                      <a:lumOff val="60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梯形 41"/>
              <p:cNvSpPr/>
              <p:nvPr/>
            </p:nvSpPr>
            <p:spPr>
              <a:xfrm>
                <a:off x="3954" y="1997"/>
                <a:ext cx="12071" cy="6028"/>
              </a:xfrm>
              <a:prstGeom prst="trapezoid">
                <a:avLst/>
              </a:prstGeom>
              <a:gradFill>
                <a:gsLst>
                  <a:gs pos="28000">
                    <a:schemeClr val="accent5">
                      <a:lumMod val="40000"/>
                      <a:lumOff val="60000"/>
                    </a:schemeClr>
                  </a:gs>
                  <a:gs pos="5000">
                    <a:schemeClr val="accent5">
                      <a:lumMod val="40000"/>
                      <a:lumOff val="60000"/>
                    </a:schemeClr>
                  </a:gs>
                  <a:gs pos="52000">
                    <a:schemeClr val="accent5">
                      <a:lumMod val="75000"/>
                    </a:schemeClr>
                  </a:gs>
                  <a:gs pos="80000">
                    <a:schemeClr val="accent5">
                      <a:lumMod val="60000"/>
                      <a:lumOff val="40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4" name="矩形 43"/>
              <p:cNvSpPr/>
              <p:nvPr/>
            </p:nvSpPr>
            <p:spPr>
              <a:xfrm>
                <a:off x="3952" y="7982"/>
                <a:ext cx="12074" cy="1312"/>
              </a:xfrm>
              <a:prstGeom prst="rect">
                <a:avLst/>
              </a:prstGeom>
              <a:gradFill>
                <a:gsLst>
                  <a:gs pos="16000">
                    <a:schemeClr val="accent5">
                      <a:lumMod val="20000"/>
                      <a:lumOff val="80000"/>
                    </a:schemeClr>
                  </a:gs>
                  <a:gs pos="5000">
                    <a:schemeClr val="accent5">
                      <a:lumMod val="40000"/>
                      <a:lumOff val="60000"/>
                    </a:schemeClr>
                  </a:gs>
                  <a:gs pos="57000">
                    <a:schemeClr val="accent5">
                      <a:lumMod val="75000"/>
                    </a:schemeClr>
                  </a:gs>
                  <a:gs pos="89000">
                    <a:schemeClr val="accent5">
                      <a:lumMod val="40000"/>
                      <a:lumOff val="60000"/>
                    </a:schemeClr>
                  </a:gs>
                </a:gsLst>
                <a:lin ang="27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3200">
                  <a:latin typeface="华文新魏" panose="02010800040101010101" charset="-122"/>
                  <a:ea typeface="华文新魏" panose="02010800040101010101" charset="-122"/>
                  <a:cs typeface="华文新魏" panose="02010800040101010101" charset="-122"/>
                </a:endParaRPr>
              </a:p>
              <a:p>
                <a:pPr algn="ctr"/>
                <a:r>
                  <a:rPr lang="zh-CN" altLang="en-US" sz="3200">
                    <a:solidFill>
                      <a:srgbClr val="FF0000"/>
                    </a:solidFill>
                    <a:latin typeface="华文新魏" panose="02010800040101010101" charset="-122"/>
                    <a:ea typeface="华文新魏" panose="02010800040101010101" charset="-122"/>
                    <a:cs typeface="华文新魏" panose="02010800040101010101" charset="-122"/>
                  </a:rPr>
                  <a:t>痛点</a:t>
                </a:r>
                <a:r>
                  <a:rPr lang="en-US" altLang="zh-CN" sz="3200">
                    <a:solidFill>
                      <a:schemeClr val="bg1"/>
                    </a:solidFill>
                    <a:latin typeface="华文新魏" panose="02010800040101010101" charset="-122"/>
                    <a:ea typeface="华文新魏" panose="02010800040101010101" charset="-122"/>
                    <a:cs typeface="华文新魏" panose="02010800040101010101" charset="-122"/>
                  </a:rPr>
                  <a:t>5</a:t>
                </a:r>
                <a:r>
                  <a:rPr lang="zh-CN" altLang="en-US" sz="3200">
                    <a:solidFill>
                      <a:schemeClr val="bg1"/>
                    </a:solidFill>
                    <a:latin typeface="华文新魏" panose="02010800040101010101" charset="-122"/>
                    <a:ea typeface="华文新魏" panose="02010800040101010101" charset="-122"/>
                    <a:sym typeface="+mn-ea"/>
                  </a:rPr>
                  <a:t>专业人才缺失</a:t>
                </a:r>
                <a:endParaRPr lang="zh-CN" altLang="en-US" sz="3200">
                  <a:solidFill>
                    <a:schemeClr val="bg1"/>
                  </a:solidFill>
                  <a:latin typeface="华文新魏" panose="02010800040101010101" charset="-122"/>
                  <a:ea typeface="华文新魏" panose="02010800040101010101" charset="-122"/>
                </a:endParaRPr>
              </a:p>
              <a:p>
                <a:pPr algn="ctr"/>
                <a:endParaRPr lang="zh-CN" altLang="en-US" sz="3200">
                  <a:solidFill>
                    <a:schemeClr val="bg1"/>
                  </a:solidFill>
                  <a:latin typeface="华文新魏" panose="02010800040101010101" charset="-122"/>
                  <a:ea typeface="华文新魏" panose="02010800040101010101" charset="-122"/>
                  <a:cs typeface="华文新魏" panose="02010800040101010101" charset="-122"/>
                </a:endParaRPr>
              </a:p>
            </p:txBody>
          </p:sp>
        </p:grpSp>
        <p:sp>
          <p:nvSpPr>
            <p:cNvPr id="35" name="椭圆 34"/>
            <p:cNvSpPr/>
            <p:nvPr>
              <p:custDataLst>
                <p:tags r:id="rId10"/>
              </p:custDataLst>
            </p:nvPr>
          </p:nvSpPr>
          <p:spPr>
            <a:xfrm>
              <a:off x="5146" y="5595"/>
              <a:ext cx="2155" cy="2268"/>
            </a:xfrm>
            <a:prstGeom prst="ellipse">
              <a:avLst/>
            </a:prstGeom>
            <a:gradFill>
              <a:gsLst>
                <a:gs pos="50000">
                  <a:schemeClr val="accent5">
                    <a:lumMod val="40000"/>
                    <a:lumOff val="60000"/>
                  </a:schemeClr>
                </a:gs>
                <a:gs pos="22000">
                  <a:schemeClr val="accent5">
                    <a:lumMod val="75000"/>
                  </a:schemeClr>
                </a:gs>
                <a:gs pos="64000">
                  <a:schemeClr val="accent5">
                    <a:lumMod val="60000"/>
                    <a:lumOff val="40000"/>
                  </a:schemeClr>
                </a:gs>
                <a:gs pos="81000">
                  <a:schemeClr val="accent5">
                    <a:lumMod val="75000"/>
                  </a:schemeClr>
                </a:gs>
              </a:gsLst>
              <a:lin ang="2700000" scaled="0"/>
            </a:gradFill>
            <a:ln>
              <a:noFill/>
            </a:ln>
            <a:effectLst>
              <a:outerShdw blurRad="50800" dist="38100" dir="5400000" algn="t"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accent5">
                      <a:lumMod val="50000"/>
                    </a:schemeClr>
                  </a:solidFill>
                  <a:latin typeface="华文新魏" panose="02010800040101010101" charset="-122"/>
                  <a:ea typeface="华文新魏" panose="02010800040101010101" charset="-122"/>
                </a:rPr>
                <a:t>人才缺口巨大</a:t>
              </a:r>
              <a:endParaRPr lang="zh-CN" altLang="en-US">
                <a:solidFill>
                  <a:schemeClr val="accent5">
                    <a:lumMod val="50000"/>
                  </a:schemeClr>
                </a:solidFill>
                <a:latin typeface="华文新魏" panose="02010800040101010101" charset="-122"/>
                <a:ea typeface="华文新魏" panose="02010800040101010101" charset="-122"/>
              </a:endParaRPr>
            </a:p>
          </p:txBody>
        </p:sp>
        <p:sp>
          <p:nvSpPr>
            <p:cNvPr id="46" name="椭圆 45"/>
            <p:cNvSpPr/>
            <p:nvPr>
              <p:custDataLst>
                <p:tags r:id="rId11"/>
              </p:custDataLst>
            </p:nvPr>
          </p:nvSpPr>
          <p:spPr>
            <a:xfrm>
              <a:off x="8657" y="3132"/>
              <a:ext cx="2155" cy="2268"/>
            </a:xfrm>
            <a:prstGeom prst="ellipse">
              <a:avLst/>
            </a:prstGeom>
            <a:gradFill>
              <a:gsLst>
                <a:gs pos="40000">
                  <a:schemeClr val="accent5">
                    <a:lumMod val="40000"/>
                    <a:lumOff val="60000"/>
                  </a:schemeClr>
                </a:gs>
                <a:gs pos="12000">
                  <a:schemeClr val="accent5">
                    <a:lumMod val="75000"/>
                  </a:schemeClr>
                </a:gs>
                <a:gs pos="52000">
                  <a:schemeClr val="accent5">
                    <a:lumMod val="60000"/>
                    <a:lumOff val="40000"/>
                  </a:schemeClr>
                </a:gs>
                <a:gs pos="81000">
                  <a:schemeClr val="accent5">
                    <a:lumMod val="75000"/>
                  </a:schemeClr>
                </a:gs>
              </a:gsLst>
              <a:lin ang="2700000" scaled="0"/>
            </a:gradFill>
            <a:ln>
              <a:noFill/>
            </a:ln>
            <a:effectLst>
              <a:outerShdw blurRad="50800" dist="38100" dir="5400000" algn="t"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accent5">
                      <a:lumMod val="50000"/>
                    </a:schemeClr>
                  </a:solidFill>
                  <a:latin typeface="华文新魏" panose="02010800040101010101" charset="-122"/>
                  <a:ea typeface="华文新魏" panose="02010800040101010101" charset="-122"/>
                </a:rPr>
                <a:t>人才质量总体不高</a:t>
              </a:r>
              <a:endParaRPr lang="zh-CN" altLang="en-US">
                <a:solidFill>
                  <a:schemeClr val="accent5">
                    <a:lumMod val="50000"/>
                  </a:schemeClr>
                </a:solidFill>
                <a:latin typeface="华文新魏" panose="02010800040101010101" charset="-122"/>
                <a:ea typeface="华文新魏" panose="02010800040101010101" charset="-122"/>
              </a:endParaRPr>
            </a:p>
          </p:txBody>
        </p:sp>
        <p:sp>
          <p:nvSpPr>
            <p:cNvPr id="47" name="椭圆 46"/>
            <p:cNvSpPr/>
            <p:nvPr>
              <p:custDataLst>
                <p:tags r:id="rId12"/>
              </p:custDataLst>
            </p:nvPr>
          </p:nvSpPr>
          <p:spPr>
            <a:xfrm>
              <a:off x="12126" y="5595"/>
              <a:ext cx="2155" cy="2268"/>
            </a:xfrm>
            <a:prstGeom prst="ellipse">
              <a:avLst/>
            </a:prstGeom>
            <a:gradFill>
              <a:gsLst>
                <a:gs pos="43000">
                  <a:schemeClr val="accent5">
                    <a:lumMod val="40000"/>
                    <a:lumOff val="60000"/>
                  </a:schemeClr>
                </a:gs>
                <a:gs pos="23000">
                  <a:schemeClr val="accent5">
                    <a:lumMod val="75000"/>
                  </a:schemeClr>
                </a:gs>
                <a:gs pos="57000">
                  <a:schemeClr val="accent5">
                    <a:lumMod val="60000"/>
                    <a:lumOff val="40000"/>
                  </a:schemeClr>
                </a:gs>
                <a:gs pos="79000">
                  <a:schemeClr val="accent5">
                    <a:lumMod val="75000"/>
                  </a:schemeClr>
                </a:gs>
              </a:gsLst>
              <a:lin ang="2700000" scaled="0"/>
            </a:gradFill>
            <a:ln>
              <a:noFill/>
            </a:ln>
            <a:effectLst>
              <a:outerShdw blurRad="50800" dist="38100" dir="5400000" algn="t"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accent5">
                      <a:lumMod val="50000"/>
                    </a:schemeClr>
                  </a:solidFill>
                  <a:latin typeface="华文新魏" panose="02010800040101010101" charset="-122"/>
                  <a:ea typeface="华文新魏" panose="02010800040101010101" charset="-122"/>
                </a:rPr>
                <a:t>复合型人才稀缺</a:t>
              </a:r>
              <a:endParaRPr lang="zh-CN" altLang="en-US">
                <a:solidFill>
                  <a:schemeClr val="accent5">
                    <a:lumMod val="50000"/>
                  </a:schemeClr>
                </a:solidFill>
                <a:latin typeface="华文新魏" panose="02010800040101010101" charset="-122"/>
                <a:ea typeface="华文新魏" panose="02010800040101010101" charset="-122"/>
              </a:endParaRPr>
            </a:p>
          </p:txBody>
        </p:sp>
      </p:grpSp>
      <p:pic>
        <p:nvPicPr>
          <p:cNvPr id="106" name="图片 105"/>
          <p:cNvPicPr>
            <a:picLocks noChangeAspect="1"/>
          </p:cNvPicPr>
          <p:nvPr>
            <p:custDataLst>
              <p:tags r:id="rId13"/>
            </p:custDataLst>
          </p:nvPr>
        </p:nvPicPr>
        <p:blipFill>
          <a:blip r:embed="rId14"/>
          <a:stretch>
            <a:fillRect/>
          </a:stretch>
        </p:blipFill>
        <p:spPr>
          <a:xfrm>
            <a:off x="8106410" y="910590"/>
            <a:ext cx="3533140" cy="2216150"/>
          </a:xfrm>
          <a:prstGeom prst="rect">
            <a:avLst/>
          </a:prstGeom>
          <a:ln w="9525">
            <a:noFill/>
          </a:ln>
        </p:spPr>
      </p:pic>
      <p:pic>
        <p:nvPicPr>
          <p:cNvPr id="107" name="图片 106"/>
          <p:cNvPicPr>
            <a:picLocks noChangeAspect="1"/>
          </p:cNvPicPr>
          <p:nvPr>
            <p:custDataLst>
              <p:tags r:id="rId15"/>
            </p:custDataLst>
          </p:nvPr>
        </p:nvPicPr>
        <p:blipFill>
          <a:blip r:embed="rId16"/>
          <a:stretch>
            <a:fillRect/>
          </a:stretch>
        </p:blipFill>
        <p:spPr>
          <a:xfrm>
            <a:off x="8107045" y="3651885"/>
            <a:ext cx="3532505" cy="2291080"/>
          </a:xfrm>
          <a:prstGeom prst="rect">
            <a:avLst/>
          </a:prstGeom>
          <a:noFill/>
          <a:ln w="9525">
            <a:noFill/>
          </a:ln>
        </p:spPr>
      </p:pic>
      <p:pic>
        <p:nvPicPr>
          <p:cNvPr id="49" name="图片 48"/>
          <p:cNvPicPr/>
          <p:nvPr>
            <p:custDataLst>
              <p:tags r:id="rId17"/>
            </p:custDataLst>
          </p:nvPr>
        </p:nvPicPr>
        <p:blipFill>
          <a:blip r:embed="rId18"/>
          <a:stretch>
            <a:fillRect/>
          </a:stretch>
        </p:blipFill>
        <p:spPr>
          <a:xfrm>
            <a:off x="11229975" y="8890"/>
            <a:ext cx="795020" cy="819150"/>
          </a:xfrm>
          <a:prstGeom prst="rect">
            <a:avLst/>
          </a:prstGeom>
          <a:noFill/>
          <a:ln w="9525">
            <a:noFill/>
          </a:ln>
        </p:spPr>
      </p:pic>
    </p:spTree>
    <p:custDataLst>
      <p:tags r:id="rId1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422910"/>
            <a:ext cx="11002010" cy="635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9685" y="0"/>
            <a:ext cx="1263015" cy="429260"/>
          </a:xfrm>
          <a:prstGeom prst="rect">
            <a:avLst/>
          </a:prstGeom>
          <a:noFill/>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312670" y="0"/>
            <a:ext cx="1243330" cy="429260"/>
          </a:xfrm>
          <a:prstGeom prst="rect">
            <a:avLst/>
          </a:prstGeom>
          <a:solidFill>
            <a:schemeClr val="bg1"/>
          </a:solidFill>
          <a:ln>
            <a:solidFill>
              <a:schemeClr val="bg1"/>
            </a:solidFill>
          </a:ln>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项目介绍</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890895" y="-2032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264414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pic>
        <p:nvPicPr>
          <p:cNvPr id="46" name="图片 46" descr="截屏2023-07-20 下午3.36.00"/>
          <p:cNvPicPr>
            <a:picLocks noChangeAspect="1"/>
          </p:cNvPicPr>
          <p:nvPr>
            <p:custDataLst>
              <p:tags r:id="rId9"/>
            </p:custDataLst>
          </p:nvPr>
        </p:nvPicPr>
        <p:blipFill>
          <a:blip r:embed="rId10">
            <a:lum bright="-18000"/>
          </a:blip>
          <a:stretch>
            <a:fillRect/>
          </a:stretch>
        </p:blipFill>
        <p:spPr>
          <a:xfrm>
            <a:off x="365760" y="929640"/>
            <a:ext cx="6525260" cy="3299460"/>
          </a:xfrm>
          <a:prstGeom prst="rect">
            <a:avLst/>
          </a:prstGeom>
        </p:spPr>
      </p:pic>
      <p:sp>
        <p:nvSpPr>
          <p:cNvPr id="22" name="文本框 21"/>
          <p:cNvSpPr txBox="1"/>
          <p:nvPr/>
        </p:nvSpPr>
        <p:spPr>
          <a:xfrm>
            <a:off x="609600" y="4729480"/>
            <a:ext cx="6181725" cy="521970"/>
          </a:xfrm>
          <a:prstGeom prst="rect">
            <a:avLst/>
          </a:prstGeom>
          <a:noFill/>
        </p:spPr>
        <p:txBody>
          <a:bodyPr wrap="square" rtlCol="0">
            <a:spAutoFit/>
          </a:bodyPr>
          <a:p>
            <a:r>
              <a:rPr lang="zh-CN" altLang="en-US" sz="2800">
                <a:solidFill>
                  <a:schemeClr val="bg1"/>
                </a:solidFill>
                <a:latin typeface="华文新魏" panose="02010800040101010101" charset="-122"/>
                <a:ea typeface="华文新魏" panose="02010800040101010101" charset="-122"/>
              </a:rPr>
              <a:t>基于物联网大数据的智能化养老护理</a:t>
            </a:r>
            <a:endParaRPr lang="zh-CN" altLang="en-US" sz="2800">
              <a:solidFill>
                <a:schemeClr val="bg1"/>
              </a:solidFill>
              <a:latin typeface="华文新魏" panose="02010800040101010101" charset="-122"/>
              <a:ea typeface="华文新魏" panose="02010800040101010101" charset="-122"/>
            </a:endParaRPr>
          </a:p>
        </p:txBody>
      </p:sp>
      <p:cxnSp>
        <p:nvCxnSpPr>
          <p:cNvPr id="25" name="直接连接符 24"/>
          <p:cNvCxnSpPr/>
          <p:nvPr/>
        </p:nvCxnSpPr>
        <p:spPr>
          <a:xfrm>
            <a:off x="7066915" y="402590"/>
            <a:ext cx="0" cy="6466205"/>
          </a:xfrm>
          <a:prstGeom prst="line">
            <a:avLst/>
          </a:prstGeom>
          <a:ln w="31750">
            <a:solidFill>
              <a:schemeClr val="accent5">
                <a:lumMod val="20000"/>
                <a:lumOff val="80000"/>
              </a:schemeClr>
            </a:solidFill>
          </a:ln>
        </p:spPr>
        <p:style>
          <a:lnRef idx="2">
            <a:schemeClr val="accent1"/>
          </a:lnRef>
          <a:fillRef idx="0">
            <a:srgbClr val="FFFFFF"/>
          </a:fillRef>
          <a:effectRef idx="0">
            <a:srgbClr val="FFFFFF"/>
          </a:effectRef>
          <a:fontRef idx="minor">
            <a:schemeClr val="tx1"/>
          </a:fontRef>
        </p:style>
      </p:cxnSp>
      <p:sp>
        <p:nvSpPr>
          <p:cNvPr id="26" name="文本框 25"/>
          <p:cNvSpPr txBox="1"/>
          <p:nvPr/>
        </p:nvSpPr>
        <p:spPr>
          <a:xfrm>
            <a:off x="7517765" y="1112520"/>
            <a:ext cx="4321175" cy="5046345"/>
          </a:xfrm>
          <a:prstGeom prst="rect">
            <a:avLst/>
          </a:prstGeom>
          <a:noFill/>
        </p:spPr>
        <p:txBody>
          <a:bodyPr wrap="square" rtlCol="0">
            <a:spAutoFit/>
          </a:bodyPr>
          <a:p>
            <a:pPr indent="0" fontAlgn="auto">
              <a:lnSpc>
                <a:spcPct val="150000"/>
              </a:lnSpc>
            </a:pPr>
            <a:r>
              <a:rPr lang="zh-CN" altLang="en-US" sz="2800">
                <a:solidFill>
                  <a:schemeClr val="bg1"/>
                </a:solidFill>
                <a:latin typeface="华文新魏" panose="02010800040101010101" charset="-122"/>
                <a:ea typeface="华文新魏" panose="02010800040101010101" charset="-122"/>
                <a:sym typeface="+mn-ea"/>
              </a:rPr>
              <a:t>运用摄像头和姿态识别算法实时监测护工的操作和老人的生命体征数据为养老机构、护工以及老人的子女和家属提供了全面的服务和关怀，进一步提高老人的生活质量。</a:t>
            </a:r>
            <a:endParaRPr lang="zh-CN" altLang="en-US" sz="2800">
              <a:solidFill>
                <a:schemeClr val="bg1"/>
              </a:solidFill>
              <a:latin typeface="华文新魏" panose="02010800040101010101" charset="-122"/>
              <a:ea typeface="华文新魏" panose="02010800040101010101" charset="-122"/>
              <a:sym typeface="+mn-ea"/>
            </a:endParaRPr>
          </a:p>
          <a:p>
            <a:endParaRPr lang="zh-CN" altLang="en-US" sz="2800">
              <a:solidFill>
                <a:schemeClr val="bg1"/>
              </a:solidFill>
              <a:latin typeface="华文新魏" panose="02010800040101010101" charset="-122"/>
              <a:ea typeface="华文新魏" panose="02010800040101010101" charset="-122"/>
            </a:endParaRPr>
          </a:p>
        </p:txBody>
      </p:sp>
      <p:pic>
        <p:nvPicPr>
          <p:cNvPr id="47" name="图片 46"/>
          <p:cNvPicPr/>
          <p:nvPr>
            <p:custDataLst>
              <p:tags r:id="rId11"/>
            </p:custDataLst>
          </p:nvPr>
        </p:nvPicPr>
        <p:blipFill>
          <a:blip r:embed="rId12"/>
          <a:stretch>
            <a:fillRect/>
          </a:stretch>
        </p:blipFill>
        <p:spPr>
          <a:xfrm>
            <a:off x="11229975" y="8890"/>
            <a:ext cx="795020" cy="819150"/>
          </a:xfrm>
          <a:prstGeom prst="rect">
            <a:avLst/>
          </a:prstGeom>
          <a:noFill/>
          <a:ln w="9525">
            <a:noFill/>
          </a:ln>
        </p:spPr>
      </p:pic>
    </p:spTree>
    <p:custDataLst>
      <p:tags r:id="rId1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427990"/>
            <a:ext cx="10991850" cy="127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9685" y="0"/>
            <a:ext cx="1263015" cy="429260"/>
          </a:xfrm>
          <a:prstGeom prst="rect">
            <a:avLst/>
          </a:prstGeom>
          <a:noFill/>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312670" y="0"/>
            <a:ext cx="1243330" cy="429260"/>
          </a:xfrm>
          <a:prstGeom prst="rect">
            <a:avLst/>
          </a:prstGeom>
          <a:solidFill>
            <a:schemeClr val="bg1"/>
          </a:solidFill>
          <a:ln>
            <a:solidFill>
              <a:schemeClr val="bg1"/>
            </a:solidFill>
          </a:ln>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项目介绍</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890895" y="-2032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263398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pic>
        <p:nvPicPr>
          <p:cNvPr id="24" name="图片 23"/>
          <p:cNvPicPr>
            <a:picLocks noChangeAspect="1"/>
          </p:cNvPicPr>
          <p:nvPr/>
        </p:nvPicPr>
        <p:blipFill>
          <a:blip r:embed="rId9"/>
          <a:stretch>
            <a:fillRect/>
          </a:stretch>
        </p:blipFill>
        <p:spPr>
          <a:xfrm>
            <a:off x="120650" y="1051560"/>
            <a:ext cx="7700645" cy="5181600"/>
          </a:xfrm>
          <a:prstGeom prst="rect">
            <a:avLst/>
          </a:prstGeom>
          <a:noFill/>
          <a:ln w="9525">
            <a:noFill/>
          </a:ln>
        </p:spPr>
      </p:pic>
      <p:graphicFrame>
        <p:nvGraphicFramePr>
          <p:cNvPr id="28" name="表格 27"/>
          <p:cNvGraphicFramePr/>
          <p:nvPr/>
        </p:nvGraphicFramePr>
        <p:xfrm>
          <a:off x="3462338" y="3276600"/>
          <a:ext cx="5267325" cy="0"/>
        </p:xfrm>
        <a:graphic>
          <a:graphicData uri="http://schemas.openxmlformats.org/drawingml/2006/table">
            <a:tbl>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sp>
        <p:nvSpPr>
          <p:cNvPr id="30" name="文本框 29"/>
          <p:cNvSpPr txBox="1"/>
          <p:nvPr/>
        </p:nvSpPr>
        <p:spPr>
          <a:xfrm>
            <a:off x="8243570" y="1051560"/>
            <a:ext cx="1964690" cy="521970"/>
          </a:xfrm>
          <a:prstGeom prst="rect">
            <a:avLst/>
          </a:prstGeom>
          <a:noFill/>
        </p:spPr>
        <p:txBody>
          <a:bodyPr wrap="square" rtlCol="0">
            <a:spAutoFit/>
          </a:bodyPr>
          <a:p>
            <a:r>
              <a:rPr lang="en-US" altLang="zh-CN" sz="2800">
                <a:solidFill>
                  <a:schemeClr val="bg1"/>
                </a:solidFill>
                <a:latin typeface="华文新魏" panose="02010800040101010101" charset="-122"/>
                <a:ea typeface="华文新魏" panose="02010800040101010101" charset="-122"/>
                <a:cs typeface="华文新魏" panose="02010800040101010101" charset="-122"/>
              </a:rPr>
              <a:t>PC</a:t>
            </a:r>
            <a:r>
              <a:rPr lang="zh-CN" altLang="en-US" sz="2800">
                <a:solidFill>
                  <a:schemeClr val="bg1"/>
                </a:solidFill>
                <a:latin typeface="华文新魏" panose="02010800040101010101" charset="-122"/>
                <a:ea typeface="华文新魏" panose="02010800040101010101" charset="-122"/>
                <a:cs typeface="华文新魏" panose="02010800040101010101" charset="-122"/>
              </a:rPr>
              <a:t>端</a:t>
            </a:r>
            <a:endParaRPr lang="zh-CN" altLang="en-US" sz="28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32" name="文本框 31"/>
          <p:cNvSpPr txBox="1"/>
          <p:nvPr/>
        </p:nvSpPr>
        <p:spPr>
          <a:xfrm>
            <a:off x="8617585" y="1729740"/>
            <a:ext cx="4237990" cy="735965"/>
          </a:xfrm>
          <a:prstGeom prst="rect">
            <a:avLst/>
          </a:prstGeom>
          <a:noFill/>
        </p:spPr>
        <p:txBody>
          <a:bodyPr wrap="square" rtlCol="0">
            <a:noAutofit/>
          </a:bodyPr>
          <a:p>
            <a:r>
              <a:rPr lang="zh-CN" altLang="en-US" sz="2000">
                <a:solidFill>
                  <a:schemeClr val="bg1"/>
                </a:solidFill>
                <a:latin typeface="华文新魏" panose="02010800040101010101" charset="-122"/>
                <a:ea typeface="华文新魏" panose="02010800040101010101" charset="-122"/>
              </a:rPr>
              <a:t>两个端口：护工和子女</a:t>
            </a:r>
            <a:endParaRPr lang="zh-CN" altLang="en-US" sz="2000">
              <a:solidFill>
                <a:schemeClr val="bg1"/>
              </a:solidFill>
              <a:latin typeface="华文新魏" panose="02010800040101010101" charset="-122"/>
              <a:ea typeface="华文新魏" panose="02010800040101010101" charset="-122"/>
            </a:endParaRPr>
          </a:p>
          <a:p>
            <a:endParaRPr lang="zh-CN" altLang="en-US" sz="2000">
              <a:solidFill>
                <a:schemeClr val="bg1"/>
              </a:solidFill>
              <a:latin typeface="华文新魏" panose="02010800040101010101" charset="-122"/>
              <a:ea typeface="华文新魏" panose="02010800040101010101" charset="-122"/>
            </a:endParaRPr>
          </a:p>
        </p:txBody>
      </p:sp>
      <p:sp>
        <p:nvSpPr>
          <p:cNvPr id="34" name="椭圆 33"/>
          <p:cNvSpPr/>
          <p:nvPr/>
        </p:nvSpPr>
        <p:spPr>
          <a:xfrm>
            <a:off x="8008620" y="1715770"/>
            <a:ext cx="607060" cy="627380"/>
          </a:xfrm>
          <a:prstGeom prst="ellipse">
            <a:avLst/>
          </a:prstGeom>
        </p:spPr>
        <p:style>
          <a:lnRef idx="0">
            <a:srgbClr val="FFFFFF"/>
          </a:lnRef>
          <a:fillRef idx="3">
            <a:schemeClr val="accent5"/>
          </a:fillRef>
          <a:effectRef idx="0">
            <a:srgbClr val="FFFFFF"/>
          </a:effectRef>
          <a:fontRef idx="minor">
            <a:schemeClr val="lt1"/>
          </a:fontRef>
        </p:style>
        <p:txBody>
          <a:bodyPr rtlCol="0" anchor="ctr"/>
          <a:p>
            <a:pPr algn="ctr"/>
            <a:endParaRPr lang="zh-CN" altLang="en-US"/>
          </a:p>
        </p:txBody>
      </p:sp>
      <p:sp>
        <p:nvSpPr>
          <p:cNvPr id="36" name="椭圆 35"/>
          <p:cNvSpPr/>
          <p:nvPr>
            <p:custDataLst>
              <p:tags r:id="rId10"/>
            </p:custDataLst>
          </p:nvPr>
        </p:nvSpPr>
        <p:spPr>
          <a:xfrm>
            <a:off x="8008620" y="3288030"/>
            <a:ext cx="607060" cy="627380"/>
          </a:xfrm>
          <a:prstGeom prst="ellipse">
            <a:avLst/>
          </a:prstGeom>
        </p:spPr>
        <p:style>
          <a:lnRef idx="0">
            <a:srgbClr val="FFFFFF"/>
          </a:lnRef>
          <a:fillRef idx="3">
            <a:schemeClr val="accent5"/>
          </a:fillRef>
          <a:effectRef idx="0">
            <a:srgbClr val="FFFFFF"/>
          </a:effectRef>
          <a:fontRef idx="minor">
            <a:schemeClr val="lt1"/>
          </a:fontRef>
        </p:style>
        <p:txBody>
          <a:bodyPr rtlCol="0" anchor="ctr"/>
          <a:p>
            <a:pPr algn="ctr"/>
            <a:endParaRPr lang="zh-CN" altLang="en-US"/>
          </a:p>
        </p:txBody>
      </p:sp>
      <p:sp>
        <p:nvSpPr>
          <p:cNvPr id="37" name="文本框 36"/>
          <p:cNvSpPr txBox="1"/>
          <p:nvPr/>
        </p:nvSpPr>
        <p:spPr>
          <a:xfrm>
            <a:off x="8625840" y="3253105"/>
            <a:ext cx="4177030" cy="706755"/>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对护工和子女的信息</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bg1"/>
                </a:solidFill>
                <a:latin typeface="华文新魏" panose="02010800040101010101" charset="-122"/>
                <a:ea typeface="华文新魏" panose="02010800040101010101" charset="-122"/>
              </a:rPr>
              <a:t>进行管理和统计</a:t>
            </a:r>
            <a:endParaRPr lang="zh-CN" altLang="en-US" sz="2000">
              <a:solidFill>
                <a:schemeClr val="bg1"/>
              </a:solidFill>
              <a:latin typeface="华文新魏" panose="02010800040101010101" charset="-122"/>
              <a:ea typeface="华文新魏" panose="02010800040101010101" charset="-122"/>
            </a:endParaRPr>
          </a:p>
        </p:txBody>
      </p:sp>
      <p:sp>
        <p:nvSpPr>
          <p:cNvPr id="38" name="椭圆 37"/>
          <p:cNvSpPr/>
          <p:nvPr>
            <p:custDataLst>
              <p:tags r:id="rId11"/>
            </p:custDataLst>
          </p:nvPr>
        </p:nvSpPr>
        <p:spPr>
          <a:xfrm>
            <a:off x="8018780" y="4911090"/>
            <a:ext cx="607060" cy="627380"/>
          </a:xfrm>
          <a:prstGeom prst="ellipse">
            <a:avLst/>
          </a:prstGeom>
        </p:spPr>
        <p:style>
          <a:lnRef idx="0">
            <a:srgbClr val="FFFFFF"/>
          </a:lnRef>
          <a:fillRef idx="3">
            <a:schemeClr val="accent5"/>
          </a:fillRef>
          <a:effectRef idx="0">
            <a:srgbClr val="FFFFFF"/>
          </a:effectRef>
          <a:fontRef idx="minor">
            <a:schemeClr val="lt1"/>
          </a:fontRef>
        </p:style>
        <p:txBody>
          <a:bodyPr rtlCol="0" anchor="ctr"/>
          <a:p>
            <a:pPr algn="ctr"/>
            <a:endParaRPr lang="zh-CN" altLang="en-US"/>
          </a:p>
        </p:txBody>
      </p:sp>
      <p:sp>
        <p:nvSpPr>
          <p:cNvPr id="39" name="文本框 38"/>
          <p:cNvSpPr txBox="1"/>
          <p:nvPr/>
        </p:nvSpPr>
        <p:spPr>
          <a:xfrm>
            <a:off x="8700135" y="4831715"/>
            <a:ext cx="7125970" cy="706755"/>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提供了对系统设置</a:t>
            </a:r>
            <a:endParaRPr lang="zh-CN" altLang="en-US" sz="2000">
              <a:solidFill>
                <a:schemeClr val="bg1"/>
              </a:solidFill>
              <a:latin typeface="华文新魏" panose="02010800040101010101" charset="-122"/>
              <a:ea typeface="华文新魏" panose="02010800040101010101" charset="-122"/>
            </a:endParaRPr>
          </a:p>
          <a:p>
            <a:r>
              <a:rPr lang="zh-CN" altLang="en-US" sz="2000">
                <a:solidFill>
                  <a:schemeClr val="bg1"/>
                </a:solidFill>
                <a:latin typeface="华文新魏" panose="02010800040101010101" charset="-122"/>
                <a:ea typeface="华文新魏" panose="02010800040101010101" charset="-122"/>
              </a:rPr>
              <a:t>和权限管理的功能</a:t>
            </a:r>
            <a:endParaRPr lang="zh-CN" altLang="en-US" sz="2000">
              <a:solidFill>
                <a:schemeClr val="bg1"/>
              </a:solidFill>
              <a:latin typeface="华文新魏" panose="02010800040101010101" charset="-122"/>
              <a:ea typeface="华文新魏" panose="02010800040101010101" charset="-122"/>
            </a:endParaRPr>
          </a:p>
        </p:txBody>
      </p:sp>
      <p:pic>
        <p:nvPicPr>
          <p:cNvPr id="47" name="图片 46"/>
          <p:cNvPicPr/>
          <p:nvPr>
            <p:custDataLst>
              <p:tags r:id="rId12"/>
            </p:custDataLst>
          </p:nvPr>
        </p:nvPicPr>
        <p:blipFill>
          <a:blip r:embed="rId13"/>
          <a:stretch>
            <a:fillRect/>
          </a:stretch>
        </p:blipFill>
        <p:spPr>
          <a:xfrm>
            <a:off x="11229975" y="8890"/>
            <a:ext cx="795020" cy="819150"/>
          </a:xfrm>
          <a:prstGeom prst="rect">
            <a:avLst/>
          </a:prstGeom>
          <a:noFill/>
          <a:ln w="9525">
            <a:noFill/>
          </a:ln>
        </p:spPr>
      </p:pic>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397510"/>
            <a:ext cx="11002010" cy="3175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9685" y="0"/>
            <a:ext cx="1263015" cy="429260"/>
          </a:xfrm>
          <a:prstGeom prst="rect">
            <a:avLst/>
          </a:prstGeom>
          <a:noFill/>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312670" y="0"/>
            <a:ext cx="1243330" cy="429260"/>
          </a:xfrm>
          <a:prstGeom prst="rect">
            <a:avLst/>
          </a:prstGeom>
          <a:solidFill>
            <a:schemeClr val="bg1"/>
          </a:solidFill>
          <a:ln>
            <a:solidFill>
              <a:schemeClr val="bg1"/>
            </a:solidFill>
          </a:ln>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项目介绍</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890895" y="-2032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2685415"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pic>
        <p:nvPicPr>
          <p:cNvPr id="91605787" name="图片 4"/>
          <p:cNvPicPr>
            <a:picLocks noChangeAspect="1" noChangeArrowheads="1"/>
          </p:cNvPicPr>
          <p:nvPr>
            <p:custDataLst>
              <p:tags r:id="rId9"/>
            </p:custDataLst>
          </p:nvPr>
        </p:nvPicPr>
        <p:blipFill>
          <a:blip r:embed="rId10">
            <a:extLst>
              <a:ext uri="{28A0092B-C50C-407E-A947-70E740481C1C}">
                <a14:useLocalDpi xmlns:a14="http://schemas.microsoft.com/office/drawing/2010/main" val="0"/>
              </a:ext>
            </a:extLst>
          </a:blip>
          <a:srcRect/>
          <a:stretch>
            <a:fillRect/>
          </a:stretch>
        </p:blipFill>
        <p:spPr>
          <a:xfrm>
            <a:off x="269875" y="1250315"/>
            <a:ext cx="2588895" cy="4358005"/>
          </a:xfrm>
          <a:prstGeom prst="rect">
            <a:avLst/>
          </a:prstGeom>
          <a:noFill/>
          <a:ln>
            <a:noFill/>
          </a:ln>
        </p:spPr>
      </p:pic>
      <p:grpSp>
        <p:nvGrpSpPr>
          <p:cNvPr id="1923052703" name="组合 33"/>
          <p:cNvGrpSpPr/>
          <p:nvPr/>
        </p:nvGrpSpPr>
        <p:grpSpPr>
          <a:xfrm>
            <a:off x="3043555" y="1250315"/>
            <a:ext cx="3053080" cy="4366260"/>
            <a:chOff x="0" y="0"/>
            <a:chExt cx="2731229" cy="3624580"/>
          </a:xfrm>
        </p:grpSpPr>
        <p:pic>
          <p:nvPicPr>
            <p:cNvPr id="297732719" name="图片 31"/>
            <p:cNvPicPr>
              <a:picLocks noChangeAspect="1"/>
            </p:cNvPicPr>
            <p:nvPr>
              <p:custDataLst>
                <p:tags r:id="rId11"/>
              </p:custDataLst>
            </p:nvPr>
          </p:nvPicPr>
          <p:blipFill>
            <a:blip r:embed="rId12">
              <a:extLst>
                <a:ext uri="{28A0092B-C50C-407E-A947-70E740481C1C}">
                  <a14:useLocalDpi xmlns:a14="http://schemas.microsoft.com/office/drawing/2010/main" val="0"/>
                </a:ext>
              </a:extLst>
            </a:blip>
            <a:srcRect/>
            <a:stretch>
              <a:fillRect/>
            </a:stretch>
          </p:blipFill>
          <p:spPr>
            <a:xfrm>
              <a:off x="0" y="0"/>
              <a:ext cx="2042795" cy="3624580"/>
            </a:xfrm>
            <a:prstGeom prst="rect">
              <a:avLst/>
            </a:prstGeom>
            <a:noFill/>
            <a:ln>
              <a:noFill/>
            </a:ln>
          </p:spPr>
        </p:pic>
        <p:pic>
          <p:nvPicPr>
            <p:cNvPr id="1627736458" name="图片 32"/>
            <p:cNvPicPr>
              <a:picLocks noChangeAspect="1"/>
            </p:cNvPicPr>
            <p:nvPr>
              <p:custDataLst>
                <p:tags r:id="rId13"/>
              </p:custDataLst>
            </p:nvPr>
          </p:nvPicPr>
          <p:blipFill>
            <a:blip r:embed="rId14" cstate="print">
              <a:extLst>
                <a:ext uri="{28A0092B-C50C-407E-A947-70E740481C1C}">
                  <a14:useLocalDpi xmlns:a14="http://schemas.microsoft.com/office/drawing/2010/main" val="0"/>
                </a:ext>
              </a:extLst>
            </a:blip>
            <a:srcRect/>
            <a:stretch>
              <a:fillRect/>
            </a:stretch>
          </p:blipFill>
          <p:spPr>
            <a:xfrm>
              <a:off x="1498059" y="843063"/>
              <a:ext cx="1233170" cy="2661285"/>
            </a:xfrm>
            <a:prstGeom prst="rect">
              <a:avLst/>
            </a:prstGeom>
            <a:noFill/>
            <a:ln>
              <a:noFill/>
            </a:ln>
          </p:spPr>
        </p:pic>
      </p:grpSp>
      <p:sp>
        <p:nvSpPr>
          <p:cNvPr id="22" name="文本框 21"/>
          <p:cNvSpPr txBox="1"/>
          <p:nvPr/>
        </p:nvSpPr>
        <p:spPr>
          <a:xfrm>
            <a:off x="7052310" y="881380"/>
            <a:ext cx="4064000" cy="521970"/>
          </a:xfrm>
          <a:prstGeom prst="rect">
            <a:avLst/>
          </a:prstGeom>
          <a:noFill/>
        </p:spPr>
        <p:txBody>
          <a:bodyPr wrap="square" rtlCol="0">
            <a:spAutoFit/>
          </a:bodyPr>
          <a:p>
            <a:r>
              <a:rPr lang="en-US" altLang="zh-CN" sz="2800">
                <a:solidFill>
                  <a:schemeClr val="bg1"/>
                </a:solidFill>
                <a:latin typeface="华文新魏" panose="02010800040101010101" charset="-122"/>
                <a:ea typeface="华文新魏" panose="02010800040101010101" charset="-122"/>
                <a:cs typeface="华文新魏" panose="02010800040101010101" charset="-122"/>
              </a:rPr>
              <a:t>APP</a:t>
            </a:r>
            <a:r>
              <a:rPr lang="zh-CN" altLang="en-US" sz="2800">
                <a:solidFill>
                  <a:schemeClr val="bg1"/>
                </a:solidFill>
                <a:latin typeface="华文新魏" panose="02010800040101010101" charset="-122"/>
                <a:ea typeface="华文新魏" panose="02010800040101010101" charset="-122"/>
                <a:cs typeface="华文新魏" panose="02010800040101010101" charset="-122"/>
              </a:rPr>
              <a:t>端</a:t>
            </a:r>
            <a:endParaRPr lang="zh-CN" altLang="en-US" sz="2800">
              <a:solidFill>
                <a:schemeClr val="bg1"/>
              </a:solidFill>
              <a:latin typeface="华文新魏" panose="02010800040101010101" charset="-122"/>
              <a:ea typeface="华文新魏" panose="02010800040101010101" charset="-122"/>
              <a:cs typeface="华文新魏" panose="02010800040101010101" charset="-122"/>
            </a:endParaRPr>
          </a:p>
        </p:txBody>
      </p:sp>
      <p:sp>
        <p:nvSpPr>
          <p:cNvPr id="23" name="椭圆 22"/>
          <p:cNvSpPr/>
          <p:nvPr/>
        </p:nvSpPr>
        <p:spPr>
          <a:xfrm>
            <a:off x="6697345" y="2115820"/>
            <a:ext cx="2068195" cy="2037080"/>
          </a:xfrm>
          <a:prstGeom prst="ellipse">
            <a:avLst/>
          </a:prstGeom>
          <a:ln>
            <a:noFill/>
          </a:ln>
          <a:effectLst>
            <a:outerShdw blurRad="50800" dist="38100" dir="2700000" algn="tl" rotWithShape="0">
              <a:prstClr val="black">
                <a:alpha val="40000"/>
              </a:prstClr>
            </a:outerShdw>
          </a:effectLst>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实时监测老人生命体征</a:t>
            </a:r>
            <a:endParaRPr lang="zh-CN" altLang="en-US" sz="2000">
              <a:latin typeface="华文新魏" panose="02010800040101010101" charset="-122"/>
              <a:ea typeface="华文新魏" panose="02010800040101010101" charset="-122"/>
            </a:endParaRPr>
          </a:p>
        </p:txBody>
      </p:sp>
      <p:sp>
        <p:nvSpPr>
          <p:cNvPr id="24" name="椭圆 23"/>
          <p:cNvSpPr/>
          <p:nvPr>
            <p:custDataLst>
              <p:tags r:id="rId15"/>
            </p:custDataLst>
          </p:nvPr>
        </p:nvSpPr>
        <p:spPr>
          <a:xfrm>
            <a:off x="9377045" y="4269740"/>
            <a:ext cx="2068195" cy="2037080"/>
          </a:xfrm>
          <a:prstGeom prst="ellipse">
            <a:avLst/>
          </a:prstGeom>
          <a:ln>
            <a:noFill/>
          </a:ln>
          <a:effectLst>
            <a:outerShdw blurRad="50800" dist="38100" dir="2700000" algn="tl" rotWithShape="0">
              <a:prstClr val="black">
                <a:alpha val="40000"/>
              </a:prstClr>
            </a:outerShdw>
          </a:effectLst>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实时</a:t>
            </a:r>
            <a:r>
              <a:rPr lang="zh-CN" altLang="en-US" sz="2000">
                <a:latin typeface="华文新魏" panose="02010800040101010101" charset="-122"/>
                <a:ea typeface="华文新魏" panose="02010800040101010101" charset="-122"/>
              </a:rPr>
              <a:t>查看护工所做操作</a:t>
            </a:r>
            <a:endParaRPr lang="zh-CN" altLang="en-US" sz="2000">
              <a:latin typeface="华文新魏" panose="02010800040101010101" charset="-122"/>
              <a:ea typeface="华文新魏" panose="02010800040101010101" charset="-122"/>
            </a:endParaRPr>
          </a:p>
        </p:txBody>
      </p:sp>
      <p:sp>
        <p:nvSpPr>
          <p:cNvPr id="25" name="椭圆 24"/>
          <p:cNvSpPr/>
          <p:nvPr>
            <p:custDataLst>
              <p:tags r:id="rId16"/>
            </p:custDataLst>
          </p:nvPr>
        </p:nvSpPr>
        <p:spPr>
          <a:xfrm>
            <a:off x="9646920" y="1398905"/>
            <a:ext cx="2068195" cy="2037080"/>
          </a:xfrm>
          <a:prstGeom prst="ellipse">
            <a:avLst/>
          </a:prstGeom>
          <a:ln>
            <a:noFill/>
          </a:ln>
          <a:effectLst>
            <a:outerShdw blurRad="50800" dist="38100" dir="2700000" algn="tl" rotWithShape="0">
              <a:prstClr val="black">
                <a:alpha val="40000"/>
              </a:prstClr>
            </a:outerShdw>
          </a:effectLst>
        </p:spPr>
        <p:style>
          <a:lnRef idx="0">
            <a:srgbClr val="FFFFFF"/>
          </a:lnRef>
          <a:fillRef idx="3">
            <a:schemeClr val="accent1"/>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对老人健康有全面</a:t>
            </a:r>
            <a:r>
              <a:rPr lang="zh-CN" altLang="en-US" sz="2000">
                <a:latin typeface="华文新魏" panose="02010800040101010101" charset="-122"/>
                <a:ea typeface="华文新魏" panose="02010800040101010101" charset="-122"/>
              </a:rPr>
              <a:t>了解</a:t>
            </a:r>
            <a:endParaRPr lang="zh-CN" altLang="en-US" sz="2000">
              <a:latin typeface="华文新魏" panose="02010800040101010101" charset="-122"/>
              <a:ea typeface="华文新魏" panose="02010800040101010101" charset="-122"/>
            </a:endParaRPr>
          </a:p>
        </p:txBody>
      </p:sp>
      <p:pic>
        <p:nvPicPr>
          <p:cNvPr id="47" name="图片 46"/>
          <p:cNvPicPr/>
          <p:nvPr>
            <p:custDataLst>
              <p:tags r:id="rId17"/>
            </p:custDataLst>
          </p:nvPr>
        </p:nvPicPr>
        <p:blipFill>
          <a:blip r:embed="rId18"/>
          <a:stretch>
            <a:fillRect/>
          </a:stretch>
        </p:blipFill>
        <p:spPr>
          <a:xfrm>
            <a:off x="11229975" y="8890"/>
            <a:ext cx="795020" cy="819150"/>
          </a:xfrm>
          <a:prstGeom prst="rect">
            <a:avLst/>
          </a:prstGeom>
          <a:noFill/>
          <a:ln w="9525">
            <a:noFill/>
          </a:ln>
        </p:spPr>
      </p:pic>
    </p:spTree>
    <p:custDataLst>
      <p:tags r:id="rId1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cxnSp>
        <p:nvCxnSpPr>
          <p:cNvPr id="2" name="直接连接符 1"/>
          <p:cNvCxnSpPr/>
          <p:nvPr/>
        </p:nvCxnSpPr>
        <p:spPr>
          <a:xfrm flipV="1">
            <a:off x="-20320" y="417830"/>
            <a:ext cx="11002010" cy="11430"/>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9685" y="0"/>
            <a:ext cx="1263015" cy="429260"/>
          </a:xfrm>
          <a:prstGeom prst="rect">
            <a:avLst/>
          </a:prstGeom>
          <a:noFill/>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1"/>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2"/>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3"/>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4"/>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5"/>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6"/>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7"/>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8"/>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312670" y="0"/>
            <a:ext cx="1243330" cy="429260"/>
          </a:xfrm>
          <a:prstGeom prst="rect">
            <a:avLst/>
          </a:prstGeom>
          <a:solidFill>
            <a:schemeClr val="bg1"/>
          </a:solidFill>
          <a:ln>
            <a:solidFill>
              <a:schemeClr val="bg1"/>
            </a:solidFill>
          </a:ln>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项目介绍</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5" name="文本框 14"/>
          <p:cNvSpPr txBox="1"/>
          <p:nvPr/>
        </p:nvSpPr>
        <p:spPr>
          <a:xfrm>
            <a:off x="345376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项目优势</a:t>
            </a:r>
            <a:endParaRPr lang="zh-CN" altLang="en-US" sz="2000">
              <a:solidFill>
                <a:schemeClr val="bg1"/>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890895" y="-2032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263398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sp>
        <p:nvSpPr>
          <p:cNvPr id="29" name="文本框 28"/>
          <p:cNvSpPr txBox="1"/>
          <p:nvPr/>
        </p:nvSpPr>
        <p:spPr>
          <a:xfrm>
            <a:off x="447040" y="1096645"/>
            <a:ext cx="4064000" cy="583565"/>
          </a:xfrm>
          <a:prstGeom prst="rect">
            <a:avLst/>
          </a:prstGeom>
          <a:noFill/>
        </p:spPr>
        <p:txBody>
          <a:bodyPr wrap="square" rtlCol="0">
            <a:spAutoFit/>
          </a:bodyPr>
          <a:p>
            <a:r>
              <a:rPr lang="zh-CN" altLang="en-US" sz="3200">
                <a:solidFill>
                  <a:schemeClr val="bg1"/>
                </a:solidFill>
                <a:latin typeface="华文新魏" panose="02010800040101010101" charset="-122"/>
                <a:ea typeface="华文新魏" panose="02010800040101010101" charset="-122"/>
              </a:rPr>
              <a:t>护工终端</a:t>
            </a:r>
            <a:endParaRPr lang="zh-CN" altLang="en-US" sz="3200">
              <a:solidFill>
                <a:schemeClr val="bg1"/>
              </a:solidFill>
              <a:latin typeface="华文新魏" panose="02010800040101010101" charset="-122"/>
              <a:ea typeface="华文新魏" panose="02010800040101010101" charset="-122"/>
            </a:endParaRPr>
          </a:p>
        </p:txBody>
      </p:sp>
      <p:sp>
        <p:nvSpPr>
          <p:cNvPr id="34" name="泪滴形 33"/>
          <p:cNvSpPr/>
          <p:nvPr/>
        </p:nvSpPr>
        <p:spPr>
          <a:xfrm rot="15900000">
            <a:off x="2571750" y="1488440"/>
            <a:ext cx="1368425" cy="1368425"/>
          </a:xfrm>
          <a:prstGeom prst="teardrop">
            <a:avLst/>
          </a:prstGeom>
          <a:gradFill>
            <a:gsLst>
              <a:gs pos="50000">
                <a:schemeClr val="accent5"/>
              </a:gs>
              <a:gs pos="0">
                <a:schemeClr val="accent5">
                  <a:lumMod val="25000"/>
                  <a:lumOff val="75000"/>
                </a:schemeClr>
              </a:gs>
              <a:gs pos="100000">
                <a:schemeClr val="accent5">
                  <a:lumMod val="85000"/>
                </a:schemeClr>
              </a:gs>
            </a:gsLst>
            <a:lin ang="5400000" scaled="1"/>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文本框 34"/>
          <p:cNvSpPr txBox="1"/>
          <p:nvPr/>
        </p:nvSpPr>
        <p:spPr>
          <a:xfrm>
            <a:off x="2767330" y="1652270"/>
            <a:ext cx="1111250" cy="101473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系统核心组分之一</a:t>
            </a:r>
            <a:endParaRPr lang="zh-CN" altLang="en-US" sz="2000">
              <a:solidFill>
                <a:schemeClr val="bg1"/>
              </a:solidFill>
              <a:latin typeface="华文新魏" panose="02010800040101010101" charset="-122"/>
              <a:ea typeface="华文新魏" panose="02010800040101010101" charset="-122"/>
            </a:endParaRPr>
          </a:p>
        </p:txBody>
      </p:sp>
      <p:grpSp>
        <p:nvGrpSpPr>
          <p:cNvPr id="47" name="组合 46"/>
          <p:cNvGrpSpPr/>
          <p:nvPr/>
        </p:nvGrpSpPr>
        <p:grpSpPr>
          <a:xfrm>
            <a:off x="7858125" y="706120"/>
            <a:ext cx="3092450" cy="2917825"/>
            <a:chOff x="10806" y="1371"/>
            <a:chExt cx="4870" cy="4595"/>
          </a:xfrm>
        </p:grpSpPr>
        <p:sp>
          <p:nvSpPr>
            <p:cNvPr id="36" name="矩形 35"/>
            <p:cNvSpPr/>
            <p:nvPr/>
          </p:nvSpPr>
          <p:spPr>
            <a:xfrm>
              <a:off x="10806" y="1371"/>
              <a:ext cx="4871" cy="1036"/>
            </a:xfrm>
            <a:prstGeom prst="rect">
              <a:avLst/>
            </a:prstGeom>
            <a:ln>
              <a:noFill/>
            </a:ln>
          </p:spPr>
          <p:style>
            <a:lnRef idx="2">
              <a:schemeClr val="accent5"/>
            </a:lnRef>
            <a:fillRef idx="2">
              <a:schemeClr val="accent5"/>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按下快捷键来触发摄像头</a:t>
              </a:r>
              <a:endParaRPr lang="zh-CN" altLang="en-US" sz="2000">
                <a:latin typeface="华文新魏" panose="02010800040101010101" charset="-122"/>
                <a:ea typeface="华文新魏" panose="02010800040101010101" charset="-122"/>
              </a:endParaRPr>
            </a:p>
          </p:txBody>
        </p:sp>
        <p:sp>
          <p:nvSpPr>
            <p:cNvPr id="37" name="矩形 36"/>
            <p:cNvSpPr/>
            <p:nvPr>
              <p:custDataLst>
                <p:tags r:id="rId9"/>
              </p:custDataLst>
            </p:nvPr>
          </p:nvSpPr>
          <p:spPr>
            <a:xfrm>
              <a:off x="10806" y="4930"/>
              <a:ext cx="4871" cy="1036"/>
            </a:xfrm>
            <a:prstGeom prst="rect">
              <a:avLst/>
            </a:prstGeom>
            <a:ln>
              <a:noFill/>
            </a:ln>
          </p:spPr>
          <p:style>
            <a:lnRef idx="2">
              <a:schemeClr val="accent5"/>
            </a:lnRef>
            <a:fillRef idx="2">
              <a:schemeClr val="accent5"/>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识别护工完成的按键动作</a:t>
              </a:r>
              <a:endParaRPr lang="zh-CN" altLang="en-US" sz="2000">
                <a:latin typeface="华文新魏" panose="02010800040101010101" charset="-122"/>
                <a:ea typeface="华文新魏" panose="02010800040101010101" charset="-122"/>
              </a:endParaRPr>
            </a:p>
          </p:txBody>
        </p:sp>
        <p:cxnSp>
          <p:nvCxnSpPr>
            <p:cNvPr id="40" name="直接箭头连接符 39"/>
            <p:cNvCxnSpPr>
              <a:stCxn id="36" idx="2"/>
              <a:endCxn id="37" idx="0"/>
            </p:cNvCxnSpPr>
            <p:nvPr/>
          </p:nvCxnSpPr>
          <p:spPr>
            <a:xfrm>
              <a:off x="13242" y="2407"/>
              <a:ext cx="0" cy="2523"/>
            </a:xfrm>
            <a:prstGeom prst="straightConnector1">
              <a:avLst/>
            </a:prstGeom>
            <a:ln w="31750" cap="rnd">
              <a:solidFill>
                <a:schemeClr val="accent5"/>
              </a:solidFill>
              <a:round/>
              <a:tailEnd type="arrow" w="med" len="med"/>
            </a:ln>
          </p:spPr>
          <p:style>
            <a:lnRef idx="0">
              <a:srgbClr val="FFFFFF"/>
            </a:lnRef>
            <a:fillRef idx="0">
              <a:srgbClr val="FFFFFF"/>
            </a:fillRef>
            <a:effectRef idx="0">
              <a:srgbClr val="FFFFFF"/>
            </a:effectRef>
            <a:fontRef idx="minor">
              <a:schemeClr val="tx1"/>
            </a:fontRef>
          </p:style>
        </p:cxnSp>
        <p:sp>
          <p:nvSpPr>
            <p:cNvPr id="42" name="文本框 41"/>
            <p:cNvSpPr txBox="1"/>
            <p:nvPr/>
          </p:nvSpPr>
          <p:spPr>
            <a:xfrm>
              <a:off x="11742" y="2632"/>
              <a:ext cx="1257" cy="2074"/>
            </a:xfrm>
            <a:prstGeom prst="rect">
              <a:avLst/>
            </a:prstGeom>
            <a:noFill/>
          </p:spPr>
          <p:txBody>
            <a:bodyPr vert="eaVert" wrap="square" rtlCol="0">
              <a:spAutoFit/>
            </a:bodyPr>
            <a:p>
              <a:r>
                <a:rPr lang="zh-CN" altLang="en-US" sz="2000">
                  <a:solidFill>
                    <a:schemeClr val="bg1"/>
                  </a:solidFill>
                  <a:latin typeface="华文新魏" panose="02010800040101010101" charset="-122"/>
                  <a:ea typeface="华文新魏" panose="02010800040101010101" charset="-122"/>
                </a:rPr>
                <a:t>利用姿态</a:t>
              </a:r>
              <a:r>
                <a:rPr lang="zh-CN" altLang="en-US" sz="2000">
                  <a:solidFill>
                    <a:schemeClr val="bg1"/>
                  </a:solidFill>
                  <a:latin typeface="华文新魏" panose="02010800040101010101" charset="-122"/>
                  <a:ea typeface="华文新魏" panose="02010800040101010101" charset="-122"/>
                </a:rPr>
                <a:t>识别算法</a:t>
              </a:r>
              <a:endParaRPr lang="zh-CN" altLang="en-US" sz="2000">
                <a:solidFill>
                  <a:schemeClr val="bg1"/>
                </a:solidFill>
                <a:latin typeface="华文新魏" panose="02010800040101010101" charset="-122"/>
                <a:ea typeface="华文新魏" panose="02010800040101010101" charset="-122"/>
              </a:endParaRPr>
            </a:p>
          </p:txBody>
        </p:sp>
      </p:grpSp>
      <p:grpSp>
        <p:nvGrpSpPr>
          <p:cNvPr id="48" name="组合 47"/>
          <p:cNvGrpSpPr/>
          <p:nvPr/>
        </p:nvGrpSpPr>
        <p:grpSpPr>
          <a:xfrm>
            <a:off x="8317230" y="3932555"/>
            <a:ext cx="4211955" cy="2870835"/>
            <a:chOff x="14799" y="6259"/>
            <a:chExt cx="6633" cy="4521"/>
          </a:xfrm>
        </p:grpSpPr>
        <p:pic>
          <p:nvPicPr>
            <p:cNvPr id="24" name="图片 23"/>
            <p:cNvPicPr/>
            <p:nvPr/>
          </p:nvPicPr>
          <p:blipFill>
            <a:blip r:embed="rId10"/>
            <a:stretch>
              <a:fillRect/>
            </a:stretch>
          </p:blipFill>
          <p:spPr>
            <a:xfrm>
              <a:off x="14799" y="6259"/>
              <a:ext cx="3484" cy="3206"/>
            </a:xfrm>
            <a:prstGeom prst="rect">
              <a:avLst/>
            </a:prstGeom>
            <a:noFill/>
            <a:ln w="9525">
              <a:noFill/>
            </a:ln>
          </p:spPr>
        </p:pic>
        <p:sp>
          <p:nvSpPr>
            <p:cNvPr id="44" name="文本框 43"/>
            <p:cNvSpPr txBox="1"/>
            <p:nvPr/>
          </p:nvSpPr>
          <p:spPr>
            <a:xfrm>
              <a:off x="15032" y="9764"/>
              <a:ext cx="6400" cy="1016"/>
            </a:xfrm>
            <a:prstGeom prst="rect">
              <a:avLst/>
            </a:prstGeom>
            <a:noFill/>
          </p:spPr>
          <p:txBody>
            <a:bodyPr wrap="square" rtlCol="0">
              <a:spAutoFit/>
            </a:bodyPr>
            <a:p>
              <a:r>
                <a:rPr lang="en-US" b="1">
                  <a:solidFill>
                    <a:schemeClr val="bg1"/>
                  </a:solidFill>
                  <a:latin typeface="华文新魏" panose="02010800040101010101" charset="-122"/>
                  <a:ea typeface="华文新魏" panose="02010800040101010101" charset="-122"/>
                  <a:cs typeface="宋体" panose="02010600030101010101" pitchFamily="2" charset="-122"/>
                  <a:sym typeface="+mn-ea"/>
                </a:rPr>
                <a:t>病房检测服务终端</a:t>
              </a:r>
              <a:endParaRPr lang="en-US" altLang="en-US" b="1">
                <a:solidFill>
                  <a:schemeClr val="bg1"/>
                </a:solidFill>
                <a:latin typeface="华文新魏" panose="02010800040101010101" charset="-122"/>
                <a:ea typeface="华文新魏" panose="02010800040101010101" charset="-122"/>
                <a:cs typeface="宋体" panose="02010600030101010101" pitchFamily="2" charset="-122"/>
              </a:endParaRPr>
            </a:p>
            <a:p>
              <a:endParaRPr lang="zh-CN" altLang="en-US"/>
            </a:p>
          </p:txBody>
        </p:sp>
      </p:grpSp>
      <p:grpSp>
        <p:nvGrpSpPr>
          <p:cNvPr id="49" name="组合 48"/>
          <p:cNvGrpSpPr/>
          <p:nvPr/>
        </p:nvGrpSpPr>
        <p:grpSpPr>
          <a:xfrm>
            <a:off x="740410" y="3959225"/>
            <a:ext cx="4445635" cy="2593975"/>
            <a:chOff x="8031" y="6405"/>
            <a:chExt cx="7001" cy="4085"/>
          </a:xfrm>
        </p:grpSpPr>
        <p:pic>
          <p:nvPicPr>
            <p:cNvPr id="27" name="图片 26"/>
            <p:cNvPicPr/>
            <p:nvPr/>
          </p:nvPicPr>
          <p:blipFill>
            <a:blip r:embed="rId11"/>
            <a:stretch>
              <a:fillRect/>
            </a:stretch>
          </p:blipFill>
          <p:spPr>
            <a:xfrm>
              <a:off x="8031" y="6405"/>
              <a:ext cx="3517" cy="3206"/>
            </a:xfrm>
            <a:prstGeom prst="rect">
              <a:avLst/>
            </a:prstGeom>
            <a:noFill/>
            <a:ln w="9525">
              <a:noFill/>
            </a:ln>
          </p:spPr>
        </p:pic>
        <p:sp>
          <p:nvSpPr>
            <p:cNvPr id="45" name="文本框 44"/>
            <p:cNvSpPr txBox="1"/>
            <p:nvPr/>
          </p:nvSpPr>
          <p:spPr>
            <a:xfrm>
              <a:off x="8632" y="9910"/>
              <a:ext cx="6400" cy="580"/>
            </a:xfrm>
            <a:prstGeom prst="rect">
              <a:avLst/>
            </a:prstGeom>
            <a:noFill/>
          </p:spPr>
          <p:txBody>
            <a:bodyPr wrap="square" rtlCol="0">
              <a:spAutoFit/>
            </a:bodyPr>
            <a:p>
              <a:r>
                <a:rPr lang="en-US" b="1">
                  <a:solidFill>
                    <a:schemeClr val="bg1"/>
                  </a:solidFill>
                  <a:latin typeface="华文新魏" panose="02010800040101010101" charset="-122"/>
                  <a:ea typeface="华文新魏" panose="02010800040101010101" charset="-122"/>
                  <a:cs typeface="宋体" panose="02010600030101010101" pitchFamily="2" charset="-122"/>
                  <a:sym typeface="+mn-ea"/>
                </a:rPr>
                <a:t>护工应答器</a:t>
              </a:r>
              <a:endParaRPr lang="zh-CN" altLang="en-US"/>
            </a:p>
          </p:txBody>
        </p:sp>
      </p:grpSp>
      <p:sp>
        <p:nvSpPr>
          <p:cNvPr id="51" name="矩形标注 50"/>
          <p:cNvSpPr/>
          <p:nvPr/>
        </p:nvSpPr>
        <p:spPr>
          <a:xfrm>
            <a:off x="3621405" y="4020185"/>
            <a:ext cx="2901315" cy="1964690"/>
          </a:xfrm>
          <a:prstGeom prst="wedgeRectCallout">
            <a:avLst>
              <a:gd name="adj1" fmla="val -68319"/>
              <a:gd name="adj2" fmla="val 13316"/>
            </a:avLst>
          </a:prstGeom>
          <a:ln>
            <a:noFill/>
          </a:ln>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sz="2000">
              <a:latin typeface="华文新魏" panose="02010800040101010101" charset="-122"/>
              <a:ea typeface="华文新魏" panose="02010800040101010101" charset="-122"/>
            </a:endParaRPr>
          </a:p>
          <a:p>
            <a:pPr algn="ctr"/>
            <a:endParaRPr lang="zh-CN" altLang="en-US" sz="2000">
              <a:latin typeface="华文新魏" panose="02010800040101010101" charset="-122"/>
              <a:ea typeface="华文新魏" panose="02010800040101010101" charset="-122"/>
            </a:endParaRPr>
          </a:p>
          <a:p>
            <a:pPr algn="ctr"/>
            <a:endParaRPr lang="zh-CN" altLang="en-US" sz="2000">
              <a:latin typeface="华文新魏" panose="02010800040101010101" charset="-122"/>
              <a:ea typeface="华文新魏" panose="02010800040101010101" charset="-122"/>
            </a:endParaRPr>
          </a:p>
          <a:p>
            <a:pPr algn="l"/>
            <a:r>
              <a:rPr lang="zh-CN" altLang="en-US" sz="2000">
                <a:latin typeface="华文新魏" panose="02010800040101010101" charset="-122"/>
                <a:ea typeface="华文新魏" panose="02010800040101010101" charset="-122"/>
              </a:rPr>
              <a:t>老人感觉到不适时按下按钮</a:t>
            </a:r>
            <a:endParaRPr lang="zh-CN" altLang="en-US" sz="2000">
              <a:latin typeface="华文新魏" panose="02010800040101010101" charset="-122"/>
              <a:ea typeface="华文新魏" panose="02010800040101010101" charset="-122"/>
            </a:endParaRPr>
          </a:p>
          <a:p>
            <a:pPr algn="l"/>
            <a:r>
              <a:rPr lang="zh-CN" altLang="en-US" sz="2000">
                <a:latin typeface="华文新魏" panose="02010800040101010101" charset="-122"/>
                <a:ea typeface="华文新魏" panose="02010800040101010101" charset="-122"/>
              </a:rPr>
              <a:t>子女从监控中发现老人情况异常通过app呼叫护工</a:t>
            </a:r>
            <a:endParaRPr lang="zh-CN" altLang="en-US" sz="2000">
              <a:latin typeface="华文新魏" panose="02010800040101010101" charset="-122"/>
              <a:ea typeface="华文新魏" panose="02010800040101010101" charset="-122"/>
            </a:endParaRPr>
          </a:p>
          <a:p>
            <a:pPr algn="ctr"/>
            <a:endParaRPr lang="zh-CN" altLang="en-US" sz="2000">
              <a:latin typeface="华文新魏" panose="02010800040101010101" charset="-122"/>
              <a:ea typeface="华文新魏" panose="02010800040101010101" charset="-122"/>
            </a:endParaRPr>
          </a:p>
          <a:p>
            <a:pPr algn="ctr"/>
            <a:endParaRPr lang="zh-CN" altLang="en-US" sz="2000">
              <a:latin typeface="华文新魏" panose="02010800040101010101" charset="-122"/>
              <a:ea typeface="华文新魏" panose="02010800040101010101" charset="-122"/>
            </a:endParaRPr>
          </a:p>
          <a:p>
            <a:pPr algn="ctr"/>
            <a:endParaRPr lang="zh-CN" altLang="en-US" sz="2000">
              <a:latin typeface="华文新魏" panose="02010800040101010101" charset="-122"/>
              <a:ea typeface="华文新魏" panose="02010800040101010101" charset="-122"/>
            </a:endParaRPr>
          </a:p>
        </p:txBody>
      </p:sp>
      <p:pic>
        <p:nvPicPr>
          <p:cNvPr id="52" name="图片 51"/>
          <p:cNvPicPr/>
          <p:nvPr>
            <p:custDataLst>
              <p:tags r:id="rId12"/>
            </p:custDataLst>
          </p:nvPr>
        </p:nvPicPr>
        <p:blipFill>
          <a:blip r:embed="rId13"/>
          <a:stretch>
            <a:fillRect/>
          </a:stretch>
        </p:blipFill>
        <p:spPr>
          <a:xfrm>
            <a:off x="11229975" y="8890"/>
            <a:ext cx="795020" cy="819150"/>
          </a:xfrm>
          <a:prstGeom prst="rect">
            <a:avLst/>
          </a:prstGeom>
          <a:noFill/>
          <a:ln w="9525">
            <a:noFill/>
          </a:ln>
        </p:spPr>
      </p:pic>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p:sp>
        <p:nvSpPr>
          <p:cNvPr id="40" name="梯形 39"/>
          <p:cNvSpPr/>
          <p:nvPr>
            <p:custDataLst>
              <p:tags r:id="rId1"/>
            </p:custDataLst>
          </p:nvPr>
        </p:nvSpPr>
        <p:spPr>
          <a:xfrm>
            <a:off x="956310" y="1054100"/>
            <a:ext cx="10020935" cy="5494655"/>
          </a:xfrm>
          <a:prstGeom prst="trapezoid">
            <a:avLst>
              <a:gd name="adj" fmla="val 30220"/>
            </a:avLst>
          </a:prstGeom>
        </p:spPr>
        <p:style>
          <a:lnRef idx="0">
            <a:srgbClr val="FFFFFF"/>
          </a:lnRef>
          <a:fillRef idx="1">
            <a:schemeClr val="accent5"/>
          </a:fillRef>
          <a:effectRef idx="1">
            <a:schemeClr val="accent5"/>
          </a:effectRef>
          <a:fontRef idx="minor">
            <a:schemeClr val="lt1"/>
          </a:fontRef>
        </p:style>
        <p:txBody>
          <a:bodyPr rtlCol="0" anchor="ctr"/>
          <a:p>
            <a:pPr algn="ctr"/>
            <a:endParaRPr lang="zh-CN" altLang="en-US"/>
          </a:p>
        </p:txBody>
      </p:sp>
      <p:sp>
        <p:nvSpPr>
          <p:cNvPr id="39" name="梯形 38"/>
          <p:cNvSpPr/>
          <p:nvPr/>
        </p:nvSpPr>
        <p:spPr>
          <a:xfrm>
            <a:off x="956310" y="619125"/>
            <a:ext cx="10020935" cy="5494655"/>
          </a:xfrm>
          <a:prstGeom prst="trapezoid">
            <a:avLst>
              <a:gd name="adj" fmla="val 30220"/>
            </a:avLst>
          </a:prstGeom>
        </p:spPr>
        <p:style>
          <a:lnRef idx="2">
            <a:schemeClr val="accent5"/>
          </a:lnRef>
          <a:fillRef idx="2">
            <a:schemeClr val="accent5"/>
          </a:fillRef>
          <a:effectRef idx="0">
            <a:srgbClr val="FFFFFF"/>
          </a:effectRef>
          <a:fontRef idx="minor">
            <a:schemeClr val="lt1"/>
          </a:fontRef>
        </p:style>
        <p:txBody>
          <a:bodyPr rtlCol="0" anchor="ctr"/>
          <a:p>
            <a:pPr algn="ctr"/>
            <a:endParaRPr lang="zh-CN" altLang="en-US"/>
          </a:p>
        </p:txBody>
      </p:sp>
      <p:cxnSp>
        <p:nvCxnSpPr>
          <p:cNvPr id="2" name="直接连接符 1"/>
          <p:cNvCxnSpPr/>
          <p:nvPr/>
        </p:nvCxnSpPr>
        <p:spPr>
          <a:xfrm flipV="1">
            <a:off x="-20320" y="398145"/>
            <a:ext cx="11012170" cy="31115"/>
          </a:xfrm>
          <a:prstGeom prst="line">
            <a:avLst/>
          </a:prstGeom>
          <a:ln w="28575">
            <a:solidFill>
              <a:schemeClr val="bg1"/>
            </a:solidFill>
          </a:ln>
        </p:spPr>
        <p:style>
          <a:lnRef idx="2">
            <a:schemeClr val="accent1"/>
          </a:lnRef>
          <a:fillRef idx="0">
            <a:srgbClr val="FFFFFF"/>
          </a:fillRef>
          <a:effectRef idx="0">
            <a:srgbClr val="FFFFFF"/>
          </a:effectRef>
          <a:fontRef idx="minor">
            <a:schemeClr val="tx1"/>
          </a:fontRef>
        </p:style>
      </p:cxnSp>
      <p:cxnSp>
        <p:nvCxnSpPr>
          <p:cNvPr id="3" name="直接连接符 2"/>
          <p:cNvCxnSpPr/>
          <p:nvPr/>
        </p:nvCxnSpPr>
        <p:spPr>
          <a:xfrm flipH="1">
            <a:off x="1141730"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8890" y="12700"/>
            <a:ext cx="1263015" cy="429260"/>
          </a:xfrm>
          <a:prstGeom prst="rect">
            <a:avLst/>
          </a:prstGeom>
          <a:noFill/>
          <a:ln>
            <a:noFill/>
          </a:ln>
          <a:extLst>
            <a:ext uri="{909E8E84-426E-40DD-AFC4-6F175D3DCCD1}">
              <a14:hiddenFill xmlns:a14="http://schemas.microsoft.com/office/drawing/2010/main">
                <a:solidFill>
                  <a:schemeClr val="bg1"/>
                </a:solidFill>
              </a14:hiddenFill>
            </a:ext>
          </a:extLst>
        </p:spPr>
        <p:txBody>
          <a:bodyPr wrap="square" rtlCol="0">
            <a:noAutofit/>
          </a:bodyPr>
          <a:p>
            <a:r>
              <a:rPr lang="zh-CN" altLang="en-US" sz="2000">
                <a:solidFill>
                  <a:schemeClr val="bg1"/>
                </a:solidFill>
                <a:latin typeface="华文新魏" panose="02010800040101010101" charset="-122"/>
                <a:ea typeface="华文新魏" panose="02010800040101010101" charset="-122"/>
              </a:rPr>
              <a:t>项目背景</a:t>
            </a:r>
            <a:endParaRPr lang="zh-CN" altLang="en-US" sz="2000">
              <a:solidFill>
                <a:schemeClr val="bg1"/>
              </a:solidFill>
              <a:latin typeface="华文新魏" panose="02010800040101010101" charset="-122"/>
              <a:ea typeface="华文新魏" panose="02010800040101010101" charset="-122"/>
            </a:endParaRPr>
          </a:p>
        </p:txBody>
      </p:sp>
      <p:cxnSp>
        <p:nvCxnSpPr>
          <p:cNvPr id="5" name="直接连接符 4"/>
          <p:cNvCxnSpPr/>
          <p:nvPr>
            <p:custDataLst>
              <p:tags r:id="rId2"/>
            </p:custDataLst>
          </p:nvPr>
        </p:nvCxnSpPr>
        <p:spPr>
          <a:xfrm flipH="1">
            <a:off x="234886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custDataLst>
              <p:tags r:id="rId3"/>
            </p:custDataLst>
          </p:nvPr>
        </p:nvCxnSpPr>
        <p:spPr>
          <a:xfrm flipH="1">
            <a:off x="34645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4"/>
            </p:custDataLst>
          </p:nvPr>
        </p:nvCxnSpPr>
        <p:spPr>
          <a:xfrm flipH="1">
            <a:off x="4625975"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5"/>
            </p:custDataLst>
          </p:nvPr>
        </p:nvCxnSpPr>
        <p:spPr>
          <a:xfrm flipH="1">
            <a:off x="5890895" y="-1270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6"/>
            </p:custDataLst>
          </p:nvPr>
        </p:nvCxnSpPr>
        <p:spPr>
          <a:xfrm flipH="1">
            <a:off x="705231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7"/>
            </p:custDataLst>
          </p:nvPr>
        </p:nvCxnSpPr>
        <p:spPr>
          <a:xfrm flipH="1">
            <a:off x="831723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8"/>
            </p:custDataLst>
          </p:nvPr>
        </p:nvCxnSpPr>
        <p:spPr>
          <a:xfrm flipH="1">
            <a:off x="10956290" y="-43815"/>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9"/>
            </p:custDataLst>
          </p:nvPr>
        </p:nvCxnSpPr>
        <p:spPr>
          <a:xfrm flipH="1">
            <a:off x="9636760" y="0"/>
            <a:ext cx="10160" cy="441960"/>
          </a:xfrm>
          <a:prstGeom prst="line">
            <a:avLst/>
          </a:prstGeom>
          <a:ln w="19050">
            <a:solidFill>
              <a:schemeClr val="bg1"/>
            </a:solidFill>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1141730"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痛点问题</a:t>
            </a:r>
            <a:endParaRPr lang="zh-CN" altLang="en-US" sz="2000">
              <a:solidFill>
                <a:schemeClr val="bg1"/>
              </a:solidFill>
              <a:latin typeface="华文新魏" panose="02010800040101010101" charset="-122"/>
              <a:ea typeface="华文新魏" panose="02010800040101010101" charset="-122"/>
            </a:endParaRPr>
          </a:p>
        </p:txBody>
      </p:sp>
      <p:sp>
        <p:nvSpPr>
          <p:cNvPr id="14" name="文本框 13"/>
          <p:cNvSpPr txBox="1"/>
          <p:nvPr/>
        </p:nvSpPr>
        <p:spPr>
          <a:xfrm>
            <a:off x="228409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项目介绍</a:t>
            </a:r>
            <a:endParaRPr lang="zh-CN" altLang="en-US" sz="2000">
              <a:solidFill>
                <a:schemeClr val="bg1"/>
              </a:solidFill>
              <a:latin typeface="华文新魏" panose="02010800040101010101" charset="-122"/>
              <a:ea typeface="华文新魏" panose="02010800040101010101" charset="-122"/>
            </a:endParaRPr>
          </a:p>
        </p:txBody>
      </p:sp>
      <p:sp>
        <p:nvSpPr>
          <p:cNvPr id="15" name="文本框 14"/>
          <p:cNvSpPr txBox="1"/>
          <p:nvPr/>
        </p:nvSpPr>
        <p:spPr>
          <a:xfrm>
            <a:off x="3453765" y="-12700"/>
            <a:ext cx="1226185" cy="411480"/>
          </a:xfrm>
          <a:prstGeom prst="rect">
            <a:avLst/>
          </a:prstGeom>
          <a:solidFill>
            <a:schemeClr val="bg1"/>
          </a:solidFill>
        </p:spPr>
        <p:txBody>
          <a:bodyPr wrap="square" rtlCol="0">
            <a:noAutofit/>
          </a:bodyPr>
          <a:p>
            <a:r>
              <a:rPr lang="zh-CN" altLang="en-US" sz="2000">
                <a:solidFill>
                  <a:schemeClr val="accent5">
                    <a:lumMod val="75000"/>
                  </a:schemeClr>
                </a:solidFill>
                <a:latin typeface="华文新魏" panose="02010800040101010101" charset="-122"/>
                <a:ea typeface="华文新魏" panose="02010800040101010101" charset="-122"/>
              </a:rPr>
              <a:t>项目优势</a:t>
            </a:r>
            <a:endParaRPr lang="zh-CN" altLang="en-US" sz="2000">
              <a:solidFill>
                <a:schemeClr val="accent5">
                  <a:lumMod val="75000"/>
                </a:schemeClr>
              </a:solidFill>
              <a:latin typeface="华文新魏" panose="02010800040101010101" charset="-122"/>
              <a:ea typeface="华文新魏" panose="02010800040101010101" charset="-122"/>
            </a:endParaRPr>
          </a:p>
        </p:txBody>
      </p:sp>
      <p:sp>
        <p:nvSpPr>
          <p:cNvPr id="16" name="文本框 15"/>
          <p:cNvSpPr txBox="1"/>
          <p:nvPr/>
        </p:nvSpPr>
        <p:spPr>
          <a:xfrm>
            <a:off x="4636135" y="-635"/>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产品功能</a:t>
            </a:r>
            <a:endParaRPr lang="zh-CN" altLang="en-US" sz="2000">
              <a:solidFill>
                <a:schemeClr val="bg1"/>
              </a:solidFill>
              <a:latin typeface="华文新魏" panose="02010800040101010101" charset="-122"/>
              <a:ea typeface="华文新魏" panose="02010800040101010101" charset="-122"/>
            </a:endParaRPr>
          </a:p>
        </p:txBody>
      </p:sp>
      <p:sp>
        <p:nvSpPr>
          <p:cNvPr id="17" name="文本框 16"/>
          <p:cNvSpPr txBox="1"/>
          <p:nvPr/>
        </p:nvSpPr>
        <p:spPr>
          <a:xfrm>
            <a:off x="5901055" y="-1270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关键技术</a:t>
            </a:r>
            <a:endParaRPr lang="zh-CN" altLang="en-US" sz="2000">
              <a:solidFill>
                <a:schemeClr val="bg1"/>
              </a:solidFill>
              <a:latin typeface="华文新魏" panose="02010800040101010101" charset="-122"/>
              <a:ea typeface="华文新魏" panose="02010800040101010101" charset="-122"/>
            </a:endParaRPr>
          </a:p>
        </p:txBody>
      </p:sp>
      <p:sp>
        <p:nvSpPr>
          <p:cNvPr id="18" name="文本框 17"/>
          <p:cNvSpPr txBox="1"/>
          <p:nvPr/>
        </p:nvSpPr>
        <p:spPr>
          <a:xfrm>
            <a:off x="7062470" y="0"/>
            <a:ext cx="40640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营销策略</a:t>
            </a:r>
            <a:endParaRPr lang="zh-CN" altLang="en-US" sz="2000">
              <a:solidFill>
                <a:schemeClr val="bg1"/>
              </a:solidFill>
              <a:latin typeface="华文新魏" panose="02010800040101010101" charset="-122"/>
              <a:ea typeface="华文新魏" panose="02010800040101010101" charset="-122"/>
            </a:endParaRPr>
          </a:p>
        </p:txBody>
      </p:sp>
      <p:sp>
        <p:nvSpPr>
          <p:cNvPr id="19" name="文本框 18"/>
          <p:cNvSpPr txBox="1"/>
          <p:nvPr/>
        </p:nvSpPr>
        <p:spPr>
          <a:xfrm>
            <a:off x="8317230" y="-635"/>
            <a:ext cx="265430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未来规划</a:t>
            </a:r>
            <a:endParaRPr lang="zh-CN" altLang="en-US" sz="2000">
              <a:solidFill>
                <a:schemeClr val="bg1"/>
              </a:solidFill>
              <a:latin typeface="华文新魏" panose="02010800040101010101" charset="-122"/>
              <a:ea typeface="华文新魏" panose="02010800040101010101" charset="-122"/>
            </a:endParaRPr>
          </a:p>
        </p:txBody>
      </p:sp>
      <p:sp>
        <p:nvSpPr>
          <p:cNvPr id="20" name="文本框 19"/>
          <p:cNvSpPr txBox="1"/>
          <p:nvPr/>
        </p:nvSpPr>
        <p:spPr>
          <a:xfrm>
            <a:off x="9646920" y="-635"/>
            <a:ext cx="1319530" cy="398780"/>
          </a:xfrm>
          <a:prstGeom prst="rect">
            <a:avLst/>
          </a:prstGeom>
          <a:noFill/>
        </p:spPr>
        <p:txBody>
          <a:bodyPr wrap="square" rtlCol="0">
            <a:spAutoFit/>
          </a:bodyPr>
          <a:p>
            <a:r>
              <a:rPr lang="zh-CN" altLang="en-US" sz="2000">
                <a:solidFill>
                  <a:schemeClr val="bg1"/>
                </a:solidFill>
                <a:latin typeface="华文新魏" panose="02010800040101010101" charset="-122"/>
                <a:ea typeface="华文新魏" panose="02010800040101010101" charset="-122"/>
              </a:rPr>
              <a:t>融资分析</a:t>
            </a:r>
            <a:endParaRPr lang="zh-CN" altLang="en-US" sz="2000">
              <a:solidFill>
                <a:schemeClr val="bg1"/>
              </a:solidFill>
              <a:latin typeface="华文新魏" panose="02010800040101010101" charset="-122"/>
              <a:ea typeface="华文新魏" panose="02010800040101010101" charset="-122"/>
            </a:endParaRPr>
          </a:p>
        </p:txBody>
      </p:sp>
      <p:sp>
        <p:nvSpPr>
          <p:cNvPr id="25" name="圆柱形 24"/>
          <p:cNvSpPr/>
          <p:nvPr/>
        </p:nvSpPr>
        <p:spPr>
          <a:xfrm>
            <a:off x="2297430" y="3236595"/>
            <a:ext cx="895350" cy="2181225"/>
          </a:xfrm>
          <a:prstGeom prst="can">
            <a:avLst>
              <a:gd name="adj" fmla="val 31914"/>
            </a:avLst>
          </a:prstGeom>
          <a:effectLst>
            <a:outerShdw blurRad="50800" dist="38100" dir="2700000" algn="tl" rotWithShape="0">
              <a:prstClr val="black">
                <a:alpha val="40000"/>
              </a:prstClr>
            </a:outerShdw>
          </a:effectLst>
        </p:spPr>
        <p:style>
          <a:lnRef idx="0">
            <a:srgbClr val="FFFFFF"/>
          </a:lnRef>
          <a:fillRef idx="3">
            <a:schemeClr val="accent5"/>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sym typeface="+mn-ea"/>
              </a:rPr>
              <a:t>满足双向</a:t>
            </a:r>
            <a:endParaRPr lang="zh-CN" altLang="en-US" sz="2000">
              <a:latin typeface="华文新魏" panose="02010800040101010101" charset="-122"/>
              <a:ea typeface="华文新魏" panose="02010800040101010101" charset="-122"/>
            </a:endParaRPr>
          </a:p>
          <a:p>
            <a:pPr algn="ctr"/>
            <a:r>
              <a:rPr lang="zh-CN" altLang="en-US" sz="2000">
                <a:latin typeface="华文新魏" panose="02010800040101010101" charset="-122"/>
                <a:ea typeface="华文新魏" panose="02010800040101010101" charset="-122"/>
                <a:sym typeface="+mn-ea"/>
              </a:rPr>
              <a:t>情感需求</a:t>
            </a:r>
            <a:endParaRPr lang="zh-CN" altLang="en-US" sz="2000">
              <a:latin typeface="华文新魏" panose="02010800040101010101" charset="-122"/>
              <a:ea typeface="华文新魏" panose="02010800040101010101" charset="-122"/>
            </a:endParaRPr>
          </a:p>
          <a:p>
            <a:pPr algn="ctr"/>
            <a:endParaRPr lang="zh-CN" altLang="en-US" sz="2000">
              <a:latin typeface="华文新魏" panose="02010800040101010101" charset="-122"/>
              <a:ea typeface="华文新魏" panose="02010800040101010101" charset="-122"/>
            </a:endParaRPr>
          </a:p>
        </p:txBody>
      </p:sp>
      <p:sp>
        <p:nvSpPr>
          <p:cNvPr id="27" name="圆柱形 26"/>
          <p:cNvSpPr/>
          <p:nvPr>
            <p:custDataLst>
              <p:tags r:id="rId10"/>
            </p:custDataLst>
          </p:nvPr>
        </p:nvSpPr>
        <p:spPr>
          <a:xfrm>
            <a:off x="4995545" y="2547620"/>
            <a:ext cx="895350" cy="2181225"/>
          </a:xfrm>
          <a:prstGeom prst="can">
            <a:avLst>
              <a:gd name="adj" fmla="val 31914"/>
            </a:avLst>
          </a:prstGeom>
          <a:effectLst>
            <a:outerShdw blurRad="50800" dist="38100" dir="2700000" algn="tl" rotWithShape="0">
              <a:prstClr val="black">
                <a:alpha val="40000"/>
              </a:prstClr>
            </a:outerShdw>
          </a:effectLst>
        </p:spPr>
        <p:style>
          <a:lnRef idx="0">
            <a:srgbClr val="FFFFFF"/>
          </a:lnRef>
          <a:fillRef idx="3">
            <a:schemeClr val="accent5"/>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智能化监测与管理</a:t>
            </a:r>
            <a:endParaRPr lang="zh-CN" altLang="en-US" sz="2000">
              <a:latin typeface="华文新魏" panose="02010800040101010101" charset="-122"/>
              <a:ea typeface="华文新魏" panose="02010800040101010101" charset="-122"/>
            </a:endParaRPr>
          </a:p>
        </p:txBody>
      </p:sp>
      <p:sp>
        <p:nvSpPr>
          <p:cNvPr id="29" name="圆柱形 28"/>
          <p:cNvSpPr/>
          <p:nvPr>
            <p:custDataLst>
              <p:tags r:id="rId11"/>
            </p:custDataLst>
          </p:nvPr>
        </p:nvSpPr>
        <p:spPr>
          <a:xfrm>
            <a:off x="8646795" y="2275840"/>
            <a:ext cx="895350" cy="2181225"/>
          </a:xfrm>
          <a:prstGeom prst="can">
            <a:avLst>
              <a:gd name="adj" fmla="val 31914"/>
            </a:avLst>
          </a:prstGeom>
          <a:effectLst>
            <a:outerShdw blurRad="50800" dist="38100" dir="2700000" algn="tl" rotWithShape="0">
              <a:prstClr val="black">
                <a:alpha val="40000"/>
              </a:prstClr>
            </a:outerShdw>
          </a:effectLst>
        </p:spPr>
        <p:style>
          <a:lnRef idx="0">
            <a:srgbClr val="FFFFFF"/>
          </a:lnRef>
          <a:fillRef idx="3">
            <a:schemeClr val="accent5"/>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完备数据库</a:t>
            </a:r>
            <a:endParaRPr lang="zh-CN" altLang="en-US" sz="2000">
              <a:latin typeface="华文新魏" panose="02010800040101010101" charset="-122"/>
              <a:ea typeface="华文新魏" panose="02010800040101010101" charset="-122"/>
            </a:endParaRPr>
          </a:p>
        </p:txBody>
      </p:sp>
      <p:sp>
        <p:nvSpPr>
          <p:cNvPr id="37" name="圆柱形 36"/>
          <p:cNvSpPr/>
          <p:nvPr>
            <p:custDataLst>
              <p:tags r:id="rId12"/>
            </p:custDataLst>
          </p:nvPr>
        </p:nvSpPr>
        <p:spPr>
          <a:xfrm>
            <a:off x="3464560" y="1134745"/>
            <a:ext cx="895350" cy="2181225"/>
          </a:xfrm>
          <a:prstGeom prst="can">
            <a:avLst>
              <a:gd name="adj" fmla="val 31914"/>
            </a:avLst>
          </a:prstGeom>
          <a:effectLst>
            <a:outerShdw blurRad="50800" dist="38100" dir="2700000" algn="tl" rotWithShape="0">
              <a:prstClr val="black">
                <a:alpha val="40000"/>
              </a:prstClr>
            </a:outerShdw>
          </a:effectLst>
        </p:spPr>
        <p:style>
          <a:lnRef idx="0">
            <a:srgbClr val="FFFFFF"/>
          </a:lnRef>
          <a:fillRef idx="3">
            <a:schemeClr val="accent5"/>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快捷便利的操作体验</a:t>
            </a:r>
            <a:endParaRPr lang="zh-CN" altLang="en-US" sz="2000">
              <a:latin typeface="华文新魏" panose="02010800040101010101" charset="-122"/>
              <a:ea typeface="华文新魏" panose="02010800040101010101" charset="-122"/>
            </a:endParaRPr>
          </a:p>
        </p:txBody>
      </p:sp>
      <p:sp>
        <p:nvSpPr>
          <p:cNvPr id="38" name="圆柱形 37"/>
          <p:cNvSpPr/>
          <p:nvPr>
            <p:custDataLst>
              <p:tags r:id="rId13"/>
            </p:custDataLst>
          </p:nvPr>
        </p:nvSpPr>
        <p:spPr>
          <a:xfrm>
            <a:off x="7052310" y="3429000"/>
            <a:ext cx="895350" cy="2181225"/>
          </a:xfrm>
          <a:prstGeom prst="can">
            <a:avLst>
              <a:gd name="adj" fmla="val 31914"/>
            </a:avLst>
          </a:prstGeom>
          <a:effectLst>
            <a:outerShdw blurRad="50800" dist="38100" dir="2700000" algn="tl" rotWithShape="0">
              <a:prstClr val="black">
                <a:alpha val="40000"/>
              </a:prstClr>
            </a:outerShdw>
          </a:effectLst>
        </p:spPr>
        <p:style>
          <a:lnRef idx="0">
            <a:srgbClr val="FFFFFF"/>
          </a:lnRef>
          <a:fillRef idx="3">
            <a:schemeClr val="accent5"/>
          </a:fillRef>
          <a:effectRef idx="0">
            <a:srgbClr val="FFFFFF"/>
          </a:effectRef>
          <a:fontRef idx="minor">
            <a:schemeClr val="lt1"/>
          </a:fontRef>
        </p:style>
        <p:txBody>
          <a:bodyPr rtlCol="0" anchor="ctr"/>
          <a:p>
            <a:pPr algn="ctr"/>
            <a:r>
              <a:rPr lang="zh-CN" altLang="en-US" sz="2000">
                <a:latin typeface="华文新魏" panose="02010800040101010101" charset="-122"/>
                <a:ea typeface="华文新魏" panose="02010800040101010101" charset="-122"/>
              </a:rPr>
              <a:t>精细化管理系统</a:t>
            </a:r>
            <a:endParaRPr lang="zh-CN" altLang="en-US" sz="2000">
              <a:latin typeface="华文新魏" panose="02010800040101010101" charset="-122"/>
              <a:ea typeface="华文新魏" panose="02010800040101010101" charset="-122"/>
            </a:endParaRPr>
          </a:p>
        </p:txBody>
      </p:sp>
      <p:sp>
        <p:nvSpPr>
          <p:cNvPr id="41" name="矩形 40"/>
          <p:cNvSpPr/>
          <p:nvPr/>
        </p:nvSpPr>
        <p:spPr>
          <a:xfrm>
            <a:off x="955675" y="6097270"/>
            <a:ext cx="10032365" cy="545465"/>
          </a:xfrm>
          <a:prstGeom prst="rect">
            <a:avLst/>
          </a:prstGeom>
        </p:spPr>
        <p:style>
          <a:lnRef idx="0">
            <a:srgbClr val="FFFFFF"/>
          </a:lnRef>
          <a:fillRef idx="1">
            <a:schemeClr val="accent5"/>
          </a:fillRef>
          <a:effectRef idx="2">
            <a:schemeClr val="accent5"/>
          </a:effectRef>
          <a:fontRef idx="minor">
            <a:schemeClr val="lt1"/>
          </a:fontRef>
        </p:style>
        <p:txBody>
          <a:bodyPr rtlCol="0" anchor="ctr"/>
          <a:p>
            <a:pPr algn="ctr"/>
            <a:endParaRPr lang="zh-CN" altLang="en-US" sz="2800">
              <a:solidFill>
                <a:schemeClr val="bg1"/>
              </a:solidFill>
              <a:latin typeface="华文新魏" panose="02010800040101010101" charset="-122"/>
              <a:ea typeface="华文新魏" panose="02010800040101010101" charset="-122"/>
              <a:sym typeface="+mn-ea"/>
            </a:endParaRPr>
          </a:p>
          <a:p>
            <a:pPr algn="ctr"/>
            <a:r>
              <a:rPr lang="zh-CN" altLang="en-US" sz="2800">
                <a:solidFill>
                  <a:schemeClr val="bg1"/>
                </a:solidFill>
                <a:latin typeface="华文新魏" panose="02010800040101010101" charset="-122"/>
                <a:ea typeface="华文新魏" panose="02010800040101010101" charset="-122"/>
                <a:sym typeface="+mn-ea"/>
              </a:rPr>
              <a:t>项目优势</a:t>
            </a:r>
            <a:endParaRPr lang="zh-CN" altLang="en-US" sz="2800">
              <a:solidFill>
                <a:schemeClr val="bg1"/>
              </a:solidFill>
              <a:latin typeface="华文新魏" panose="02010800040101010101" charset="-122"/>
              <a:ea typeface="华文新魏" panose="02010800040101010101" charset="-122"/>
            </a:endParaRPr>
          </a:p>
          <a:p>
            <a:pPr algn="ctr"/>
            <a:endParaRPr lang="zh-CN" altLang="en-US" sz="2800">
              <a:solidFill>
                <a:schemeClr val="bg1"/>
              </a:solidFill>
              <a:latin typeface="华文新魏" panose="02010800040101010101" charset="-122"/>
              <a:ea typeface="华文新魏" panose="02010800040101010101" charset="-122"/>
            </a:endParaRPr>
          </a:p>
        </p:txBody>
      </p:sp>
      <p:pic>
        <p:nvPicPr>
          <p:cNvPr id="47" name="图片 46"/>
          <p:cNvPicPr/>
          <p:nvPr>
            <p:custDataLst>
              <p:tags r:id="rId14"/>
            </p:custDataLst>
          </p:nvPr>
        </p:nvPicPr>
        <p:blipFill>
          <a:blip r:embed="rId15"/>
          <a:stretch>
            <a:fillRect/>
          </a:stretch>
        </p:blipFill>
        <p:spPr>
          <a:xfrm>
            <a:off x="11229975" y="8890"/>
            <a:ext cx="795020" cy="819150"/>
          </a:xfrm>
          <a:prstGeom prst="rect">
            <a:avLst/>
          </a:prstGeom>
          <a:noFill/>
          <a:ln w="9525">
            <a:noFill/>
          </a:ln>
        </p:spPr>
      </p:pic>
    </p:spTree>
    <p:custDataLst>
      <p:tags r:id="rId1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wm#"/>
  <p:tag name="KSO_WM_TEMPLATE_CATEGORY" val="custom"/>
  <p:tag name="KSO_WM_TEMPLATE_INDEX" val="20205081"/>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wm#"/>
  <p:tag name="KSO_WM_TEMPLATE_CATEGORY" val="custom"/>
  <p:tag name="KSO_WM_TEMPLATE_INDEX" val="2020508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wm#"/>
  <p:tag name="KSO_WM_TEMPLATE_CATEGORY" val="custom"/>
  <p:tag name="KSO_WM_TEMPLATE_INDEX" val="2020508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081"/>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wm#"/>
  <p:tag name="KSO_WM_TEMPLATE_CATEGORY" val="custom"/>
  <p:tag name="KSO_WM_TEMPLATE_INDEX" val="20205081"/>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wm#"/>
  <p:tag name="KSO_WM_TEMPLATE_CATEGORY" val="custom"/>
  <p:tag name="KSO_WM_TEMPLATE_INDEX" val="20205081"/>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wm#"/>
  <p:tag name="KSO_WM_TEMPLATE_CATEGORY" val="custom"/>
  <p:tag name="KSO_WM_TEMPLATE_INDEX" val="20205081"/>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wm#"/>
  <p:tag name="KSO_WM_TEMPLATE_CATEGORY" val="custom"/>
  <p:tag name="KSO_WM_TEMPLATE_INDEX" val="20205081"/>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wm#"/>
  <p:tag name="KSO_WM_TEMPLATE_CATEGORY" val="custom"/>
  <p:tag name="KSO_WM_TEMPLATE_INDEX" val="20205081"/>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wm#"/>
  <p:tag name="KSO_WM_TEMPLATE_CATEGORY" val="custom"/>
  <p:tag name="KSO_WM_TEMPLATE_INDEX" val="2020508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wm#"/>
  <p:tag name="KSO_WM_TEMPLATE_CATEGORY" val="custom"/>
  <p:tag name="KSO_WM_TEMPLATE_INDEX" val="20205081"/>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TABLE_ENDDRAG_ORIGIN_RECT" val="508*311"/>
  <p:tag name="TABLE_ENDDRAG_RECT" val="184*69*508*311"/>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wm#"/>
  <p:tag name="KSO_WM_TEMPLATE_CATEGORY" val="custom"/>
  <p:tag name="KSO_WM_TEMPLATE_INDEX" val="20205081"/>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TABLE_ENDDRAG_ORIGIN_RECT" val="260*90"/>
  <p:tag name="TABLE_ENDDRAG_RECT" val="219*364*260*90"/>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wm#"/>
  <p:tag name="KSO_WM_TEMPLATE_CATEGORY" val="custom"/>
  <p:tag name="KSO_WM_TEMPLATE_INDEX" val="20205081"/>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35.xml><?xml version="1.0" encoding="utf-8"?>
<p:tagLst xmlns:p="http://schemas.openxmlformats.org/presentationml/2006/main">
  <p:tag name="commondata" val="eyJoZGlkIjoiOTZkOTE2ZmM5NWQ2ZWU0NGU0ODkyYTYwZmNkOTM5MzcifQ=="/>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2496</Words>
  <Application>WPS 演示</Application>
  <PresentationFormat>宽屏</PresentationFormat>
  <Paragraphs>788</Paragraphs>
  <Slides>18</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Wingdings</vt:lpstr>
      <vt:lpstr>华文行楷</vt:lpstr>
      <vt:lpstr>华文新魏</vt:lpstr>
      <vt:lpstr>Times New Roman</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p:lastModifiedBy>
  <cp:revision>161</cp:revision>
  <dcterms:created xsi:type="dcterms:W3CDTF">2019-06-19T02:08:00Z</dcterms:created>
  <dcterms:modified xsi:type="dcterms:W3CDTF">2023-11-17T08:46:19Z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BBB3E40CA84D4A69A7B4A02593C1CFA7_12</vt:lpwstr>
  </property>
</Properties>
</file>