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13" r:id="rId4"/>
    <p:sldId id="314" r:id="rId5"/>
    <p:sldId id="333" r:id="rId6"/>
    <p:sldId id="315" r:id="rId7"/>
    <p:sldId id="334" r:id="rId8"/>
    <p:sldId id="336" r:id="rId9"/>
    <p:sldId id="337" r:id="rId10"/>
    <p:sldId id="338" r:id="rId11"/>
    <p:sldId id="339" r:id="rId12"/>
    <p:sldId id="342" r:id="rId13"/>
    <p:sldId id="343" r:id="rId14"/>
    <p:sldId id="344" r:id="rId15"/>
    <p:sldId id="345" r:id="rId16"/>
    <p:sldId id="348" r:id="rId17"/>
    <p:sldId id="349" r:id="rId18"/>
    <p:sldId id="350" r:id="rId19"/>
    <p:sldId id="351" r:id="rId20"/>
    <p:sldId id="272" r:id="rId21"/>
    <p:sldId id="304" r:id="rId22"/>
    <p:sldId id="306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31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40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4.xml"/><Relationship Id="rId2" Type="http://schemas.openxmlformats.org/officeDocument/2006/relationships/image" Target="../media/image1.jpeg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179.xml"/><Relationship Id="rId19" Type="http://schemas.openxmlformats.org/officeDocument/2006/relationships/tags" Target="../tags/tag193.xml"/><Relationship Id="rId18" Type="http://schemas.openxmlformats.org/officeDocument/2006/relationships/image" Target="../media/image12.png"/><Relationship Id="rId17" Type="http://schemas.openxmlformats.org/officeDocument/2006/relationships/tags" Target="../tags/tag192.xml"/><Relationship Id="rId16" Type="http://schemas.openxmlformats.org/officeDocument/2006/relationships/image" Target="../media/image2.jpeg"/><Relationship Id="rId15" Type="http://schemas.openxmlformats.org/officeDocument/2006/relationships/tags" Target="../tags/tag191.xml"/><Relationship Id="rId14" Type="http://schemas.openxmlformats.org/officeDocument/2006/relationships/tags" Target="../tags/tag190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tags" Target="../tags/tag17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209.xml"/><Relationship Id="rId20" Type="http://schemas.openxmlformats.org/officeDocument/2006/relationships/image" Target="../media/image2.jpeg"/><Relationship Id="rId2" Type="http://schemas.openxmlformats.org/officeDocument/2006/relationships/tags" Target="../tags/tag195.xml"/><Relationship Id="rId19" Type="http://schemas.openxmlformats.org/officeDocument/2006/relationships/tags" Target="../tags/tag208.xml"/><Relationship Id="rId18" Type="http://schemas.openxmlformats.org/officeDocument/2006/relationships/tags" Target="../tags/tag207.xml"/><Relationship Id="rId17" Type="http://schemas.openxmlformats.org/officeDocument/2006/relationships/tags" Target="../tags/tag206.xml"/><Relationship Id="rId16" Type="http://schemas.openxmlformats.org/officeDocument/2006/relationships/tags" Target="../tags/tag205.xml"/><Relationship Id="rId15" Type="http://schemas.openxmlformats.org/officeDocument/2006/relationships/image" Target="../media/image15.png"/><Relationship Id="rId14" Type="http://schemas.openxmlformats.org/officeDocument/2006/relationships/tags" Target="../tags/tag204.xml"/><Relationship Id="rId13" Type="http://schemas.openxmlformats.org/officeDocument/2006/relationships/image" Target="../media/image14.png"/><Relationship Id="rId12" Type="http://schemas.openxmlformats.org/officeDocument/2006/relationships/tags" Target="../tags/tag203.xml"/><Relationship Id="rId11" Type="http://schemas.openxmlformats.org/officeDocument/2006/relationships/image" Target="../media/image13.jpeg"/><Relationship Id="rId10" Type="http://schemas.openxmlformats.org/officeDocument/2006/relationships/tags" Target="../tags/tag202.xml"/><Relationship Id="rId1" Type="http://schemas.openxmlformats.org/officeDocument/2006/relationships/tags" Target="../tags/tag194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217.xml"/><Relationship Id="rId7" Type="http://schemas.openxmlformats.org/officeDocument/2006/relationships/tags" Target="../tags/tag216.xml"/><Relationship Id="rId6" Type="http://schemas.openxmlformats.org/officeDocument/2006/relationships/tags" Target="../tags/tag215.xml"/><Relationship Id="rId5" Type="http://schemas.openxmlformats.org/officeDocument/2006/relationships/tags" Target="../tags/tag214.xml"/><Relationship Id="rId4" Type="http://schemas.openxmlformats.org/officeDocument/2006/relationships/tags" Target="../tags/tag213.xml"/><Relationship Id="rId3" Type="http://schemas.openxmlformats.org/officeDocument/2006/relationships/tags" Target="../tags/tag212.x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228.xml"/><Relationship Id="rId22" Type="http://schemas.openxmlformats.org/officeDocument/2006/relationships/image" Target="../media/image2.jpeg"/><Relationship Id="rId21" Type="http://schemas.openxmlformats.org/officeDocument/2006/relationships/tags" Target="../tags/tag227.xml"/><Relationship Id="rId20" Type="http://schemas.openxmlformats.org/officeDocument/2006/relationships/tags" Target="../tags/tag226.xml"/><Relationship Id="rId2" Type="http://schemas.openxmlformats.org/officeDocument/2006/relationships/tags" Target="../tags/tag211.xml"/><Relationship Id="rId19" Type="http://schemas.openxmlformats.org/officeDocument/2006/relationships/tags" Target="../tags/tag225.xml"/><Relationship Id="rId18" Type="http://schemas.openxmlformats.org/officeDocument/2006/relationships/tags" Target="../tags/tag224.xml"/><Relationship Id="rId17" Type="http://schemas.openxmlformats.org/officeDocument/2006/relationships/tags" Target="../tags/tag223.xml"/><Relationship Id="rId16" Type="http://schemas.openxmlformats.org/officeDocument/2006/relationships/tags" Target="../tags/tag222.xml"/><Relationship Id="rId15" Type="http://schemas.openxmlformats.org/officeDocument/2006/relationships/image" Target="../media/image17.png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image" Target="../media/image16.png"/><Relationship Id="rId10" Type="http://schemas.openxmlformats.org/officeDocument/2006/relationships/tags" Target="../tags/tag218.xml"/><Relationship Id="rId1" Type="http://schemas.openxmlformats.org/officeDocument/2006/relationships/tags" Target="../tags/tag21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8" Type="http://schemas.openxmlformats.org/officeDocument/2006/relationships/tags" Target="../tags/tag236.xml"/><Relationship Id="rId7" Type="http://schemas.openxmlformats.org/officeDocument/2006/relationships/tags" Target="../tags/tag235.xml"/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44.xml"/><Relationship Id="rId17" Type="http://schemas.openxmlformats.org/officeDocument/2006/relationships/image" Target="../media/image2.jpeg"/><Relationship Id="rId16" Type="http://schemas.openxmlformats.org/officeDocument/2006/relationships/tags" Target="../tags/tag243.xml"/><Relationship Id="rId15" Type="http://schemas.openxmlformats.org/officeDocument/2006/relationships/tags" Target="../tags/tag242.xml"/><Relationship Id="rId14" Type="http://schemas.openxmlformats.org/officeDocument/2006/relationships/tags" Target="../tags/tag241.xml"/><Relationship Id="rId13" Type="http://schemas.openxmlformats.org/officeDocument/2006/relationships/tags" Target="../tags/tag240.xml"/><Relationship Id="rId12" Type="http://schemas.openxmlformats.org/officeDocument/2006/relationships/tags" Target="../tags/tag239.xml"/><Relationship Id="rId11" Type="http://schemas.openxmlformats.org/officeDocument/2006/relationships/tags" Target="../tags/tag238.xml"/><Relationship Id="rId10" Type="http://schemas.openxmlformats.org/officeDocument/2006/relationships/image" Target="../media/image10.png"/><Relationship Id="rId1" Type="http://schemas.openxmlformats.org/officeDocument/2006/relationships/tags" Target="../tags/tag22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53.xml"/><Relationship Id="rId8" Type="http://schemas.openxmlformats.org/officeDocument/2006/relationships/tags" Target="../tags/tag252.xml"/><Relationship Id="rId7" Type="http://schemas.openxmlformats.org/officeDocument/2006/relationships/tags" Target="../tags/tag251.xml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46" Type="http://schemas.openxmlformats.org/officeDocument/2006/relationships/slideLayout" Target="../slideLayouts/slideLayout7.xml"/><Relationship Id="rId45" Type="http://schemas.openxmlformats.org/officeDocument/2006/relationships/tags" Target="../tags/tag288.xml"/><Relationship Id="rId44" Type="http://schemas.openxmlformats.org/officeDocument/2006/relationships/image" Target="../media/image2.jpeg"/><Relationship Id="rId43" Type="http://schemas.openxmlformats.org/officeDocument/2006/relationships/tags" Target="../tags/tag287.xml"/><Relationship Id="rId42" Type="http://schemas.openxmlformats.org/officeDocument/2006/relationships/tags" Target="../tags/tag286.xml"/><Relationship Id="rId41" Type="http://schemas.openxmlformats.org/officeDocument/2006/relationships/tags" Target="../tags/tag285.xml"/><Relationship Id="rId40" Type="http://schemas.openxmlformats.org/officeDocument/2006/relationships/tags" Target="../tags/tag284.xml"/><Relationship Id="rId4" Type="http://schemas.openxmlformats.org/officeDocument/2006/relationships/tags" Target="../tags/tag248.xml"/><Relationship Id="rId39" Type="http://schemas.openxmlformats.org/officeDocument/2006/relationships/tags" Target="../tags/tag283.xml"/><Relationship Id="rId38" Type="http://schemas.openxmlformats.org/officeDocument/2006/relationships/tags" Target="../tags/tag282.xml"/><Relationship Id="rId37" Type="http://schemas.openxmlformats.org/officeDocument/2006/relationships/tags" Target="../tags/tag281.xml"/><Relationship Id="rId36" Type="http://schemas.openxmlformats.org/officeDocument/2006/relationships/tags" Target="../tags/tag280.xml"/><Relationship Id="rId35" Type="http://schemas.openxmlformats.org/officeDocument/2006/relationships/tags" Target="../tags/tag279.xml"/><Relationship Id="rId34" Type="http://schemas.openxmlformats.org/officeDocument/2006/relationships/tags" Target="../tags/tag278.xml"/><Relationship Id="rId33" Type="http://schemas.openxmlformats.org/officeDocument/2006/relationships/tags" Target="../tags/tag277.xml"/><Relationship Id="rId32" Type="http://schemas.openxmlformats.org/officeDocument/2006/relationships/tags" Target="../tags/tag276.xml"/><Relationship Id="rId31" Type="http://schemas.openxmlformats.org/officeDocument/2006/relationships/tags" Target="../tags/tag275.xml"/><Relationship Id="rId30" Type="http://schemas.openxmlformats.org/officeDocument/2006/relationships/tags" Target="../tags/tag274.xml"/><Relationship Id="rId3" Type="http://schemas.openxmlformats.org/officeDocument/2006/relationships/tags" Target="../tags/tag247.xml"/><Relationship Id="rId29" Type="http://schemas.openxmlformats.org/officeDocument/2006/relationships/tags" Target="../tags/tag273.xml"/><Relationship Id="rId28" Type="http://schemas.openxmlformats.org/officeDocument/2006/relationships/tags" Target="../tags/tag272.xml"/><Relationship Id="rId27" Type="http://schemas.openxmlformats.org/officeDocument/2006/relationships/tags" Target="../tags/tag271.xml"/><Relationship Id="rId26" Type="http://schemas.openxmlformats.org/officeDocument/2006/relationships/tags" Target="../tags/tag270.xml"/><Relationship Id="rId25" Type="http://schemas.openxmlformats.org/officeDocument/2006/relationships/tags" Target="../tags/tag269.xml"/><Relationship Id="rId24" Type="http://schemas.openxmlformats.org/officeDocument/2006/relationships/tags" Target="../tags/tag268.xml"/><Relationship Id="rId23" Type="http://schemas.openxmlformats.org/officeDocument/2006/relationships/tags" Target="../tags/tag267.xml"/><Relationship Id="rId22" Type="http://schemas.openxmlformats.org/officeDocument/2006/relationships/tags" Target="../tags/tag266.xml"/><Relationship Id="rId21" Type="http://schemas.openxmlformats.org/officeDocument/2006/relationships/tags" Target="../tags/tag265.xml"/><Relationship Id="rId20" Type="http://schemas.openxmlformats.org/officeDocument/2006/relationships/tags" Target="../tags/tag264.xml"/><Relationship Id="rId2" Type="http://schemas.openxmlformats.org/officeDocument/2006/relationships/tags" Target="../tags/tag246.xml"/><Relationship Id="rId19" Type="http://schemas.openxmlformats.org/officeDocument/2006/relationships/tags" Target="../tags/tag263.xml"/><Relationship Id="rId18" Type="http://schemas.openxmlformats.org/officeDocument/2006/relationships/tags" Target="../tags/tag262.xml"/><Relationship Id="rId17" Type="http://schemas.openxmlformats.org/officeDocument/2006/relationships/tags" Target="../tags/tag261.xml"/><Relationship Id="rId16" Type="http://schemas.openxmlformats.org/officeDocument/2006/relationships/tags" Target="../tags/tag260.xml"/><Relationship Id="rId15" Type="http://schemas.openxmlformats.org/officeDocument/2006/relationships/tags" Target="../tags/tag259.xml"/><Relationship Id="rId14" Type="http://schemas.openxmlformats.org/officeDocument/2006/relationships/tags" Target="../tags/tag258.xml"/><Relationship Id="rId13" Type="http://schemas.openxmlformats.org/officeDocument/2006/relationships/tags" Target="../tags/tag257.xml"/><Relationship Id="rId12" Type="http://schemas.openxmlformats.org/officeDocument/2006/relationships/tags" Target="../tags/tag256.xml"/><Relationship Id="rId11" Type="http://schemas.openxmlformats.org/officeDocument/2006/relationships/tags" Target="../tags/tag255.xml"/><Relationship Id="rId10" Type="http://schemas.openxmlformats.org/officeDocument/2006/relationships/tags" Target="../tags/tag254.xml"/><Relationship Id="rId1" Type="http://schemas.openxmlformats.org/officeDocument/2006/relationships/tags" Target="../tags/tag24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97.xml"/><Relationship Id="rId8" Type="http://schemas.openxmlformats.org/officeDocument/2006/relationships/tags" Target="../tags/tag296.xml"/><Relationship Id="rId7" Type="http://schemas.openxmlformats.org/officeDocument/2006/relationships/tags" Target="../tags/tag295.xml"/><Relationship Id="rId6" Type="http://schemas.openxmlformats.org/officeDocument/2006/relationships/tags" Target="../tags/tag294.xml"/><Relationship Id="rId5" Type="http://schemas.openxmlformats.org/officeDocument/2006/relationships/tags" Target="../tags/tag293.xml"/><Relationship Id="rId4" Type="http://schemas.openxmlformats.org/officeDocument/2006/relationships/tags" Target="../tags/tag292.xml"/><Relationship Id="rId3" Type="http://schemas.openxmlformats.org/officeDocument/2006/relationships/tags" Target="../tags/tag291.xml"/><Relationship Id="rId25" Type="http://schemas.openxmlformats.org/officeDocument/2006/relationships/slideLayout" Target="../slideLayouts/slideLayout7.xml"/><Relationship Id="rId24" Type="http://schemas.openxmlformats.org/officeDocument/2006/relationships/tags" Target="../tags/tag307.xml"/><Relationship Id="rId23" Type="http://schemas.openxmlformats.org/officeDocument/2006/relationships/image" Target="../media/image2.jpeg"/><Relationship Id="rId22" Type="http://schemas.openxmlformats.org/officeDocument/2006/relationships/tags" Target="../tags/tag306.xml"/><Relationship Id="rId21" Type="http://schemas.openxmlformats.org/officeDocument/2006/relationships/image" Target="../media/image21.jpeg"/><Relationship Id="rId20" Type="http://schemas.openxmlformats.org/officeDocument/2006/relationships/tags" Target="../tags/tag305.xml"/><Relationship Id="rId2" Type="http://schemas.openxmlformats.org/officeDocument/2006/relationships/tags" Target="../tags/tag290.xml"/><Relationship Id="rId19" Type="http://schemas.openxmlformats.org/officeDocument/2006/relationships/image" Target="../media/image20.jpeg"/><Relationship Id="rId18" Type="http://schemas.openxmlformats.org/officeDocument/2006/relationships/tags" Target="../tags/tag304.xml"/><Relationship Id="rId17" Type="http://schemas.openxmlformats.org/officeDocument/2006/relationships/image" Target="../media/image19.jpeg"/><Relationship Id="rId16" Type="http://schemas.openxmlformats.org/officeDocument/2006/relationships/tags" Target="../tags/tag303.xml"/><Relationship Id="rId15" Type="http://schemas.openxmlformats.org/officeDocument/2006/relationships/image" Target="../media/image18.jpeg"/><Relationship Id="rId14" Type="http://schemas.openxmlformats.org/officeDocument/2006/relationships/tags" Target="../tags/tag302.xml"/><Relationship Id="rId13" Type="http://schemas.openxmlformats.org/officeDocument/2006/relationships/tags" Target="../tags/tag301.xml"/><Relationship Id="rId12" Type="http://schemas.openxmlformats.org/officeDocument/2006/relationships/tags" Target="../tags/tag300.xml"/><Relationship Id="rId11" Type="http://schemas.openxmlformats.org/officeDocument/2006/relationships/tags" Target="../tags/tag299.xml"/><Relationship Id="rId10" Type="http://schemas.openxmlformats.org/officeDocument/2006/relationships/tags" Target="../tags/tag298.xml"/><Relationship Id="rId1" Type="http://schemas.openxmlformats.org/officeDocument/2006/relationships/tags" Target="../tags/tag289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316.xml"/><Relationship Id="rId8" Type="http://schemas.openxmlformats.org/officeDocument/2006/relationships/tags" Target="../tags/tag315.xml"/><Relationship Id="rId7" Type="http://schemas.openxmlformats.org/officeDocument/2006/relationships/tags" Target="../tags/tag314.xml"/><Relationship Id="rId6" Type="http://schemas.openxmlformats.org/officeDocument/2006/relationships/tags" Target="../tags/tag313.xml"/><Relationship Id="rId5" Type="http://schemas.openxmlformats.org/officeDocument/2006/relationships/tags" Target="../tags/tag312.xml"/><Relationship Id="rId4" Type="http://schemas.openxmlformats.org/officeDocument/2006/relationships/tags" Target="../tags/tag311.xml"/><Relationship Id="rId3" Type="http://schemas.openxmlformats.org/officeDocument/2006/relationships/tags" Target="../tags/tag310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309.xml"/><Relationship Id="rId19" Type="http://schemas.openxmlformats.org/officeDocument/2006/relationships/tags" Target="../tags/tag325.xml"/><Relationship Id="rId18" Type="http://schemas.openxmlformats.org/officeDocument/2006/relationships/image" Target="../media/image2.jpeg"/><Relationship Id="rId17" Type="http://schemas.openxmlformats.org/officeDocument/2006/relationships/tags" Target="../tags/tag324.xml"/><Relationship Id="rId16" Type="http://schemas.openxmlformats.org/officeDocument/2006/relationships/tags" Target="../tags/tag323.xml"/><Relationship Id="rId15" Type="http://schemas.openxmlformats.org/officeDocument/2006/relationships/tags" Target="../tags/tag322.xml"/><Relationship Id="rId14" Type="http://schemas.openxmlformats.org/officeDocument/2006/relationships/tags" Target="../tags/tag321.xml"/><Relationship Id="rId13" Type="http://schemas.openxmlformats.org/officeDocument/2006/relationships/tags" Target="../tags/tag320.xml"/><Relationship Id="rId12" Type="http://schemas.openxmlformats.org/officeDocument/2006/relationships/tags" Target="../tags/tag319.xml"/><Relationship Id="rId11" Type="http://schemas.openxmlformats.org/officeDocument/2006/relationships/tags" Target="../tags/tag318.xml"/><Relationship Id="rId10" Type="http://schemas.openxmlformats.org/officeDocument/2006/relationships/tags" Target="../tags/tag317.xml"/><Relationship Id="rId1" Type="http://schemas.openxmlformats.org/officeDocument/2006/relationships/tags" Target="../tags/tag30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334.xml"/><Relationship Id="rId8" Type="http://schemas.openxmlformats.org/officeDocument/2006/relationships/tags" Target="../tags/tag333.xml"/><Relationship Id="rId7" Type="http://schemas.openxmlformats.org/officeDocument/2006/relationships/tags" Target="../tags/tag332.xml"/><Relationship Id="rId6" Type="http://schemas.openxmlformats.org/officeDocument/2006/relationships/tags" Target="../tags/tag331.xml"/><Relationship Id="rId5" Type="http://schemas.openxmlformats.org/officeDocument/2006/relationships/tags" Target="../tags/tag330.xml"/><Relationship Id="rId4" Type="http://schemas.openxmlformats.org/officeDocument/2006/relationships/tags" Target="../tags/tag329.xml"/><Relationship Id="rId3" Type="http://schemas.openxmlformats.org/officeDocument/2006/relationships/tags" Target="../tags/tag328.xml"/><Relationship Id="rId2" Type="http://schemas.openxmlformats.org/officeDocument/2006/relationships/tags" Target="../tags/tag327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341.xml"/><Relationship Id="rId17" Type="http://schemas.openxmlformats.org/officeDocument/2006/relationships/image" Target="../media/image2.jpeg"/><Relationship Id="rId16" Type="http://schemas.openxmlformats.org/officeDocument/2006/relationships/tags" Target="../tags/tag340.xml"/><Relationship Id="rId15" Type="http://schemas.openxmlformats.org/officeDocument/2006/relationships/image" Target="../media/image10.png"/><Relationship Id="rId14" Type="http://schemas.openxmlformats.org/officeDocument/2006/relationships/tags" Target="../tags/tag339.xml"/><Relationship Id="rId13" Type="http://schemas.openxmlformats.org/officeDocument/2006/relationships/tags" Target="../tags/tag338.xml"/><Relationship Id="rId12" Type="http://schemas.openxmlformats.org/officeDocument/2006/relationships/tags" Target="../tags/tag337.xml"/><Relationship Id="rId11" Type="http://schemas.openxmlformats.org/officeDocument/2006/relationships/tags" Target="../tags/tag336.xml"/><Relationship Id="rId10" Type="http://schemas.openxmlformats.org/officeDocument/2006/relationships/tags" Target="../tags/tag335.xml"/><Relationship Id="rId1" Type="http://schemas.openxmlformats.org/officeDocument/2006/relationships/tags" Target="../tags/tag32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8" Type="http://schemas.openxmlformats.org/officeDocument/2006/relationships/tags" Target="../tags/tag349.xml"/><Relationship Id="rId7" Type="http://schemas.openxmlformats.org/officeDocument/2006/relationships/tags" Target="../tags/tag348.xml"/><Relationship Id="rId6" Type="http://schemas.openxmlformats.org/officeDocument/2006/relationships/tags" Target="../tags/tag347.xml"/><Relationship Id="rId5" Type="http://schemas.openxmlformats.org/officeDocument/2006/relationships/tags" Target="../tags/tag346.xml"/><Relationship Id="rId4" Type="http://schemas.openxmlformats.org/officeDocument/2006/relationships/tags" Target="../tags/tag345.xml"/><Relationship Id="rId3" Type="http://schemas.openxmlformats.org/officeDocument/2006/relationships/tags" Target="../tags/tag344.x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361.xml"/><Relationship Id="rId20" Type="http://schemas.openxmlformats.org/officeDocument/2006/relationships/tags" Target="../tags/tag360.xml"/><Relationship Id="rId2" Type="http://schemas.openxmlformats.org/officeDocument/2006/relationships/tags" Target="../tags/tag343.xml"/><Relationship Id="rId19" Type="http://schemas.openxmlformats.org/officeDocument/2006/relationships/tags" Target="../tags/tag359.xml"/><Relationship Id="rId18" Type="http://schemas.openxmlformats.org/officeDocument/2006/relationships/tags" Target="../tags/tag358.xml"/><Relationship Id="rId17" Type="http://schemas.openxmlformats.org/officeDocument/2006/relationships/tags" Target="../tags/tag357.xml"/><Relationship Id="rId16" Type="http://schemas.openxmlformats.org/officeDocument/2006/relationships/tags" Target="../tags/tag356.xml"/><Relationship Id="rId15" Type="http://schemas.openxmlformats.org/officeDocument/2006/relationships/tags" Target="../tags/tag355.xml"/><Relationship Id="rId14" Type="http://schemas.openxmlformats.org/officeDocument/2006/relationships/tags" Target="../tags/tag354.xml"/><Relationship Id="rId13" Type="http://schemas.openxmlformats.org/officeDocument/2006/relationships/tags" Target="../tags/tag353.xml"/><Relationship Id="rId12" Type="http://schemas.openxmlformats.org/officeDocument/2006/relationships/tags" Target="../tags/tag352.xml"/><Relationship Id="rId11" Type="http://schemas.openxmlformats.org/officeDocument/2006/relationships/tags" Target="../tags/tag351.xml"/><Relationship Id="rId10" Type="http://schemas.openxmlformats.org/officeDocument/2006/relationships/tags" Target="../tags/tag350.xml"/><Relationship Id="rId1" Type="http://schemas.openxmlformats.org/officeDocument/2006/relationships/tags" Target="../tags/tag34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370.xml"/><Relationship Id="rId8" Type="http://schemas.openxmlformats.org/officeDocument/2006/relationships/tags" Target="../tags/tag369.xml"/><Relationship Id="rId7" Type="http://schemas.openxmlformats.org/officeDocument/2006/relationships/tags" Target="../tags/tag368.xml"/><Relationship Id="rId6" Type="http://schemas.openxmlformats.org/officeDocument/2006/relationships/tags" Target="../tags/tag367.xml"/><Relationship Id="rId5" Type="http://schemas.openxmlformats.org/officeDocument/2006/relationships/tags" Target="../tags/tag366.xml"/><Relationship Id="rId4" Type="http://schemas.openxmlformats.org/officeDocument/2006/relationships/tags" Target="../tags/tag365.xml"/><Relationship Id="rId3" Type="http://schemas.openxmlformats.org/officeDocument/2006/relationships/tags" Target="../tags/tag364.xml"/><Relationship Id="rId2" Type="http://schemas.openxmlformats.org/officeDocument/2006/relationships/tags" Target="../tags/tag363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77.xml"/><Relationship Id="rId16" Type="http://schemas.openxmlformats.org/officeDocument/2006/relationships/image" Target="../media/image2.jpeg"/><Relationship Id="rId15" Type="http://schemas.openxmlformats.org/officeDocument/2006/relationships/tags" Target="../tags/tag376.xml"/><Relationship Id="rId14" Type="http://schemas.openxmlformats.org/officeDocument/2006/relationships/tags" Target="../tags/tag375.xml"/><Relationship Id="rId13" Type="http://schemas.openxmlformats.org/officeDocument/2006/relationships/tags" Target="../tags/tag374.xml"/><Relationship Id="rId12" Type="http://schemas.openxmlformats.org/officeDocument/2006/relationships/tags" Target="../tags/tag373.xml"/><Relationship Id="rId11" Type="http://schemas.openxmlformats.org/officeDocument/2006/relationships/tags" Target="../tags/tag372.xml"/><Relationship Id="rId10" Type="http://schemas.openxmlformats.org/officeDocument/2006/relationships/tags" Target="../tags/tag371.xml"/><Relationship Id="rId1" Type="http://schemas.openxmlformats.org/officeDocument/2006/relationships/tags" Target="../tags/tag36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75.xml"/><Relationship Id="rId11" Type="http://schemas.openxmlformats.org/officeDocument/2006/relationships/image" Target="../media/image2.jpeg"/><Relationship Id="rId10" Type="http://schemas.openxmlformats.org/officeDocument/2006/relationships/tags" Target="../tags/tag74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386.xml"/><Relationship Id="rId8" Type="http://schemas.openxmlformats.org/officeDocument/2006/relationships/tags" Target="../tags/tag385.xml"/><Relationship Id="rId7" Type="http://schemas.openxmlformats.org/officeDocument/2006/relationships/tags" Target="../tags/tag384.xml"/><Relationship Id="rId6" Type="http://schemas.openxmlformats.org/officeDocument/2006/relationships/tags" Target="../tags/tag383.xml"/><Relationship Id="rId5" Type="http://schemas.openxmlformats.org/officeDocument/2006/relationships/tags" Target="../tags/tag382.xml"/><Relationship Id="rId4" Type="http://schemas.openxmlformats.org/officeDocument/2006/relationships/tags" Target="../tags/tag381.xml"/><Relationship Id="rId3" Type="http://schemas.openxmlformats.org/officeDocument/2006/relationships/tags" Target="../tags/tag380.x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397.xml"/><Relationship Id="rId20" Type="http://schemas.openxmlformats.org/officeDocument/2006/relationships/tags" Target="../tags/tag396.xml"/><Relationship Id="rId2" Type="http://schemas.openxmlformats.org/officeDocument/2006/relationships/tags" Target="../tags/tag379.xml"/><Relationship Id="rId19" Type="http://schemas.openxmlformats.org/officeDocument/2006/relationships/tags" Target="../tags/tag395.xml"/><Relationship Id="rId18" Type="http://schemas.openxmlformats.org/officeDocument/2006/relationships/tags" Target="../tags/tag394.xml"/><Relationship Id="rId17" Type="http://schemas.openxmlformats.org/officeDocument/2006/relationships/tags" Target="../tags/tag393.xml"/><Relationship Id="rId16" Type="http://schemas.openxmlformats.org/officeDocument/2006/relationships/tags" Target="../tags/tag392.xml"/><Relationship Id="rId15" Type="http://schemas.openxmlformats.org/officeDocument/2006/relationships/tags" Target="../tags/tag391.xml"/><Relationship Id="rId14" Type="http://schemas.openxmlformats.org/officeDocument/2006/relationships/tags" Target="../tags/tag390.xml"/><Relationship Id="rId13" Type="http://schemas.openxmlformats.org/officeDocument/2006/relationships/tags" Target="../tags/tag389.xml"/><Relationship Id="rId12" Type="http://schemas.openxmlformats.org/officeDocument/2006/relationships/image" Target="../media/image2.jpeg"/><Relationship Id="rId11" Type="http://schemas.openxmlformats.org/officeDocument/2006/relationships/tags" Target="../tags/tag388.xml"/><Relationship Id="rId10" Type="http://schemas.openxmlformats.org/officeDocument/2006/relationships/tags" Target="../tags/tag387.xml"/><Relationship Id="rId1" Type="http://schemas.openxmlformats.org/officeDocument/2006/relationships/tags" Target="../tags/tag378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400.xml"/><Relationship Id="rId4" Type="http://schemas.openxmlformats.org/officeDocument/2006/relationships/image" Target="../media/image10.png"/><Relationship Id="rId3" Type="http://schemas.openxmlformats.org/officeDocument/2006/relationships/tags" Target="../tags/tag399.xml"/><Relationship Id="rId2" Type="http://schemas.openxmlformats.org/officeDocument/2006/relationships/image" Target="../media/image1.jpeg"/><Relationship Id="rId1" Type="http://schemas.openxmlformats.org/officeDocument/2006/relationships/tags" Target="../tags/tag39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88.xml"/><Relationship Id="rId17" Type="http://schemas.openxmlformats.org/officeDocument/2006/relationships/image" Target="../media/image2.jpeg"/><Relationship Id="rId16" Type="http://schemas.openxmlformats.org/officeDocument/2006/relationships/tags" Target="../tags/tag87.xml"/><Relationship Id="rId15" Type="http://schemas.openxmlformats.org/officeDocument/2006/relationships/image" Target="../media/image6.jpeg"/><Relationship Id="rId14" Type="http://schemas.openxmlformats.org/officeDocument/2006/relationships/tags" Target="../tags/tag86.xml"/><Relationship Id="rId13" Type="http://schemas.openxmlformats.org/officeDocument/2006/relationships/image" Target="../media/image5.jpeg"/><Relationship Id="rId12" Type="http://schemas.openxmlformats.org/officeDocument/2006/relationships/tags" Target="../tags/tag85.xml"/><Relationship Id="rId11" Type="http://schemas.openxmlformats.org/officeDocument/2006/relationships/image" Target="../media/image4.jpeg"/><Relationship Id="rId10" Type="http://schemas.openxmlformats.org/officeDocument/2006/relationships/tags" Target="../tags/tag84.xml"/><Relationship Id="rId1" Type="http://schemas.openxmlformats.org/officeDocument/2006/relationships/tags" Target="../tags/tag7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99.xml"/><Relationship Id="rId12" Type="http://schemas.openxmlformats.org/officeDocument/2006/relationships/image" Target="../media/image2.jpeg"/><Relationship Id="rId11" Type="http://schemas.openxmlformats.org/officeDocument/2006/relationships/tags" Target="../tags/tag98.xml"/><Relationship Id="rId10" Type="http://schemas.openxmlformats.org/officeDocument/2006/relationships/image" Target="../media/image7.jpeg"/><Relationship Id="rId1" Type="http://schemas.openxmlformats.org/officeDocument/2006/relationships/tags" Target="../tags/tag8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11.xml"/><Relationship Id="rId14" Type="http://schemas.openxmlformats.org/officeDocument/2006/relationships/image" Target="../media/image2.jpeg"/><Relationship Id="rId13" Type="http://schemas.openxmlformats.org/officeDocument/2006/relationships/tags" Target="../tags/tag110.xml"/><Relationship Id="rId12" Type="http://schemas.openxmlformats.org/officeDocument/2006/relationships/image" Target="../media/image9.jpeg"/><Relationship Id="rId11" Type="http://schemas.openxmlformats.org/officeDocument/2006/relationships/tags" Target="../tags/tag109.xml"/><Relationship Id="rId10" Type="http://schemas.openxmlformats.org/officeDocument/2006/relationships/image" Target="../media/image8.jpeg"/><Relationship Id="rId1" Type="http://schemas.openxmlformats.org/officeDocument/2006/relationships/tags" Target="../tags/tag10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137.xml"/><Relationship Id="rId27" Type="http://schemas.openxmlformats.org/officeDocument/2006/relationships/image" Target="../media/image2.jpeg"/><Relationship Id="rId26" Type="http://schemas.openxmlformats.org/officeDocument/2006/relationships/tags" Target="../tags/tag136.xml"/><Relationship Id="rId25" Type="http://schemas.openxmlformats.org/officeDocument/2006/relationships/image" Target="../media/image10.png"/><Relationship Id="rId24" Type="http://schemas.openxmlformats.org/officeDocument/2006/relationships/tags" Target="../tags/tag135.xml"/><Relationship Id="rId23" Type="http://schemas.openxmlformats.org/officeDocument/2006/relationships/tags" Target="../tags/tag134.xml"/><Relationship Id="rId22" Type="http://schemas.openxmlformats.org/officeDocument/2006/relationships/tags" Target="../tags/tag133.xml"/><Relationship Id="rId21" Type="http://schemas.openxmlformats.org/officeDocument/2006/relationships/tags" Target="../tags/tag132.xml"/><Relationship Id="rId20" Type="http://schemas.openxmlformats.org/officeDocument/2006/relationships/tags" Target="../tags/tag131.xml"/><Relationship Id="rId2" Type="http://schemas.openxmlformats.org/officeDocument/2006/relationships/tags" Target="../tags/tag113.xml"/><Relationship Id="rId19" Type="http://schemas.openxmlformats.org/officeDocument/2006/relationships/tags" Target="../tags/tag130.xml"/><Relationship Id="rId18" Type="http://schemas.openxmlformats.org/officeDocument/2006/relationships/tags" Target="../tags/tag129.xml"/><Relationship Id="rId17" Type="http://schemas.openxmlformats.org/officeDocument/2006/relationships/tags" Target="../tags/tag128.xml"/><Relationship Id="rId16" Type="http://schemas.openxmlformats.org/officeDocument/2006/relationships/tags" Target="../tags/tag127.xml"/><Relationship Id="rId15" Type="http://schemas.openxmlformats.org/officeDocument/2006/relationships/tags" Target="../tags/tag126.xml"/><Relationship Id="rId14" Type="http://schemas.openxmlformats.org/officeDocument/2006/relationships/tags" Target="../tags/tag125.xml"/><Relationship Id="rId13" Type="http://schemas.openxmlformats.org/officeDocument/2006/relationships/tags" Target="../tags/tag124.xml"/><Relationship Id="rId12" Type="http://schemas.openxmlformats.org/officeDocument/2006/relationships/tags" Target="../tags/tag12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tags" Target="../tags/tag11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46.xml"/><Relationship Id="rId8" Type="http://schemas.openxmlformats.org/officeDocument/2006/relationships/tags" Target="../tags/tag145.xml"/><Relationship Id="rId7" Type="http://schemas.openxmlformats.org/officeDocument/2006/relationships/tags" Target="../tags/tag144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50.xml"/><Relationship Id="rId14" Type="http://schemas.openxmlformats.org/officeDocument/2006/relationships/image" Target="../media/image2.jpeg"/><Relationship Id="rId13" Type="http://schemas.openxmlformats.org/officeDocument/2006/relationships/tags" Target="../tags/tag149.xml"/><Relationship Id="rId12" Type="http://schemas.openxmlformats.org/officeDocument/2006/relationships/image" Target="../media/image10.png"/><Relationship Id="rId11" Type="http://schemas.openxmlformats.org/officeDocument/2006/relationships/tags" Target="../tags/tag148.xml"/><Relationship Id="rId10" Type="http://schemas.openxmlformats.org/officeDocument/2006/relationships/tags" Target="../tags/tag147.xml"/><Relationship Id="rId1" Type="http://schemas.openxmlformats.org/officeDocument/2006/relationships/tags" Target="../tags/tag13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63.xml"/><Relationship Id="rId15" Type="http://schemas.openxmlformats.org/officeDocument/2006/relationships/image" Target="../media/image2.jpeg"/><Relationship Id="rId14" Type="http://schemas.openxmlformats.org/officeDocument/2006/relationships/tags" Target="../tags/tag162.xml"/><Relationship Id="rId13" Type="http://schemas.openxmlformats.org/officeDocument/2006/relationships/tags" Target="../tags/tag161.xml"/><Relationship Id="rId12" Type="http://schemas.openxmlformats.org/officeDocument/2006/relationships/tags" Target="../tags/tag160.xml"/><Relationship Id="rId11" Type="http://schemas.openxmlformats.org/officeDocument/2006/relationships/image" Target="../media/image11.png"/><Relationship Id="rId10" Type="http://schemas.openxmlformats.org/officeDocument/2006/relationships/tags" Target="../tags/tag159.xml"/><Relationship Id="rId1" Type="http://schemas.openxmlformats.org/officeDocument/2006/relationships/tags" Target="../tags/tag15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77.xml"/><Relationship Id="rId15" Type="http://schemas.openxmlformats.org/officeDocument/2006/relationships/image" Target="../media/image2.jpeg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tags" Target="../tags/tag1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accent5">
                <a:lumMod val="75000"/>
                <a:alpha val="75000"/>
              </a:schemeClr>
            </a:gs>
            <a:gs pos="20000">
              <a:schemeClr val="accent5">
                <a:lumMod val="20000"/>
                <a:lumOff val="80000"/>
              </a:schemeClr>
            </a:gs>
            <a:gs pos="57000">
              <a:schemeClr val="accent5">
                <a:lumMod val="75000"/>
              </a:schemeClr>
            </a:gs>
          </a:gsLst>
          <a:lin ang="19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494665" y="3540125"/>
            <a:ext cx="4176395" cy="37706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2296160" y="638810"/>
            <a:ext cx="7223125" cy="41541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8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 </a:t>
            </a:r>
            <a:r>
              <a:rPr lang="zh-CN" altLang="en-US" sz="8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智</a:t>
            </a:r>
            <a:r>
              <a:rPr lang="en-US" altLang="zh-CN" sz="8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“</a:t>
            </a:r>
            <a:r>
              <a:rPr lang="zh-CN" altLang="en-US" sz="8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眼</a:t>
            </a:r>
            <a:r>
              <a:rPr lang="en-US" altLang="zh-CN" sz="8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”</a:t>
            </a:r>
            <a:r>
              <a:rPr lang="zh-CN" altLang="en-US" sz="8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守护</a:t>
            </a:r>
            <a:endParaRPr lang="zh-CN" altLang="en-US" sz="8800" b="1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华文行楷" panose="02010800040101010101" charset="-122"/>
              <a:ea typeface="华文行楷" panose="02010800040101010101" charset="-122"/>
            </a:endParaRPr>
          </a:p>
          <a:p>
            <a:pPr algn="ctr"/>
            <a:r>
              <a:rPr lang="en-US" altLang="zh-CN" sz="8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 </a:t>
            </a:r>
            <a:r>
              <a:rPr lang="zh-CN" altLang="en-US" sz="8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让</a:t>
            </a:r>
            <a:r>
              <a:rPr lang="en-US" altLang="zh-CN" sz="8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“</a:t>
            </a:r>
            <a:r>
              <a:rPr lang="zh-CN" altLang="en-US" sz="8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爱</a:t>
            </a:r>
            <a:r>
              <a:rPr lang="en-US" altLang="zh-CN" sz="8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”</a:t>
            </a:r>
            <a:r>
              <a:rPr lang="zh-CN" altLang="en-US" sz="8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常伴</a:t>
            </a:r>
            <a:endParaRPr lang="zh-CN" altLang="en-US" sz="8800" b="1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华文行楷" panose="02010800040101010101" charset="-122"/>
              <a:ea typeface="华文行楷" panose="02010800040101010101" charset="-122"/>
            </a:endParaRPr>
          </a:p>
          <a:p>
            <a:pPr algn="ctr"/>
            <a:endParaRPr lang="zh-CN" altLang="en-US" sz="8800" b="1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71215" y="3679190"/>
            <a:ext cx="56191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失能老人监护智能系统</a:t>
            </a:r>
            <a:endParaRPr lang="zh-CN" altLang="en-US" sz="28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624840"/>
            <a:ext cx="2839720" cy="771525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45745" y="624840"/>
            <a:ext cx="709295" cy="7607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328930" y="650875"/>
            <a:ext cx="557530" cy="594995"/>
            <a:chOff x="5302250" y="2903538"/>
            <a:chExt cx="1587500" cy="1057276"/>
          </a:xfrm>
          <a:solidFill>
            <a:schemeClr val="accent5">
              <a:lumMod val="75000"/>
            </a:schemeClr>
          </a:solidFill>
        </p:grpSpPr>
        <p:sp>
          <p:nvSpPr>
            <p:cNvPr id="55" name="Freeform 84"/>
            <p:cNvSpPr/>
            <p:nvPr>
              <p:custDataLst>
                <p:tags r:id="rId1"/>
              </p:custDataLst>
            </p:nvPr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/>
            <p:cNvSpPr/>
            <p:nvPr>
              <p:custDataLst>
                <p:tags r:id="rId2"/>
              </p:custDataLst>
            </p:nvPr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/>
            <p:cNvSpPr/>
            <p:nvPr>
              <p:custDataLst>
                <p:tags r:id="rId3"/>
              </p:custDataLst>
            </p:nvPr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/>
            <p:cNvSpPr/>
            <p:nvPr>
              <p:custDataLst>
                <p:tags r:id="rId4"/>
              </p:custDataLst>
            </p:nvPr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/>
            <p:cNvSpPr/>
            <p:nvPr>
              <p:custDataLst>
                <p:tags r:id="rId6"/>
              </p:custDataLst>
            </p:nvPr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/>
            <p:cNvSpPr/>
            <p:nvPr>
              <p:custDataLst>
                <p:tags r:id="rId7"/>
              </p:custDataLst>
            </p:nvPr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5040" y="785495"/>
            <a:ext cx="1562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项目介绍</a:t>
            </a:r>
            <a:endParaRPr lang="zh-CN" altLang="en-US" sz="24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52" name="图片 51"/>
          <p:cNvPicPr/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0838815" y="5730875"/>
            <a:ext cx="1028700" cy="8489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6858635" y="100139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PC</a:t>
            </a:r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端</a:t>
            </a:r>
            <a:endParaRPr lang="zh-CN" altLang="en-US" sz="2800">
              <a:solidFill>
                <a:schemeClr val="accent5">
                  <a:lumMod val="75000"/>
                </a:schemeClr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34" name="椭圆 33"/>
          <p:cNvSpPr/>
          <p:nvPr>
            <p:custDataLst>
              <p:tags r:id="rId10"/>
            </p:custDataLst>
          </p:nvPr>
        </p:nvSpPr>
        <p:spPr>
          <a:xfrm>
            <a:off x="6981190" y="1865630"/>
            <a:ext cx="607060" cy="627380"/>
          </a:xfrm>
          <a:prstGeom prst="ellipse">
            <a:avLst/>
          </a:prstGeom>
        </p:spPr>
        <p:style>
          <a:lnRef idx="0">
            <a:srgbClr val="FFFFFF"/>
          </a:lnRef>
          <a:fillRef idx="3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>
            <p:custDataLst>
              <p:tags r:id="rId11"/>
            </p:custDataLst>
          </p:nvPr>
        </p:nvSpPr>
        <p:spPr>
          <a:xfrm>
            <a:off x="6981190" y="3310890"/>
            <a:ext cx="607060" cy="627380"/>
          </a:xfrm>
          <a:prstGeom prst="ellipse">
            <a:avLst/>
          </a:prstGeom>
        </p:spPr>
        <p:style>
          <a:lnRef idx="0">
            <a:srgbClr val="FFFFFF"/>
          </a:lnRef>
          <a:fillRef idx="3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>
            <p:custDataLst>
              <p:tags r:id="rId12"/>
            </p:custDataLst>
          </p:nvPr>
        </p:nvSpPr>
        <p:spPr>
          <a:xfrm>
            <a:off x="6981190" y="4925060"/>
            <a:ext cx="607060" cy="627380"/>
          </a:xfrm>
          <a:prstGeom prst="ellipse">
            <a:avLst/>
          </a:prstGeom>
        </p:spPr>
        <p:style>
          <a:lnRef idx="0">
            <a:srgbClr val="FFFFFF"/>
          </a:lnRef>
          <a:fillRef idx="3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668895" y="194945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两个端口：护工和子女</a:t>
            </a:r>
            <a:endParaRPr lang="zh-CN" altLang="en-US" sz="2400">
              <a:solidFill>
                <a:schemeClr val="accent5">
                  <a:lumMod val="75000"/>
                </a:schemeClr>
              </a:solidFill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13"/>
            </p:custDataLst>
          </p:nvPr>
        </p:nvSpPr>
        <p:spPr>
          <a:xfrm>
            <a:off x="7668895" y="492506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提供了对系统设置</a:t>
            </a:r>
            <a:endParaRPr lang="zh-CN" altLang="en-US" sz="2400">
              <a:solidFill>
                <a:schemeClr val="accent5">
                  <a:lumMod val="75000"/>
                </a:schemeClr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 sz="24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和权限管理的功能</a:t>
            </a:r>
            <a:endParaRPr lang="zh-CN" altLang="en-US" sz="2400">
              <a:solidFill>
                <a:schemeClr val="accent5">
                  <a:lumMod val="75000"/>
                </a:schemeClr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endParaRPr lang="zh-CN" altLang="en-US" sz="2400">
              <a:solidFill>
                <a:schemeClr val="accent5">
                  <a:lumMod val="75000"/>
                </a:schemeClr>
              </a:solidFill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14"/>
            </p:custDataLst>
          </p:nvPr>
        </p:nvSpPr>
        <p:spPr>
          <a:xfrm>
            <a:off x="7668895" y="324167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对护工和子女的信息</a:t>
            </a:r>
            <a:endParaRPr lang="zh-CN" altLang="en-US" sz="2400">
              <a:solidFill>
                <a:schemeClr val="accent5">
                  <a:lumMod val="75000"/>
                </a:schemeClr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 sz="24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进行管理和统计</a:t>
            </a:r>
            <a:endParaRPr lang="zh-CN" altLang="en-US" sz="2400">
              <a:solidFill>
                <a:schemeClr val="accent5">
                  <a:lumMod val="75000"/>
                </a:schemeClr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endParaRPr lang="zh-CN" altLang="en-US" sz="2400">
              <a:solidFill>
                <a:schemeClr val="accent5">
                  <a:lumMod val="75000"/>
                </a:schemeClr>
              </a:solidFill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</p:txBody>
      </p:sp>
      <p:pic>
        <p:nvPicPr>
          <p:cNvPr id="24" name="图片 23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0913110" y="0"/>
            <a:ext cx="1087120" cy="10020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" name="图片 2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-76200" y="1397000"/>
            <a:ext cx="6948000" cy="5507990"/>
          </a:xfrm>
          <a:prstGeom prst="rect">
            <a:avLst/>
          </a:prstGeom>
        </p:spPr>
      </p:pic>
    </p:spTree>
    <p:custDataLst>
      <p:tags r:id="rId19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0" y="1702435"/>
            <a:ext cx="6292215" cy="47796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五边形 3"/>
          <p:cNvSpPr/>
          <p:nvPr/>
        </p:nvSpPr>
        <p:spPr>
          <a:xfrm>
            <a:off x="0" y="624840"/>
            <a:ext cx="2839720" cy="771525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45745" y="624840"/>
            <a:ext cx="709295" cy="7607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328930" y="650875"/>
            <a:ext cx="557530" cy="594995"/>
            <a:chOff x="5302250" y="2903538"/>
            <a:chExt cx="1587500" cy="1057276"/>
          </a:xfrm>
          <a:solidFill>
            <a:schemeClr val="accent5">
              <a:lumMod val="75000"/>
            </a:schemeClr>
          </a:solidFill>
        </p:grpSpPr>
        <p:sp>
          <p:nvSpPr>
            <p:cNvPr id="55" name="Freeform 84"/>
            <p:cNvSpPr/>
            <p:nvPr>
              <p:custDataLst>
                <p:tags r:id="rId1"/>
              </p:custDataLst>
            </p:nvPr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/>
            <p:cNvSpPr/>
            <p:nvPr>
              <p:custDataLst>
                <p:tags r:id="rId2"/>
              </p:custDataLst>
            </p:nvPr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/>
            <p:cNvSpPr/>
            <p:nvPr>
              <p:custDataLst>
                <p:tags r:id="rId3"/>
              </p:custDataLst>
            </p:nvPr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/>
            <p:cNvSpPr/>
            <p:nvPr>
              <p:custDataLst>
                <p:tags r:id="rId4"/>
              </p:custDataLst>
            </p:nvPr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/>
            <p:cNvSpPr/>
            <p:nvPr>
              <p:custDataLst>
                <p:tags r:id="rId6"/>
              </p:custDataLst>
            </p:nvPr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/>
            <p:cNvSpPr/>
            <p:nvPr>
              <p:custDataLst>
                <p:tags r:id="rId7"/>
              </p:custDataLst>
            </p:nvPr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5040" y="785495"/>
            <a:ext cx="1562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项目介绍</a:t>
            </a:r>
            <a:endParaRPr lang="zh-CN" altLang="en-US" sz="24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52" name="图片 51"/>
          <p:cNvPicPr/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0913110" y="5812155"/>
            <a:ext cx="1028700" cy="8489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6858635" y="100139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APP</a:t>
            </a:r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端</a:t>
            </a:r>
            <a:endParaRPr lang="zh-CN" altLang="en-US" sz="2800">
              <a:solidFill>
                <a:schemeClr val="accent5">
                  <a:lumMod val="75000"/>
                </a:schemeClr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pic>
        <p:nvPicPr>
          <p:cNvPr id="91605787" name="图片 4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9875" y="1865630"/>
            <a:ext cx="2588895" cy="43580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3052703" name="组合 33"/>
          <p:cNvGrpSpPr/>
          <p:nvPr/>
        </p:nvGrpSpPr>
        <p:grpSpPr>
          <a:xfrm>
            <a:off x="2962910" y="1857375"/>
            <a:ext cx="3053080" cy="4366260"/>
            <a:chOff x="0" y="0"/>
            <a:chExt cx="2731229" cy="3624580"/>
          </a:xfrm>
        </p:grpSpPr>
        <p:pic>
          <p:nvPicPr>
            <p:cNvPr id="297732719" name="图片 31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042795" cy="3624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7736458" name="图片 32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498059" y="843063"/>
              <a:ext cx="1233170" cy="26612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椭圆 8"/>
          <p:cNvSpPr/>
          <p:nvPr>
            <p:custDataLst>
              <p:tags r:id="rId16"/>
            </p:custDataLst>
          </p:nvPr>
        </p:nvSpPr>
        <p:spPr>
          <a:xfrm>
            <a:off x="6797040" y="2566035"/>
            <a:ext cx="2068195" cy="203708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</a:rPr>
              <a:t>实时监测老人生命体征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25" name="椭圆 24"/>
          <p:cNvSpPr/>
          <p:nvPr>
            <p:custDataLst>
              <p:tags r:id="rId17"/>
            </p:custDataLst>
          </p:nvPr>
        </p:nvSpPr>
        <p:spPr>
          <a:xfrm>
            <a:off x="9565640" y="1558925"/>
            <a:ext cx="2068195" cy="203708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</a:rPr>
              <a:t>对老人健康有全面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</a:rPr>
              <a:t>了解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24" name="椭圆 23"/>
          <p:cNvSpPr/>
          <p:nvPr>
            <p:custDataLst>
              <p:tags r:id="rId18"/>
            </p:custDataLst>
          </p:nvPr>
        </p:nvSpPr>
        <p:spPr>
          <a:xfrm>
            <a:off x="9170670" y="4152900"/>
            <a:ext cx="2068195" cy="203708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</a:rPr>
              <a:t>实时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</a:rPr>
              <a:t>查看护工所做操作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10" name="图片 9"/>
          <p:cNvPicPr/>
          <p:nvPr>
            <p:custDataLst>
              <p:tags r:id="rId1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0913110" y="0"/>
            <a:ext cx="1087120" cy="10020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624840"/>
            <a:ext cx="2839720" cy="771525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45745" y="624840"/>
            <a:ext cx="709295" cy="7607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328930" y="650875"/>
            <a:ext cx="557530" cy="594995"/>
            <a:chOff x="5302250" y="2903538"/>
            <a:chExt cx="1587500" cy="1057276"/>
          </a:xfrm>
          <a:solidFill>
            <a:schemeClr val="accent5">
              <a:lumMod val="75000"/>
            </a:schemeClr>
          </a:solidFill>
        </p:grpSpPr>
        <p:sp>
          <p:nvSpPr>
            <p:cNvPr id="55" name="Freeform 84"/>
            <p:cNvSpPr/>
            <p:nvPr>
              <p:custDataLst>
                <p:tags r:id="rId1"/>
              </p:custDataLst>
            </p:nvPr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/>
            <p:cNvSpPr/>
            <p:nvPr>
              <p:custDataLst>
                <p:tags r:id="rId2"/>
              </p:custDataLst>
            </p:nvPr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/>
            <p:cNvSpPr/>
            <p:nvPr>
              <p:custDataLst>
                <p:tags r:id="rId3"/>
              </p:custDataLst>
            </p:nvPr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/>
            <p:cNvSpPr/>
            <p:nvPr>
              <p:custDataLst>
                <p:tags r:id="rId4"/>
              </p:custDataLst>
            </p:nvPr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/>
            <p:cNvSpPr/>
            <p:nvPr>
              <p:custDataLst>
                <p:tags r:id="rId6"/>
              </p:custDataLst>
            </p:nvPr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/>
            <p:cNvSpPr/>
            <p:nvPr>
              <p:custDataLst>
                <p:tags r:id="rId7"/>
              </p:custDataLst>
            </p:nvPr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5040" y="785495"/>
            <a:ext cx="1562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项目介绍</a:t>
            </a:r>
            <a:endParaRPr lang="zh-CN" altLang="en-US" sz="24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52" name="图片 51"/>
          <p:cNvPicPr/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0913110" y="5812155"/>
            <a:ext cx="1028700" cy="84899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9" name="组合 48"/>
          <p:cNvGrpSpPr/>
          <p:nvPr/>
        </p:nvGrpSpPr>
        <p:grpSpPr>
          <a:xfrm>
            <a:off x="245745" y="3993515"/>
            <a:ext cx="4168140" cy="2624455"/>
            <a:chOff x="8031" y="6405"/>
            <a:chExt cx="6564" cy="4133"/>
          </a:xfrm>
        </p:grpSpPr>
        <p:pic>
          <p:nvPicPr>
            <p:cNvPr id="27" name="图片 26"/>
            <p:cNvPicPr/>
            <p:nvPr>
              <p:custDataLst>
                <p:tags r:id="rId10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8031" y="6405"/>
              <a:ext cx="3517" cy="320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5" name="文本框 44"/>
            <p:cNvSpPr txBox="1"/>
            <p:nvPr>
              <p:custDataLst>
                <p:tags r:id="rId12"/>
              </p:custDataLst>
            </p:nvPr>
          </p:nvSpPr>
          <p:spPr>
            <a:xfrm>
              <a:off x="8195" y="9910"/>
              <a:ext cx="640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solidFill>
                    <a:schemeClr val="accent5">
                      <a:lumMod val="75000"/>
                    </a:schemeClr>
                  </a:solidFill>
                  <a:latin typeface="华文新魏" panose="02010800040101010101" charset="-122"/>
                  <a:ea typeface="华文新魏" panose="02010800040101010101" charset="-122"/>
                  <a:cs typeface="宋体" panose="02010600030101010101" pitchFamily="2" charset="-122"/>
                  <a:sym typeface="+mn-ea"/>
                </a:rPr>
                <a:t>护工应答器</a:t>
              </a:r>
              <a:endParaRPr lang="en-US" altLang="en-US" sz="2000" b="1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宋体" panose="02010600030101010101" pitchFamily="2" charset="-122"/>
                <a:sym typeface="+mn-ea"/>
              </a:endParaRPr>
            </a:p>
          </p:txBody>
        </p:sp>
      </p:grpSp>
      <p:sp>
        <p:nvSpPr>
          <p:cNvPr id="51" name="矩形标注 50"/>
          <p:cNvSpPr/>
          <p:nvPr>
            <p:custDataLst>
              <p:tags r:id="rId13"/>
            </p:custDataLst>
          </p:nvPr>
        </p:nvSpPr>
        <p:spPr>
          <a:xfrm>
            <a:off x="3032125" y="4254500"/>
            <a:ext cx="2901315" cy="1964690"/>
          </a:xfrm>
          <a:prstGeom prst="wedgeRectCallout">
            <a:avLst>
              <a:gd name="adj1" fmla="val -68319"/>
              <a:gd name="adj2" fmla="val 13316"/>
            </a:avLst>
          </a:prstGeom>
        </p:spPr>
        <p:style>
          <a:lnRef idx="0">
            <a:srgbClr val="FFFFFF"/>
          </a:lnRef>
          <a:fillRef idx="3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endParaRPr lang="zh-CN" altLang="en-US" sz="2000"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endParaRPr lang="zh-CN" altLang="en-US" sz="2000">
              <a:latin typeface="华文新魏" panose="02010800040101010101" charset="-122"/>
              <a:ea typeface="华文新魏" panose="02010800040101010101" charset="-122"/>
            </a:endParaRPr>
          </a:p>
          <a:p>
            <a:pPr algn="l"/>
            <a:r>
              <a:rPr lang="zh-CN" altLang="en-US" sz="20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老人感觉到不适时按下按钮</a:t>
            </a:r>
            <a:endParaRPr lang="zh-CN" altLang="en-US" sz="20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l"/>
            <a:r>
              <a:rPr lang="zh-CN" altLang="en-US" sz="20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子女从监控中发现老人情况异常通过app呼叫护工</a:t>
            </a:r>
            <a:endParaRPr lang="zh-CN" altLang="en-US" sz="20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endParaRPr lang="zh-CN" altLang="en-US" sz="2000"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endParaRPr lang="zh-CN" altLang="en-US" sz="2000"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endParaRPr lang="zh-CN" altLang="en-US" sz="2000">
              <a:latin typeface="华文新魏" panose="02010800040101010101" charset="-122"/>
              <a:ea typeface="华文新魏" panose="02010800040101010101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784850" y="1757045"/>
            <a:ext cx="4211955" cy="2870835"/>
            <a:chOff x="14799" y="6259"/>
            <a:chExt cx="6633" cy="4521"/>
          </a:xfrm>
        </p:grpSpPr>
        <p:pic>
          <p:nvPicPr>
            <p:cNvPr id="2" name="图片 1"/>
            <p:cNvPicPr/>
            <p:nvPr>
              <p:custDataLst>
                <p:tags r:id="rId14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14799" y="6259"/>
              <a:ext cx="3484" cy="320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4" name="文本框 43"/>
            <p:cNvSpPr txBox="1"/>
            <p:nvPr>
              <p:custDataLst>
                <p:tags r:id="rId16"/>
              </p:custDataLst>
            </p:nvPr>
          </p:nvSpPr>
          <p:spPr>
            <a:xfrm>
              <a:off x="15032" y="9764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solidFill>
                    <a:schemeClr val="accent5">
                      <a:lumMod val="75000"/>
                    </a:schemeClr>
                  </a:solidFill>
                  <a:latin typeface="华文新魏" panose="02010800040101010101" charset="-122"/>
                  <a:ea typeface="华文新魏" panose="02010800040101010101" charset="-122"/>
                  <a:cs typeface="宋体" panose="02010600030101010101" pitchFamily="2" charset="-122"/>
                  <a:sym typeface="+mn-ea"/>
                </a:rPr>
                <a:t>病房检测服务终端</a:t>
              </a:r>
              <a:endParaRPr lang="en-US" altLang="en-US" b="1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宋体" panose="02010600030101010101" pitchFamily="2" charset="-122"/>
              </a:endParaRPr>
            </a:p>
            <a:p>
              <a:endParaRPr lang="en-US" altLang="en-US" b="1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289925" y="1453515"/>
            <a:ext cx="3232785" cy="3070860"/>
            <a:chOff x="12431" y="3179"/>
            <a:chExt cx="5091" cy="4836"/>
          </a:xfrm>
        </p:grpSpPr>
        <p:sp>
          <p:nvSpPr>
            <p:cNvPr id="12" name="矩形 11"/>
            <p:cNvSpPr/>
            <p:nvPr/>
          </p:nvSpPr>
          <p:spPr>
            <a:xfrm>
              <a:off x="12431" y="3179"/>
              <a:ext cx="5091" cy="483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2541" y="3330"/>
              <a:ext cx="4871" cy="4595"/>
              <a:chOff x="10806" y="1371"/>
              <a:chExt cx="4871" cy="4595"/>
            </a:xfrm>
          </p:grpSpPr>
          <p:sp>
            <p:nvSpPr>
              <p:cNvPr id="10" name="矩形 9"/>
              <p:cNvSpPr/>
              <p:nvPr>
                <p:custDataLst>
                  <p:tags r:id="rId17"/>
                </p:custDataLst>
              </p:nvPr>
            </p:nvSpPr>
            <p:spPr>
              <a:xfrm>
                <a:off x="10806" y="1371"/>
                <a:ext cx="4871" cy="1036"/>
              </a:xfrm>
              <a:prstGeom prst="rect">
                <a:avLst/>
              </a:prstGeom>
            </p:spPr>
            <p:style>
              <a:lnRef idx="0">
                <a:srgbClr val="FFFFFF"/>
              </a:lnRef>
              <a:fillRef idx="3">
                <a:schemeClr val="accent5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2000">
                    <a:solidFill>
                      <a:schemeClr val="bg1"/>
                    </a:solidFill>
                    <a:latin typeface="华文新魏" panose="02010800040101010101" charset="-122"/>
                    <a:ea typeface="华文新魏" panose="02010800040101010101" charset="-122"/>
                  </a:rPr>
                  <a:t>按下快捷键来触发摄像头</a:t>
                </a:r>
                <a:endParaRPr lang="zh-CN" altLang="en-US" sz="2000">
                  <a:solidFill>
                    <a:schemeClr val="bg1"/>
                  </a:solidFill>
                  <a:latin typeface="华文新魏" panose="02010800040101010101" charset="-122"/>
                  <a:ea typeface="华文新魏" panose="02010800040101010101" charset="-122"/>
                </a:endParaRPr>
              </a:p>
            </p:txBody>
          </p:sp>
          <p:sp>
            <p:nvSpPr>
              <p:cNvPr id="37" name="矩形 36"/>
              <p:cNvSpPr/>
              <p:nvPr>
                <p:custDataLst>
                  <p:tags r:id="rId18"/>
                </p:custDataLst>
              </p:nvPr>
            </p:nvSpPr>
            <p:spPr>
              <a:xfrm>
                <a:off x="10806" y="4930"/>
                <a:ext cx="4871" cy="1036"/>
              </a:xfrm>
              <a:prstGeom prst="rect">
                <a:avLst/>
              </a:prstGeom>
            </p:spPr>
            <p:style>
              <a:lnRef idx="0">
                <a:srgbClr val="FFFFFF"/>
              </a:lnRef>
              <a:fillRef idx="3">
                <a:schemeClr val="accent5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2000">
                    <a:solidFill>
                      <a:schemeClr val="bg1"/>
                    </a:solidFill>
                    <a:latin typeface="华文新魏" panose="02010800040101010101" charset="-122"/>
                    <a:ea typeface="华文新魏" panose="02010800040101010101" charset="-122"/>
                  </a:rPr>
                  <a:t>识别护工完成的按键动作</a:t>
                </a:r>
                <a:endParaRPr lang="zh-CN" altLang="en-US" sz="2000">
                  <a:solidFill>
                    <a:schemeClr val="bg1"/>
                  </a:solidFill>
                  <a:latin typeface="华文新魏" panose="02010800040101010101" charset="-122"/>
                  <a:ea typeface="华文新魏" panose="02010800040101010101" charset="-122"/>
                </a:endParaRPr>
              </a:p>
            </p:txBody>
          </p:sp>
          <p:cxnSp>
            <p:nvCxnSpPr>
              <p:cNvPr id="40" name="直接箭头连接符 39"/>
              <p:cNvCxnSpPr>
                <a:stCxn id="10" idx="2"/>
                <a:endCxn id="37" idx="0"/>
              </p:cNvCxnSpPr>
              <p:nvPr>
                <p:custDataLst>
                  <p:tags r:id="rId19"/>
                </p:custDataLst>
              </p:nvPr>
            </p:nvCxnSpPr>
            <p:spPr>
              <a:xfrm>
                <a:off x="13242" y="2407"/>
                <a:ext cx="0" cy="2523"/>
              </a:xfrm>
              <a:prstGeom prst="straightConnector1">
                <a:avLst/>
              </a:prstGeom>
              <a:ln w="31750" cap="rnd">
                <a:noFill/>
                <a:round/>
                <a:tailEnd type="arrow" w="med" len="med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11742" y="2632"/>
                <a:ext cx="1257" cy="2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zh-CN" altLang="en-US" sz="2000">
                    <a:solidFill>
                      <a:schemeClr val="tx1"/>
                    </a:solidFill>
                    <a:latin typeface="华文新魏" panose="02010800040101010101" charset="-122"/>
                    <a:ea typeface="华文新魏" panose="02010800040101010101" charset="-122"/>
                  </a:rPr>
                  <a:t>利用时序动作定位算法</a:t>
                </a:r>
                <a:endParaRPr lang="zh-CN" altLang="en-US" sz="2000">
                  <a:solidFill>
                    <a:schemeClr val="tx1"/>
                  </a:solidFill>
                  <a:latin typeface="华文新魏" panose="02010800040101010101" charset="-122"/>
                  <a:ea typeface="华文新魏" panose="02010800040101010101" charset="-122"/>
                </a:endParaRPr>
              </a:p>
            </p:txBody>
          </p:sp>
        </p:grpSp>
        <p:cxnSp>
          <p:nvCxnSpPr>
            <p:cNvPr id="13" name="直接箭头连接符 12"/>
            <p:cNvCxnSpPr/>
            <p:nvPr/>
          </p:nvCxnSpPr>
          <p:spPr>
            <a:xfrm flipH="1">
              <a:off x="14977" y="4572"/>
              <a:ext cx="18" cy="2291"/>
            </a:xfrm>
            <a:prstGeom prst="straightConnector1">
              <a:avLst/>
            </a:prstGeom>
            <a:ln w="31750">
              <a:gradFill>
                <a:gsLst>
                  <a:gs pos="0">
                    <a:schemeClr val="accent1">
                      <a:hueOff val="-4200000"/>
                    </a:schemeClr>
                  </a:gs>
                  <a:gs pos="100000">
                    <a:schemeClr val="accent1"/>
                  </a:gs>
                </a:gsLst>
              </a:gradFill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349885" y="1892300"/>
            <a:ext cx="4064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护工终端</a:t>
            </a:r>
            <a:endParaRPr lang="zh-CN" altLang="en-US" sz="2800">
              <a:solidFill>
                <a:schemeClr val="accent5">
                  <a:lumMod val="75000"/>
                </a:schemeClr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endParaRPr lang="zh-CN" altLang="en-US" sz="2800">
              <a:solidFill>
                <a:schemeClr val="accent5">
                  <a:lumMod val="75000"/>
                </a:schemeClr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16" name="图片 15"/>
          <p:cNvPicPr/>
          <p:nvPr>
            <p:custDataLst>
              <p:tags r:id="rId2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0913110" y="0"/>
            <a:ext cx="1087120" cy="10020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0" name="矩形 29"/>
          <p:cNvSpPr/>
          <p:nvPr>
            <p:custDataLst>
              <p:tags r:id="rId1"/>
            </p:custDataLst>
          </p:nvPr>
        </p:nvSpPr>
        <p:spPr>
          <a:xfrm>
            <a:off x="0" y="5840730"/>
            <a:ext cx="12193270" cy="10185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五边形 3"/>
          <p:cNvSpPr/>
          <p:nvPr/>
        </p:nvSpPr>
        <p:spPr>
          <a:xfrm>
            <a:off x="0" y="624840"/>
            <a:ext cx="2839720" cy="771525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45745" y="624840"/>
            <a:ext cx="709295" cy="7607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328930" y="650875"/>
            <a:ext cx="557530" cy="594995"/>
            <a:chOff x="5302250" y="2903538"/>
            <a:chExt cx="1587500" cy="1057276"/>
          </a:xfrm>
          <a:solidFill>
            <a:schemeClr val="accent5">
              <a:lumMod val="75000"/>
            </a:schemeClr>
          </a:solidFill>
        </p:grpSpPr>
        <p:sp>
          <p:nvSpPr>
            <p:cNvPr id="55" name="Freeform 84"/>
            <p:cNvSpPr/>
            <p:nvPr>
              <p:custDataLst>
                <p:tags r:id="rId2"/>
              </p:custDataLst>
            </p:nvPr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/>
            <p:cNvSpPr/>
            <p:nvPr>
              <p:custDataLst>
                <p:tags r:id="rId3"/>
              </p:custDataLst>
            </p:nvPr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/>
            <p:cNvSpPr/>
            <p:nvPr>
              <p:custDataLst>
                <p:tags r:id="rId4"/>
              </p:custDataLst>
            </p:nvPr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/>
            <p:cNvSpPr/>
            <p:nvPr>
              <p:custDataLst>
                <p:tags r:id="rId5"/>
              </p:custDataLst>
            </p:nvPr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/>
            <p:cNvSpPr/>
            <p:nvPr>
              <p:custDataLst>
                <p:tags r:id="rId7"/>
              </p:custDataLst>
            </p:nvPr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/>
            <p:cNvSpPr/>
            <p:nvPr>
              <p:custDataLst>
                <p:tags r:id="rId8"/>
              </p:custDataLst>
            </p:nvPr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5040" y="785495"/>
            <a:ext cx="1562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项目</a:t>
            </a:r>
            <a:r>
              <a:rPr lang="zh-CN" altLang="en-US" sz="24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优势</a:t>
            </a:r>
            <a:endParaRPr lang="zh-CN" altLang="en-US" sz="24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52" name="图片 51"/>
          <p:cNvPicPr/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0913110" y="5812155"/>
            <a:ext cx="1028700" cy="8489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" name="圆柱形 24"/>
          <p:cNvSpPr/>
          <p:nvPr>
            <p:custDataLst>
              <p:tags r:id="rId11"/>
            </p:custDataLst>
          </p:nvPr>
        </p:nvSpPr>
        <p:spPr>
          <a:xfrm>
            <a:off x="991870" y="2968625"/>
            <a:ext cx="895350" cy="2181225"/>
          </a:xfrm>
          <a:prstGeom prst="can">
            <a:avLst>
              <a:gd name="adj" fmla="val 31914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rgbClr val="FFFFFF"/>
          </a:lnRef>
          <a:fillRef idx="3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sym typeface="+mn-ea"/>
              </a:rPr>
              <a:t>满足双向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sym typeface="+mn-ea"/>
              </a:rPr>
              <a:t>情感需求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endParaRPr lang="zh-CN" altLang="en-US" sz="200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" name="圆柱形 2"/>
          <p:cNvSpPr/>
          <p:nvPr>
            <p:custDataLst>
              <p:tags r:id="rId12"/>
            </p:custDataLst>
          </p:nvPr>
        </p:nvSpPr>
        <p:spPr>
          <a:xfrm>
            <a:off x="3118485" y="2127885"/>
            <a:ext cx="895350" cy="2181225"/>
          </a:xfrm>
          <a:prstGeom prst="can">
            <a:avLst>
              <a:gd name="adj" fmla="val 31914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rgbClr val="FFFFFF"/>
          </a:lnRef>
          <a:fillRef idx="3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</a:rPr>
              <a:t>快捷便利的操作体验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7" name="圆柱形 6"/>
          <p:cNvSpPr/>
          <p:nvPr>
            <p:custDataLst>
              <p:tags r:id="rId13"/>
            </p:custDataLst>
          </p:nvPr>
        </p:nvSpPr>
        <p:spPr>
          <a:xfrm>
            <a:off x="5408295" y="2968625"/>
            <a:ext cx="895350" cy="2181225"/>
          </a:xfrm>
          <a:prstGeom prst="can">
            <a:avLst>
              <a:gd name="adj" fmla="val 31914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rgbClr val="FFFFFF"/>
          </a:lnRef>
          <a:fillRef idx="3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</a:rPr>
              <a:t>智能化监测与管理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8" name="圆柱形 37"/>
          <p:cNvSpPr/>
          <p:nvPr>
            <p:custDataLst>
              <p:tags r:id="rId14"/>
            </p:custDataLst>
          </p:nvPr>
        </p:nvSpPr>
        <p:spPr>
          <a:xfrm>
            <a:off x="7698105" y="2127885"/>
            <a:ext cx="895350" cy="2181225"/>
          </a:xfrm>
          <a:prstGeom prst="can">
            <a:avLst>
              <a:gd name="adj" fmla="val 31914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rgbClr val="FFFFFF"/>
          </a:lnRef>
          <a:fillRef idx="3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</a:rPr>
              <a:t>精细化管理系统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29" name="圆柱形 28"/>
          <p:cNvSpPr/>
          <p:nvPr>
            <p:custDataLst>
              <p:tags r:id="rId15"/>
            </p:custDataLst>
          </p:nvPr>
        </p:nvSpPr>
        <p:spPr>
          <a:xfrm>
            <a:off x="9824720" y="2968625"/>
            <a:ext cx="895350" cy="2181225"/>
          </a:xfrm>
          <a:prstGeom prst="can">
            <a:avLst>
              <a:gd name="adj" fmla="val 31914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rgbClr val="FFFFFF"/>
          </a:lnRef>
          <a:fillRef idx="3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</a:rPr>
              <a:t>完备数据库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9" name="图片 8"/>
          <p:cNvPicPr/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0913110" y="0"/>
            <a:ext cx="1087120" cy="10020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8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624840"/>
            <a:ext cx="2839720" cy="771525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45745" y="624840"/>
            <a:ext cx="709295" cy="7607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328930" y="650875"/>
            <a:ext cx="557530" cy="594995"/>
            <a:chOff x="5302250" y="2903538"/>
            <a:chExt cx="1587500" cy="1057276"/>
          </a:xfrm>
          <a:solidFill>
            <a:schemeClr val="accent5">
              <a:lumMod val="75000"/>
            </a:schemeClr>
          </a:solidFill>
        </p:grpSpPr>
        <p:sp>
          <p:nvSpPr>
            <p:cNvPr id="55" name="Freeform 84"/>
            <p:cNvSpPr/>
            <p:nvPr>
              <p:custDataLst>
                <p:tags r:id="rId1"/>
              </p:custDataLst>
            </p:nvPr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/>
            <p:cNvSpPr/>
            <p:nvPr>
              <p:custDataLst>
                <p:tags r:id="rId2"/>
              </p:custDataLst>
            </p:nvPr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/>
            <p:cNvSpPr/>
            <p:nvPr>
              <p:custDataLst>
                <p:tags r:id="rId3"/>
              </p:custDataLst>
            </p:nvPr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/>
            <p:cNvSpPr/>
            <p:nvPr>
              <p:custDataLst>
                <p:tags r:id="rId4"/>
              </p:custDataLst>
            </p:nvPr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/>
            <p:cNvSpPr/>
            <p:nvPr>
              <p:custDataLst>
                <p:tags r:id="rId6"/>
              </p:custDataLst>
            </p:nvPr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/>
            <p:cNvSpPr/>
            <p:nvPr>
              <p:custDataLst>
                <p:tags r:id="rId7"/>
              </p:custDataLst>
            </p:nvPr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5040" y="785495"/>
            <a:ext cx="1562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产品</a:t>
            </a:r>
            <a:r>
              <a:rPr lang="zh-CN" altLang="en-US" sz="24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功能</a:t>
            </a:r>
            <a:endParaRPr lang="zh-CN" altLang="en-US" sz="24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23" name="梯形 22"/>
          <p:cNvSpPr/>
          <p:nvPr>
            <p:custDataLst>
              <p:tags r:id="rId8"/>
            </p:custDataLst>
          </p:nvPr>
        </p:nvSpPr>
        <p:spPr>
          <a:xfrm>
            <a:off x="171450" y="1565910"/>
            <a:ext cx="2346325" cy="444500"/>
          </a:xfrm>
          <a:prstGeom prst="trapezoid">
            <a:avLst>
              <a:gd name="adj" fmla="val 152793"/>
            </a:avLst>
          </a:prstGeom>
        </p:spPr>
        <p:style>
          <a:lnRef idx="0">
            <a:srgbClr val="FFFFFF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护工终端</a:t>
            </a:r>
            <a:endParaRPr lang="zh-CN" altLang="en-US" sz="20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26" name="梯形 25"/>
          <p:cNvSpPr/>
          <p:nvPr>
            <p:custDataLst>
              <p:tags r:id="rId9"/>
            </p:custDataLst>
          </p:nvPr>
        </p:nvSpPr>
        <p:spPr>
          <a:xfrm>
            <a:off x="3904615" y="1542415"/>
            <a:ext cx="2346325" cy="444500"/>
          </a:xfrm>
          <a:prstGeom prst="trapezoid">
            <a:avLst>
              <a:gd name="adj" fmla="val 152793"/>
            </a:avLst>
          </a:prstGeom>
        </p:spPr>
        <p:style>
          <a:lnRef idx="0">
            <a:srgbClr val="FFFFFF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PC</a:t>
            </a:r>
            <a:r>
              <a:rPr lang="zh-CN" altLang="en-US" sz="20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端</a:t>
            </a:r>
            <a:endParaRPr lang="zh-CN" altLang="en-US" sz="20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27" name="梯形 26"/>
          <p:cNvSpPr/>
          <p:nvPr>
            <p:custDataLst>
              <p:tags r:id="rId10"/>
            </p:custDataLst>
          </p:nvPr>
        </p:nvSpPr>
        <p:spPr>
          <a:xfrm>
            <a:off x="8142605" y="1525270"/>
            <a:ext cx="2346325" cy="444500"/>
          </a:xfrm>
          <a:prstGeom prst="trapezoid">
            <a:avLst>
              <a:gd name="adj" fmla="val 152793"/>
            </a:avLst>
          </a:prstGeom>
        </p:spPr>
        <p:style>
          <a:lnRef idx="0">
            <a:srgbClr val="FFFFFF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APP</a:t>
            </a:r>
            <a:r>
              <a:rPr lang="zh-CN" altLang="en-US" sz="20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端</a:t>
            </a:r>
            <a:endParaRPr lang="zh-CN" altLang="en-US" sz="20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28" name="椭圆 27"/>
          <p:cNvSpPr/>
          <p:nvPr>
            <p:custDataLst>
              <p:tags r:id="rId11"/>
            </p:custDataLst>
          </p:nvPr>
        </p:nvSpPr>
        <p:spPr>
          <a:xfrm>
            <a:off x="277495" y="2066290"/>
            <a:ext cx="184785" cy="205740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572135" y="2010410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摄像头</a:t>
            </a:r>
            <a:endParaRPr lang="zh-CN" altLang="en-US" sz="2000">
              <a:solidFill>
                <a:schemeClr val="accent5">
                  <a:lumMod val="75000"/>
                </a:schemeClr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记录护工的操作过程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和其他相关情况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9" name="椭圆 8"/>
          <p:cNvSpPr/>
          <p:nvPr>
            <p:custDataLst>
              <p:tags r:id="rId13"/>
            </p:custDataLst>
          </p:nvPr>
        </p:nvSpPr>
        <p:spPr>
          <a:xfrm>
            <a:off x="277495" y="3086100"/>
            <a:ext cx="184785" cy="205740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>
            <p:custDataLst>
              <p:tags r:id="rId14"/>
            </p:custDataLst>
          </p:nvPr>
        </p:nvSpPr>
        <p:spPr>
          <a:xfrm>
            <a:off x="277495" y="4268470"/>
            <a:ext cx="184785" cy="205740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>
            <p:custDataLst>
              <p:tags r:id="rId15"/>
            </p:custDataLst>
          </p:nvPr>
        </p:nvSpPr>
        <p:spPr>
          <a:xfrm>
            <a:off x="277495" y="5361940"/>
            <a:ext cx="184785" cy="205740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>
            <p:custDataLst>
              <p:tags r:id="rId16"/>
            </p:custDataLst>
          </p:nvPr>
        </p:nvSpPr>
        <p:spPr>
          <a:xfrm>
            <a:off x="277495" y="6378575"/>
            <a:ext cx="184785" cy="205740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>
            <p:custDataLst>
              <p:tags r:id="rId17"/>
            </p:custDataLst>
          </p:nvPr>
        </p:nvSpPr>
        <p:spPr>
          <a:xfrm>
            <a:off x="561975" y="3025140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快捷键</a:t>
            </a:r>
            <a:endParaRPr lang="zh-CN" altLang="en-US" sz="2000">
              <a:solidFill>
                <a:schemeClr val="accent5">
                  <a:lumMod val="75000"/>
                </a:schemeClr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方便护工进行喂水、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喂饭一些常见的操作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8"/>
            </p:custDataLst>
          </p:nvPr>
        </p:nvSpPr>
        <p:spPr>
          <a:xfrm>
            <a:off x="572135" y="4171950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按键动作</a:t>
            </a:r>
            <a:r>
              <a:rPr lang="zh-CN" altLang="en-US" sz="20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识别</a:t>
            </a:r>
            <a:endParaRPr lang="zh-CN" altLang="en-US" sz="20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通过姿态识别算法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来识别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6" name="文本框 35"/>
          <p:cNvSpPr txBox="1"/>
          <p:nvPr>
            <p:custDataLst>
              <p:tags r:id="rId19"/>
            </p:custDataLst>
          </p:nvPr>
        </p:nvSpPr>
        <p:spPr>
          <a:xfrm>
            <a:off x="561975" y="5265420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操作记录和上传</a:t>
            </a:r>
            <a:endParaRPr lang="zh-CN" altLang="en-US" sz="2000">
              <a:solidFill>
                <a:schemeClr val="accent5">
                  <a:lumMod val="75000"/>
                </a:schemeClr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记录护工的操作记录，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并上传至中心数据库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20"/>
            </p:custDataLst>
          </p:nvPr>
        </p:nvSpPr>
        <p:spPr>
          <a:xfrm>
            <a:off x="572135" y="628205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报警机制</a:t>
            </a:r>
            <a:endParaRPr lang="zh-CN" altLang="en-US" sz="2000">
              <a:solidFill>
                <a:schemeClr val="accent5">
                  <a:lumMod val="75000"/>
                </a:schemeClr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1"/>
            </p:custDataLst>
          </p:nvPr>
        </p:nvSpPr>
        <p:spPr>
          <a:xfrm>
            <a:off x="4263390" y="201041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护工管理</a:t>
            </a:r>
            <a:endParaRPr lang="zh-CN" altLang="en-US" sz="2000">
              <a:solidFill>
                <a:schemeClr val="accent5">
                  <a:lumMod val="75000"/>
                </a:schemeClr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管理护工信息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9" name="椭圆 38"/>
          <p:cNvSpPr/>
          <p:nvPr>
            <p:custDataLst>
              <p:tags r:id="rId22"/>
            </p:custDataLst>
          </p:nvPr>
        </p:nvSpPr>
        <p:spPr>
          <a:xfrm>
            <a:off x="3985260" y="2066290"/>
            <a:ext cx="184785" cy="205740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>
            <p:custDataLst>
              <p:tags r:id="rId23"/>
            </p:custDataLst>
          </p:nvPr>
        </p:nvSpPr>
        <p:spPr>
          <a:xfrm>
            <a:off x="3985260" y="2870835"/>
            <a:ext cx="184785" cy="205740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>
            <p:custDataLst>
              <p:tags r:id="rId24"/>
            </p:custDataLst>
          </p:nvPr>
        </p:nvSpPr>
        <p:spPr>
          <a:xfrm>
            <a:off x="3985260" y="3577590"/>
            <a:ext cx="184785" cy="205740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>
            <p:custDataLst>
              <p:tags r:id="rId25"/>
            </p:custDataLst>
          </p:nvPr>
        </p:nvSpPr>
        <p:spPr>
          <a:xfrm>
            <a:off x="3985260" y="4364990"/>
            <a:ext cx="184785" cy="205740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>
            <p:custDataLst>
              <p:tags r:id="rId26"/>
            </p:custDataLst>
          </p:nvPr>
        </p:nvSpPr>
        <p:spPr>
          <a:xfrm>
            <a:off x="3985260" y="5358765"/>
            <a:ext cx="184785" cy="205740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>
            <p:custDataLst>
              <p:tags r:id="rId27"/>
            </p:custDataLst>
          </p:nvPr>
        </p:nvSpPr>
        <p:spPr>
          <a:xfrm>
            <a:off x="3985260" y="6378575"/>
            <a:ext cx="184785" cy="205740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>
            <p:custDataLst>
              <p:tags r:id="rId28"/>
            </p:custDataLst>
          </p:nvPr>
        </p:nvSpPr>
        <p:spPr>
          <a:xfrm>
            <a:off x="4263390" y="277431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子女管理</a:t>
            </a:r>
            <a:endParaRPr lang="zh-CN" altLang="en-US" sz="2000">
              <a:solidFill>
                <a:schemeClr val="accent5">
                  <a:lumMod val="75000"/>
                </a:schemeClr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管理子女账户和权限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6" name="文本框 45"/>
          <p:cNvSpPr txBox="1"/>
          <p:nvPr>
            <p:custDataLst>
              <p:tags r:id="rId29"/>
            </p:custDataLst>
          </p:nvPr>
        </p:nvSpPr>
        <p:spPr>
          <a:xfrm>
            <a:off x="4263390" y="348107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实时监控</a:t>
            </a:r>
            <a:endParaRPr lang="zh-CN" altLang="en-US" sz="2000">
              <a:solidFill>
                <a:schemeClr val="accent5">
                  <a:lumMod val="75000"/>
                </a:schemeClr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提供实时监控的能力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7" name="文本框 46"/>
          <p:cNvSpPr txBox="1"/>
          <p:nvPr>
            <p:custDataLst>
              <p:tags r:id="rId30"/>
            </p:custDataLst>
          </p:nvPr>
        </p:nvSpPr>
        <p:spPr>
          <a:xfrm>
            <a:off x="4263390" y="4268470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报警和警报</a:t>
            </a:r>
            <a:r>
              <a:rPr lang="zh-CN" altLang="en-US" sz="20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处理</a:t>
            </a:r>
            <a:endParaRPr lang="zh-CN" altLang="en-US" sz="20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可以接收来自护工终端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的报警和警报信息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8" name="文本框 47"/>
          <p:cNvSpPr txBox="1"/>
          <p:nvPr>
            <p:custDataLst>
              <p:tags r:id="rId31"/>
            </p:custDataLst>
          </p:nvPr>
        </p:nvSpPr>
        <p:spPr>
          <a:xfrm>
            <a:off x="4263390" y="5265420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数据记录和分析</a:t>
            </a:r>
            <a:endParaRPr lang="zh-CN" altLang="en-US" sz="20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收集和记录护工终端的操作记录、护理记录和生命体征数据等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9" name="文本框 48"/>
          <p:cNvSpPr txBox="1"/>
          <p:nvPr>
            <p:custDataLst>
              <p:tags r:id="rId32"/>
            </p:custDataLst>
          </p:nvPr>
        </p:nvSpPr>
        <p:spPr>
          <a:xfrm>
            <a:off x="4263390" y="628015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通知和沟通</a:t>
            </a:r>
            <a:endParaRPr lang="zh-CN" altLang="en-US" sz="2000">
              <a:solidFill>
                <a:schemeClr val="accent5">
                  <a:lumMod val="75000"/>
                </a:schemeClr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51" name="椭圆 50"/>
          <p:cNvSpPr/>
          <p:nvPr>
            <p:custDataLst>
              <p:tags r:id="rId33"/>
            </p:custDataLst>
          </p:nvPr>
        </p:nvSpPr>
        <p:spPr>
          <a:xfrm>
            <a:off x="8142605" y="2066290"/>
            <a:ext cx="184785" cy="205740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34"/>
            </p:custDataLst>
          </p:nvPr>
        </p:nvSpPr>
        <p:spPr>
          <a:xfrm>
            <a:off x="8142605" y="5455285"/>
            <a:ext cx="184785" cy="205740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>
            <p:custDataLst>
              <p:tags r:id="rId35"/>
            </p:custDataLst>
          </p:nvPr>
        </p:nvSpPr>
        <p:spPr>
          <a:xfrm>
            <a:off x="8142605" y="2819400"/>
            <a:ext cx="184785" cy="205740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>
            <p:custDataLst>
              <p:tags r:id="rId36"/>
            </p:custDataLst>
          </p:nvPr>
        </p:nvSpPr>
        <p:spPr>
          <a:xfrm>
            <a:off x="8142605" y="3834130"/>
            <a:ext cx="184785" cy="205740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>
            <p:custDataLst>
              <p:tags r:id="rId37"/>
            </p:custDataLst>
          </p:nvPr>
        </p:nvSpPr>
        <p:spPr>
          <a:xfrm>
            <a:off x="8142605" y="4570730"/>
            <a:ext cx="184785" cy="205740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>
            <p:custDataLst>
              <p:tags r:id="rId38"/>
            </p:custDataLst>
          </p:nvPr>
        </p:nvSpPr>
        <p:spPr>
          <a:xfrm>
            <a:off x="8396605" y="196977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实时监控</a:t>
            </a:r>
            <a:endParaRPr lang="zh-CN" altLang="en-US" sz="2000">
              <a:solidFill>
                <a:schemeClr val="accent5">
                  <a:lumMod val="75000"/>
                </a:schemeClr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实时监控老人生命体征数据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39"/>
            </p:custDataLst>
          </p:nvPr>
        </p:nvSpPr>
        <p:spPr>
          <a:xfrm>
            <a:off x="8396605" y="2768600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视频监控</a:t>
            </a:r>
            <a:endParaRPr lang="zh-CN" altLang="en-US" sz="2000">
              <a:solidFill>
                <a:schemeClr val="accent5">
                  <a:lumMod val="75000"/>
                </a:schemeClr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随时观看老人的日常起居和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护理情况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40"/>
            </p:custDataLst>
          </p:nvPr>
        </p:nvSpPr>
        <p:spPr>
          <a:xfrm>
            <a:off x="8396605" y="378904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报警和紧急呼叫</a:t>
            </a:r>
            <a:endParaRPr lang="zh-CN" altLang="en-US" sz="2000">
              <a:solidFill>
                <a:schemeClr val="accent5">
                  <a:lumMod val="75000"/>
                </a:schemeClr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41"/>
            </p:custDataLst>
          </p:nvPr>
        </p:nvSpPr>
        <p:spPr>
          <a:xfrm>
            <a:off x="8396605" y="447421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健康数据记录</a:t>
            </a:r>
            <a:endParaRPr lang="zh-CN" altLang="en-US" sz="2000">
              <a:solidFill>
                <a:schemeClr val="accent5">
                  <a:lumMod val="75000"/>
                </a:schemeClr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记录并追踪老人的健康数据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42"/>
            </p:custDataLst>
          </p:nvPr>
        </p:nvSpPr>
        <p:spPr>
          <a:xfrm>
            <a:off x="8396605" y="5358765"/>
            <a:ext cx="4064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消息通知和交流</a:t>
            </a:r>
            <a:endParaRPr lang="zh-CN" altLang="en-US" sz="2000">
              <a:solidFill>
                <a:schemeClr val="accent5">
                  <a:lumMod val="75000"/>
                </a:schemeClr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子女可以及时接收养老机构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发送的通知、紧急提醒和服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务更新等信息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17" name="图片 16"/>
          <p:cNvPicPr/>
          <p:nvPr>
            <p:custDataLst>
              <p:tags r:id="rId43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10913110" y="0"/>
            <a:ext cx="1087120" cy="10020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624840"/>
            <a:ext cx="2839720" cy="771525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45745" y="624840"/>
            <a:ext cx="709295" cy="7607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328930" y="650875"/>
            <a:ext cx="557530" cy="594995"/>
            <a:chOff x="5302250" y="2903538"/>
            <a:chExt cx="1587500" cy="1057276"/>
          </a:xfrm>
          <a:solidFill>
            <a:schemeClr val="accent5">
              <a:lumMod val="75000"/>
            </a:schemeClr>
          </a:solidFill>
        </p:grpSpPr>
        <p:sp>
          <p:nvSpPr>
            <p:cNvPr id="55" name="Freeform 84"/>
            <p:cNvSpPr/>
            <p:nvPr>
              <p:custDataLst>
                <p:tags r:id="rId1"/>
              </p:custDataLst>
            </p:nvPr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/>
            <p:cNvSpPr/>
            <p:nvPr>
              <p:custDataLst>
                <p:tags r:id="rId2"/>
              </p:custDataLst>
            </p:nvPr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/>
            <p:cNvSpPr/>
            <p:nvPr>
              <p:custDataLst>
                <p:tags r:id="rId3"/>
              </p:custDataLst>
            </p:nvPr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/>
            <p:cNvSpPr/>
            <p:nvPr>
              <p:custDataLst>
                <p:tags r:id="rId4"/>
              </p:custDataLst>
            </p:nvPr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/>
            <p:cNvSpPr/>
            <p:nvPr>
              <p:custDataLst>
                <p:tags r:id="rId6"/>
              </p:custDataLst>
            </p:nvPr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/>
            <p:cNvSpPr/>
            <p:nvPr>
              <p:custDataLst>
                <p:tags r:id="rId7"/>
              </p:custDataLst>
            </p:nvPr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5040" y="785495"/>
            <a:ext cx="1562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营销</a:t>
            </a:r>
            <a:r>
              <a:rPr lang="zh-CN" altLang="en-US" sz="24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策略</a:t>
            </a:r>
            <a:endParaRPr lang="zh-CN" altLang="en-US" sz="24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8"/>
            </p:custDataLst>
          </p:nvPr>
        </p:nvSpPr>
        <p:spPr>
          <a:xfrm>
            <a:off x="3057525" y="74104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市场推广</a:t>
            </a:r>
            <a:endParaRPr lang="zh-CN" altLang="en-US" sz="2800">
              <a:solidFill>
                <a:schemeClr val="accent5">
                  <a:lumMod val="75000"/>
                </a:schemeClr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22" name="对角圆角矩形 21"/>
          <p:cNvSpPr/>
          <p:nvPr>
            <p:custDataLst>
              <p:tags r:id="rId9"/>
            </p:custDataLst>
          </p:nvPr>
        </p:nvSpPr>
        <p:spPr>
          <a:xfrm>
            <a:off x="582295" y="2486660"/>
            <a:ext cx="1903095" cy="2510155"/>
          </a:xfrm>
          <a:prstGeom prst="round2DiagRect">
            <a:avLst>
              <a:gd name="adj1" fmla="val 26426"/>
              <a:gd name="adj2" fmla="val 0"/>
            </a:avLst>
          </a:prstGeom>
          <a:effectLst>
            <a:outerShdw blurRad="50800" dist="50800" dir="600000" algn="ctr" rotWithShape="0">
              <a:srgbClr val="000000">
                <a:alpha val="43000"/>
              </a:srgbClr>
            </a:outerShdw>
            <a:softEdge rad="50800"/>
          </a:effectLst>
          <a:scene3d>
            <a:camera prst="orthographicFront"/>
            <a:lightRig rig="threePt" dir="t"/>
          </a:scene3d>
          <a:sp3d extrusionH="76200" contourW="31750">
            <a:extrusionClr>
              <a:schemeClr val="accent5"/>
            </a:extrusionClr>
            <a:contourClr>
              <a:schemeClr val="accent5"/>
            </a:contourClr>
          </a:sp3d>
        </p:spPr>
        <p:style>
          <a:lnRef idx="0">
            <a:srgbClr val="FFFFFF"/>
          </a:lnRef>
          <a:fillRef idx="1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线上推广</a:t>
            </a:r>
            <a:endParaRPr lang="zh-CN" altLang="en-US" sz="20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endParaRPr lang="zh-CN" altLang="en-US" sz="20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r>
              <a:rPr lang="zh-CN" altLang="en-US" sz="20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1）免费线上推广</a:t>
            </a:r>
            <a:endParaRPr lang="zh-CN" altLang="en-US" sz="20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r>
              <a:rPr lang="zh-CN" altLang="en-US" sz="20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2）争取权威媒体报道</a:t>
            </a:r>
            <a:endParaRPr lang="zh-CN" altLang="en-US" sz="20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r>
              <a:rPr lang="zh-CN" altLang="en-US" sz="20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3）商业植入</a:t>
            </a:r>
            <a:endParaRPr lang="zh-CN" altLang="en-US" sz="20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24" name="对角圆角矩形 23"/>
          <p:cNvSpPr/>
          <p:nvPr>
            <p:custDataLst>
              <p:tags r:id="rId10"/>
            </p:custDataLst>
          </p:nvPr>
        </p:nvSpPr>
        <p:spPr>
          <a:xfrm>
            <a:off x="3140075" y="3308350"/>
            <a:ext cx="1903095" cy="2510155"/>
          </a:xfrm>
          <a:prstGeom prst="round2DiagRect">
            <a:avLst>
              <a:gd name="adj1" fmla="val 26426"/>
              <a:gd name="adj2" fmla="val 0"/>
            </a:avLst>
          </a:prstGeom>
          <a:effectLst>
            <a:outerShdw blurRad="50800" dist="50800" dir="600000" algn="ctr" rotWithShape="0">
              <a:srgbClr val="000000">
                <a:alpha val="43000"/>
              </a:srgbClr>
            </a:outerShdw>
            <a:softEdge rad="50800"/>
          </a:effectLst>
          <a:scene3d>
            <a:camera prst="orthographicFront"/>
            <a:lightRig rig="threePt" dir="t"/>
          </a:scene3d>
          <a:sp3d extrusionH="76200" contourW="31750">
            <a:extrusionClr>
              <a:schemeClr val="accent5"/>
            </a:extrusionClr>
            <a:contourClr>
              <a:schemeClr val="accent5"/>
            </a:contourClr>
          </a:sp3d>
        </p:spPr>
        <p:style>
          <a:lnRef idx="0">
            <a:srgbClr val="FFFFFF"/>
          </a:lnRef>
          <a:fillRef idx="1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线</a:t>
            </a:r>
            <a:r>
              <a:rPr lang="zh-CN" altLang="en-US" sz="20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下推广</a:t>
            </a:r>
            <a:endParaRPr lang="zh-CN" altLang="en-US" sz="20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endParaRPr lang="zh-CN" altLang="en-US" sz="20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r>
              <a:rPr lang="zh-CN" altLang="en-US" sz="20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1）广告宣传</a:t>
            </a:r>
            <a:endParaRPr lang="zh-CN" altLang="en-US" sz="20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r>
              <a:rPr lang="zh-CN" altLang="en-US" sz="20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2）合作推广</a:t>
            </a:r>
            <a:endParaRPr lang="zh-CN" altLang="en-US" sz="20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r>
              <a:rPr lang="zh-CN" altLang="en-US" sz="20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3）公开推广</a:t>
            </a:r>
            <a:endParaRPr lang="zh-CN" altLang="en-US" sz="20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9" name="椭圆 8"/>
          <p:cNvSpPr/>
          <p:nvPr>
            <p:custDataLst>
              <p:tags r:id="rId11"/>
            </p:custDataLst>
          </p:nvPr>
        </p:nvSpPr>
        <p:spPr>
          <a:xfrm>
            <a:off x="6067425" y="829310"/>
            <a:ext cx="1450340" cy="1399540"/>
          </a:xfrm>
          <a:prstGeom prst="ellipse">
            <a:avLst/>
          </a:prstGeom>
          <a:effectLst>
            <a:softEdge rad="50800"/>
          </a:effectLst>
        </p:spPr>
        <p:style>
          <a:lnRef idx="0">
            <a:srgbClr val="FFFFFF"/>
          </a:lnRef>
          <a:fillRef idx="1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</a:rPr>
              <a:t>信息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</a:rPr>
              <a:t>传播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26" name="右箭头 25"/>
          <p:cNvSpPr/>
          <p:nvPr>
            <p:custDataLst>
              <p:tags r:id="rId12"/>
            </p:custDataLst>
          </p:nvPr>
        </p:nvSpPr>
        <p:spPr>
          <a:xfrm>
            <a:off x="7796530" y="1035050"/>
            <a:ext cx="1492250" cy="988060"/>
          </a:xfrm>
          <a:prstGeom prst="rightArrow">
            <a:avLst/>
          </a:prstGeom>
          <a:effectLst>
            <a:softEdge rad="50800"/>
          </a:effectLst>
        </p:spPr>
        <p:style>
          <a:lnRef idx="0">
            <a:srgbClr val="FFFFFF"/>
          </a:lnRef>
          <a:fillRef idx="1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扩大</a:t>
            </a:r>
            <a:endParaRPr lang="zh-CN" altLang="en-US" sz="200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27" name="流程图: 可选过程 26"/>
          <p:cNvSpPr/>
          <p:nvPr>
            <p:custDataLst>
              <p:tags r:id="rId13"/>
            </p:custDataLst>
          </p:nvPr>
        </p:nvSpPr>
        <p:spPr>
          <a:xfrm>
            <a:off x="9424035" y="914400"/>
            <a:ext cx="2458720" cy="1172845"/>
          </a:xfrm>
          <a:prstGeom prst="flowChartAlternateProcess">
            <a:avLst/>
          </a:prstGeom>
          <a:effectLst>
            <a:softEdge rad="50800"/>
          </a:effectLst>
        </p:spPr>
        <p:style>
          <a:lnRef idx="0">
            <a:srgbClr val="FFFFFF"/>
          </a:lnRef>
          <a:fillRef idx="1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影响力</a:t>
            </a:r>
            <a:endParaRPr lang="zh-CN" altLang="en-US" sz="32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99225" y="2486660"/>
            <a:ext cx="5218430" cy="389064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2" name="图片 10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915785" y="2625090"/>
            <a:ext cx="2051685" cy="16554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288780" y="2625090"/>
            <a:ext cx="2051685" cy="16554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915785" y="4532630"/>
            <a:ext cx="2051685" cy="16560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9288780" y="4532630"/>
            <a:ext cx="2051685" cy="16560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/>
          <p:nvPr>
            <p:custDataLst>
              <p:tags r:id="rId22"/>
            </p:custDataLst>
          </p:nvPr>
        </p:nvPicPr>
        <p:blipFill>
          <a:blip r:embed="rId2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13110" y="0"/>
            <a:ext cx="1087120" cy="10020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624840"/>
            <a:ext cx="2839720" cy="771525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45745" y="624840"/>
            <a:ext cx="709295" cy="7607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328930" y="650875"/>
            <a:ext cx="557530" cy="594995"/>
            <a:chOff x="5302250" y="2903538"/>
            <a:chExt cx="1587500" cy="1057276"/>
          </a:xfrm>
          <a:solidFill>
            <a:schemeClr val="accent5">
              <a:lumMod val="75000"/>
            </a:schemeClr>
          </a:solidFill>
        </p:grpSpPr>
        <p:sp>
          <p:nvSpPr>
            <p:cNvPr id="55" name="Freeform 84"/>
            <p:cNvSpPr/>
            <p:nvPr>
              <p:custDataLst>
                <p:tags r:id="rId1"/>
              </p:custDataLst>
            </p:nvPr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/>
            <p:cNvSpPr/>
            <p:nvPr>
              <p:custDataLst>
                <p:tags r:id="rId2"/>
              </p:custDataLst>
            </p:nvPr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/>
            <p:cNvSpPr/>
            <p:nvPr>
              <p:custDataLst>
                <p:tags r:id="rId3"/>
              </p:custDataLst>
            </p:nvPr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/>
            <p:cNvSpPr/>
            <p:nvPr>
              <p:custDataLst>
                <p:tags r:id="rId4"/>
              </p:custDataLst>
            </p:nvPr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/>
            <p:cNvSpPr/>
            <p:nvPr>
              <p:custDataLst>
                <p:tags r:id="rId6"/>
              </p:custDataLst>
            </p:nvPr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/>
            <p:cNvSpPr/>
            <p:nvPr>
              <p:custDataLst>
                <p:tags r:id="rId7"/>
              </p:custDataLst>
            </p:nvPr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5040" y="785495"/>
            <a:ext cx="1562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营销</a:t>
            </a:r>
            <a:r>
              <a:rPr lang="zh-CN" altLang="en-US" sz="24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策略</a:t>
            </a:r>
            <a:endParaRPr lang="zh-CN" altLang="en-US" sz="24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8"/>
            </p:custDataLst>
          </p:nvPr>
        </p:nvSpPr>
        <p:spPr>
          <a:xfrm>
            <a:off x="3093085" y="72390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市场推广</a:t>
            </a:r>
            <a:endParaRPr lang="zh-CN" altLang="en-US" sz="2800">
              <a:solidFill>
                <a:schemeClr val="accent5">
                  <a:lumMod val="75000"/>
                </a:schemeClr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29" name="椭圆 28"/>
          <p:cNvSpPr/>
          <p:nvPr>
            <p:custDataLst>
              <p:tags r:id="rId9"/>
            </p:custDataLst>
          </p:nvPr>
        </p:nvSpPr>
        <p:spPr>
          <a:xfrm>
            <a:off x="349885" y="3194685"/>
            <a:ext cx="1265555" cy="1224280"/>
          </a:xfrm>
          <a:prstGeom prst="ellipse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引发</a:t>
            </a:r>
            <a:endParaRPr lang="zh-CN" altLang="en-US" sz="2400" b="1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r>
              <a:rPr lang="zh-CN" altLang="en-US" sz="2400" b="1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感触</a:t>
            </a:r>
            <a:endParaRPr lang="zh-CN" altLang="en-US" sz="2400" b="1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1" name="椭圆 30"/>
          <p:cNvSpPr/>
          <p:nvPr>
            <p:custDataLst>
              <p:tags r:id="rId10"/>
            </p:custDataLst>
          </p:nvPr>
        </p:nvSpPr>
        <p:spPr>
          <a:xfrm>
            <a:off x="2465070" y="1970405"/>
            <a:ext cx="1265555" cy="1224280"/>
          </a:xfrm>
          <a:prstGeom prst="ellipse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</a:rPr>
              <a:t>宣传故事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0" name="椭圆 29"/>
          <p:cNvSpPr/>
          <p:nvPr>
            <p:custDataLst>
              <p:tags r:id="rId11"/>
            </p:custDataLst>
          </p:nvPr>
        </p:nvSpPr>
        <p:spPr>
          <a:xfrm>
            <a:off x="2465070" y="4852670"/>
            <a:ext cx="1265555" cy="1224280"/>
          </a:xfrm>
          <a:prstGeom prst="ellipse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</a:rPr>
              <a:t>示范应用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904865" y="1765935"/>
            <a:ext cx="874395" cy="3816985"/>
            <a:chOff x="9299" y="2781"/>
            <a:chExt cx="1377" cy="6011"/>
          </a:xfrm>
        </p:grpSpPr>
        <p:sp>
          <p:nvSpPr>
            <p:cNvPr id="36" name="圆柱形 35"/>
            <p:cNvSpPr/>
            <p:nvPr>
              <p:custDataLst>
                <p:tags r:id="rId12"/>
              </p:custDataLst>
            </p:nvPr>
          </p:nvSpPr>
          <p:spPr>
            <a:xfrm>
              <a:off x="9299" y="3103"/>
              <a:ext cx="1377" cy="5006"/>
            </a:xfrm>
            <a:prstGeom prst="can">
              <a:avLst/>
            </a:prstGeom>
          </p:spPr>
          <p:style>
            <a:lnRef idx="0">
              <a:srgbClr val="FFFFFF"/>
            </a:lnRef>
            <a:fillRef idx="3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>
              <p:custDataLst>
                <p:tags r:id="rId13"/>
              </p:custDataLst>
            </p:nvPr>
          </p:nvSpPr>
          <p:spPr>
            <a:xfrm>
              <a:off x="9553" y="2781"/>
              <a:ext cx="869" cy="601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ctr"/>
              <a:r>
                <a:rPr lang="zh-CN" altLang="en-US" sz="2400" b="1">
                  <a:solidFill>
                    <a:schemeClr val="tx1"/>
                  </a:solidFill>
                  <a:latin typeface="华文新魏" panose="02010800040101010101" charset="-122"/>
                  <a:ea typeface="华文新魏" panose="02010800040101010101" charset="-122"/>
                </a:rPr>
                <a:t>促进行动</a:t>
              </a:r>
              <a:endParaRPr lang="zh-CN" altLang="en-US" sz="2400" b="1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</p:grpSp>
      <p:sp>
        <p:nvSpPr>
          <p:cNvPr id="33" name="流程图: 终止 32"/>
          <p:cNvSpPr/>
          <p:nvPr>
            <p:custDataLst>
              <p:tags r:id="rId14"/>
            </p:custDataLst>
          </p:nvPr>
        </p:nvSpPr>
        <p:spPr>
          <a:xfrm>
            <a:off x="7417435" y="1516380"/>
            <a:ext cx="3538855" cy="750570"/>
          </a:xfrm>
          <a:prstGeom prst="flowChartTerminator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限时优惠和奖励计划</a:t>
            </a:r>
            <a:endParaRPr lang="zh-CN" altLang="en-US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4" name="流程图: 终止 33"/>
          <p:cNvSpPr/>
          <p:nvPr>
            <p:custDataLst>
              <p:tags r:id="rId15"/>
            </p:custDataLst>
          </p:nvPr>
        </p:nvSpPr>
        <p:spPr>
          <a:xfrm>
            <a:off x="7417435" y="3184525"/>
            <a:ext cx="3538855" cy="750570"/>
          </a:xfrm>
          <a:prstGeom prst="flowChartTerminator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免费咨询和试用期</a:t>
            </a:r>
            <a:endParaRPr lang="zh-CN" altLang="en-US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5" name="流程图: 终止 34"/>
          <p:cNvSpPr/>
          <p:nvPr>
            <p:custDataLst>
              <p:tags r:id="rId16"/>
            </p:custDataLst>
          </p:nvPr>
        </p:nvSpPr>
        <p:spPr>
          <a:xfrm>
            <a:off x="7417435" y="4852670"/>
            <a:ext cx="3538855" cy="750570"/>
          </a:xfrm>
          <a:prstGeom prst="flowChartTerminator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参与行业展会和活动</a:t>
            </a:r>
            <a:endParaRPr lang="zh-CN" altLang="en-US"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2" name="图片 1"/>
          <p:cNvPicPr/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0913110" y="0"/>
            <a:ext cx="1087120" cy="10020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9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624840"/>
            <a:ext cx="2839720" cy="771525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45745" y="624840"/>
            <a:ext cx="709295" cy="7607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328930" y="650875"/>
            <a:ext cx="557530" cy="594995"/>
            <a:chOff x="5302250" y="2903538"/>
            <a:chExt cx="1587500" cy="1057276"/>
          </a:xfrm>
          <a:solidFill>
            <a:schemeClr val="accent5">
              <a:lumMod val="75000"/>
            </a:schemeClr>
          </a:solidFill>
        </p:grpSpPr>
        <p:sp>
          <p:nvSpPr>
            <p:cNvPr id="55" name="Freeform 84"/>
            <p:cNvSpPr/>
            <p:nvPr>
              <p:custDataLst>
                <p:tags r:id="rId1"/>
              </p:custDataLst>
            </p:nvPr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/>
            <p:cNvSpPr/>
            <p:nvPr>
              <p:custDataLst>
                <p:tags r:id="rId2"/>
              </p:custDataLst>
            </p:nvPr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/>
            <p:cNvSpPr/>
            <p:nvPr>
              <p:custDataLst>
                <p:tags r:id="rId3"/>
              </p:custDataLst>
            </p:nvPr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/>
            <p:cNvSpPr/>
            <p:nvPr>
              <p:custDataLst>
                <p:tags r:id="rId4"/>
              </p:custDataLst>
            </p:nvPr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/>
            <p:cNvSpPr/>
            <p:nvPr>
              <p:custDataLst>
                <p:tags r:id="rId6"/>
              </p:custDataLst>
            </p:nvPr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/>
            <p:cNvSpPr/>
            <p:nvPr>
              <p:custDataLst>
                <p:tags r:id="rId7"/>
              </p:custDataLst>
            </p:nvPr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5040" y="785495"/>
            <a:ext cx="1562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营销</a:t>
            </a:r>
            <a:r>
              <a:rPr lang="zh-CN" altLang="en-US" sz="24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策略</a:t>
            </a:r>
            <a:endParaRPr lang="zh-CN" altLang="en-US" sz="24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22" name="圆角矩形 21"/>
          <p:cNvSpPr/>
          <p:nvPr>
            <p:custDataLst>
              <p:tags r:id="rId8"/>
            </p:custDataLst>
          </p:nvPr>
        </p:nvSpPr>
        <p:spPr>
          <a:xfrm>
            <a:off x="153035" y="1751330"/>
            <a:ext cx="1586230" cy="235585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endParaRPr lang="zh-CN" altLang="en-US" sz="20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endParaRPr lang="zh-CN" altLang="en-US" sz="20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endParaRPr lang="zh-CN" altLang="en-US" sz="20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r>
              <a:rPr lang="zh-CN" altLang="en-US" sz="20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体验式</a:t>
            </a:r>
            <a:endParaRPr lang="zh-CN" altLang="en-US" sz="200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r>
              <a:rPr lang="zh-CN" altLang="en-US" sz="20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营销</a:t>
            </a:r>
            <a:endParaRPr lang="zh-CN" altLang="en-US" sz="200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让养老机构和子女亲身体验智慧养老护工监测系统</a:t>
            </a:r>
            <a:endParaRPr lang="zh-CN" altLang="en-US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endParaRPr lang="zh-CN" altLang="en-US" sz="20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endParaRPr lang="zh-CN" altLang="en-US" sz="20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endParaRPr lang="zh-CN" altLang="en-US" sz="20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endParaRPr lang="zh-CN" altLang="en-US" sz="20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7" name="圆角矩形 36"/>
          <p:cNvSpPr/>
          <p:nvPr>
            <p:custDataLst>
              <p:tags r:id="rId9"/>
            </p:custDataLst>
          </p:nvPr>
        </p:nvSpPr>
        <p:spPr>
          <a:xfrm>
            <a:off x="10301605" y="2958465"/>
            <a:ext cx="1586230" cy="235585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圈层营销</a:t>
            </a:r>
            <a:endParaRPr lang="zh-CN" altLang="en-US" sz="200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利用合作商、自身的各种资源以及用户身边的潜在用户</a:t>
            </a:r>
            <a:endParaRPr lang="zh-CN" altLang="en-US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8" name="圆角矩形 37"/>
          <p:cNvSpPr/>
          <p:nvPr>
            <p:custDataLst>
              <p:tags r:id="rId10"/>
            </p:custDataLst>
          </p:nvPr>
        </p:nvSpPr>
        <p:spPr>
          <a:xfrm>
            <a:off x="8368030" y="1477645"/>
            <a:ext cx="1586230" cy="235585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线下营销</a:t>
            </a:r>
            <a:endParaRPr lang="zh-CN" altLang="en-US" sz="200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深入社区养老院，开展讲座，发展潜在客户</a:t>
            </a:r>
            <a:endParaRPr lang="zh-CN" altLang="en-US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9" name="圆角矩形 38"/>
          <p:cNvSpPr/>
          <p:nvPr>
            <p:custDataLst>
              <p:tags r:id="rId11"/>
            </p:custDataLst>
          </p:nvPr>
        </p:nvSpPr>
        <p:spPr>
          <a:xfrm>
            <a:off x="6258560" y="2831465"/>
            <a:ext cx="1586230" cy="235585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数字营销</a:t>
            </a:r>
            <a:endParaRPr lang="zh-CN" altLang="en-US" sz="200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利用互联网和数字媒体平台进行广告和市场推广</a:t>
            </a:r>
            <a:endParaRPr lang="zh-CN" altLang="en-US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0" name="圆角矩形 39"/>
          <p:cNvSpPr/>
          <p:nvPr>
            <p:custDataLst>
              <p:tags r:id="rId12"/>
            </p:custDataLst>
          </p:nvPr>
        </p:nvSpPr>
        <p:spPr>
          <a:xfrm>
            <a:off x="4149090" y="1794510"/>
            <a:ext cx="1586230" cy="235585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代理商</a:t>
            </a:r>
            <a:endParaRPr lang="zh-CN" altLang="en-US" sz="200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r>
              <a:rPr lang="zh-CN" altLang="en-US" sz="20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模式</a:t>
            </a:r>
            <a:endParaRPr lang="zh-CN" altLang="en-US" sz="20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与相关的代理商或经销商建立合作关系</a:t>
            </a:r>
            <a:endParaRPr lang="zh-CN" altLang="en-US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1" name="圆角矩形 40"/>
          <p:cNvSpPr/>
          <p:nvPr>
            <p:custDataLst>
              <p:tags r:id="rId13"/>
            </p:custDataLst>
          </p:nvPr>
        </p:nvSpPr>
        <p:spPr>
          <a:xfrm>
            <a:off x="2039620" y="2831465"/>
            <a:ext cx="1586230" cy="235585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直销模式</a:t>
            </a:r>
            <a:endParaRPr lang="zh-CN" altLang="en-US" sz="20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直接与养老机构和子女进行沟通和销售，推广智慧养老护工监测系统</a:t>
            </a:r>
            <a:endParaRPr lang="zh-CN" altLang="en-US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45" y="5812790"/>
            <a:ext cx="12214860" cy="105029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2" name="图片 51"/>
          <p:cNvPicPr/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859135" y="5913120"/>
            <a:ext cx="1028700" cy="8489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/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0913110" y="0"/>
            <a:ext cx="1087120" cy="10020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8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624840"/>
            <a:ext cx="2839720" cy="771525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45745" y="624840"/>
            <a:ext cx="2271395" cy="760730"/>
            <a:chOff x="387" y="984"/>
            <a:chExt cx="3577" cy="1198"/>
          </a:xfrm>
        </p:grpSpPr>
        <p:sp>
          <p:nvSpPr>
            <p:cNvPr id="5" name="椭圆 4"/>
            <p:cNvSpPr/>
            <p:nvPr/>
          </p:nvSpPr>
          <p:spPr>
            <a:xfrm>
              <a:off x="387" y="984"/>
              <a:ext cx="1117" cy="119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518" y="1025"/>
              <a:ext cx="878" cy="937"/>
              <a:chOff x="5302250" y="2903538"/>
              <a:chExt cx="1587500" cy="1057276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55" name="Freeform 84"/>
              <p:cNvSpPr/>
              <p:nvPr>
                <p:custDataLst>
                  <p:tags r:id="rId1"/>
                </p:custDataLst>
              </p:nvPr>
            </p:nvSpPr>
            <p:spPr bwMode="auto">
              <a:xfrm>
                <a:off x="5362575" y="3040063"/>
                <a:ext cx="706438" cy="614363"/>
              </a:xfrm>
              <a:custGeom>
                <a:avLst/>
                <a:gdLst>
                  <a:gd name="T0" fmla="*/ 181 w 187"/>
                  <a:gd name="T1" fmla="*/ 49 h 162"/>
                  <a:gd name="T2" fmla="*/ 187 w 187"/>
                  <a:gd name="T3" fmla="*/ 66 h 162"/>
                  <a:gd name="T4" fmla="*/ 187 w 187"/>
                  <a:gd name="T5" fmla="*/ 162 h 162"/>
                  <a:gd name="T6" fmla="*/ 176 w 187"/>
                  <a:gd name="T7" fmla="*/ 153 h 162"/>
                  <a:gd name="T8" fmla="*/ 92 w 187"/>
                  <a:gd name="T9" fmla="*/ 115 h 162"/>
                  <a:gd name="T10" fmla="*/ 73 w 187"/>
                  <a:gd name="T11" fmla="*/ 114 h 162"/>
                  <a:gd name="T12" fmla="*/ 8 w 187"/>
                  <a:gd name="T13" fmla="*/ 131 h 162"/>
                  <a:gd name="T14" fmla="*/ 1 w 187"/>
                  <a:gd name="T15" fmla="*/ 131 h 162"/>
                  <a:gd name="T16" fmla="*/ 2 w 187"/>
                  <a:gd name="T17" fmla="*/ 126 h 162"/>
                  <a:gd name="T18" fmla="*/ 26 w 187"/>
                  <a:gd name="T19" fmla="*/ 70 h 162"/>
                  <a:gd name="T20" fmla="*/ 48 w 187"/>
                  <a:gd name="T21" fmla="*/ 20 h 162"/>
                  <a:gd name="T22" fmla="*/ 53 w 187"/>
                  <a:gd name="T23" fmla="*/ 13 h 162"/>
                  <a:gd name="T24" fmla="*/ 62 w 187"/>
                  <a:gd name="T25" fmla="*/ 9 h 162"/>
                  <a:gd name="T26" fmla="*/ 130 w 187"/>
                  <a:gd name="T27" fmla="*/ 11 h 162"/>
                  <a:gd name="T28" fmla="*/ 181 w 187"/>
                  <a:gd name="T29" fmla="*/ 49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7" h="162">
                    <a:moveTo>
                      <a:pt x="181" y="49"/>
                    </a:moveTo>
                    <a:cubicBezTo>
                      <a:pt x="184" y="54"/>
                      <a:pt x="187" y="60"/>
                      <a:pt x="187" y="66"/>
                    </a:cubicBezTo>
                    <a:cubicBezTo>
                      <a:pt x="187" y="162"/>
                      <a:pt x="187" y="162"/>
                      <a:pt x="187" y="162"/>
                    </a:cubicBezTo>
                    <a:cubicBezTo>
                      <a:pt x="187" y="162"/>
                      <a:pt x="178" y="154"/>
                      <a:pt x="176" y="153"/>
                    </a:cubicBezTo>
                    <a:cubicBezTo>
                      <a:pt x="168" y="148"/>
                      <a:pt x="133" y="120"/>
                      <a:pt x="92" y="115"/>
                    </a:cubicBezTo>
                    <a:cubicBezTo>
                      <a:pt x="86" y="114"/>
                      <a:pt x="79" y="114"/>
                      <a:pt x="73" y="114"/>
                    </a:cubicBezTo>
                    <a:cubicBezTo>
                      <a:pt x="32" y="114"/>
                      <a:pt x="8" y="131"/>
                      <a:pt x="8" y="131"/>
                    </a:cubicBezTo>
                    <a:cubicBezTo>
                      <a:pt x="5" y="133"/>
                      <a:pt x="2" y="133"/>
                      <a:pt x="1" y="131"/>
                    </a:cubicBezTo>
                    <a:cubicBezTo>
                      <a:pt x="0" y="130"/>
                      <a:pt x="1" y="128"/>
                      <a:pt x="2" y="126"/>
                    </a:cubicBezTo>
                    <a:cubicBezTo>
                      <a:pt x="26" y="70"/>
                      <a:pt x="26" y="70"/>
                      <a:pt x="26" y="70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9" y="18"/>
                      <a:pt x="51" y="15"/>
                      <a:pt x="53" y="13"/>
                    </a:cubicBezTo>
                    <a:cubicBezTo>
                      <a:pt x="55" y="11"/>
                      <a:pt x="59" y="10"/>
                      <a:pt x="62" y="9"/>
                    </a:cubicBezTo>
                    <a:cubicBezTo>
                      <a:pt x="65" y="9"/>
                      <a:pt x="98" y="0"/>
                      <a:pt x="130" y="11"/>
                    </a:cubicBezTo>
                    <a:cubicBezTo>
                      <a:pt x="163" y="22"/>
                      <a:pt x="179" y="45"/>
                      <a:pt x="181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pPr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56" name="Freeform 8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6115050" y="2903538"/>
                <a:ext cx="400050" cy="747713"/>
              </a:xfrm>
              <a:custGeom>
                <a:avLst/>
                <a:gdLst>
                  <a:gd name="T0" fmla="*/ 44 w 106"/>
                  <a:gd name="T1" fmla="*/ 119 h 197"/>
                  <a:gd name="T2" fmla="*/ 3 w 106"/>
                  <a:gd name="T3" fmla="*/ 187 h 197"/>
                  <a:gd name="T4" fmla="*/ 0 w 106"/>
                  <a:gd name="T5" fmla="*/ 197 h 197"/>
                  <a:gd name="T6" fmla="*/ 0 w 106"/>
                  <a:gd name="T7" fmla="*/ 83 h 197"/>
                  <a:gd name="T8" fmla="*/ 1 w 106"/>
                  <a:gd name="T9" fmla="*/ 64 h 197"/>
                  <a:gd name="T10" fmla="*/ 16 w 106"/>
                  <a:gd name="T11" fmla="*/ 29 h 197"/>
                  <a:gd name="T12" fmla="*/ 49 w 106"/>
                  <a:gd name="T13" fmla="*/ 1 h 197"/>
                  <a:gd name="T14" fmla="*/ 54 w 106"/>
                  <a:gd name="T15" fmla="*/ 0 h 197"/>
                  <a:gd name="T16" fmla="*/ 64 w 106"/>
                  <a:gd name="T17" fmla="*/ 6 h 197"/>
                  <a:gd name="T18" fmla="*/ 85 w 106"/>
                  <a:gd name="T19" fmla="*/ 42 h 197"/>
                  <a:gd name="T20" fmla="*/ 86 w 106"/>
                  <a:gd name="T21" fmla="*/ 42 h 197"/>
                  <a:gd name="T22" fmla="*/ 104 w 106"/>
                  <a:gd name="T23" fmla="*/ 74 h 197"/>
                  <a:gd name="T24" fmla="*/ 105 w 106"/>
                  <a:gd name="T25" fmla="*/ 82 h 197"/>
                  <a:gd name="T26" fmla="*/ 99 w 106"/>
                  <a:gd name="T27" fmla="*/ 87 h 197"/>
                  <a:gd name="T28" fmla="*/ 44 w 106"/>
                  <a:gd name="T29" fmla="*/ 119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6" h="197">
                    <a:moveTo>
                      <a:pt x="44" y="119"/>
                    </a:moveTo>
                    <a:cubicBezTo>
                      <a:pt x="25" y="137"/>
                      <a:pt x="12" y="156"/>
                      <a:pt x="3" y="187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77"/>
                      <a:pt x="0" y="69"/>
                      <a:pt x="1" y="64"/>
                    </a:cubicBezTo>
                    <a:cubicBezTo>
                      <a:pt x="1" y="63"/>
                      <a:pt x="3" y="47"/>
                      <a:pt x="16" y="29"/>
                    </a:cubicBezTo>
                    <a:cubicBezTo>
                      <a:pt x="30" y="11"/>
                      <a:pt x="48" y="1"/>
                      <a:pt x="49" y="1"/>
                    </a:cubicBezTo>
                    <a:cubicBezTo>
                      <a:pt x="51" y="0"/>
                      <a:pt x="52" y="0"/>
                      <a:pt x="54" y="0"/>
                    </a:cubicBezTo>
                    <a:cubicBezTo>
                      <a:pt x="58" y="0"/>
                      <a:pt x="62" y="2"/>
                      <a:pt x="64" y="6"/>
                    </a:cubicBezTo>
                    <a:cubicBezTo>
                      <a:pt x="85" y="42"/>
                      <a:pt x="85" y="42"/>
                      <a:pt x="85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104" y="74"/>
                      <a:pt x="104" y="74"/>
                      <a:pt x="104" y="74"/>
                    </a:cubicBezTo>
                    <a:cubicBezTo>
                      <a:pt x="106" y="76"/>
                      <a:pt x="106" y="79"/>
                      <a:pt x="105" y="82"/>
                    </a:cubicBezTo>
                    <a:cubicBezTo>
                      <a:pt x="104" y="84"/>
                      <a:pt x="102" y="86"/>
                      <a:pt x="99" y="87"/>
                    </a:cubicBezTo>
                    <a:cubicBezTo>
                      <a:pt x="99" y="87"/>
                      <a:pt x="66" y="99"/>
                      <a:pt x="44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pPr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57" name="Freeform 86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6194425" y="3529013"/>
                <a:ext cx="642938" cy="160338"/>
              </a:xfrm>
              <a:custGeom>
                <a:avLst/>
                <a:gdLst>
                  <a:gd name="T0" fmla="*/ 155 w 170"/>
                  <a:gd name="T1" fmla="*/ 11 h 42"/>
                  <a:gd name="T2" fmla="*/ 154 w 170"/>
                  <a:gd name="T3" fmla="*/ 10 h 42"/>
                  <a:gd name="T4" fmla="*/ 153 w 170"/>
                  <a:gd name="T5" fmla="*/ 10 h 42"/>
                  <a:gd name="T6" fmla="*/ 108 w 170"/>
                  <a:gd name="T7" fmla="*/ 0 h 42"/>
                  <a:gd name="T8" fmla="*/ 85 w 170"/>
                  <a:gd name="T9" fmla="*/ 3 h 42"/>
                  <a:gd name="T10" fmla="*/ 11 w 170"/>
                  <a:gd name="T11" fmla="*/ 35 h 42"/>
                  <a:gd name="T12" fmla="*/ 11 w 170"/>
                  <a:gd name="T13" fmla="*/ 36 h 42"/>
                  <a:gd name="T14" fmla="*/ 7 w 170"/>
                  <a:gd name="T15" fmla="*/ 38 h 42"/>
                  <a:gd name="T16" fmla="*/ 3 w 170"/>
                  <a:gd name="T17" fmla="*/ 40 h 42"/>
                  <a:gd name="T18" fmla="*/ 1 w 170"/>
                  <a:gd name="T19" fmla="*/ 42 h 42"/>
                  <a:gd name="T20" fmla="*/ 0 w 170"/>
                  <a:gd name="T21" fmla="*/ 42 h 42"/>
                  <a:gd name="T22" fmla="*/ 161 w 170"/>
                  <a:gd name="T23" fmla="*/ 42 h 42"/>
                  <a:gd name="T24" fmla="*/ 169 w 170"/>
                  <a:gd name="T25" fmla="*/ 38 h 42"/>
                  <a:gd name="T26" fmla="*/ 167 w 170"/>
                  <a:gd name="T27" fmla="*/ 28 h 42"/>
                  <a:gd name="T28" fmla="*/ 155 w 170"/>
                  <a:gd name="T29" fmla="*/ 1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0" h="42">
                    <a:moveTo>
                      <a:pt x="155" y="11"/>
                    </a:moveTo>
                    <a:cubicBezTo>
                      <a:pt x="155" y="11"/>
                      <a:pt x="154" y="10"/>
                      <a:pt x="154" y="10"/>
                    </a:cubicBezTo>
                    <a:cubicBezTo>
                      <a:pt x="153" y="10"/>
                      <a:pt x="153" y="10"/>
                      <a:pt x="153" y="10"/>
                    </a:cubicBezTo>
                    <a:cubicBezTo>
                      <a:pt x="152" y="9"/>
                      <a:pt x="132" y="0"/>
                      <a:pt x="108" y="0"/>
                    </a:cubicBezTo>
                    <a:cubicBezTo>
                      <a:pt x="100" y="0"/>
                      <a:pt x="92" y="1"/>
                      <a:pt x="85" y="3"/>
                    </a:cubicBezTo>
                    <a:cubicBezTo>
                      <a:pt x="46" y="15"/>
                      <a:pt x="15" y="33"/>
                      <a:pt x="11" y="35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0" y="36"/>
                      <a:pt x="9" y="37"/>
                      <a:pt x="7" y="38"/>
                    </a:cubicBezTo>
                    <a:cubicBezTo>
                      <a:pt x="6" y="39"/>
                      <a:pt x="4" y="40"/>
                      <a:pt x="3" y="40"/>
                    </a:cubicBezTo>
                    <a:cubicBezTo>
                      <a:pt x="2" y="41"/>
                      <a:pt x="2" y="41"/>
                      <a:pt x="1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61" y="42"/>
                      <a:pt x="161" y="42"/>
                      <a:pt x="161" y="42"/>
                    </a:cubicBezTo>
                    <a:cubicBezTo>
                      <a:pt x="165" y="42"/>
                      <a:pt x="167" y="41"/>
                      <a:pt x="169" y="38"/>
                    </a:cubicBezTo>
                    <a:cubicBezTo>
                      <a:pt x="170" y="35"/>
                      <a:pt x="169" y="32"/>
                      <a:pt x="167" y="28"/>
                    </a:cubicBezTo>
                    <a:cubicBezTo>
                      <a:pt x="167" y="28"/>
                      <a:pt x="162" y="20"/>
                      <a:pt x="15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pPr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58" name="Freeform 87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5335588" y="3771901"/>
                <a:ext cx="1520825" cy="155575"/>
              </a:xfrm>
              <a:custGeom>
                <a:avLst/>
                <a:gdLst>
                  <a:gd name="T0" fmla="*/ 402 w 402"/>
                  <a:gd name="T1" fmla="*/ 24 h 41"/>
                  <a:gd name="T2" fmla="*/ 385 w 402"/>
                  <a:gd name="T3" fmla="*/ 41 h 41"/>
                  <a:gd name="T4" fmla="*/ 382 w 402"/>
                  <a:gd name="T5" fmla="*/ 41 h 41"/>
                  <a:gd name="T6" fmla="*/ 232 w 402"/>
                  <a:gd name="T7" fmla="*/ 28 h 41"/>
                  <a:gd name="T8" fmla="*/ 217 w 402"/>
                  <a:gd name="T9" fmla="*/ 34 h 41"/>
                  <a:gd name="T10" fmla="*/ 216 w 402"/>
                  <a:gd name="T11" fmla="*/ 35 h 41"/>
                  <a:gd name="T12" fmla="*/ 201 w 402"/>
                  <a:gd name="T13" fmla="*/ 40 h 41"/>
                  <a:gd name="T14" fmla="*/ 201 w 402"/>
                  <a:gd name="T15" fmla="*/ 40 h 41"/>
                  <a:gd name="T16" fmla="*/ 186 w 402"/>
                  <a:gd name="T17" fmla="*/ 35 h 41"/>
                  <a:gd name="T18" fmla="*/ 185 w 402"/>
                  <a:gd name="T19" fmla="*/ 34 h 41"/>
                  <a:gd name="T20" fmla="*/ 170 w 402"/>
                  <a:gd name="T21" fmla="*/ 28 h 41"/>
                  <a:gd name="T22" fmla="*/ 20 w 402"/>
                  <a:gd name="T23" fmla="*/ 41 h 41"/>
                  <a:gd name="T24" fmla="*/ 17 w 402"/>
                  <a:gd name="T25" fmla="*/ 41 h 41"/>
                  <a:gd name="T26" fmla="*/ 0 w 402"/>
                  <a:gd name="T27" fmla="*/ 24 h 41"/>
                  <a:gd name="T28" fmla="*/ 16 w 402"/>
                  <a:gd name="T29" fmla="*/ 7 h 41"/>
                  <a:gd name="T30" fmla="*/ 17 w 402"/>
                  <a:gd name="T31" fmla="*/ 7 h 41"/>
                  <a:gd name="T32" fmla="*/ 164 w 402"/>
                  <a:gd name="T33" fmla="*/ 0 h 41"/>
                  <a:gd name="T34" fmla="*/ 177 w 402"/>
                  <a:gd name="T35" fmla="*/ 6 h 41"/>
                  <a:gd name="T36" fmla="*/ 182 w 402"/>
                  <a:gd name="T37" fmla="*/ 6 h 41"/>
                  <a:gd name="T38" fmla="*/ 194 w 402"/>
                  <a:gd name="T39" fmla="*/ 0 h 41"/>
                  <a:gd name="T40" fmla="*/ 208 w 402"/>
                  <a:gd name="T41" fmla="*/ 0 h 41"/>
                  <a:gd name="T42" fmla="*/ 220 w 402"/>
                  <a:gd name="T43" fmla="*/ 6 h 41"/>
                  <a:gd name="T44" fmla="*/ 225 w 402"/>
                  <a:gd name="T45" fmla="*/ 6 h 41"/>
                  <a:gd name="T46" fmla="*/ 238 w 402"/>
                  <a:gd name="T47" fmla="*/ 0 h 41"/>
                  <a:gd name="T48" fmla="*/ 385 w 402"/>
                  <a:gd name="T49" fmla="*/ 7 h 41"/>
                  <a:gd name="T50" fmla="*/ 386 w 402"/>
                  <a:gd name="T51" fmla="*/ 7 h 41"/>
                  <a:gd name="T52" fmla="*/ 402 w 402"/>
                  <a:gd name="T53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02" h="41">
                    <a:moveTo>
                      <a:pt x="402" y="24"/>
                    </a:moveTo>
                    <a:cubicBezTo>
                      <a:pt x="402" y="33"/>
                      <a:pt x="394" y="41"/>
                      <a:pt x="385" y="41"/>
                    </a:cubicBezTo>
                    <a:cubicBezTo>
                      <a:pt x="384" y="41"/>
                      <a:pt x="383" y="41"/>
                      <a:pt x="382" y="41"/>
                    </a:cubicBezTo>
                    <a:cubicBezTo>
                      <a:pt x="232" y="28"/>
                      <a:pt x="232" y="28"/>
                      <a:pt x="232" y="28"/>
                    </a:cubicBezTo>
                    <a:cubicBezTo>
                      <a:pt x="227" y="28"/>
                      <a:pt x="220" y="31"/>
                      <a:pt x="217" y="34"/>
                    </a:cubicBezTo>
                    <a:cubicBezTo>
                      <a:pt x="217" y="34"/>
                      <a:pt x="217" y="34"/>
                      <a:pt x="216" y="35"/>
                    </a:cubicBezTo>
                    <a:cubicBezTo>
                      <a:pt x="214" y="38"/>
                      <a:pt x="208" y="40"/>
                      <a:pt x="201" y="40"/>
                    </a:cubicBezTo>
                    <a:cubicBezTo>
                      <a:pt x="201" y="40"/>
                      <a:pt x="201" y="40"/>
                      <a:pt x="201" y="40"/>
                    </a:cubicBezTo>
                    <a:cubicBezTo>
                      <a:pt x="194" y="40"/>
                      <a:pt x="188" y="38"/>
                      <a:pt x="186" y="35"/>
                    </a:cubicBezTo>
                    <a:cubicBezTo>
                      <a:pt x="185" y="34"/>
                      <a:pt x="185" y="34"/>
                      <a:pt x="185" y="34"/>
                    </a:cubicBezTo>
                    <a:cubicBezTo>
                      <a:pt x="182" y="31"/>
                      <a:pt x="175" y="28"/>
                      <a:pt x="170" y="28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19" y="41"/>
                      <a:pt x="18" y="41"/>
                      <a:pt x="17" y="41"/>
                    </a:cubicBezTo>
                    <a:cubicBezTo>
                      <a:pt x="8" y="41"/>
                      <a:pt x="0" y="33"/>
                      <a:pt x="0" y="24"/>
                    </a:cubicBezTo>
                    <a:cubicBezTo>
                      <a:pt x="0" y="15"/>
                      <a:pt x="7" y="8"/>
                      <a:pt x="16" y="7"/>
                    </a:cubicBezTo>
                    <a:cubicBezTo>
                      <a:pt x="16" y="7"/>
                      <a:pt x="16" y="7"/>
                      <a:pt x="17" y="7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169" y="0"/>
                      <a:pt x="175" y="2"/>
                      <a:pt x="177" y="6"/>
                    </a:cubicBezTo>
                    <a:cubicBezTo>
                      <a:pt x="178" y="10"/>
                      <a:pt x="181" y="10"/>
                      <a:pt x="182" y="6"/>
                    </a:cubicBezTo>
                    <a:cubicBezTo>
                      <a:pt x="183" y="2"/>
                      <a:pt x="189" y="0"/>
                      <a:pt x="194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13" y="0"/>
                      <a:pt x="219" y="2"/>
                      <a:pt x="220" y="6"/>
                    </a:cubicBezTo>
                    <a:cubicBezTo>
                      <a:pt x="221" y="10"/>
                      <a:pt x="224" y="10"/>
                      <a:pt x="225" y="6"/>
                    </a:cubicBezTo>
                    <a:cubicBezTo>
                      <a:pt x="227" y="2"/>
                      <a:pt x="233" y="0"/>
                      <a:pt x="238" y="0"/>
                    </a:cubicBezTo>
                    <a:cubicBezTo>
                      <a:pt x="385" y="7"/>
                      <a:pt x="385" y="7"/>
                      <a:pt x="385" y="7"/>
                    </a:cubicBezTo>
                    <a:cubicBezTo>
                      <a:pt x="386" y="7"/>
                      <a:pt x="386" y="7"/>
                      <a:pt x="386" y="7"/>
                    </a:cubicBezTo>
                    <a:cubicBezTo>
                      <a:pt x="395" y="8"/>
                      <a:pt x="402" y="15"/>
                      <a:pt x="40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pPr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59" name="Freeform 88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5302250" y="3733801"/>
                <a:ext cx="1587500" cy="227013"/>
              </a:xfrm>
              <a:custGeom>
                <a:avLst/>
                <a:gdLst>
                  <a:gd name="T0" fmla="*/ 394 w 420"/>
                  <a:gd name="T1" fmla="*/ 60 h 60"/>
                  <a:gd name="T2" fmla="*/ 394 w 420"/>
                  <a:gd name="T3" fmla="*/ 60 h 60"/>
                  <a:gd name="T4" fmla="*/ 391 w 420"/>
                  <a:gd name="T5" fmla="*/ 60 h 60"/>
                  <a:gd name="T6" fmla="*/ 390 w 420"/>
                  <a:gd name="T7" fmla="*/ 60 h 60"/>
                  <a:gd name="T8" fmla="*/ 240 w 420"/>
                  <a:gd name="T9" fmla="*/ 47 h 60"/>
                  <a:gd name="T10" fmla="*/ 240 w 420"/>
                  <a:gd name="T11" fmla="*/ 47 h 60"/>
                  <a:gd name="T12" fmla="*/ 235 w 420"/>
                  <a:gd name="T13" fmla="*/ 49 h 60"/>
                  <a:gd name="T14" fmla="*/ 235 w 420"/>
                  <a:gd name="T15" fmla="*/ 52 h 60"/>
                  <a:gd name="T16" fmla="*/ 230 w 420"/>
                  <a:gd name="T17" fmla="*/ 53 h 60"/>
                  <a:gd name="T18" fmla="*/ 210 w 420"/>
                  <a:gd name="T19" fmla="*/ 59 h 60"/>
                  <a:gd name="T20" fmla="*/ 210 w 420"/>
                  <a:gd name="T21" fmla="*/ 59 h 60"/>
                  <a:gd name="T22" fmla="*/ 190 w 420"/>
                  <a:gd name="T23" fmla="*/ 53 h 60"/>
                  <a:gd name="T24" fmla="*/ 186 w 420"/>
                  <a:gd name="T25" fmla="*/ 52 h 60"/>
                  <a:gd name="T26" fmla="*/ 185 w 420"/>
                  <a:gd name="T27" fmla="*/ 49 h 60"/>
                  <a:gd name="T28" fmla="*/ 180 w 420"/>
                  <a:gd name="T29" fmla="*/ 47 h 60"/>
                  <a:gd name="T30" fmla="*/ 29 w 420"/>
                  <a:gd name="T31" fmla="*/ 60 h 60"/>
                  <a:gd name="T32" fmla="*/ 26 w 420"/>
                  <a:gd name="T33" fmla="*/ 60 h 60"/>
                  <a:gd name="T34" fmla="*/ 0 w 420"/>
                  <a:gd name="T35" fmla="*/ 34 h 60"/>
                  <a:gd name="T36" fmla="*/ 25 w 420"/>
                  <a:gd name="T37" fmla="*/ 8 h 60"/>
                  <a:gd name="T38" fmla="*/ 25 w 420"/>
                  <a:gd name="T39" fmla="*/ 8 h 60"/>
                  <a:gd name="T40" fmla="*/ 173 w 420"/>
                  <a:gd name="T41" fmla="*/ 1 h 60"/>
                  <a:gd name="T42" fmla="*/ 188 w 420"/>
                  <a:gd name="T43" fmla="*/ 5 h 60"/>
                  <a:gd name="T44" fmla="*/ 203 w 420"/>
                  <a:gd name="T45" fmla="*/ 0 h 60"/>
                  <a:gd name="T46" fmla="*/ 217 w 420"/>
                  <a:gd name="T47" fmla="*/ 0 h 60"/>
                  <a:gd name="T48" fmla="*/ 232 w 420"/>
                  <a:gd name="T49" fmla="*/ 5 h 60"/>
                  <a:gd name="T50" fmla="*/ 247 w 420"/>
                  <a:gd name="T51" fmla="*/ 1 h 60"/>
                  <a:gd name="T52" fmla="*/ 395 w 420"/>
                  <a:gd name="T53" fmla="*/ 8 h 60"/>
                  <a:gd name="T54" fmla="*/ 420 w 420"/>
                  <a:gd name="T55" fmla="*/ 34 h 60"/>
                  <a:gd name="T56" fmla="*/ 394 w 420"/>
                  <a:gd name="T57" fmla="*/ 60 h 60"/>
                  <a:gd name="T58" fmla="*/ 26 w 420"/>
                  <a:gd name="T59" fmla="*/ 26 h 60"/>
                  <a:gd name="T60" fmla="*/ 18 w 420"/>
                  <a:gd name="T61" fmla="*/ 34 h 60"/>
                  <a:gd name="T62" fmla="*/ 26 w 420"/>
                  <a:gd name="T63" fmla="*/ 42 h 60"/>
                  <a:gd name="T64" fmla="*/ 26 w 420"/>
                  <a:gd name="T65" fmla="*/ 42 h 60"/>
                  <a:gd name="T66" fmla="*/ 28 w 420"/>
                  <a:gd name="T67" fmla="*/ 42 h 60"/>
                  <a:gd name="T68" fmla="*/ 178 w 420"/>
                  <a:gd name="T69" fmla="*/ 29 h 60"/>
                  <a:gd name="T70" fmla="*/ 180 w 420"/>
                  <a:gd name="T71" fmla="*/ 29 h 60"/>
                  <a:gd name="T72" fmla="*/ 199 w 420"/>
                  <a:gd name="T73" fmla="*/ 36 h 60"/>
                  <a:gd name="T74" fmla="*/ 200 w 420"/>
                  <a:gd name="T75" fmla="*/ 36 h 60"/>
                  <a:gd name="T76" fmla="*/ 202 w 420"/>
                  <a:gd name="T77" fmla="*/ 39 h 60"/>
                  <a:gd name="T78" fmla="*/ 210 w 420"/>
                  <a:gd name="T79" fmla="*/ 41 h 60"/>
                  <a:gd name="T80" fmla="*/ 210 w 420"/>
                  <a:gd name="T81" fmla="*/ 41 h 60"/>
                  <a:gd name="T82" fmla="*/ 218 w 420"/>
                  <a:gd name="T83" fmla="*/ 39 h 60"/>
                  <a:gd name="T84" fmla="*/ 220 w 420"/>
                  <a:gd name="T85" fmla="*/ 36 h 60"/>
                  <a:gd name="T86" fmla="*/ 221 w 420"/>
                  <a:gd name="T87" fmla="*/ 36 h 60"/>
                  <a:gd name="T88" fmla="*/ 242 w 420"/>
                  <a:gd name="T89" fmla="*/ 29 h 60"/>
                  <a:gd name="T90" fmla="*/ 392 w 420"/>
                  <a:gd name="T91" fmla="*/ 42 h 60"/>
                  <a:gd name="T92" fmla="*/ 394 w 420"/>
                  <a:gd name="T93" fmla="*/ 42 h 60"/>
                  <a:gd name="T94" fmla="*/ 402 w 420"/>
                  <a:gd name="T95" fmla="*/ 34 h 60"/>
                  <a:gd name="T96" fmla="*/ 395 w 420"/>
                  <a:gd name="T97" fmla="*/ 26 h 60"/>
                  <a:gd name="T98" fmla="*/ 394 w 420"/>
                  <a:gd name="T99" fmla="*/ 26 h 60"/>
                  <a:gd name="T100" fmla="*/ 246 w 420"/>
                  <a:gd name="T101" fmla="*/ 19 h 60"/>
                  <a:gd name="T102" fmla="*/ 246 w 420"/>
                  <a:gd name="T103" fmla="*/ 19 h 60"/>
                  <a:gd name="T104" fmla="*/ 242 w 420"/>
                  <a:gd name="T105" fmla="*/ 20 h 60"/>
                  <a:gd name="T106" fmla="*/ 231 w 420"/>
                  <a:gd name="T107" fmla="*/ 28 h 60"/>
                  <a:gd name="T108" fmla="*/ 221 w 420"/>
                  <a:gd name="T109" fmla="*/ 20 h 60"/>
                  <a:gd name="T110" fmla="*/ 217 w 420"/>
                  <a:gd name="T111" fmla="*/ 19 h 60"/>
                  <a:gd name="T112" fmla="*/ 203 w 420"/>
                  <a:gd name="T113" fmla="*/ 19 h 60"/>
                  <a:gd name="T114" fmla="*/ 199 w 420"/>
                  <a:gd name="T115" fmla="*/ 20 h 60"/>
                  <a:gd name="T116" fmla="*/ 189 w 420"/>
                  <a:gd name="T117" fmla="*/ 28 h 60"/>
                  <a:gd name="T118" fmla="*/ 178 w 420"/>
                  <a:gd name="T119" fmla="*/ 20 h 60"/>
                  <a:gd name="T120" fmla="*/ 174 w 420"/>
                  <a:gd name="T121" fmla="*/ 19 h 60"/>
                  <a:gd name="T122" fmla="*/ 26 w 420"/>
                  <a:gd name="T123" fmla="*/ 26 h 60"/>
                  <a:gd name="T124" fmla="*/ 26 w 420"/>
                  <a:gd name="T125" fmla="*/ 2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0" h="60">
                    <a:moveTo>
                      <a:pt x="394" y="60"/>
                    </a:moveTo>
                    <a:cubicBezTo>
                      <a:pt x="394" y="60"/>
                      <a:pt x="394" y="60"/>
                      <a:pt x="394" y="60"/>
                    </a:cubicBezTo>
                    <a:cubicBezTo>
                      <a:pt x="393" y="60"/>
                      <a:pt x="392" y="60"/>
                      <a:pt x="391" y="60"/>
                    </a:cubicBezTo>
                    <a:cubicBezTo>
                      <a:pt x="390" y="60"/>
                      <a:pt x="390" y="60"/>
                      <a:pt x="390" y="60"/>
                    </a:cubicBezTo>
                    <a:cubicBezTo>
                      <a:pt x="240" y="47"/>
                      <a:pt x="240" y="47"/>
                      <a:pt x="240" y="47"/>
                    </a:cubicBezTo>
                    <a:cubicBezTo>
                      <a:pt x="240" y="47"/>
                      <a:pt x="240" y="47"/>
                      <a:pt x="240" y="47"/>
                    </a:cubicBezTo>
                    <a:cubicBezTo>
                      <a:pt x="238" y="47"/>
                      <a:pt x="236" y="48"/>
                      <a:pt x="235" y="49"/>
                    </a:cubicBezTo>
                    <a:cubicBezTo>
                      <a:pt x="235" y="52"/>
                      <a:pt x="235" y="52"/>
                      <a:pt x="235" y="52"/>
                    </a:cubicBezTo>
                    <a:cubicBezTo>
                      <a:pt x="230" y="53"/>
                      <a:pt x="230" y="53"/>
                      <a:pt x="230" y="53"/>
                    </a:cubicBezTo>
                    <a:cubicBezTo>
                      <a:pt x="225" y="57"/>
                      <a:pt x="218" y="59"/>
                      <a:pt x="210" y="59"/>
                    </a:cubicBezTo>
                    <a:cubicBezTo>
                      <a:pt x="210" y="59"/>
                      <a:pt x="210" y="59"/>
                      <a:pt x="210" y="59"/>
                    </a:cubicBezTo>
                    <a:cubicBezTo>
                      <a:pt x="202" y="59"/>
                      <a:pt x="195" y="57"/>
                      <a:pt x="190" y="53"/>
                    </a:cubicBezTo>
                    <a:cubicBezTo>
                      <a:pt x="186" y="52"/>
                      <a:pt x="186" y="52"/>
                      <a:pt x="186" y="52"/>
                    </a:cubicBezTo>
                    <a:cubicBezTo>
                      <a:pt x="185" y="49"/>
                      <a:pt x="185" y="49"/>
                      <a:pt x="185" y="49"/>
                    </a:cubicBezTo>
                    <a:cubicBezTo>
                      <a:pt x="184" y="48"/>
                      <a:pt x="182" y="47"/>
                      <a:pt x="180" y="47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8" y="60"/>
                      <a:pt x="27" y="60"/>
                      <a:pt x="26" y="60"/>
                    </a:cubicBezTo>
                    <a:cubicBezTo>
                      <a:pt x="12" y="60"/>
                      <a:pt x="0" y="48"/>
                      <a:pt x="0" y="34"/>
                    </a:cubicBezTo>
                    <a:cubicBezTo>
                      <a:pt x="0" y="20"/>
                      <a:pt x="11" y="9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8" y="1"/>
                      <a:pt x="184" y="2"/>
                      <a:pt x="188" y="5"/>
                    </a:cubicBezTo>
                    <a:cubicBezTo>
                      <a:pt x="192" y="2"/>
                      <a:pt x="197" y="0"/>
                      <a:pt x="203" y="0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223" y="0"/>
                      <a:pt x="228" y="2"/>
                      <a:pt x="232" y="5"/>
                    </a:cubicBezTo>
                    <a:cubicBezTo>
                      <a:pt x="236" y="2"/>
                      <a:pt x="242" y="1"/>
                      <a:pt x="247" y="1"/>
                    </a:cubicBezTo>
                    <a:cubicBezTo>
                      <a:pt x="395" y="8"/>
                      <a:pt x="395" y="8"/>
                      <a:pt x="395" y="8"/>
                    </a:cubicBezTo>
                    <a:cubicBezTo>
                      <a:pt x="409" y="9"/>
                      <a:pt x="420" y="20"/>
                      <a:pt x="420" y="34"/>
                    </a:cubicBezTo>
                    <a:cubicBezTo>
                      <a:pt x="420" y="48"/>
                      <a:pt x="408" y="60"/>
                      <a:pt x="394" y="60"/>
                    </a:cubicBezTo>
                    <a:close/>
                    <a:moveTo>
                      <a:pt x="26" y="26"/>
                    </a:moveTo>
                    <a:cubicBezTo>
                      <a:pt x="21" y="26"/>
                      <a:pt x="18" y="30"/>
                      <a:pt x="18" y="34"/>
                    </a:cubicBezTo>
                    <a:cubicBezTo>
                      <a:pt x="18" y="38"/>
                      <a:pt x="22" y="42"/>
                      <a:pt x="26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7" y="42"/>
                      <a:pt x="28" y="42"/>
                      <a:pt x="28" y="42"/>
                    </a:cubicBezTo>
                    <a:cubicBezTo>
                      <a:pt x="178" y="29"/>
                      <a:pt x="178" y="29"/>
                      <a:pt x="178" y="29"/>
                    </a:cubicBezTo>
                    <a:cubicBezTo>
                      <a:pt x="179" y="29"/>
                      <a:pt x="179" y="29"/>
                      <a:pt x="180" y="29"/>
                    </a:cubicBezTo>
                    <a:cubicBezTo>
                      <a:pt x="187" y="29"/>
                      <a:pt x="194" y="32"/>
                      <a:pt x="199" y="36"/>
                    </a:cubicBezTo>
                    <a:cubicBezTo>
                      <a:pt x="200" y="36"/>
                      <a:pt x="200" y="36"/>
                      <a:pt x="200" y="36"/>
                    </a:cubicBezTo>
                    <a:cubicBezTo>
                      <a:pt x="202" y="39"/>
                      <a:pt x="202" y="39"/>
                      <a:pt x="202" y="39"/>
                    </a:cubicBezTo>
                    <a:cubicBezTo>
                      <a:pt x="202" y="40"/>
                      <a:pt x="205" y="41"/>
                      <a:pt x="210" y="41"/>
                    </a:cubicBezTo>
                    <a:cubicBezTo>
                      <a:pt x="210" y="41"/>
                      <a:pt x="210" y="41"/>
                      <a:pt x="210" y="41"/>
                    </a:cubicBezTo>
                    <a:cubicBezTo>
                      <a:pt x="215" y="41"/>
                      <a:pt x="218" y="40"/>
                      <a:pt x="218" y="39"/>
                    </a:cubicBezTo>
                    <a:cubicBezTo>
                      <a:pt x="220" y="36"/>
                      <a:pt x="220" y="36"/>
                      <a:pt x="220" y="36"/>
                    </a:cubicBezTo>
                    <a:cubicBezTo>
                      <a:pt x="221" y="36"/>
                      <a:pt x="221" y="36"/>
                      <a:pt x="221" y="36"/>
                    </a:cubicBezTo>
                    <a:cubicBezTo>
                      <a:pt x="227" y="32"/>
                      <a:pt x="235" y="29"/>
                      <a:pt x="242" y="29"/>
                    </a:cubicBezTo>
                    <a:cubicBezTo>
                      <a:pt x="392" y="42"/>
                      <a:pt x="392" y="42"/>
                      <a:pt x="392" y="42"/>
                    </a:cubicBezTo>
                    <a:cubicBezTo>
                      <a:pt x="392" y="42"/>
                      <a:pt x="393" y="42"/>
                      <a:pt x="394" y="42"/>
                    </a:cubicBezTo>
                    <a:cubicBezTo>
                      <a:pt x="398" y="42"/>
                      <a:pt x="402" y="38"/>
                      <a:pt x="402" y="34"/>
                    </a:cubicBezTo>
                    <a:cubicBezTo>
                      <a:pt x="402" y="30"/>
                      <a:pt x="399" y="26"/>
                      <a:pt x="395" y="26"/>
                    </a:cubicBezTo>
                    <a:cubicBezTo>
                      <a:pt x="394" y="26"/>
                      <a:pt x="394" y="26"/>
                      <a:pt x="394" y="26"/>
                    </a:cubicBezTo>
                    <a:cubicBezTo>
                      <a:pt x="246" y="19"/>
                      <a:pt x="246" y="19"/>
                      <a:pt x="246" y="19"/>
                    </a:cubicBezTo>
                    <a:cubicBezTo>
                      <a:pt x="246" y="19"/>
                      <a:pt x="246" y="19"/>
                      <a:pt x="246" y="19"/>
                    </a:cubicBezTo>
                    <a:cubicBezTo>
                      <a:pt x="244" y="19"/>
                      <a:pt x="243" y="20"/>
                      <a:pt x="242" y="20"/>
                    </a:cubicBezTo>
                    <a:cubicBezTo>
                      <a:pt x="239" y="27"/>
                      <a:pt x="234" y="28"/>
                      <a:pt x="231" y="28"/>
                    </a:cubicBezTo>
                    <a:cubicBezTo>
                      <a:pt x="227" y="28"/>
                      <a:pt x="223" y="25"/>
                      <a:pt x="221" y="20"/>
                    </a:cubicBezTo>
                    <a:cubicBezTo>
                      <a:pt x="220" y="19"/>
                      <a:pt x="219" y="19"/>
                      <a:pt x="217" y="19"/>
                    </a:cubicBezTo>
                    <a:cubicBezTo>
                      <a:pt x="203" y="19"/>
                      <a:pt x="203" y="19"/>
                      <a:pt x="203" y="19"/>
                    </a:cubicBezTo>
                    <a:cubicBezTo>
                      <a:pt x="201" y="19"/>
                      <a:pt x="200" y="19"/>
                      <a:pt x="199" y="20"/>
                    </a:cubicBezTo>
                    <a:cubicBezTo>
                      <a:pt x="197" y="25"/>
                      <a:pt x="193" y="28"/>
                      <a:pt x="189" y="28"/>
                    </a:cubicBezTo>
                    <a:cubicBezTo>
                      <a:pt x="186" y="28"/>
                      <a:pt x="181" y="27"/>
                      <a:pt x="178" y="20"/>
                    </a:cubicBezTo>
                    <a:cubicBezTo>
                      <a:pt x="177" y="20"/>
                      <a:pt x="176" y="19"/>
                      <a:pt x="174" y="19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6"/>
                      <a:pt x="26" y="26"/>
                      <a:pt x="26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pPr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60" name="Freeform 89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5354638" y="3525838"/>
                <a:ext cx="669925" cy="163513"/>
              </a:xfrm>
              <a:custGeom>
                <a:avLst/>
                <a:gdLst>
                  <a:gd name="T0" fmla="*/ 169 w 177"/>
                  <a:gd name="T1" fmla="*/ 37 h 43"/>
                  <a:gd name="T2" fmla="*/ 168 w 177"/>
                  <a:gd name="T3" fmla="*/ 36 h 43"/>
                  <a:gd name="T4" fmla="*/ 92 w 177"/>
                  <a:gd name="T5" fmla="*/ 1 h 43"/>
                  <a:gd name="T6" fmla="*/ 75 w 177"/>
                  <a:gd name="T7" fmla="*/ 0 h 43"/>
                  <a:gd name="T8" fmla="*/ 18 w 177"/>
                  <a:gd name="T9" fmla="*/ 15 h 43"/>
                  <a:gd name="T10" fmla="*/ 3 w 177"/>
                  <a:gd name="T11" fmla="*/ 29 h 43"/>
                  <a:gd name="T12" fmla="*/ 1 w 177"/>
                  <a:gd name="T13" fmla="*/ 39 h 43"/>
                  <a:gd name="T14" fmla="*/ 9 w 177"/>
                  <a:gd name="T15" fmla="*/ 43 h 43"/>
                  <a:gd name="T16" fmla="*/ 177 w 177"/>
                  <a:gd name="T17" fmla="*/ 43 h 43"/>
                  <a:gd name="T18" fmla="*/ 169 w 177"/>
                  <a:gd name="T19" fmla="*/ 3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7" h="43">
                    <a:moveTo>
                      <a:pt x="169" y="37"/>
                    </a:moveTo>
                    <a:cubicBezTo>
                      <a:pt x="168" y="36"/>
                      <a:pt x="168" y="36"/>
                      <a:pt x="168" y="36"/>
                    </a:cubicBezTo>
                    <a:cubicBezTo>
                      <a:pt x="141" y="16"/>
                      <a:pt x="115" y="5"/>
                      <a:pt x="92" y="1"/>
                    </a:cubicBezTo>
                    <a:cubicBezTo>
                      <a:pt x="87" y="1"/>
                      <a:pt x="81" y="0"/>
                      <a:pt x="75" y="0"/>
                    </a:cubicBezTo>
                    <a:cubicBezTo>
                      <a:pt x="40" y="0"/>
                      <a:pt x="18" y="15"/>
                      <a:pt x="18" y="15"/>
                    </a:cubicBezTo>
                    <a:cubicBezTo>
                      <a:pt x="16" y="16"/>
                      <a:pt x="6" y="23"/>
                      <a:pt x="3" y="29"/>
                    </a:cubicBezTo>
                    <a:cubicBezTo>
                      <a:pt x="1" y="33"/>
                      <a:pt x="0" y="36"/>
                      <a:pt x="1" y="39"/>
                    </a:cubicBezTo>
                    <a:cubicBezTo>
                      <a:pt x="3" y="42"/>
                      <a:pt x="5" y="43"/>
                      <a:pt x="9" y="43"/>
                    </a:cubicBezTo>
                    <a:cubicBezTo>
                      <a:pt x="177" y="43"/>
                      <a:pt x="177" y="43"/>
                      <a:pt x="177" y="43"/>
                    </a:cubicBezTo>
                    <a:cubicBezTo>
                      <a:pt x="174" y="40"/>
                      <a:pt x="170" y="37"/>
                      <a:pt x="169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pPr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61" name="Freeform 90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6175375" y="3063876"/>
                <a:ext cx="654050" cy="571500"/>
              </a:xfrm>
              <a:custGeom>
                <a:avLst/>
                <a:gdLst>
                  <a:gd name="T0" fmla="*/ 171 w 173"/>
                  <a:gd name="T1" fmla="*/ 114 h 151"/>
                  <a:gd name="T2" fmla="*/ 157 w 173"/>
                  <a:gd name="T3" fmla="*/ 87 h 151"/>
                  <a:gd name="T4" fmla="*/ 157 w 173"/>
                  <a:gd name="T5" fmla="*/ 86 h 151"/>
                  <a:gd name="T6" fmla="*/ 123 w 173"/>
                  <a:gd name="T7" fmla="*/ 21 h 151"/>
                  <a:gd name="T8" fmla="*/ 116 w 173"/>
                  <a:gd name="T9" fmla="*/ 8 h 151"/>
                  <a:gd name="T10" fmla="*/ 115 w 173"/>
                  <a:gd name="T11" fmla="*/ 7 h 151"/>
                  <a:gd name="T12" fmla="*/ 87 w 173"/>
                  <a:gd name="T13" fmla="*/ 0 h 151"/>
                  <a:gd name="T14" fmla="*/ 101 w 173"/>
                  <a:gd name="T15" fmla="*/ 24 h 151"/>
                  <a:gd name="T16" fmla="*/ 103 w 173"/>
                  <a:gd name="T17" fmla="*/ 45 h 151"/>
                  <a:gd name="T18" fmla="*/ 88 w 173"/>
                  <a:gd name="T19" fmla="*/ 59 h 151"/>
                  <a:gd name="T20" fmla="*/ 38 w 173"/>
                  <a:gd name="T21" fmla="*/ 87 h 151"/>
                  <a:gd name="T22" fmla="*/ 1 w 173"/>
                  <a:gd name="T23" fmla="*/ 149 h 151"/>
                  <a:gd name="T24" fmla="*/ 0 w 173"/>
                  <a:gd name="T25" fmla="*/ 151 h 151"/>
                  <a:gd name="T26" fmla="*/ 1 w 173"/>
                  <a:gd name="T27" fmla="*/ 151 h 151"/>
                  <a:gd name="T28" fmla="*/ 9 w 173"/>
                  <a:gd name="T29" fmla="*/ 146 h 151"/>
                  <a:gd name="T30" fmla="*/ 86 w 173"/>
                  <a:gd name="T31" fmla="*/ 112 h 151"/>
                  <a:gd name="T32" fmla="*/ 113 w 173"/>
                  <a:gd name="T33" fmla="*/ 109 h 151"/>
                  <a:gd name="T34" fmla="*/ 165 w 173"/>
                  <a:gd name="T35" fmla="*/ 120 h 151"/>
                  <a:gd name="T36" fmla="*/ 169 w 173"/>
                  <a:gd name="T37" fmla="*/ 121 h 151"/>
                  <a:gd name="T38" fmla="*/ 172 w 173"/>
                  <a:gd name="T39" fmla="*/ 120 h 151"/>
                  <a:gd name="T40" fmla="*/ 171 w 173"/>
                  <a:gd name="T41" fmla="*/ 1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3" h="151">
                    <a:moveTo>
                      <a:pt x="171" y="114"/>
                    </a:moveTo>
                    <a:cubicBezTo>
                      <a:pt x="157" y="87"/>
                      <a:pt x="157" y="87"/>
                      <a:pt x="157" y="87"/>
                    </a:cubicBezTo>
                    <a:cubicBezTo>
                      <a:pt x="157" y="86"/>
                      <a:pt x="157" y="86"/>
                      <a:pt x="157" y="86"/>
                    </a:cubicBezTo>
                    <a:cubicBezTo>
                      <a:pt x="123" y="21"/>
                      <a:pt x="123" y="21"/>
                      <a:pt x="123" y="21"/>
                    </a:cubicBezTo>
                    <a:cubicBezTo>
                      <a:pt x="120" y="17"/>
                      <a:pt x="117" y="11"/>
                      <a:pt x="116" y="8"/>
                    </a:cubicBezTo>
                    <a:cubicBezTo>
                      <a:pt x="115" y="7"/>
                      <a:pt x="115" y="7"/>
                      <a:pt x="115" y="7"/>
                    </a:cubicBezTo>
                    <a:cubicBezTo>
                      <a:pt x="115" y="7"/>
                      <a:pt x="101" y="0"/>
                      <a:pt x="87" y="0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5" y="31"/>
                      <a:pt x="105" y="38"/>
                      <a:pt x="103" y="45"/>
                    </a:cubicBezTo>
                    <a:cubicBezTo>
                      <a:pt x="100" y="51"/>
                      <a:pt x="95" y="56"/>
                      <a:pt x="88" y="59"/>
                    </a:cubicBezTo>
                    <a:cubicBezTo>
                      <a:pt x="85" y="60"/>
                      <a:pt x="56" y="71"/>
                      <a:pt x="38" y="87"/>
                    </a:cubicBezTo>
                    <a:cubicBezTo>
                      <a:pt x="19" y="105"/>
                      <a:pt x="8" y="123"/>
                      <a:pt x="1" y="149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51"/>
                      <a:pt x="1" y="151"/>
                      <a:pt x="1" y="151"/>
                    </a:cubicBezTo>
                    <a:cubicBezTo>
                      <a:pt x="3" y="149"/>
                      <a:pt x="6" y="147"/>
                      <a:pt x="9" y="146"/>
                    </a:cubicBezTo>
                    <a:cubicBezTo>
                      <a:pt x="9" y="146"/>
                      <a:pt x="42" y="125"/>
                      <a:pt x="86" y="112"/>
                    </a:cubicBezTo>
                    <a:cubicBezTo>
                      <a:pt x="95" y="110"/>
                      <a:pt x="104" y="109"/>
                      <a:pt x="113" y="109"/>
                    </a:cubicBezTo>
                    <a:cubicBezTo>
                      <a:pt x="141" y="109"/>
                      <a:pt x="165" y="120"/>
                      <a:pt x="165" y="120"/>
                    </a:cubicBezTo>
                    <a:cubicBezTo>
                      <a:pt x="167" y="121"/>
                      <a:pt x="168" y="121"/>
                      <a:pt x="169" y="121"/>
                    </a:cubicBezTo>
                    <a:cubicBezTo>
                      <a:pt x="171" y="121"/>
                      <a:pt x="172" y="120"/>
                      <a:pt x="172" y="120"/>
                    </a:cubicBezTo>
                    <a:cubicBezTo>
                      <a:pt x="173" y="118"/>
                      <a:pt x="172" y="116"/>
                      <a:pt x="171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pPr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1504" y="1237"/>
              <a:ext cx="246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solidFill>
                    <a:schemeClr val="bg1"/>
                  </a:solidFill>
                  <a:latin typeface="华文新魏" panose="02010800040101010101" charset="-122"/>
                  <a:ea typeface="华文新魏" panose="02010800040101010101" charset="-122"/>
                </a:rPr>
                <a:t>未来</a:t>
              </a:r>
              <a:r>
                <a:rPr lang="zh-CN" altLang="en-US" sz="2400">
                  <a:solidFill>
                    <a:schemeClr val="bg1"/>
                  </a:solidFill>
                  <a:latin typeface="华文新魏" panose="02010800040101010101" charset="-122"/>
                  <a:ea typeface="华文新魏" panose="02010800040101010101" charset="-122"/>
                </a:rPr>
                <a:t>规划</a:t>
              </a:r>
              <a:endParaRPr lang="zh-CN" altLang="en-US" sz="24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</p:grpSp>
      <p:pic>
        <p:nvPicPr>
          <p:cNvPr id="9" name="图片 8"/>
          <p:cNvPicPr/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0913110" y="0"/>
            <a:ext cx="1087120" cy="10020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八边形 2"/>
          <p:cNvSpPr/>
          <p:nvPr/>
        </p:nvSpPr>
        <p:spPr>
          <a:xfrm>
            <a:off x="598170" y="1968500"/>
            <a:ext cx="819150" cy="796290"/>
          </a:xfrm>
          <a:prstGeom prst="oct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2023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8" name="八边形 7"/>
          <p:cNvSpPr/>
          <p:nvPr>
            <p:custDataLst>
              <p:tags r:id="rId10"/>
            </p:custDataLst>
          </p:nvPr>
        </p:nvSpPr>
        <p:spPr>
          <a:xfrm>
            <a:off x="5373370" y="1968500"/>
            <a:ext cx="819150" cy="796290"/>
          </a:xfrm>
          <a:prstGeom prst="oct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</a:rPr>
              <a:t>2025</a:t>
            </a:r>
            <a:endParaRPr lang="en-US" altLang="zh-CN" sz="200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0" name="八边形 9"/>
          <p:cNvSpPr/>
          <p:nvPr>
            <p:custDataLst>
              <p:tags r:id="rId11"/>
            </p:custDataLst>
          </p:nvPr>
        </p:nvSpPr>
        <p:spPr>
          <a:xfrm>
            <a:off x="10148570" y="1968500"/>
            <a:ext cx="819150" cy="796290"/>
          </a:xfrm>
          <a:prstGeom prst="oct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</a:rPr>
              <a:t>2027</a:t>
            </a:r>
            <a:endParaRPr lang="en-US" altLang="zh-CN" sz="200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2" name="八边形 11"/>
          <p:cNvSpPr/>
          <p:nvPr>
            <p:custDataLst>
              <p:tags r:id="rId12"/>
            </p:custDataLst>
          </p:nvPr>
        </p:nvSpPr>
        <p:spPr>
          <a:xfrm>
            <a:off x="2949575" y="1968500"/>
            <a:ext cx="819150" cy="796290"/>
          </a:xfrm>
          <a:prstGeom prst="octagon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</a:rPr>
              <a:t>2024</a:t>
            </a:r>
            <a:endParaRPr lang="en-US" altLang="zh-CN" sz="200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3" name="八边形 12"/>
          <p:cNvSpPr/>
          <p:nvPr>
            <p:custDataLst>
              <p:tags r:id="rId13"/>
            </p:custDataLst>
          </p:nvPr>
        </p:nvSpPr>
        <p:spPr>
          <a:xfrm>
            <a:off x="7717155" y="1968500"/>
            <a:ext cx="819150" cy="796290"/>
          </a:xfrm>
          <a:prstGeom prst="octagon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</a:rPr>
              <a:t>2026</a:t>
            </a:r>
            <a:endParaRPr lang="en-US" altLang="zh-CN" sz="2000">
              <a:latin typeface="华文新魏" panose="02010800040101010101" charset="-122"/>
              <a:ea typeface="华文新魏" panose="02010800040101010101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454785" y="2360930"/>
            <a:ext cx="1384935" cy="11430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>
            <p:custDataLst>
              <p:tags r:id="rId14"/>
            </p:custDataLst>
          </p:nvPr>
        </p:nvCxnSpPr>
        <p:spPr>
          <a:xfrm flipV="1">
            <a:off x="6222365" y="2338070"/>
            <a:ext cx="1384935" cy="11430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>
            <p:custDataLst>
              <p:tags r:id="rId15"/>
            </p:custDataLst>
          </p:nvPr>
        </p:nvCxnSpPr>
        <p:spPr>
          <a:xfrm flipV="1">
            <a:off x="3878580" y="2349500"/>
            <a:ext cx="1384935" cy="11430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>
            <p:custDataLst>
              <p:tags r:id="rId16"/>
            </p:custDataLst>
          </p:nvPr>
        </p:nvCxnSpPr>
        <p:spPr>
          <a:xfrm flipV="1">
            <a:off x="8646160" y="2326640"/>
            <a:ext cx="1384935" cy="11430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154940" y="3041650"/>
            <a:ext cx="2032000" cy="3048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1.</a:t>
            </a:r>
            <a:r>
              <a:rPr lang="zh-CN" altLang="en-US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完成市场需求调研和竞争分析</a:t>
            </a:r>
            <a:endParaRPr lang="zh-CN" altLang="en-US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2.</a:t>
            </a:r>
            <a:r>
              <a:rPr lang="zh-CN" altLang="en-US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设计和开发护工用的终端设备</a:t>
            </a:r>
            <a:endParaRPr lang="zh-CN" altLang="en-US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3.</a:t>
            </a:r>
            <a:r>
              <a:rPr lang="zh-CN" altLang="en-US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开发APP端</a:t>
            </a:r>
            <a:endParaRPr lang="zh-CN" altLang="en-US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4.</a:t>
            </a:r>
            <a:r>
              <a:rPr lang="zh-CN" altLang="en-US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开发PC端</a:t>
            </a:r>
            <a:endParaRPr lang="zh-CN" altLang="en-US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algn="ctr"/>
            <a:endParaRPr lang="zh-CN" altLang="en-US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0" name="圆角矩形 19"/>
          <p:cNvSpPr/>
          <p:nvPr>
            <p:custDataLst>
              <p:tags r:id="rId17"/>
            </p:custDataLst>
          </p:nvPr>
        </p:nvSpPr>
        <p:spPr>
          <a:xfrm>
            <a:off x="2530475" y="3041650"/>
            <a:ext cx="2032000" cy="3048000"/>
          </a:xfrm>
          <a:prstGeom prst="roundRect">
            <a:avLst/>
          </a:prstGeom>
          <a:effectLst>
            <a:reflection blurRad="6350" stA="52000" endA="300" endPos="20000" dir="5400000" sy="-100000" algn="bl" rotWithShape="0"/>
          </a:effectLst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fontAlgn="auto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1.</a:t>
            </a:r>
            <a:r>
              <a:rPr lang="zh-CN" altLang="en-US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完善护工用终端设备的设计和功能</a:t>
            </a:r>
            <a:endParaRPr lang="zh-CN" altLang="en-US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2.优化和完APP端</a:t>
            </a:r>
            <a:endParaRPr lang="en-US" altLang="zh-CN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3.完善PC端的操作和管理功能</a:t>
            </a:r>
            <a:endParaRPr lang="en-US" altLang="zh-CN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>
            <p:custDataLst>
              <p:tags r:id="rId18"/>
            </p:custDataLst>
          </p:nvPr>
        </p:nvSpPr>
        <p:spPr>
          <a:xfrm>
            <a:off x="4906010" y="3041650"/>
            <a:ext cx="2032000" cy="3048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fontAlgn="auto">
              <a:lnSpc>
                <a:spcPct val="150000"/>
              </a:lnSpc>
            </a:pPr>
            <a:r>
              <a:rPr lang="en-US" altLang="zh-CN">
                <a:ln>
                  <a:noFill/>
                </a:ln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1.拓展市场渠道</a:t>
            </a:r>
            <a:endParaRPr lang="en-US" altLang="zh-CN">
              <a:ln>
                <a:noFill/>
              </a:ln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ln>
                  <a:noFill/>
                </a:ln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2.进行用户反馈</a:t>
            </a:r>
            <a:endParaRPr lang="en-US" altLang="zh-CN">
              <a:ln>
                <a:noFill/>
              </a:ln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ln>
                  <a:noFill/>
                </a:ln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和需求调研</a:t>
            </a:r>
            <a:endParaRPr lang="en-US" altLang="zh-CN">
              <a:ln>
                <a:noFill/>
              </a:ln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ln>
                  <a:noFill/>
                </a:ln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3.进一步提升系统的稳定性和可靠性</a:t>
            </a:r>
            <a:endParaRPr lang="en-US" altLang="zh-CN">
              <a:ln>
                <a:noFill/>
              </a:ln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algn="ctr"/>
            <a:endParaRPr lang="en-US" altLang="zh-CN">
              <a:ln>
                <a:noFill/>
              </a:ln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3" name="圆角矩形 22"/>
          <p:cNvSpPr/>
          <p:nvPr>
            <p:custDataLst>
              <p:tags r:id="rId19"/>
            </p:custDataLst>
          </p:nvPr>
        </p:nvSpPr>
        <p:spPr>
          <a:xfrm>
            <a:off x="7255510" y="3041650"/>
            <a:ext cx="2032000" cy="3048000"/>
          </a:xfrm>
          <a:prstGeom prst="roundRect">
            <a:avLst/>
          </a:prstGeom>
          <a:effectLst>
            <a:reflection blurRad="6350" stA="52000" endA="300" endPos="20000" dir="5400000" sy="-100000" algn="bl" rotWithShape="0"/>
          </a:effectLst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fontAlgn="auto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1.</a:t>
            </a:r>
            <a:r>
              <a:rPr lang="zh-CN" altLang="en-US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扩大市场份额</a:t>
            </a:r>
            <a:endParaRPr lang="zh-CN" altLang="en-US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开展市场拓展计划</a:t>
            </a:r>
            <a:endParaRPr lang="zh-CN" altLang="en-US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2.进行技术创新</a:t>
            </a:r>
            <a:endParaRPr lang="en-US" altLang="zh-CN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和研发</a:t>
            </a:r>
            <a:endParaRPr lang="en-US" altLang="zh-CN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3.加强与政府部门和机构的合作</a:t>
            </a:r>
            <a:endParaRPr lang="en-US" altLang="zh-CN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>
            <p:custDataLst>
              <p:tags r:id="rId20"/>
            </p:custDataLst>
          </p:nvPr>
        </p:nvSpPr>
        <p:spPr>
          <a:xfrm>
            <a:off x="9657080" y="3041650"/>
            <a:ext cx="2032000" cy="3048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fontAlgn="auto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1.</a:t>
            </a:r>
            <a:r>
              <a:rPr lang="zh-CN" altLang="en-US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深化产品和</a:t>
            </a:r>
            <a:r>
              <a:rPr lang="zh-CN" altLang="en-US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服务</a:t>
            </a:r>
            <a:endParaRPr lang="zh-CN" altLang="en-US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2.扩大国际市场的拓展</a:t>
            </a:r>
            <a:endParaRPr lang="en-US" altLang="zh-CN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3.进行项目持续创新和规模化运营</a:t>
            </a:r>
            <a:endParaRPr lang="en-US" altLang="zh-CN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algn="ctr"/>
            <a:endParaRPr lang="zh-CN" altLang="en-US"/>
          </a:p>
        </p:txBody>
      </p:sp>
    </p:spTree>
    <p:custDataLst>
      <p:tags r:id="rId2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2" name="表格 21"/>
          <p:cNvGraphicFramePr/>
          <p:nvPr>
            <p:custDataLst>
              <p:tags r:id="rId1"/>
            </p:custDataLst>
          </p:nvPr>
        </p:nvGraphicFramePr>
        <p:xfrm>
          <a:off x="353060" y="1485900"/>
          <a:ext cx="6709410" cy="416242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258570"/>
                <a:gridCol w="1293495"/>
                <a:gridCol w="1287145"/>
                <a:gridCol w="1287780"/>
                <a:gridCol w="1582420"/>
              </a:tblGrid>
              <a:tr h="410845">
                <a:tc rowSpan="2">
                  <a:txBody>
                    <a:bodyPr/>
                    <a:p>
                      <a:pPr indent="0" algn="ctr">
                        <a:buNone/>
                      </a:pP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预备期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第一阶段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第二阶段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第三阶段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41084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技术研发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服务完善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增值服务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4114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融资金额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  <a:cs typeface="华文新魏" panose="02010800040101010101" charset="-122"/>
                        </a:rPr>
                        <a:t>10万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  <a:cs typeface="华文新魏" panose="02010800040101010101" charset="-122"/>
                        </a:rPr>
                        <a:t>220万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  <a:cs typeface="华文新魏" panose="02010800040101010101" charset="-122"/>
                        </a:rPr>
                        <a:t>2200万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——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4102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来源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团队集资等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天使基金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投资公司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——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410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本投资占股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——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30.00%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25.00%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——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410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投资股累计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——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30.00%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44.50%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47.50%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4114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创始人占股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100.00%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55.00%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36.25%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41.25%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410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期权比例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——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15.00%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19.25%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11.25%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410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阶段目标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无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  <a:cs typeface="华文新魏" panose="02010800040101010101" charset="-122"/>
                        </a:rPr>
                        <a:t>16万活跃用户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  <a:cs typeface="华文新魏" panose="02010800040101010101" charset="-122"/>
                        </a:rPr>
                        <a:t>400万活跃用户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  <a:cs typeface="华文新魏" panose="02010800040101010101" charset="-122"/>
                        </a:rPr>
                        <a:t>960万活跃用户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4483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  <a:cs typeface="华文新魏" panose="02010800040101010101" charset="-122"/>
                        </a:rPr>
                        <a:t>资金用途 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前期开发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技术研发（核心竞争力）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技术研发完善服务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>
                          <a:highlight>
                            <a:srgbClr val="000000">
                              <a:alpha val="0"/>
                            </a:srgbClr>
                          </a:highlight>
                          <a:latin typeface="华文新魏" panose="02010800040101010101" charset="-122"/>
                          <a:ea typeface="华文新魏" panose="02010800040101010101" charset="-122"/>
                        </a:rPr>
                        <a:t>进一步扩大市场份额</a:t>
                      </a:r>
                      <a:endParaRPr lang="en-US" altLang="en-US" sz="1400">
                        <a:highlight>
                          <a:srgbClr val="000000">
                            <a:alpha val="0"/>
                          </a:srgbClr>
                        </a:highlight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578610" y="594233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融资规模与股本结构</a:t>
            </a:r>
            <a:endParaRPr lang="zh-CN" altLang="en-US" sz="2800">
              <a:solidFill>
                <a:schemeClr val="accent5">
                  <a:lumMod val="75000"/>
                </a:schemeClr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839710" y="1353185"/>
            <a:ext cx="2273300" cy="3507740"/>
            <a:chOff x="13318" y="1227"/>
            <a:chExt cx="3580" cy="5524"/>
          </a:xfrm>
        </p:grpSpPr>
        <p:sp>
          <p:nvSpPr>
            <p:cNvPr id="24" name="矩形 23"/>
            <p:cNvSpPr/>
            <p:nvPr/>
          </p:nvSpPr>
          <p:spPr>
            <a:xfrm>
              <a:off x="13318" y="1227"/>
              <a:ext cx="3581" cy="794"/>
            </a:xfrm>
            <a:prstGeom prst="rect">
              <a:avLst/>
            </a:prstGeom>
          </p:spPr>
          <p:style>
            <a:lnRef idx="0">
              <a:srgbClr val="FFFFFF"/>
            </a:lnRef>
            <a:fillRef idx="3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latin typeface="华文新魏" panose="02010800040101010101" charset="-122"/>
                  <a:ea typeface="华文新魏" panose="02010800040101010101" charset="-122"/>
                </a:rPr>
                <a:t>技术研发</a:t>
              </a:r>
              <a:endParaRPr lang="zh-CN" altLang="en-US" sz="2000"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2"/>
              </p:custDataLst>
            </p:nvPr>
          </p:nvSpPr>
          <p:spPr>
            <a:xfrm>
              <a:off x="13318" y="3536"/>
              <a:ext cx="3581" cy="794"/>
            </a:xfrm>
            <a:prstGeom prst="rect">
              <a:avLst/>
            </a:prstGeom>
          </p:spPr>
          <p:style>
            <a:lnRef idx="0">
              <a:srgbClr val="FFFFFF"/>
            </a:lnRef>
            <a:fillRef idx="3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latin typeface="华文新魏" panose="02010800040101010101" charset="-122"/>
                  <a:ea typeface="华文新魏" panose="02010800040101010101" charset="-122"/>
                </a:rPr>
                <a:t>服务完善</a:t>
              </a:r>
              <a:endParaRPr lang="zh-CN" altLang="en-US" sz="2000"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3"/>
              </p:custDataLst>
            </p:nvPr>
          </p:nvSpPr>
          <p:spPr>
            <a:xfrm>
              <a:off x="13318" y="5957"/>
              <a:ext cx="3581" cy="794"/>
            </a:xfrm>
            <a:prstGeom prst="rect">
              <a:avLst/>
            </a:prstGeom>
          </p:spPr>
          <p:style>
            <a:lnRef idx="0">
              <a:srgbClr val="FFFFFF"/>
            </a:lnRef>
            <a:fillRef idx="3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>
                  <a:latin typeface="华文新魏" panose="02010800040101010101" charset="-122"/>
                  <a:ea typeface="华文新魏" panose="02010800040101010101" charset="-122"/>
                </a:rPr>
                <a:t>增值服务</a:t>
              </a:r>
              <a:endParaRPr lang="zh-CN" altLang="en-US" sz="2000"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27" name="下箭头 26"/>
            <p:cNvSpPr/>
            <p:nvPr/>
          </p:nvSpPr>
          <p:spPr>
            <a:xfrm>
              <a:off x="14681" y="2131"/>
              <a:ext cx="648" cy="1149"/>
            </a:xfrm>
            <a:prstGeom prst="downArrow">
              <a:avLst/>
            </a:prstGeom>
          </p:spPr>
          <p:style>
            <a:lnRef idx="0">
              <a:srgbClr val="FFFFFF"/>
            </a:lnRef>
            <a:fillRef idx="3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下箭头 27"/>
            <p:cNvSpPr/>
            <p:nvPr>
              <p:custDataLst>
                <p:tags r:id="rId4"/>
              </p:custDataLst>
            </p:nvPr>
          </p:nvSpPr>
          <p:spPr>
            <a:xfrm>
              <a:off x="14681" y="4715"/>
              <a:ext cx="648" cy="1149"/>
            </a:xfrm>
            <a:prstGeom prst="downArrow">
              <a:avLst/>
            </a:prstGeom>
          </p:spPr>
          <p:style>
            <a:lnRef idx="0">
              <a:srgbClr val="FFFFFF"/>
            </a:lnRef>
            <a:fillRef idx="3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7620635" y="5511165"/>
            <a:ext cx="4064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</a:rPr>
              <a:t>融资金额</a:t>
            </a:r>
            <a:r>
              <a:rPr lang="zh-CN" altLang="en-US" sz="28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不断增加</a:t>
            </a:r>
            <a:endParaRPr lang="zh-CN" altLang="en-US" sz="28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</a:rPr>
              <a:t>创始人的占股</a:t>
            </a:r>
            <a:r>
              <a:rPr lang="zh-CN" altLang="en-US" sz="28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比例下降</a:t>
            </a:r>
            <a:endParaRPr lang="zh-CN" altLang="en-US" sz="280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0" name="五边形 29"/>
          <p:cNvSpPr/>
          <p:nvPr>
            <p:custDataLst>
              <p:tags r:id="rId5"/>
            </p:custDataLst>
          </p:nvPr>
        </p:nvSpPr>
        <p:spPr>
          <a:xfrm>
            <a:off x="0" y="420370"/>
            <a:ext cx="2839720" cy="771525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44780" y="438785"/>
            <a:ext cx="2272030" cy="760730"/>
            <a:chOff x="387" y="984"/>
            <a:chExt cx="3578" cy="1198"/>
          </a:xfrm>
        </p:grpSpPr>
        <p:sp>
          <p:nvSpPr>
            <p:cNvPr id="32" name="椭圆 31"/>
            <p:cNvSpPr/>
            <p:nvPr>
              <p:custDataLst>
                <p:tags r:id="rId6"/>
              </p:custDataLst>
            </p:nvPr>
          </p:nvSpPr>
          <p:spPr>
            <a:xfrm>
              <a:off x="387" y="984"/>
              <a:ext cx="1117" cy="119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518" y="1025"/>
              <a:ext cx="878" cy="937"/>
              <a:chOff x="5302250" y="2903538"/>
              <a:chExt cx="1587500" cy="1057276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55" name="Freeform 84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5362575" y="3040063"/>
                <a:ext cx="706438" cy="614363"/>
              </a:xfrm>
              <a:custGeom>
                <a:avLst/>
                <a:gdLst>
                  <a:gd name="T0" fmla="*/ 181 w 187"/>
                  <a:gd name="T1" fmla="*/ 49 h 162"/>
                  <a:gd name="T2" fmla="*/ 187 w 187"/>
                  <a:gd name="T3" fmla="*/ 66 h 162"/>
                  <a:gd name="T4" fmla="*/ 187 w 187"/>
                  <a:gd name="T5" fmla="*/ 162 h 162"/>
                  <a:gd name="T6" fmla="*/ 176 w 187"/>
                  <a:gd name="T7" fmla="*/ 153 h 162"/>
                  <a:gd name="T8" fmla="*/ 92 w 187"/>
                  <a:gd name="T9" fmla="*/ 115 h 162"/>
                  <a:gd name="T10" fmla="*/ 73 w 187"/>
                  <a:gd name="T11" fmla="*/ 114 h 162"/>
                  <a:gd name="T12" fmla="*/ 8 w 187"/>
                  <a:gd name="T13" fmla="*/ 131 h 162"/>
                  <a:gd name="T14" fmla="*/ 1 w 187"/>
                  <a:gd name="T15" fmla="*/ 131 h 162"/>
                  <a:gd name="T16" fmla="*/ 2 w 187"/>
                  <a:gd name="T17" fmla="*/ 126 h 162"/>
                  <a:gd name="T18" fmla="*/ 26 w 187"/>
                  <a:gd name="T19" fmla="*/ 70 h 162"/>
                  <a:gd name="T20" fmla="*/ 48 w 187"/>
                  <a:gd name="T21" fmla="*/ 20 h 162"/>
                  <a:gd name="T22" fmla="*/ 53 w 187"/>
                  <a:gd name="T23" fmla="*/ 13 h 162"/>
                  <a:gd name="T24" fmla="*/ 62 w 187"/>
                  <a:gd name="T25" fmla="*/ 9 h 162"/>
                  <a:gd name="T26" fmla="*/ 130 w 187"/>
                  <a:gd name="T27" fmla="*/ 11 h 162"/>
                  <a:gd name="T28" fmla="*/ 181 w 187"/>
                  <a:gd name="T29" fmla="*/ 49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7" h="162">
                    <a:moveTo>
                      <a:pt x="181" y="49"/>
                    </a:moveTo>
                    <a:cubicBezTo>
                      <a:pt x="184" y="54"/>
                      <a:pt x="187" y="60"/>
                      <a:pt x="187" y="66"/>
                    </a:cubicBezTo>
                    <a:cubicBezTo>
                      <a:pt x="187" y="162"/>
                      <a:pt x="187" y="162"/>
                      <a:pt x="187" y="162"/>
                    </a:cubicBezTo>
                    <a:cubicBezTo>
                      <a:pt x="187" y="162"/>
                      <a:pt x="178" y="154"/>
                      <a:pt x="176" y="153"/>
                    </a:cubicBezTo>
                    <a:cubicBezTo>
                      <a:pt x="168" y="148"/>
                      <a:pt x="133" y="120"/>
                      <a:pt x="92" y="115"/>
                    </a:cubicBezTo>
                    <a:cubicBezTo>
                      <a:pt x="86" y="114"/>
                      <a:pt x="79" y="114"/>
                      <a:pt x="73" y="114"/>
                    </a:cubicBezTo>
                    <a:cubicBezTo>
                      <a:pt x="32" y="114"/>
                      <a:pt x="8" y="131"/>
                      <a:pt x="8" y="131"/>
                    </a:cubicBezTo>
                    <a:cubicBezTo>
                      <a:pt x="5" y="133"/>
                      <a:pt x="2" y="133"/>
                      <a:pt x="1" y="131"/>
                    </a:cubicBezTo>
                    <a:cubicBezTo>
                      <a:pt x="0" y="130"/>
                      <a:pt x="1" y="128"/>
                      <a:pt x="2" y="126"/>
                    </a:cubicBezTo>
                    <a:cubicBezTo>
                      <a:pt x="26" y="70"/>
                      <a:pt x="26" y="70"/>
                      <a:pt x="26" y="70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9" y="18"/>
                      <a:pt x="51" y="15"/>
                      <a:pt x="53" y="13"/>
                    </a:cubicBezTo>
                    <a:cubicBezTo>
                      <a:pt x="55" y="11"/>
                      <a:pt x="59" y="10"/>
                      <a:pt x="62" y="9"/>
                    </a:cubicBezTo>
                    <a:cubicBezTo>
                      <a:pt x="65" y="9"/>
                      <a:pt x="98" y="0"/>
                      <a:pt x="130" y="11"/>
                    </a:cubicBezTo>
                    <a:cubicBezTo>
                      <a:pt x="163" y="22"/>
                      <a:pt x="179" y="45"/>
                      <a:pt x="181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pPr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56" name="Freeform 85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6115050" y="2903538"/>
                <a:ext cx="400050" cy="747713"/>
              </a:xfrm>
              <a:custGeom>
                <a:avLst/>
                <a:gdLst>
                  <a:gd name="T0" fmla="*/ 44 w 106"/>
                  <a:gd name="T1" fmla="*/ 119 h 197"/>
                  <a:gd name="T2" fmla="*/ 3 w 106"/>
                  <a:gd name="T3" fmla="*/ 187 h 197"/>
                  <a:gd name="T4" fmla="*/ 0 w 106"/>
                  <a:gd name="T5" fmla="*/ 197 h 197"/>
                  <a:gd name="T6" fmla="*/ 0 w 106"/>
                  <a:gd name="T7" fmla="*/ 83 h 197"/>
                  <a:gd name="T8" fmla="*/ 1 w 106"/>
                  <a:gd name="T9" fmla="*/ 64 h 197"/>
                  <a:gd name="T10" fmla="*/ 16 w 106"/>
                  <a:gd name="T11" fmla="*/ 29 h 197"/>
                  <a:gd name="T12" fmla="*/ 49 w 106"/>
                  <a:gd name="T13" fmla="*/ 1 h 197"/>
                  <a:gd name="T14" fmla="*/ 54 w 106"/>
                  <a:gd name="T15" fmla="*/ 0 h 197"/>
                  <a:gd name="T16" fmla="*/ 64 w 106"/>
                  <a:gd name="T17" fmla="*/ 6 h 197"/>
                  <a:gd name="T18" fmla="*/ 85 w 106"/>
                  <a:gd name="T19" fmla="*/ 42 h 197"/>
                  <a:gd name="T20" fmla="*/ 86 w 106"/>
                  <a:gd name="T21" fmla="*/ 42 h 197"/>
                  <a:gd name="T22" fmla="*/ 104 w 106"/>
                  <a:gd name="T23" fmla="*/ 74 h 197"/>
                  <a:gd name="T24" fmla="*/ 105 w 106"/>
                  <a:gd name="T25" fmla="*/ 82 h 197"/>
                  <a:gd name="T26" fmla="*/ 99 w 106"/>
                  <a:gd name="T27" fmla="*/ 87 h 197"/>
                  <a:gd name="T28" fmla="*/ 44 w 106"/>
                  <a:gd name="T29" fmla="*/ 119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6" h="197">
                    <a:moveTo>
                      <a:pt x="44" y="119"/>
                    </a:moveTo>
                    <a:cubicBezTo>
                      <a:pt x="25" y="137"/>
                      <a:pt x="12" y="156"/>
                      <a:pt x="3" y="187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77"/>
                      <a:pt x="0" y="69"/>
                      <a:pt x="1" y="64"/>
                    </a:cubicBezTo>
                    <a:cubicBezTo>
                      <a:pt x="1" y="63"/>
                      <a:pt x="3" y="47"/>
                      <a:pt x="16" y="29"/>
                    </a:cubicBezTo>
                    <a:cubicBezTo>
                      <a:pt x="30" y="11"/>
                      <a:pt x="48" y="1"/>
                      <a:pt x="49" y="1"/>
                    </a:cubicBezTo>
                    <a:cubicBezTo>
                      <a:pt x="51" y="0"/>
                      <a:pt x="52" y="0"/>
                      <a:pt x="54" y="0"/>
                    </a:cubicBezTo>
                    <a:cubicBezTo>
                      <a:pt x="58" y="0"/>
                      <a:pt x="62" y="2"/>
                      <a:pt x="64" y="6"/>
                    </a:cubicBezTo>
                    <a:cubicBezTo>
                      <a:pt x="85" y="42"/>
                      <a:pt x="85" y="42"/>
                      <a:pt x="85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104" y="74"/>
                      <a:pt x="104" y="74"/>
                      <a:pt x="104" y="74"/>
                    </a:cubicBezTo>
                    <a:cubicBezTo>
                      <a:pt x="106" y="76"/>
                      <a:pt x="106" y="79"/>
                      <a:pt x="105" y="82"/>
                    </a:cubicBezTo>
                    <a:cubicBezTo>
                      <a:pt x="104" y="84"/>
                      <a:pt x="102" y="86"/>
                      <a:pt x="99" y="87"/>
                    </a:cubicBezTo>
                    <a:cubicBezTo>
                      <a:pt x="99" y="87"/>
                      <a:pt x="66" y="99"/>
                      <a:pt x="44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pPr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57" name="Freeform 86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6194425" y="3529013"/>
                <a:ext cx="642938" cy="160338"/>
              </a:xfrm>
              <a:custGeom>
                <a:avLst/>
                <a:gdLst>
                  <a:gd name="T0" fmla="*/ 155 w 170"/>
                  <a:gd name="T1" fmla="*/ 11 h 42"/>
                  <a:gd name="T2" fmla="*/ 154 w 170"/>
                  <a:gd name="T3" fmla="*/ 10 h 42"/>
                  <a:gd name="T4" fmla="*/ 153 w 170"/>
                  <a:gd name="T5" fmla="*/ 10 h 42"/>
                  <a:gd name="T6" fmla="*/ 108 w 170"/>
                  <a:gd name="T7" fmla="*/ 0 h 42"/>
                  <a:gd name="T8" fmla="*/ 85 w 170"/>
                  <a:gd name="T9" fmla="*/ 3 h 42"/>
                  <a:gd name="T10" fmla="*/ 11 w 170"/>
                  <a:gd name="T11" fmla="*/ 35 h 42"/>
                  <a:gd name="T12" fmla="*/ 11 w 170"/>
                  <a:gd name="T13" fmla="*/ 36 h 42"/>
                  <a:gd name="T14" fmla="*/ 7 w 170"/>
                  <a:gd name="T15" fmla="*/ 38 h 42"/>
                  <a:gd name="T16" fmla="*/ 3 w 170"/>
                  <a:gd name="T17" fmla="*/ 40 h 42"/>
                  <a:gd name="T18" fmla="*/ 1 w 170"/>
                  <a:gd name="T19" fmla="*/ 42 h 42"/>
                  <a:gd name="T20" fmla="*/ 0 w 170"/>
                  <a:gd name="T21" fmla="*/ 42 h 42"/>
                  <a:gd name="T22" fmla="*/ 161 w 170"/>
                  <a:gd name="T23" fmla="*/ 42 h 42"/>
                  <a:gd name="T24" fmla="*/ 169 w 170"/>
                  <a:gd name="T25" fmla="*/ 38 h 42"/>
                  <a:gd name="T26" fmla="*/ 167 w 170"/>
                  <a:gd name="T27" fmla="*/ 28 h 42"/>
                  <a:gd name="T28" fmla="*/ 155 w 170"/>
                  <a:gd name="T29" fmla="*/ 1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0" h="42">
                    <a:moveTo>
                      <a:pt x="155" y="11"/>
                    </a:moveTo>
                    <a:cubicBezTo>
                      <a:pt x="155" y="11"/>
                      <a:pt x="154" y="10"/>
                      <a:pt x="154" y="10"/>
                    </a:cubicBezTo>
                    <a:cubicBezTo>
                      <a:pt x="153" y="10"/>
                      <a:pt x="153" y="10"/>
                      <a:pt x="153" y="10"/>
                    </a:cubicBezTo>
                    <a:cubicBezTo>
                      <a:pt x="152" y="9"/>
                      <a:pt x="132" y="0"/>
                      <a:pt x="108" y="0"/>
                    </a:cubicBezTo>
                    <a:cubicBezTo>
                      <a:pt x="100" y="0"/>
                      <a:pt x="92" y="1"/>
                      <a:pt x="85" y="3"/>
                    </a:cubicBezTo>
                    <a:cubicBezTo>
                      <a:pt x="46" y="15"/>
                      <a:pt x="15" y="33"/>
                      <a:pt x="11" y="35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0" y="36"/>
                      <a:pt x="9" y="37"/>
                      <a:pt x="7" y="38"/>
                    </a:cubicBezTo>
                    <a:cubicBezTo>
                      <a:pt x="6" y="39"/>
                      <a:pt x="4" y="40"/>
                      <a:pt x="3" y="40"/>
                    </a:cubicBezTo>
                    <a:cubicBezTo>
                      <a:pt x="2" y="41"/>
                      <a:pt x="2" y="41"/>
                      <a:pt x="1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61" y="42"/>
                      <a:pt x="161" y="42"/>
                      <a:pt x="161" y="42"/>
                    </a:cubicBezTo>
                    <a:cubicBezTo>
                      <a:pt x="165" y="42"/>
                      <a:pt x="167" y="41"/>
                      <a:pt x="169" y="38"/>
                    </a:cubicBezTo>
                    <a:cubicBezTo>
                      <a:pt x="170" y="35"/>
                      <a:pt x="169" y="32"/>
                      <a:pt x="167" y="28"/>
                    </a:cubicBezTo>
                    <a:cubicBezTo>
                      <a:pt x="167" y="28"/>
                      <a:pt x="162" y="20"/>
                      <a:pt x="15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pPr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58" name="Freeform 87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5335588" y="3771901"/>
                <a:ext cx="1520825" cy="155575"/>
              </a:xfrm>
              <a:custGeom>
                <a:avLst/>
                <a:gdLst>
                  <a:gd name="T0" fmla="*/ 402 w 402"/>
                  <a:gd name="T1" fmla="*/ 24 h 41"/>
                  <a:gd name="T2" fmla="*/ 385 w 402"/>
                  <a:gd name="T3" fmla="*/ 41 h 41"/>
                  <a:gd name="T4" fmla="*/ 382 w 402"/>
                  <a:gd name="T5" fmla="*/ 41 h 41"/>
                  <a:gd name="T6" fmla="*/ 232 w 402"/>
                  <a:gd name="T7" fmla="*/ 28 h 41"/>
                  <a:gd name="T8" fmla="*/ 217 w 402"/>
                  <a:gd name="T9" fmla="*/ 34 h 41"/>
                  <a:gd name="T10" fmla="*/ 216 w 402"/>
                  <a:gd name="T11" fmla="*/ 35 h 41"/>
                  <a:gd name="T12" fmla="*/ 201 w 402"/>
                  <a:gd name="T13" fmla="*/ 40 h 41"/>
                  <a:gd name="T14" fmla="*/ 201 w 402"/>
                  <a:gd name="T15" fmla="*/ 40 h 41"/>
                  <a:gd name="T16" fmla="*/ 186 w 402"/>
                  <a:gd name="T17" fmla="*/ 35 h 41"/>
                  <a:gd name="T18" fmla="*/ 185 w 402"/>
                  <a:gd name="T19" fmla="*/ 34 h 41"/>
                  <a:gd name="T20" fmla="*/ 170 w 402"/>
                  <a:gd name="T21" fmla="*/ 28 h 41"/>
                  <a:gd name="T22" fmla="*/ 20 w 402"/>
                  <a:gd name="T23" fmla="*/ 41 h 41"/>
                  <a:gd name="T24" fmla="*/ 17 w 402"/>
                  <a:gd name="T25" fmla="*/ 41 h 41"/>
                  <a:gd name="T26" fmla="*/ 0 w 402"/>
                  <a:gd name="T27" fmla="*/ 24 h 41"/>
                  <a:gd name="T28" fmla="*/ 16 w 402"/>
                  <a:gd name="T29" fmla="*/ 7 h 41"/>
                  <a:gd name="T30" fmla="*/ 17 w 402"/>
                  <a:gd name="T31" fmla="*/ 7 h 41"/>
                  <a:gd name="T32" fmla="*/ 164 w 402"/>
                  <a:gd name="T33" fmla="*/ 0 h 41"/>
                  <a:gd name="T34" fmla="*/ 177 w 402"/>
                  <a:gd name="T35" fmla="*/ 6 h 41"/>
                  <a:gd name="T36" fmla="*/ 182 w 402"/>
                  <a:gd name="T37" fmla="*/ 6 h 41"/>
                  <a:gd name="T38" fmla="*/ 194 w 402"/>
                  <a:gd name="T39" fmla="*/ 0 h 41"/>
                  <a:gd name="T40" fmla="*/ 208 w 402"/>
                  <a:gd name="T41" fmla="*/ 0 h 41"/>
                  <a:gd name="T42" fmla="*/ 220 w 402"/>
                  <a:gd name="T43" fmla="*/ 6 h 41"/>
                  <a:gd name="T44" fmla="*/ 225 w 402"/>
                  <a:gd name="T45" fmla="*/ 6 h 41"/>
                  <a:gd name="T46" fmla="*/ 238 w 402"/>
                  <a:gd name="T47" fmla="*/ 0 h 41"/>
                  <a:gd name="T48" fmla="*/ 385 w 402"/>
                  <a:gd name="T49" fmla="*/ 7 h 41"/>
                  <a:gd name="T50" fmla="*/ 386 w 402"/>
                  <a:gd name="T51" fmla="*/ 7 h 41"/>
                  <a:gd name="T52" fmla="*/ 402 w 402"/>
                  <a:gd name="T53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02" h="41">
                    <a:moveTo>
                      <a:pt x="402" y="24"/>
                    </a:moveTo>
                    <a:cubicBezTo>
                      <a:pt x="402" y="33"/>
                      <a:pt x="394" y="41"/>
                      <a:pt x="385" y="41"/>
                    </a:cubicBezTo>
                    <a:cubicBezTo>
                      <a:pt x="384" y="41"/>
                      <a:pt x="383" y="41"/>
                      <a:pt x="382" y="41"/>
                    </a:cubicBezTo>
                    <a:cubicBezTo>
                      <a:pt x="232" y="28"/>
                      <a:pt x="232" y="28"/>
                      <a:pt x="232" y="28"/>
                    </a:cubicBezTo>
                    <a:cubicBezTo>
                      <a:pt x="227" y="28"/>
                      <a:pt x="220" y="31"/>
                      <a:pt x="217" y="34"/>
                    </a:cubicBezTo>
                    <a:cubicBezTo>
                      <a:pt x="217" y="34"/>
                      <a:pt x="217" y="34"/>
                      <a:pt x="216" y="35"/>
                    </a:cubicBezTo>
                    <a:cubicBezTo>
                      <a:pt x="214" y="38"/>
                      <a:pt x="208" y="40"/>
                      <a:pt x="201" y="40"/>
                    </a:cubicBezTo>
                    <a:cubicBezTo>
                      <a:pt x="201" y="40"/>
                      <a:pt x="201" y="40"/>
                      <a:pt x="201" y="40"/>
                    </a:cubicBezTo>
                    <a:cubicBezTo>
                      <a:pt x="194" y="40"/>
                      <a:pt x="188" y="38"/>
                      <a:pt x="186" y="35"/>
                    </a:cubicBezTo>
                    <a:cubicBezTo>
                      <a:pt x="185" y="34"/>
                      <a:pt x="185" y="34"/>
                      <a:pt x="185" y="34"/>
                    </a:cubicBezTo>
                    <a:cubicBezTo>
                      <a:pt x="182" y="31"/>
                      <a:pt x="175" y="28"/>
                      <a:pt x="170" y="28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19" y="41"/>
                      <a:pt x="18" y="41"/>
                      <a:pt x="17" y="41"/>
                    </a:cubicBezTo>
                    <a:cubicBezTo>
                      <a:pt x="8" y="41"/>
                      <a:pt x="0" y="33"/>
                      <a:pt x="0" y="24"/>
                    </a:cubicBezTo>
                    <a:cubicBezTo>
                      <a:pt x="0" y="15"/>
                      <a:pt x="7" y="8"/>
                      <a:pt x="16" y="7"/>
                    </a:cubicBezTo>
                    <a:cubicBezTo>
                      <a:pt x="16" y="7"/>
                      <a:pt x="16" y="7"/>
                      <a:pt x="17" y="7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169" y="0"/>
                      <a:pt x="175" y="2"/>
                      <a:pt x="177" y="6"/>
                    </a:cubicBezTo>
                    <a:cubicBezTo>
                      <a:pt x="178" y="10"/>
                      <a:pt x="181" y="10"/>
                      <a:pt x="182" y="6"/>
                    </a:cubicBezTo>
                    <a:cubicBezTo>
                      <a:pt x="183" y="2"/>
                      <a:pt x="189" y="0"/>
                      <a:pt x="194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13" y="0"/>
                      <a:pt x="219" y="2"/>
                      <a:pt x="220" y="6"/>
                    </a:cubicBezTo>
                    <a:cubicBezTo>
                      <a:pt x="221" y="10"/>
                      <a:pt x="224" y="10"/>
                      <a:pt x="225" y="6"/>
                    </a:cubicBezTo>
                    <a:cubicBezTo>
                      <a:pt x="227" y="2"/>
                      <a:pt x="233" y="0"/>
                      <a:pt x="238" y="0"/>
                    </a:cubicBezTo>
                    <a:cubicBezTo>
                      <a:pt x="385" y="7"/>
                      <a:pt x="385" y="7"/>
                      <a:pt x="385" y="7"/>
                    </a:cubicBezTo>
                    <a:cubicBezTo>
                      <a:pt x="386" y="7"/>
                      <a:pt x="386" y="7"/>
                      <a:pt x="386" y="7"/>
                    </a:cubicBezTo>
                    <a:cubicBezTo>
                      <a:pt x="395" y="8"/>
                      <a:pt x="402" y="15"/>
                      <a:pt x="40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pPr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59" name="Freeform 88"/>
              <p:cNvSpPr>
                <a:spLocks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5302250" y="3733801"/>
                <a:ext cx="1587500" cy="227013"/>
              </a:xfrm>
              <a:custGeom>
                <a:avLst/>
                <a:gdLst>
                  <a:gd name="T0" fmla="*/ 394 w 420"/>
                  <a:gd name="T1" fmla="*/ 60 h 60"/>
                  <a:gd name="T2" fmla="*/ 394 w 420"/>
                  <a:gd name="T3" fmla="*/ 60 h 60"/>
                  <a:gd name="T4" fmla="*/ 391 w 420"/>
                  <a:gd name="T5" fmla="*/ 60 h 60"/>
                  <a:gd name="T6" fmla="*/ 390 w 420"/>
                  <a:gd name="T7" fmla="*/ 60 h 60"/>
                  <a:gd name="T8" fmla="*/ 240 w 420"/>
                  <a:gd name="T9" fmla="*/ 47 h 60"/>
                  <a:gd name="T10" fmla="*/ 240 w 420"/>
                  <a:gd name="T11" fmla="*/ 47 h 60"/>
                  <a:gd name="T12" fmla="*/ 235 w 420"/>
                  <a:gd name="T13" fmla="*/ 49 h 60"/>
                  <a:gd name="T14" fmla="*/ 235 w 420"/>
                  <a:gd name="T15" fmla="*/ 52 h 60"/>
                  <a:gd name="T16" fmla="*/ 230 w 420"/>
                  <a:gd name="T17" fmla="*/ 53 h 60"/>
                  <a:gd name="T18" fmla="*/ 210 w 420"/>
                  <a:gd name="T19" fmla="*/ 59 h 60"/>
                  <a:gd name="T20" fmla="*/ 210 w 420"/>
                  <a:gd name="T21" fmla="*/ 59 h 60"/>
                  <a:gd name="T22" fmla="*/ 190 w 420"/>
                  <a:gd name="T23" fmla="*/ 53 h 60"/>
                  <a:gd name="T24" fmla="*/ 186 w 420"/>
                  <a:gd name="T25" fmla="*/ 52 h 60"/>
                  <a:gd name="T26" fmla="*/ 185 w 420"/>
                  <a:gd name="T27" fmla="*/ 49 h 60"/>
                  <a:gd name="T28" fmla="*/ 180 w 420"/>
                  <a:gd name="T29" fmla="*/ 47 h 60"/>
                  <a:gd name="T30" fmla="*/ 29 w 420"/>
                  <a:gd name="T31" fmla="*/ 60 h 60"/>
                  <a:gd name="T32" fmla="*/ 26 w 420"/>
                  <a:gd name="T33" fmla="*/ 60 h 60"/>
                  <a:gd name="T34" fmla="*/ 0 w 420"/>
                  <a:gd name="T35" fmla="*/ 34 h 60"/>
                  <a:gd name="T36" fmla="*/ 25 w 420"/>
                  <a:gd name="T37" fmla="*/ 8 h 60"/>
                  <a:gd name="T38" fmla="*/ 25 w 420"/>
                  <a:gd name="T39" fmla="*/ 8 h 60"/>
                  <a:gd name="T40" fmla="*/ 173 w 420"/>
                  <a:gd name="T41" fmla="*/ 1 h 60"/>
                  <a:gd name="T42" fmla="*/ 188 w 420"/>
                  <a:gd name="T43" fmla="*/ 5 h 60"/>
                  <a:gd name="T44" fmla="*/ 203 w 420"/>
                  <a:gd name="T45" fmla="*/ 0 h 60"/>
                  <a:gd name="T46" fmla="*/ 217 w 420"/>
                  <a:gd name="T47" fmla="*/ 0 h 60"/>
                  <a:gd name="T48" fmla="*/ 232 w 420"/>
                  <a:gd name="T49" fmla="*/ 5 h 60"/>
                  <a:gd name="T50" fmla="*/ 247 w 420"/>
                  <a:gd name="T51" fmla="*/ 1 h 60"/>
                  <a:gd name="T52" fmla="*/ 395 w 420"/>
                  <a:gd name="T53" fmla="*/ 8 h 60"/>
                  <a:gd name="T54" fmla="*/ 420 w 420"/>
                  <a:gd name="T55" fmla="*/ 34 h 60"/>
                  <a:gd name="T56" fmla="*/ 394 w 420"/>
                  <a:gd name="T57" fmla="*/ 60 h 60"/>
                  <a:gd name="T58" fmla="*/ 26 w 420"/>
                  <a:gd name="T59" fmla="*/ 26 h 60"/>
                  <a:gd name="T60" fmla="*/ 18 w 420"/>
                  <a:gd name="T61" fmla="*/ 34 h 60"/>
                  <a:gd name="T62" fmla="*/ 26 w 420"/>
                  <a:gd name="T63" fmla="*/ 42 h 60"/>
                  <a:gd name="T64" fmla="*/ 26 w 420"/>
                  <a:gd name="T65" fmla="*/ 42 h 60"/>
                  <a:gd name="T66" fmla="*/ 28 w 420"/>
                  <a:gd name="T67" fmla="*/ 42 h 60"/>
                  <a:gd name="T68" fmla="*/ 178 w 420"/>
                  <a:gd name="T69" fmla="*/ 29 h 60"/>
                  <a:gd name="T70" fmla="*/ 180 w 420"/>
                  <a:gd name="T71" fmla="*/ 29 h 60"/>
                  <a:gd name="T72" fmla="*/ 199 w 420"/>
                  <a:gd name="T73" fmla="*/ 36 h 60"/>
                  <a:gd name="T74" fmla="*/ 200 w 420"/>
                  <a:gd name="T75" fmla="*/ 36 h 60"/>
                  <a:gd name="T76" fmla="*/ 202 w 420"/>
                  <a:gd name="T77" fmla="*/ 39 h 60"/>
                  <a:gd name="T78" fmla="*/ 210 w 420"/>
                  <a:gd name="T79" fmla="*/ 41 h 60"/>
                  <a:gd name="T80" fmla="*/ 210 w 420"/>
                  <a:gd name="T81" fmla="*/ 41 h 60"/>
                  <a:gd name="T82" fmla="*/ 218 w 420"/>
                  <a:gd name="T83" fmla="*/ 39 h 60"/>
                  <a:gd name="T84" fmla="*/ 220 w 420"/>
                  <a:gd name="T85" fmla="*/ 36 h 60"/>
                  <a:gd name="T86" fmla="*/ 221 w 420"/>
                  <a:gd name="T87" fmla="*/ 36 h 60"/>
                  <a:gd name="T88" fmla="*/ 242 w 420"/>
                  <a:gd name="T89" fmla="*/ 29 h 60"/>
                  <a:gd name="T90" fmla="*/ 392 w 420"/>
                  <a:gd name="T91" fmla="*/ 42 h 60"/>
                  <a:gd name="T92" fmla="*/ 394 w 420"/>
                  <a:gd name="T93" fmla="*/ 42 h 60"/>
                  <a:gd name="T94" fmla="*/ 402 w 420"/>
                  <a:gd name="T95" fmla="*/ 34 h 60"/>
                  <a:gd name="T96" fmla="*/ 395 w 420"/>
                  <a:gd name="T97" fmla="*/ 26 h 60"/>
                  <a:gd name="T98" fmla="*/ 394 w 420"/>
                  <a:gd name="T99" fmla="*/ 26 h 60"/>
                  <a:gd name="T100" fmla="*/ 246 w 420"/>
                  <a:gd name="T101" fmla="*/ 19 h 60"/>
                  <a:gd name="T102" fmla="*/ 246 w 420"/>
                  <a:gd name="T103" fmla="*/ 19 h 60"/>
                  <a:gd name="T104" fmla="*/ 242 w 420"/>
                  <a:gd name="T105" fmla="*/ 20 h 60"/>
                  <a:gd name="T106" fmla="*/ 231 w 420"/>
                  <a:gd name="T107" fmla="*/ 28 h 60"/>
                  <a:gd name="T108" fmla="*/ 221 w 420"/>
                  <a:gd name="T109" fmla="*/ 20 h 60"/>
                  <a:gd name="T110" fmla="*/ 217 w 420"/>
                  <a:gd name="T111" fmla="*/ 19 h 60"/>
                  <a:gd name="T112" fmla="*/ 203 w 420"/>
                  <a:gd name="T113" fmla="*/ 19 h 60"/>
                  <a:gd name="T114" fmla="*/ 199 w 420"/>
                  <a:gd name="T115" fmla="*/ 20 h 60"/>
                  <a:gd name="T116" fmla="*/ 189 w 420"/>
                  <a:gd name="T117" fmla="*/ 28 h 60"/>
                  <a:gd name="T118" fmla="*/ 178 w 420"/>
                  <a:gd name="T119" fmla="*/ 20 h 60"/>
                  <a:gd name="T120" fmla="*/ 174 w 420"/>
                  <a:gd name="T121" fmla="*/ 19 h 60"/>
                  <a:gd name="T122" fmla="*/ 26 w 420"/>
                  <a:gd name="T123" fmla="*/ 26 h 60"/>
                  <a:gd name="T124" fmla="*/ 26 w 420"/>
                  <a:gd name="T125" fmla="*/ 2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0" h="60">
                    <a:moveTo>
                      <a:pt x="394" y="60"/>
                    </a:moveTo>
                    <a:cubicBezTo>
                      <a:pt x="394" y="60"/>
                      <a:pt x="394" y="60"/>
                      <a:pt x="394" y="60"/>
                    </a:cubicBezTo>
                    <a:cubicBezTo>
                      <a:pt x="393" y="60"/>
                      <a:pt x="392" y="60"/>
                      <a:pt x="391" y="60"/>
                    </a:cubicBezTo>
                    <a:cubicBezTo>
                      <a:pt x="390" y="60"/>
                      <a:pt x="390" y="60"/>
                      <a:pt x="390" y="60"/>
                    </a:cubicBezTo>
                    <a:cubicBezTo>
                      <a:pt x="240" y="47"/>
                      <a:pt x="240" y="47"/>
                      <a:pt x="240" y="47"/>
                    </a:cubicBezTo>
                    <a:cubicBezTo>
                      <a:pt x="240" y="47"/>
                      <a:pt x="240" y="47"/>
                      <a:pt x="240" y="47"/>
                    </a:cubicBezTo>
                    <a:cubicBezTo>
                      <a:pt x="238" y="47"/>
                      <a:pt x="236" y="48"/>
                      <a:pt x="235" y="49"/>
                    </a:cubicBezTo>
                    <a:cubicBezTo>
                      <a:pt x="235" y="52"/>
                      <a:pt x="235" y="52"/>
                      <a:pt x="235" y="52"/>
                    </a:cubicBezTo>
                    <a:cubicBezTo>
                      <a:pt x="230" y="53"/>
                      <a:pt x="230" y="53"/>
                      <a:pt x="230" y="53"/>
                    </a:cubicBezTo>
                    <a:cubicBezTo>
                      <a:pt x="225" y="57"/>
                      <a:pt x="218" y="59"/>
                      <a:pt x="210" y="59"/>
                    </a:cubicBezTo>
                    <a:cubicBezTo>
                      <a:pt x="210" y="59"/>
                      <a:pt x="210" y="59"/>
                      <a:pt x="210" y="59"/>
                    </a:cubicBezTo>
                    <a:cubicBezTo>
                      <a:pt x="202" y="59"/>
                      <a:pt x="195" y="57"/>
                      <a:pt x="190" y="53"/>
                    </a:cubicBezTo>
                    <a:cubicBezTo>
                      <a:pt x="186" y="52"/>
                      <a:pt x="186" y="52"/>
                      <a:pt x="186" y="52"/>
                    </a:cubicBezTo>
                    <a:cubicBezTo>
                      <a:pt x="185" y="49"/>
                      <a:pt x="185" y="49"/>
                      <a:pt x="185" y="49"/>
                    </a:cubicBezTo>
                    <a:cubicBezTo>
                      <a:pt x="184" y="48"/>
                      <a:pt x="182" y="47"/>
                      <a:pt x="180" y="47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8" y="60"/>
                      <a:pt x="27" y="60"/>
                      <a:pt x="26" y="60"/>
                    </a:cubicBezTo>
                    <a:cubicBezTo>
                      <a:pt x="12" y="60"/>
                      <a:pt x="0" y="48"/>
                      <a:pt x="0" y="34"/>
                    </a:cubicBezTo>
                    <a:cubicBezTo>
                      <a:pt x="0" y="20"/>
                      <a:pt x="11" y="9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8" y="1"/>
                      <a:pt x="184" y="2"/>
                      <a:pt x="188" y="5"/>
                    </a:cubicBezTo>
                    <a:cubicBezTo>
                      <a:pt x="192" y="2"/>
                      <a:pt x="197" y="0"/>
                      <a:pt x="203" y="0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223" y="0"/>
                      <a:pt x="228" y="2"/>
                      <a:pt x="232" y="5"/>
                    </a:cubicBezTo>
                    <a:cubicBezTo>
                      <a:pt x="236" y="2"/>
                      <a:pt x="242" y="1"/>
                      <a:pt x="247" y="1"/>
                    </a:cubicBezTo>
                    <a:cubicBezTo>
                      <a:pt x="395" y="8"/>
                      <a:pt x="395" y="8"/>
                      <a:pt x="395" y="8"/>
                    </a:cubicBezTo>
                    <a:cubicBezTo>
                      <a:pt x="409" y="9"/>
                      <a:pt x="420" y="20"/>
                      <a:pt x="420" y="34"/>
                    </a:cubicBezTo>
                    <a:cubicBezTo>
                      <a:pt x="420" y="48"/>
                      <a:pt x="408" y="60"/>
                      <a:pt x="394" y="60"/>
                    </a:cubicBezTo>
                    <a:close/>
                    <a:moveTo>
                      <a:pt x="26" y="26"/>
                    </a:moveTo>
                    <a:cubicBezTo>
                      <a:pt x="21" y="26"/>
                      <a:pt x="18" y="30"/>
                      <a:pt x="18" y="34"/>
                    </a:cubicBezTo>
                    <a:cubicBezTo>
                      <a:pt x="18" y="38"/>
                      <a:pt x="22" y="42"/>
                      <a:pt x="26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7" y="42"/>
                      <a:pt x="28" y="42"/>
                      <a:pt x="28" y="42"/>
                    </a:cubicBezTo>
                    <a:cubicBezTo>
                      <a:pt x="178" y="29"/>
                      <a:pt x="178" y="29"/>
                      <a:pt x="178" y="29"/>
                    </a:cubicBezTo>
                    <a:cubicBezTo>
                      <a:pt x="179" y="29"/>
                      <a:pt x="179" y="29"/>
                      <a:pt x="180" y="29"/>
                    </a:cubicBezTo>
                    <a:cubicBezTo>
                      <a:pt x="187" y="29"/>
                      <a:pt x="194" y="32"/>
                      <a:pt x="199" y="36"/>
                    </a:cubicBezTo>
                    <a:cubicBezTo>
                      <a:pt x="200" y="36"/>
                      <a:pt x="200" y="36"/>
                      <a:pt x="200" y="36"/>
                    </a:cubicBezTo>
                    <a:cubicBezTo>
                      <a:pt x="202" y="39"/>
                      <a:pt x="202" y="39"/>
                      <a:pt x="202" y="39"/>
                    </a:cubicBezTo>
                    <a:cubicBezTo>
                      <a:pt x="202" y="40"/>
                      <a:pt x="205" y="41"/>
                      <a:pt x="210" y="41"/>
                    </a:cubicBezTo>
                    <a:cubicBezTo>
                      <a:pt x="210" y="41"/>
                      <a:pt x="210" y="41"/>
                      <a:pt x="210" y="41"/>
                    </a:cubicBezTo>
                    <a:cubicBezTo>
                      <a:pt x="215" y="41"/>
                      <a:pt x="218" y="40"/>
                      <a:pt x="218" y="39"/>
                    </a:cubicBezTo>
                    <a:cubicBezTo>
                      <a:pt x="220" y="36"/>
                      <a:pt x="220" y="36"/>
                      <a:pt x="220" y="36"/>
                    </a:cubicBezTo>
                    <a:cubicBezTo>
                      <a:pt x="221" y="36"/>
                      <a:pt x="221" y="36"/>
                      <a:pt x="221" y="36"/>
                    </a:cubicBezTo>
                    <a:cubicBezTo>
                      <a:pt x="227" y="32"/>
                      <a:pt x="235" y="29"/>
                      <a:pt x="242" y="29"/>
                    </a:cubicBezTo>
                    <a:cubicBezTo>
                      <a:pt x="392" y="42"/>
                      <a:pt x="392" y="42"/>
                      <a:pt x="392" y="42"/>
                    </a:cubicBezTo>
                    <a:cubicBezTo>
                      <a:pt x="392" y="42"/>
                      <a:pt x="393" y="42"/>
                      <a:pt x="394" y="42"/>
                    </a:cubicBezTo>
                    <a:cubicBezTo>
                      <a:pt x="398" y="42"/>
                      <a:pt x="402" y="38"/>
                      <a:pt x="402" y="34"/>
                    </a:cubicBezTo>
                    <a:cubicBezTo>
                      <a:pt x="402" y="30"/>
                      <a:pt x="399" y="26"/>
                      <a:pt x="395" y="26"/>
                    </a:cubicBezTo>
                    <a:cubicBezTo>
                      <a:pt x="394" y="26"/>
                      <a:pt x="394" y="26"/>
                      <a:pt x="394" y="26"/>
                    </a:cubicBezTo>
                    <a:cubicBezTo>
                      <a:pt x="246" y="19"/>
                      <a:pt x="246" y="19"/>
                      <a:pt x="246" y="19"/>
                    </a:cubicBezTo>
                    <a:cubicBezTo>
                      <a:pt x="246" y="19"/>
                      <a:pt x="246" y="19"/>
                      <a:pt x="246" y="19"/>
                    </a:cubicBezTo>
                    <a:cubicBezTo>
                      <a:pt x="244" y="19"/>
                      <a:pt x="243" y="20"/>
                      <a:pt x="242" y="20"/>
                    </a:cubicBezTo>
                    <a:cubicBezTo>
                      <a:pt x="239" y="27"/>
                      <a:pt x="234" y="28"/>
                      <a:pt x="231" y="28"/>
                    </a:cubicBezTo>
                    <a:cubicBezTo>
                      <a:pt x="227" y="28"/>
                      <a:pt x="223" y="25"/>
                      <a:pt x="221" y="20"/>
                    </a:cubicBezTo>
                    <a:cubicBezTo>
                      <a:pt x="220" y="19"/>
                      <a:pt x="219" y="19"/>
                      <a:pt x="217" y="19"/>
                    </a:cubicBezTo>
                    <a:cubicBezTo>
                      <a:pt x="203" y="19"/>
                      <a:pt x="203" y="19"/>
                      <a:pt x="203" y="19"/>
                    </a:cubicBezTo>
                    <a:cubicBezTo>
                      <a:pt x="201" y="19"/>
                      <a:pt x="200" y="19"/>
                      <a:pt x="199" y="20"/>
                    </a:cubicBezTo>
                    <a:cubicBezTo>
                      <a:pt x="197" y="25"/>
                      <a:pt x="193" y="28"/>
                      <a:pt x="189" y="28"/>
                    </a:cubicBezTo>
                    <a:cubicBezTo>
                      <a:pt x="186" y="28"/>
                      <a:pt x="181" y="27"/>
                      <a:pt x="178" y="20"/>
                    </a:cubicBezTo>
                    <a:cubicBezTo>
                      <a:pt x="177" y="20"/>
                      <a:pt x="176" y="19"/>
                      <a:pt x="174" y="19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6"/>
                      <a:pt x="26" y="26"/>
                      <a:pt x="26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pPr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60" name="Freeform 89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5354638" y="3525838"/>
                <a:ext cx="669925" cy="163513"/>
              </a:xfrm>
              <a:custGeom>
                <a:avLst/>
                <a:gdLst>
                  <a:gd name="T0" fmla="*/ 169 w 177"/>
                  <a:gd name="T1" fmla="*/ 37 h 43"/>
                  <a:gd name="T2" fmla="*/ 168 w 177"/>
                  <a:gd name="T3" fmla="*/ 36 h 43"/>
                  <a:gd name="T4" fmla="*/ 92 w 177"/>
                  <a:gd name="T5" fmla="*/ 1 h 43"/>
                  <a:gd name="T6" fmla="*/ 75 w 177"/>
                  <a:gd name="T7" fmla="*/ 0 h 43"/>
                  <a:gd name="T8" fmla="*/ 18 w 177"/>
                  <a:gd name="T9" fmla="*/ 15 h 43"/>
                  <a:gd name="T10" fmla="*/ 3 w 177"/>
                  <a:gd name="T11" fmla="*/ 29 h 43"/>
                  <a:gd name="T12" fmla="*/ 1 w 177"/>
                  <a:gd name="T13" fmla="*/ 39 h 43"/>
                  <a:gd name="T14" fmla="*/ 9 w 177"/>
                  <a:gd name="T15" fmla="*/ 43 h 43"/>
                  <a:gd name="T16" fmla="*/ 177 w 177"/>
                  <a:gd name="T17" fmla="*/ 43 h 43"/>
                  <a:gd name="T18" fmla="*/ 169 w 177"/>
                  <a:gd name="T19" fmla="*/ 3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7" h="43">
                    <a:moveTo>
                      <a:pt x="169" y="37"/>
                    </a:moveTo>
                    <a:cubicBezTo>
                      <a:pt x="168" y="36"/>
                      <a:pt x="168" y="36"/>
                      <a:pt x="168" y="36"/>
                    </a:cubicBezTo>
                    <a:cubicBezTo>
                      <a:pt x="141" y="16"/>
                      <a:pt x="115" y="5"/>
                      <a:pt x="92" y="1"/>
                    </a:cubicBezTo>
                    <a:cubicBezTo>
                      <a:pt x="87" y="1"/>
                      <a:pt x="81" y="0"/>
                      <a:pt x="75" y="0"/>
                    </a:cubicBezTo>
                    <a:cubicBezTo>
                      <a:pt x="40" y="0"/>
                      <a:pt x="18" y="15"/>
                      <a:pt x="18" y="15"/>
                    </a:cubicBezTo>
                    <a:cubicBezTo>
                      <a:pt x="16" y="16"/>
                      <a:pt x="6" y="23"/>
                      <a:pt x="3" y="29"/>
                    </a:cubicBezTo>
                    <a:cubicBezTo>
                      <a:pt x="1" y="33"/>
                      <a:pt x="0" y="36"/>
                      <a:pt x="1" y="39"/>
                    </a:cubicBezTo>
                    <a:cubicBezTo>
                      <a:pt x="3" y="42"/>
                      <a:pt x="5" y="43"/>
                      <a:pt x="9" y="43"/>
                    </a:cubicBezTo>
                    <a:cubicBezTo>
                      <a:pt x="177" y="43"/>
                      <a:pt x="177" y="43"/>
                      <a:pt x="177" y="43"/>
                    </a:cubicBezTo>
                    <a:cubicBezTo>
                      <a:pt x="174" y="40"/>
                      <a:pt x="170" y="37"/>
                      <a:pt x="169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pPr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61" name="Freeform 90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6175375" y="3063876"/>
                <a:ext cx="654050" cy="571500"/>
              </a:xfrm>
              <a:custGeom>
                <a:avLst/>
                <a:gdLst>
                  <a:gd name="T0" fmla="*/ 171 w 173"/>
                  <a:gd name="T1" fmla="*/ 114 h 151"/>
                  <a:gd name="T2" fmla="*/ 157 w 173"/>
                  <a:gd name="T3" fmla="*/ 87 h 151"/>
                  <a:gd name="T4" fmla="*/ 157 w 173"/>
                  <a:gd name="T5" fmla="*/ 86 h 151"/>
                  <a:gd name="T6" fmla="*/ 123 w 173"/>
                  <a:gd name="T7" fmla="*/ 21 h 151"/>
                  <a:gd name="T8" fmla="*/ 116 w 173"/>
                  <a:gd name="T9" fmla="*/ 8 h 151"/>
                  <a:gd name="T10" fmla="*/ 115 w 173"/>
                  <a:gd name="T11" fmla="*/ 7 h 151"/>
                  <a:gd name="T12" fmla="*/ 87 w 173"/>
                  <a:gd name="T13" fmla="*/ 0 h 151"/>
                  <a:gd name="T14" fmla="*/ 101 w 173"/>
                  <a:gd name="T15" fmla="*/ 24 h 151"/>
                  <a:gd name="T16" fmla="*/ 103 w 173"/>
                  <a:gd name="T17" fmla="*/ 45 h 151"/>
                  <a:gd name="T18" fmla="*/ 88 w 173"/>
                  <a:gd name="T19" fmla="*/ 59 h 151"/>
                  <a:gd name="T20" fmla="*/ 38 w 173"/>
                  <a:gd name="T21" fmla="*/ 87 h 151"/>
                  <a:gd name="T22" fmla="*/ 1 w 173"/>
                  <a:gd name="T23" fmla="*/ 149 h 151"/>
                  <a:gd name="T24" fmla="*/ 0 w 173"/>
                  <a:gd name="T25" fmla="*/ 151 h 151"/>
                  <a:gd name="T26" fmla="*/ 1 w 173"/>
                  <a:gd name="T27" fmla="*/ 151 h 151"/>
                  <a:gd name="T28" fmla="*/ 9 w 173"/>
                  <a:gd name="T29" fmla="*/ 146 h 151"/>
                  <a:gd name="T30" fmla="*/ 86 w 173"/>
                  <a:gd name="T31" fmla="*/ 112 h 151"/>
                  <a:gd name="T32" fmla="*/ 113 w 173"/>
                  <a:gd name="T33" fmla="*/ 109 h 151"/>
                  <a:gd name="T34" fmla="*/ 165 w 173"/>
                  <a:gd name="T35" fmla="*/ 120 h 151"/>
                  <a:gd name="T36" fmla="*/ 169 w 173"/>
                  <a:gd name="T37" fmla="*/ 121 h 151"/>
                  <a:gd name="T38" fmla="*/ 172 w 173"/>
                  <a:gd name="T39" fmla="*/ 120 h 151"/>
                  <a:gd name="T40" fmla="*/ 171 w 173"/>
                  <a:gd name="T41" fmla="*/ 1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3" h="151">
                    <a:moveTo>
                      <a:pt x="171" y="114"/>
                    </a:moveTo>
                    <a:cubicBezTo>
                      <a:pt x="157" y="87"/>
                      <a:pt x="157" y="87"/>
                      <a:pt x="157" y="87"/>
                    </a:cubicBezTo>
                    <a:cubicBezTo>
                      <a:pt x="157" y="86"/>
                      <a:pt x="157" y="86"/>
                      <a:pt x="157" y="86"/>
                    </a:cubicBezTo>
                    <a:cubicBezTo>
                      <a:pt x="123" y="21"/>
                      <a:pt x="123" y="21"/>
                      <a:pt x="123" y="21"/>
                    </a:cubicBezTo>
                    <a:cubicBezTo>
                      <a:pt x="120" y="17"/>
                      <a:pt x="117" y="11"/>
                      <a:pt x="116" y="8"/>
                    </a:cubicBezTo>
                    <a:cubicBezTo>
                      <a:pt x="115" y="7"/>
                      <a:pt x="115" y="7"/>
                      <a:pt x="115" y="7"/>
                    </a:cubicBezTo>
                    <a:cubicBezTo>
                      <a:pt x="115" y="7"/>
                      <a:pt x="101" y="0"/>
                      <a:pt x="87" y="0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5" y="31"/>
                      <a:pt x="105" y="38"/>
                      <a:pt x="103" y="45"/>
                    </a:cubicBezTo>
                    <a:cubicBezTo>
                      <a:pt x="100" y="51"/>
                      <a:pt x="95" y="56"/>
                      <a:pt x="88" y="59"/>
                    </a:cubicBezTo>
                    <a:cubicBezTo>
                      <a:pt x="85" y="60"/>
                      <a:pt x="56" y="71"/>
                      <a:pt x="38" y="87"/>
                    </a:cubicBezTo>
                    <a:cubicBezTo>
                      <a:pt x="19" y="105"/>
                      <a:pt x="8" y="123"/>
                      <a:pt x="1" y="149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51"/>
                      <a:pt x="1" y="151"/>
                      <a:pt x="1" y="151"/>
                    </a:cubicBezTo>
                    <a:cubicBezTo>
                      <a:pt x="3" y="149"/>
                      <a:pt x="6" y="147"/>
                      <a:pt x="9" y="146"/>
                    </a:cubicBezTo>
                    <a:cubicBezTo>
                      <a:pt x="9" y="146"/>
                      <a:pt x="42" y="125"/>
                      <a:pt x="86" y="112"/>
                    </a:cubicBezTo>
                    <a:cubicBezTo>
                      <a:pt x="95" y="110"/>
                      <a:pt x="104" y="109"/>
                      <a:pt x="113" y="109"/>
                    </a:cubicBezTo>
                    <a:cubicBezTo>
                      <a:pt x="141" y="109"/>
                      <a:pt x="165" y="120"/>
                      <a:pt x="165" y="120"/>
                    </a:cubicBezTo>
                    <a:cubicBezTo>
                      <a:pt x="167" y="121"/>
                      <a:pt x="168" y="121"/>
                      <a:pt x="169" y="121"/>
                    </a:cubicBezTo>
                    <a:cubicBezTo>
                      <a:pt x="171" y="121"/>
                      <a:pt x="172" y="120"/>
                      <a:pt x="172" y="120"/>
                    </a:cubicBezTo>
                    <a:cubicBezTo>
                      <a:pt x="173" y="118"/>
                      <a:pt x="172" y="116"/>
                      <a:pt x="171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pPr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33" name="文本框 32"/>
            <p:cNvSpPr txBox="1"/>
            <p:nvPr>
              <p:custDataLst>
                <p:tags r:id="rId14"/>
              </p:custDataLst>
            </p:nvPr>
          </p:nvSpPr>
          <p:spPr>
            <a:xfrm>
              <a:off x="1504" y="1237"/>
              <a:ext cx="246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solidFill>
                    <a:schemeClr val="bg1"/>
                  </a:solidFill>
                  <a:latin typeface="华文新魏" panose="02010800040101010101" charset="-122"/>
                  <a:ea typeface="华文新魏" panose="02010800040101010101" charset="-122"/>
                </a:rPr>
                <a:t>融资</a:t>
              </a:r>
              <a:r>
                <a:rPr lang="zh-CN" altLang="en-US" sz="2400">
                  <a:solidFill>
                    <a:schemeClr val="bg1"/>
                  </a:solidFill>
                  <a:latin typeface="华文新魏" panose="02010800040101010101" charset="-122"/>
                  <a:ea typeface="华文新魏" panose="02010800040101010101" charset="-122"/>
                </a:rPr>
                <a:t>分析</a:t>
              </a:r>
              <a:endParaRPr lang="zh-CN" altLang="en-US" sz="24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</p:grpSp>
      <p:pic>
        <p:nvPicPr>
          <p:cNvPr id="35" name="图片 34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0913110" y="0"/>
            <a:ext cx="1087120" cy="10020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624840"/>
            <a:ext cx="2839720" cy="771525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45745" y="624840"/>
            <a:ext cx="709295" cy="7607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328930" y="650875"/>
            <a:ext cx="557530" cy="594995"/>
            <a:chOff x="5302250" y="2903538"/>
            <a:chExt cx="1587500" cy="1057276"/>
          </a:xfrm>
          <a:solidFill>
            <a:schemeClr val="accent5">
              <a:lumMod val="75000"/>
            </a:schemeClr>
          </a:solidFill>
        </p:grpSpPr>
        <p:sp>
          <p:nvSpPr>
            <p:cNvPr id="55" name="Freeform 84"/>
            <p:cNvSpPr/>
            <p:nvPr>
              <p:custDataLst>
                <p:tags r:id="rId1"/>
              </p:custDataLst>
            </p:nvPr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/>
            <p:cNvSpPr/>
            <p:nvPr>
              <p:custDataLst>
                <p:tags r:id="rId2"/>
              </p:custDataLst>
            </p:nvPr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/>
            <p:cNvSpPr/>
            <p:nvPr>
              <p:custDataLst>
                <p:tags r:id="rId3"/>
              </p:custDataLst>
            </p:nvPr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/>
            <p:cNvSpPr/>
            <p:nvPr>
              <p:custDataLst>
                <p:tags r:id="rId4"/>
              </p:custDataLst>
            </p:nvPr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/>
            <p:cNvSpPr/>
            <p:nvPr>
              <p:custDataLst>
                <p:tags r:id="rId6"/>
              </p:custDataLst>
            </p:nvPr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/>
            <p:cNvSpPr/>
            <p:nvPr>
              <p:custDataLst>
                <p:tags r:id="rId7"/>
              </p:custDataLst>
            </p:nvPr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5040" y="785495"/>
            <a:ext cx="1562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项目背景</a:t>
            </a:r>
            <a:endParaRPr lang="zh-CN" altLang="en-US" sz="24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79755" y="2291080"/>
            <a:ext cx="1203960" cy="1224915"/>
          </a:xfrm>
          <a:prstGeom prst="ellipse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实际从事人员</a:t>
            </a:r>
            <a:r>
              <a:rPr lang="en-US" altLang="zh-CN" sz="16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50</a:t>
            </a:r>
            <a:r>
              <a:rPr lang="zh-CN" altLang="en-US" sz="16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多万</a:t>
            </a:r>
            <a:endParaRPr lang="zh-CN" altLang="en-US" sz="160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12" name="椭圆 11"/>
          <p:cNvSpPr/>
          <p:nvPr>
            <p:custDataLst>
              <p:tags r:id="rId8"/>
            </p:custDataLst>
          </p:nvPr>
        </p:nvSpPr>
        <p:spPr>
          <a:xfrm>
            <a:off x="3752850" y="1941195"/>
            <a:ext cx="1687830" cy="1656715"/>
          </a:xfrm>
          <a:prstGeom prst="ellipse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养老护理员需</a:t>
            </a:r>
            <a:r>
              <a:rPr lang="en-US" altLang="zh-CN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600</a:t>
            </a:r>
            <a:r>
              <a:rPr lang="zh-CN" altLang="en-US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多万</a:t>
            </a:r>
            <a:endParaRPr lang="zh-CN" altLang="en-US"/>
          </a:p>
        </p:txBody>
      </p:sp>
      <p:cxnSp>
        <p:nvCxnSpPr>
          <p:cNvPr id="13" name="直接连接符 12"/>
          <p:cNvCxnSpPr>
            <a:stCxn id="10" idx="0"/>
            <a:endCxn id="12" idx="0"/>
          </p:cNvCxnSpPr>
          <p:nvPr/>
        </p:nvCxnSpPr>
        <p:spPr>
          <a:xfrm flipV="1">
            <a:off x="1181735" y="1941195"/>
            <a:ext cx="3415030" cy="349885"/>
          </a:xfrm>
          <a:prstGeom prst="line">
            <a:avLst/>
          </a:prstGeom>
          <a:ln w="31750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4"/>
          </p:cNvCxnSpPr>
          <p:nvPr/>
        </p:nvCxnSpPr>
        <p:spPr>
          <a:xfrm>
            <a:off x="1181735" y="3515995"/>
            <a:ext cx="3462020" cy="92075"/>
          </a:xfrm>
          <a:prstGeom prst="line">
            <a:avLst/>
          </a:prstGeom>
          <a:ln w="31750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232535" y="4236720"/>
            <a:ext cx="86995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ln w="15875"/>
                <a:solidFill>
                  <a:schemeClr val="accent5">
                    <a:lumMod val="75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</a:rPr>
              <a:t>供</a:t>
            </a:r>
            <a:endParaRPr lang="zh-CN" altLang="en-US" sz="5400" b="1">
              <a:ln w="15875"/>
              <a:solidFill>
                <a:schemeClr val="accent5">
                  <a:lumMod val="75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44620" y="4051935"/>
            <a:ext cx="10985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15875"/>
                <a:solidFill>
                  <a:schemeClr val="accent5">
                    <a:lumMod val="75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</a:rPr>
              <a:t>需</a:t>
            </a:r>
            <a:endParaRPr lang="zh-CN" altLang="en-US" sz="7200" b="1">
              <a:ln w="15875"/>
              <a:solidFill>
                <a:schemeClr val="accent5">
                  <a:lumMod val="75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4778" y="4098290"/>
            <a:ext cx="7169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5875"/>
                <a:solidFill>
                  <a:srgbClr val="FF0000"/>
                </a:solidFill>
                <a:effectLst/>
              </a:rPr>
              <a:t>&lt;</a:t>
            </a:r>
            <a:endParaRPr lang="en-US" altLang="zh-CN" sz="7200" b="1">
              <a:ln w="15875"/>
              <a:solidFill>
                <a:srgbClr val="FF0000"/>
              </a:solidFill>
              <a:effectLst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23255" y="1226820"/>
            <a:ext cx="1290320" cy="46805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zh-CN" altLang="en-US" sz="3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中央</a:t>
            </a:r>
            <a:r>
              <a:rPr lang="zh-CN" altLang="en-US" sz="36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多次</a:t>
            </a:r>
            <a:r>
              <a:rPr lang="zh-CN" altLang="en-US" sz="3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出台政策</a:t>
            </a:r>
            <a:endParaRPr lang="zh-CN" altLang="en-US" sz="36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zh-CN" altLang="en-US" sz="36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9"/>
            </p:custDataLst>
          </p:nvPr>
        </p:nvGraphicFramePr>
        <p:xfrm>
          <a:off x="7409815" y="1008063"/>
          <a:ext cx="3982085" cy="45675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7565"/>
                <a:gridCol w="1304290"/>
                <a:gridCol w="1840230"/>
              </a:tblGrid>
              <a:tr h="7270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时间</a:t>
                      </a:r>
                      <a:endParaRPr lang="zh-CN" altLang="en-US">
                        <a:solidFill>
                          <a:schemeClr val="tx1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发文机关</a:t>
                      </a:r>
                      <a:endParaRPr lang="zh-CN" altLang="en-US">
                        <a:solidFill>
                          <a:schemeClr val="tx1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政策文件</a:t>
                      </a:r>
                      <a:endParaRPr lang="zh-CN" altLang="en-US">
                        <a:solidFill>
                          <a:schemeClr val="tx1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华文新魏" panose="02010800040101010101" charset="-122"/>
                          <a:ea typeface="华文新魏" panose="02010800040101010101" charset="-122"/>
                          <a:cs typeface="华文新魏" panose="02010800040101010101" charset="-122"/>
                        </a:rPr>
                        <a:t>2023年3月</a:t>
                      </a:r>
                      <a:endParaRPr lang="zh-CN" altLang="en-US">
                        <a:solidFill>
                          <a:schemeClr val="tx1"/>
                        </a:solidFill>
                        <a:latin typeface="华文新魏" panose="02010800040101010101" charset="-122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中共中央</a:t>
                      </a:r>
                      <a:endParaRPr lang="zh-CN" altLang="en-US">
                        <a:solidFill>
                          <a:schemeClr val="tx1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华文新魏" panose="02010800040101010101" charset="-122"/>
                          <a:ea typeface="华文新魏" panose="02010800040101010101" charset="-122"/>
                          <a:cs typeface="华文新魏" panose="02010800040101010101" charset="-122"/>
                        </a:rPr>
                        <a:t>《中华人民共和国国民经济和社会发展第十四个五年规划和2035年远景目标纲要》</a:t>
                      </a:r>
                      <a:endParaRPr lang="zh-CN" altLang="en-US">
                        <a:solidFill>
                          <a:schemeClr val="tx1"/>
                        </a:solidFill>
                        <a:latin typeface="华文新魏" panose="02010800040101010101" charset="-122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华文新魏" panose="02010800040101010101" charset="-122"/>
                          <a:ea typeface="华文新魏" panose="02010800040101010101" charset="-122"/>
                          <a:cs typeface="华文新魏" panose="02010800040101010101" charset="-122"/>
                        </a:rPr>
                        <a:t>2023年3月</a:t>
                      </a:r>
                      <a:endParaRPr lang="zh-CN" altLang="en-US">
                        <a:solidFill>
                          <a:schemeClr val="tx1"/>
                        </a:solidFill>
                        <a:latin typeface="华文新魏" panose="02010800040101010101" charset="-122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国务院</a:t>
                      </a:r>
                      <a:endParaRPr lang="zh-CN" altLang="en-US">
                        <a:solidFill>
                          <a:schemeClr val="tx1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华文新魏" panose="02010800040101010101" charset="-122"/>
                          <a:ea typeface="华文新魏" panose="02010800040101010101" charset="-122"/>
                          <a:cs typeface="华文新魏" panose="02010800040101010101" charset="-122"/>
                        </a:rPr>
                        <a:t>《2023年政府工作报告》</a:t>
                      </a:r>
                      <a:endParaRPr lang="zh-CN" altLang="en-US">
                        <a:solidFill>
                          <a:schemeClr val="tx1"/>
                        </a:solidFill>
                        <a:latin typeface="华文新魏" panose="02010800040101010101" charset="-122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华文新魏" panose="02010800040101010101" charset="-122"/>
                          <a:ea typeface="华文新魏" panose="02010800040101010101" charset="-122"/>
                          <a:cs typeface="华文新魏" panose="02010800040101010101" charset="-122"/>
                        </a:rPr>
                        <a:t>2021年10月</a:t>
                      </a:r>
                      <a:endParaRPr lang="zh-CN" altLang="en-US">
                        <a:solidFill>
                          <a:schemeClr val="tx1"/>
                        </a:solidFill>
                        <a:latin typeface="华文新魏" panose="02010800040101010101" charset="-122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工业和信息化部、民政部、卫生健康委</a:t>
                      </a:r>
                      <a:endParaRPr lang="zh-CN" altLang="en-US">
                        <a:solidFill>
                          <a:schemeClr val="tx1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华文新魏" panose="02010800040101010101" charset="-122"/>
                          <a:ea typeface="华文新魏" panose="02010800040101010101" charset="-122"/>
                          <a:cs typeface="华文新魏" panose="02010800040101010101" charset="-122"/>
                        </a:rPr>
                        <a:t>《智慧健康养老产业发展行动计划(2021-2025年)》 (工信部联电子[2021] 154号)</a:t>
                      </a:r>
                      <a:endParaRPr lang="zh-CN" altLang="en-US">
                        <a:solidFill>
                          <a:schemeClr val="tx1"/>
                        </a:solidFill>
                        <a:latin typeface="华文新魏" panose="02010800040101010101" charset="-122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11" name="图片 10"/>
          <p:cNvPicPr/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0913110" y="0"/>
            <a:ext cx="1087120" cy="10020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0" name="文本框 29"/>
          <p:cNvSpPr txBox="1"/>
          <p:nvPr/>
        </p:nvSpPr>
        <p:spPr>
          <a:xfrm>
            <a:off x="377825" y="1823720"/>
            <a:ext cx="613410" cy="32105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期权激励方案</a:t>
            </a:r>
            <a:endParaRPr lang="zh-CN" altLang="en-US" sz="2800">
              <a:solidFill>
                <a:schemeClr val="accent5">
                  <a:lumMod val="75000"/>
                </a:schemeClr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1" name="左大括号 30"/>
          <p:cNvSpPr/>
          <p:nvPr/>
        </p:nvSpPr>
        <p:spPr>
          <a:xfrm>
            <a:off x="1470660" y="819150"/>
            <a:ext cx="514985" cy="5535295"/>
          </a:xfrm>
          <a:prstGeom prst="leftBrace">
            <a:avLst/>
          </a:prstGeom>
          <a:ln w="31750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985645" y="1004570"/>
            <a:ext cx="2139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激励原则</a:t>
            </a:r>
            <a:endParaRPr lang="zh-CN" altLang="en-US" sz="2400">
              <a:solidFill>
                <a:schemeClr val="accent5">
                  <a:lumMod val="75000"/>
                </a:schemeClr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827145" y="592455"/>
            <a:ext cx="2139950" cy="586740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业绩导向原则</a:t>
            </a:r>
            <a:endParaRPr lang="zh-CN" altLang="en-US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4" name="圆角矩形 33"/>
          <p:cNvSpPr/>
          <p:nvPr>
            <p:custDataLst>
              <p:tags r:id="rId1"/>
            </p:custDataLst>
          </p:nvPr>
        </p:nvSpPr>
        <p:spPr>
          <a:xfrm>
            <a:off x="6461760" y="1464945"/>
            <a:ext cx="2139950" cy="586740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公平原则</a:t>
            </a:r>
            <a:endParaRPr lang="zh-CN" altLang="en-US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5" name="圆角矩形 34"/>
          <p:cNvSpPr/>
          <p:nvPr>
            <p:custDataLst>
              <p:tags r:id="rId2"/>
            </p:custDataLst>
          </p:nvPr>
        </p:nvSpPr>
        <p:spPr>
          <a:xfrm>
            <a:off x="6461760" y="592455"/>
            <a:ext cx="2139950" cy="586740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长期发展原则</a:t>
            </a:r>
            <a:endParaRPr lang="zh-CN" altLang="en-US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6" name="圆角矩形 35"/>
          <p:cNvSpPr/>
          <p:nvPr>
            <p:custDataLst>
              <p:tags r:id="rId3"/>
            </p:custDataLst>
          </p:nvPr>
        </p:nvSpPr>
        <p:spPr>
          <a:xfrm>
            <a:off x="3827145" y="1464945"/>
            <a:ext cx="2139950" cy="586740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激励风险管理原则</a:t>
            </a:r>
            <a:endParaRPr lang="zh-CN" altLang="en-US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4"/>
            </p:custDataLst>
          </p:nvPr>
        </p:nvSpPr>
        <p:spPr>
          <a:xfrm>
            <a:off x="1913890" y="3794125"/>
            <a:ext cx="38373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期权的股票来源</a:t>
            </a:r>
            <a:endParaRPr lang="zh-CN" altLang="en-US" sz="2400">
              <a:solidFill>
                <a:schemeClr val="accent5">
                  <a:lumMod val="75000"/>
                </a:schemeClr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5"/>
            </p:custDataLst>
          </p:nvPr>
        </p:nvSpPr>
        <p:spPr>
          <a:xfrm>
            <a:off x="1985645" y="2533015"/>
            <a:ext cx="2139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激励对象</a:t>
            </a:r>
            <a:endParaRPr lang="zh-CN" altLang="en-US" sz="2400">
              <a:solidFill>
                <a:schemeClr val="accent5">
                  <a:lumMod val="75000"/>
                </a:schemeClr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930015" y="2279650"/>
            <a:ext cx="987425" cy="967105"/>
          </a:xfrm>
          <a:prstGeom prst="ellipse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高管人员</a:t>
            </a:r>
            <a:endParaRPr lang="zh-CN" altLang="en-US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1" name="椭圆 40"/>
          <p:cNvSpPr/>
          <p:nvPr>
            <p:custDataLst>
              <p:tags r:id="rId6"/>
            </p:custDataLst>
          </p:nvPr>
        </p:nvSpPr>
        <p:spPr>
          <a:xfrm>
            <a:off x="7253605" y="2286635"/>
            <a:ext cx="987425" cy="967105"/>
          </a:xfrm>
          <a:prstGeom prst="ellipse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优秀员工</a:t>
            </a:r>
            <a:endParaRPr lang="zh-CN" altLang="en-US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2" name="椭圆 41"/>
          <p:cNvSpPr/>
          <p:nvPr>
            <p:custDataLst>
              <p:tags r:id="rId7"/>
            </p:custDataLst>
          </p:nvPr>
        </p:nvSpPr>
        <p:spPr>
          <a:xfrm>
            <a:off x="5591810" y="2287270"/>
            <a:ext cx="987425" cy="967105"/>
          </a:xfrm>
          <a:prstGeom prst="ellipse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关键核心团队</a:t>
            </a:r>
            <a:endParaRPr lang="zh-CN" altLang="en-US">
              <a:latin typeface="华文新魏" panose="02010800040101010101" charset="-122"/>
              <a:ea typeface="华文新魏" panose="02010800040101010101" charset="-122"/>
            </a:endParaRPr>
          </a:p>
        </p:txBody>
      </p:sp>
      <p:graphicFrame>
        <p:nvGraphicFramePr>
          <p:cNvPr id="43" name="表格 42"/>
          <p:cNvGraphicFramePr/>
          <p:nvPr>
            <p:custDataLst>
              <p:tags r:id="rId8"/>
            </p:custDataLst>
          </p:nvPr>
        </p:nvGraphicFramePr>
        <p:xfrm>
          <a:off x="4420235" y="3689350"/>
          <a:ext cx="454025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55"/>
                <a:gridCol w="1465580"/>
                <a:gridCol w="1694815"/>
              </a:tblGrid>
              <a:tr h="3295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华文新魏" panose="02010800040101010101" charset="-122"/>
                          <a:ea typeface="华文新魏" panose="02010800040101010101" charset="-122"/>
                        </a:rPr>
                        <a:t>阶段</a:t>
                      </a:r>
                      <a:endParaRPr lang="zh-CN" altLang="en-US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华文新魏" panose="02010800040101010101" charset="-122"/>
                          <a:ea typeface="华文新魏" panose="02010800040101010101" charset="-122"/>
                        </a:rPr>
                        <a:t>投资者占股</a:t>
                      </a:r>
                      <a:endParaRPr lang="zh-CN" altLang="en-US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华文新魏" panose="02010800040101010101" charset="-122"/>
                          <a:ea typeface="华文新魏" panose="02010800040101010101" charset="-122"/>
                        </a:rPr>
                        <a:t>创始团队占股</a:t>
                      </a:r>
                      <a:endParaRPr lang="zh-CN" altLang="en-US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华文新魏" panose="02010800040101010101" charset="-122"/>
                          <a:ea typeface="华文新魏" panose="02010800040101010101" charset="-122"/>
                        </a:rPr>
                        <a:t>第一阶段</a:t>
                      </a:r>
                      <a:endParaRPr lang="zh-CN" altLang="en-US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华文新魏" panose="02010800040101010101" charset="-122"/>
                          <a:ea typeface="华文新魏" panose="02010800040101010101" charset="-122"/>
                        </a:rPr>
                        <a:t>30%</a:t>
                      </a:r>
                      <a:endParaRPr lang="en-US" altLang="zh-CN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华文新魏" panose="02010800040101010101" charset="-122"/>
                          <a:ea typeface="华文新魏" panose="02010800040101010101" charset="-122"/>
                        </a:rPr>
                        <a:t>70%</a:t>
                      </a:r>
                      <a:endParaRPr lang="en-US" altLang="zh-CN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华文新魏" panose="02010800040101010101" charset="-122"/>
                          <a:ea typeface="华文新魏" panose="02010800040101010101" charset="-122"/>
                        </a:rPr>
                        <a:t>第二阶段</a:t>
                      </a:r>
                      <a:endParaRPr lang="zh-CN" altLang="en-US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华文新魏" panose="02010800040101010101" charset="-122"/>
                          <a:ea typeface="华文新魏" panose="02010800040101010101" charset="-122"/>
                        </a:rPr>
                        <a:t>25%</a:t>
                      </a:r>
                      <a:endParaRPr lang="en-US" altLang="zh-CN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华文新魏" panose="02010800040101010101" charset="-122"/>
                          <a:ea typeface="华文新魏" panose="02010800040101010101" charset="-122"/>
                        </a:rPr>
                        <a:t>75%</a:t>
                      </a:r>
                      <a:endParaRPr lang="en-US" altLang="zh-CN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文本框 43"/>
          <p:cNvSpPr txBox="1"/>
          <p:nvPr>
            <p:custDataLst>
              <p:tags r:id="rId9"/>
            </p:custDataLst>
          </p:nvPr>
        </p:nvSpPr>
        <p:spPr>
          <a:xfrm>
            <a:off x="1985645" y="4948555"/>
            <a:ext cx="38373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期权的授予对象</a:t>
            </a:r>
            <a:endParaRPr lang="zh-CN" altLang="en-US" sz="2400">
              <a:solidFill>
                <a:schemeClr val="accent5">
                  <a:lumMod val="75000"/>
                </a:schemeClr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5" name="文本框 44"/>
          <p:cNvSpPr txBox="1"/>
          <p:nvPr>
            <p:custDataLst>
              <p:tags r:id="rId10"/>
            </p:custDataLst>
          </p:nvPr>
        </p:nvSpPr>
        <p:spPr>
          <a:xfrm>
            <a:off x="1985645" y="5975985"/>
            <a:ext cx="38373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认股权的授予期和行权期</a:t>
            </a:r>
            <a:endParaRPr lang="zh-CN" altLang="en-US" sz="2400">
              <a:solidFill>
                <a:schemeClr val="accent5">
                  <a:lumMod val="75000"/>
                </a:schemeClr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graphicFrame>
        <p:nvGraphicFramePr>
          <p:cNvPr id="46" name="表格 45"/>
          <p:cNvGraphicFramePr/>
          <p:nvPr/>
        </p:nvGraphicFramePr>
        <p:xfrm>
          <a:off x="5591493" y="5252720"/>
          <a:ext cx="5470525" cy="673100"/>
        </p:xfrm>
        <a:graphic>
          <a:graphicData uri="http://schemas.openxmlformats.org/drawingml/2006/table">
            <a:tbl>
              <a:tblPr/>
              <a:tblGrid>
                <a:gridCol w="1366838"/>
                <a:gridCol w="1366837"/>
                <a:gridCol w="1368425"/>
                <a:gridCol w="1368425"/>
              </a:tblGrid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华文新魏" panose="02010800040101010101" charset="-122"/>
                          <a:ea typeface="华文新魏" panose="02010800040101010101" charset="-122"/>
                          <a:cs typeface="Times New Roman" panose="02020603050405020304" charset="0"/>
                        </a:rPr>
                        <a:t>工作满一年</a:t>
                      </a:r>
                      <a:endParaRPr lang="en-US" altLang="en-US" sz="1800" b="1">
                        <a:solidFill>
                          <a:schemeClr val="bg1"/>
                        </a:solidFill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华文新魏" panose="02010800040101010101" charset="-122"/>
                          <a:ea typeface="华文新魏" panose="02010800040101010101" charset="-122"/>
                          <a:cs typeface="Times New Roman" panose="02020603050405020304" charset="0"/>
                        </a:rPr>
                        <a:t>工作满两年</a:t>
                      </a:r>
                      <a:endParaRPr lang="en-US" altLang="en-US" sz="1800" b="1">
                        <a:solidFill>
                          <a:schemeClr val="bg1"/>
                        </a:solidFill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华文新魏" panose="02010800040101010101" charset="-122"/>
                          <a:ea typeface="华文新魏" panose="02010800040101010101" charset="-122"/>
                          <a:cs typeface="Times New Roman" panose="02020603050405020304" charset="0"/>
                        </a:rPr>
                        <a:t>工作满三年</a:t>
                      </a:r>
                      <a:endParaRPr lang="en-US" altLang="en-US" sz="1800" b="1">
                        <a:solidFill>
                          <a:schemeClr val="bg1"/>
                        </a:solidFill>
                        <a:latin typeface="华文新魏" panose="02010800040101010101" charset="-122"/>
                        <a:ea typeface="华文新魏" panose="02010800040101010101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华文新魏" panose="02010800040101010101" charset="-122"/>
                          <a:ea typeface="华文新魏" panose="02010800040101010101" charset="-122"/>
                          <a:cs typeface="华文新魏" panose="02010800040101010101" charset="-122"/>
                        </a:rPr>
                        <a:t>四年&lt;日期&lt;六年</a:t>
                      </a:r>
                      <a:endParaRPr lang="en-US" altLang="en-US" sz="1800" b="1">
                        <a:solidFill>
                          <a:schemeClr val="bg1"/>
                        </a:solidFill>
                        <a:latin typeface="华文新魏" panose="02010800040101010101" charset="-122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  <a:tr h="3302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华文新魏" panose="02010800040101010101" charset="-122"/>
                          <a:ea typeface="华文新魏" panose="02010800040101010101" charset="-122"/>
                          <a:cs typeface="华文新魏" panose="02010800040101010101" charset="-122"/>
                        </a:rPr>
                        <a:t>授予30.00%认股权</a:t>
                      </a:r>
                      <a:endParaRPr lang="en-US" altLang="en-US" sz="1800" b="0">
                        <a:latin typeface="华文新魏" panose="02010800040101010101" charset="-122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华文新魏" panose="02010800040101010101" charset="-122"/>
                          <a:ea typeface="华文新魏" panose="02010800040101010101" charset="-122"/>
                          <a:cs typeface="华文新魏" panose="02010800040101010101" charset="-122"/>
                        </a:rPr>
                        <a:t>授予30.00%认股权</a:t>
                      </a:r>
                      <a:endParaRPr lang="en-US" altLang="en-US" sz="1800" b="0">
                        <a:latin typeface="华文新魏" panose="02010800040101010101" charset="-122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华文新魏" panose="02010800040101010101" charset="-122"/>
                          <a:ea typeface="华文新魏" panose="02010800040101010101" charset="-122"/>
                          <a:cs typeface="华文新魏" panose="02010800040101010101" charset="-122"/>
                        </a:rPr>
                        <a:t>授予30.00%认股权</a:t>
                      </a:r>
                      <a:endParaRPr lang="en-US" altLang="en-US" sz="1800" b="0">
                        <a:latin typeface="华文新魏" panose="02010800040101010101" charset="-122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华文新魏" panose="02010800040101010101" charset="-122"/>
                          <a:ea typeface="华文新魏" panose="02010800040101010101" charset="-122"/>
                          <a:cs typeface="华文新魏" panose="02010800040101010101" charset="-122"/>
                        </a:rPr>
                        <a:t>可100.00%行权</a:t>
                      </a:r>
                      <a:endParaRPr lang="en-US" altLang="en-US" sz="1800" b="0">
                        <a:latin typeface="华文新魏" panose="02010800040101010101" charset="-122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1" name="图片 20"/>
          <p:cNvPicPr/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913110" y="0"/>
            <a:ext cx="1087120" cy="10020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五边形 1"/>
          <p:cNvSpPr/>
          <p:nvPr/>
        </p:nvSpPr>
        <p:spPr>
          <a:xfrm>
            <a:off x="0" y="0"/>
            <a:ext cx="2654300" cy="72136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华文新魏" panose="02010800040101010101" charset="-122"/>
                <a:ea typeface="华文新魏" panose="02010800040101010101" charset="-122"/>
              </a:rPr>
              <a:t>    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</a:rPr>
              <a:t>融资分析</a:t>
            </a:r>
            <a:endParaRPr lang="zh-CN" altLang="en-US" sz="240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5" name="椭圆 4"/>
          <p:cNvSpPr/>
          <p:nvPr>
            <p:custDataLst>
              <p:tags r:id="rId13"/>
            </p:custDataLst>
          </p:nvPr>
        </p:nvSpPr>
        <p:spPr>
          <a:xfrm>
            <a:off x="0" y="9525"/>
            <a:ext cx="709295" cy="7118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67945" y="120650"/>
            <a:ext cx="578485" cy="454025"/>
            <a:chOff x="5302250" y="2903538"/>
            <a:chExt cx="1587500" cy="1057276"/>
          </a:xfrm>
          <a:solidFill>
            <a:schemeClr val="accent5">
              <a:lumMod val="75000"/>
            </a:schemeClr>
          </a:solidFill>
        </p:grpSpPr>
        <p:sp>
          <p:nvSpPr>
            <p:cNvPr id="55" name="Freeform 84"/>
            <p:cNvSpPr/>
            <p:nvPr>
              <p:custDataLst>
                <p:tags r:id="rId14"/>
              </p:custDataLst>
            </p:nvPr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/>
            <p:cNvSpPr/>
            <p:nvPr>
              <p:custDataLst>
                <p:tags r:id="rId15"/>
              </p:custDataLst>
            </p:nvPr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/>
            <p:cNvSpPr/>
            <p:nvPr>
              <p:custDataLst>
                <p:tags r:id="rId16"/>
              </p:custDataLst>
            </p:nvPr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/>
            <p:cNvSpPr/>
            <p:nvPr>
              <p:custDataLst>
                <p:tags r:id="rId17"/>
              </p:custDataLst>
            </p:nvPr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/>
            <p:cNvSpPr/>
            <p:nvPr>
              <p:custDataLst>
                <p:tags r:id="rId19"/>
              </p:custDataLst>
            </p:nvPr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/>
            <p:cNvSpPr/>
            <p:nvPr>
              <p:custDataLst>
                <p:tags r:id="rId20"/>
              </p:custDataLst>
            </p:nvPr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</p:spTree>
    <p:custDataLst>
      <p:tags r:id="rId2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accent5">
                <a:lumMod val="75000"/>
                <a:alpha val="75000"/>
              </a:schemeClr>
            </a:gs>
            <a:gs pos="20000">
              <a:schemeClr val="accent5">
                <a:lumMod val="20000"/>
                <a:lumOff val="80000"/>
              </a:schemeClr>
            </a:gs>
            <a:gs pos="57000">
              <a:schemeClr val="accent5">
                <a:lumMod val="75000"/>
              </a:schemeClr>
            </a:gs>
          </a:gsLst>
          <a:lin ang="19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494665" y="3540125"/>
            <a:ext cx="4176395" cy="37706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2296160" y="638810"/>
            <a:ext cx="7223125" cy="464629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8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 </a:t>
            </a:r>
            <a:r>
              <a:rPr lang="zh-CN" altLang="en-US" sz="8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智</a:t>
            </a:r>
            <a:r>
              <a:rPr lang="en-US" altLang="zh-CN" sz="8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“</a:t>
            </a:r>
            <a:r>
              <a:rPr lang="zh-CN" altLang="en-US" sz="8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眼</a:t>
            </a:r>
            <a:r>
              <a:rPr lang="en-US" altLang="zh-CN" sz="8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”</a:t>
            </a:r>
            <a:r>
              <a:rPr lang="zh-CN" altLang="en-US" sz="8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守护</a:t>
            </a:r>
            <a:endParaRPr lang="zh-CN" altLang="en-US" sz="8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华文行楷" panose="02010800040101010101" charset="-122"/>
              <a:ea typeface="华文行楷" panose="02010800040101010101" charset="-122"/>
            </a:endParaRPr>
          </a:p>
          <a:p>
            <a:pPr algn="ctr"/>
            <a:r>
              <a:rPr lang="en-US" altLang="zh-CN" sz="8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 </a:t>
            </a:r>
            <a:r>
              <a:rPr lang="zh-CN" altLang="en-US" sz="8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让</a:t>
            </a:r>
            <a:r>
              <a:rPr lang="en-US" altLang="zh-CN" sz="8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“</a:t>
            </a:r>
            <a:r>
              <a:rPr lang="zh-CN" altLang="en-US" sz="8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爱</a:t>
            </a:r>
            <a:r>
              <a:rPr lang="en-US" altLang="zh-CN" sz="8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”</a:t>
            </a:r>
            <a:r>
              <a:rPr lang="zh-CN" altLang="en-US" sz="8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常伴</a:t>
            </a:r>
            <a:endParaRPr lang="zh-CN" altLang="en-US" sz="8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华文行楷" panose="02010800040101010101" charset="-122"/>
              <a:ea typeface="华文行楷" panose="02010800040101010101" charset="-122"/>
            </a:endParaRPr>
          </a:p>
          <a:p>
            <a:pPr algn="ctr"/>
            <a:endParaRPr lang="zh-CN" altLang="en-US" sz="6000" b="1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华文行楷" panose="02010800040101010101" charset="-122"/>
              <a:ea typeface="华文行楷" panose="02010800040101010101" charset="-122"/>
            </a:endParaRPr>
          </a:p>
          <a:p>
            <a:pPr algn="ctr"/>
            <a:r>
              <a:rPr lang="zh-CN" altLang="en-US" sz="6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感谢观看</a:t>
            </a:r>
            <a:endParaRPr lang="zh-CN" altLang="en-US" sz="6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47" name="图片 46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987405" y="5712460"/>
            <a:ext cx="795020" cy="81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048760" y="3366135"/>
            <a:ext cx="40944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失能老人监护智能系统</a:t>
            </a:r>
            <a:endParaRPr lang="zh-CN" altLang="en-US" sz="28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endParaRPr lang="zh-CN" altLang="en-US" sz="28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624840"/>
            <a:ext cx="2839720" cy="771525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45745" y="624840"/>
            <a:ext cx="709295" cy="7607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328930" y="650875"/>
            <a:ext cx="557530" cy="594995"/>
            <a:chOff x="5302250" y="2903538"/>
            <a:chExt cx="1587500" cy="1057276"/>
          </a:xfrm>
          <a:solidFill>
            <a:schemeClr val="accent5">
              <a:lumMod val="75000"/>
            </a:schemeClr>
          </a:solidFill>
        </p:grpSpPr>
        <p:sp>
          <p:nvSpPr>
            <p:cNvPr id="55" name="Freeform 84"/>
            <p:cNvSpPr/>
            <p:nvPr>
              <p:custDataLst>
                <p:tags r:id="rId1"/>
              </p:custDataLst>
            </p:nvPr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/>
            <p:cNvSpPr/>
            <p:nvPr>
              <p:custDataLst>
                <p:tags r:id="rId2"/>
              </p:custDataLst>
            </p:nvPr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/>
            <p:cNvSpPr/>
            <p:nvPr>
              <p:custDataLst>
                <p:tags r:id="rId3"/>
              </p:custDataLst>
            </p:nvPr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/>
            <p:cNvSpPr/>
            <p:nvPr>
              <p:custDataLst>
                <p:tags r:id="rId4"/>
              </p:custDataLst>
            </p:nvPr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/>
            <p:cNvSpPr/>
            <p:nvPr>
              <p:custDataLst>
                <p:tags r:id="rId6"/>
              </p:custDataLst>
            </p:nvPr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/>
            <p:cNvSpPr/>
            <p:nvPr>
              <p:custDataLst>
                <p:tags r:id="rId7"/>
              </p:custDataLst>
            </p:nvPr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5040" y="785495"/>
            <a:ext cx="1562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项目背景</a:t>
            </a:r>
            <a:endParaRPr lang="zh-CN" altLang="en-US" sz="24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4795" y="2280920"/>
            <a:ext cx="921385" cy="27882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  </a:t>
            </a:r>
            <a:r>
              <a:rPr lang="zh-CN" altLang="en-US" sz="28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压力性损伤</a:t>
            </a:r>
            <a:endParaRPr lang="zh-CN" altLang="en-US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  <a:p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sym typeface="+mn-ea"/>
              </a:rPr>
              <a:t>不及时翻身，造成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</p:txBody>
      </p:sp>
      <p:pic>
        <p:nvPicPr>
          <p:cNvPr id="1749897186" name="图片 1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6538" y="1871663"/>
            <a:ext cx="5268595" cy="29698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2108835" y="514731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</a:rPr>
              <a:t>易引发压力性损伤的部位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455058319" name="图片 455058319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97725" y="2052955"/>
            <a:ext cx="2194315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1723995" name="图片 2131723995" descr="人的脸被修图&#10;&#10;中度可信度描述已自动生成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40875" y="2052955"/>
            <a:ext cx="2196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453806" name="图片 532453806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66455" y="3629025"/>
            <a:ext cx="2196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8964930" y="547052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压疮</a:t>
            </a:r>
            <a:endParaRPr lang="zh-CN" altLang="en-US" sz="320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6841490" y="41910"/>
            <a:ext cx="41275" cy="6805930"/>
          </a:xfrm>
          <a:prstGeom prst="line">
            <a:avLst/>
          </a:prstGeom>
          <a:ln w="31750" cap="rnd">
            <a:solidFill>
              <a:schemeClr val="accent5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9" name="图片 8"/>
          <p:cNvPicPr/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0913110" y="0"/>
            <a:ext cx="1087120" cy="10020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624840"/>
            <a:ext cx="2839720" cy="771525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>
                <a:noFill/>
              </a:ln>
            </a:endParaRPr>
          </a:p>
        </p:txBody>
      </p:sp>
      <p:sp>
        <p:nvSpPr>
          <p:cNvPr id="5" name="椭圆 4"/>
          <p:cNvSpPr/>
          <p:nvPr/>
        </p:nvSpPr>
        <p:spPr>
          <a:xfrm>
            <a:off x="245745" y="624840"/>
            <a:ext cx="709295" cy="7607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328930" y="650875"/>
            <a:ext cx="557530" cy="594995"/>
            <a:chOff x="5302250" y="2903538"/>
            <a:chExt cx="1587500" cy="1057276"/>
          </a:xfrm>
          <a:solidFill>
            <a:schemeClr val="accent5">
              <a:lumMod val="75000"/>
            </a:schemeClr>
          </a:solidFill>
        </p:grpSpPr>
        <p:sp>
          <p:nvSpPr>
            <p:cNvPr id="55" name="Freeform 84"/>
            <p:cNvSpPr/>
            <p:nvPr>
              <p:custDataLst>
                <p:tags r:id="rId1"/>
              </p:custDataLst>
            </p:nvPr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/>
            <p:cNvSpPr/>
            <p:nvPr>
              <p:custDataLst>
                <p:tags r:id="rId2"/>
              </p:custDataLst>
            </p:nvPr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/>
            <p:cNvSpPr/>
            <p:nvPr>
              <p:custDataLst>
                <p:tags r:id="rId3"/>
              </p:custDataLst>
            </p:nvPr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/>
            <p:cNvSpPr/>
            <p:nvPr>
              <p:custDataLst>
                <p:tags r:id="rId4"/>
              </p:custDataLst>
            </p:nvPr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/>
            <p:cNvSpPr/>
            <p:nvPr>
              <p:custDataLst>
                <p:tags r:id="rId6"/>
              </p:custDataLst>
            </p:nvPr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/>
            <p:cNvSpPr/>
            <p:nvPr>
              <p:custDataLst>
                <p:tags r:id="rId7"/>
              </p:custDataLst>
            </p:nvPr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5040" y="785495"/>
            <a:ext cx="1562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项目背景</a:t>
            </a:r>
            <a:endParaRPr lang="zh-CN" altLang="en-US" sz="24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77495" y="2692400"/>
            <a:ext cx="2983865" cy="20955"/>
          </a:xfrm>
          <a:prstGeom prst="line">
            <a:avLst/>
          </a:prstGeom>
          <a:ln w="31750" cap="rnd">
            <a:solidFill>
              <a:schemeClr val="accent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24510" y="1923415"/>
            <a:ext cx="27368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</a:rPr>
              <a:t>传统的服务模式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 sz="20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无法满足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</a:rPr>
              <a:t>老人需求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0360" y="3032760"/>
            <a:ext cx="296291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目前绝大多数养老机构中护工对老人的日常照顾均采用纸质记录，养老院没有完整的护工检测系统，所以护工是否按时规范的护理老人无法保障，完全凭借护工道德，这极大程度上导致老人得不到理想的照顾，生活质量下降，自身的权益无法保障。</a:t>
            </a:r>
            <a:endParaRPr lang="zh-CN" altLang="en-US">
              <a:latin typeface="华文新魏" panose="02010800040101010101" charset="-122"/>
              <a:ea typeface="华文新魏" panose="02010800040101010101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8"/>
            </p:custDataLst>
          </p:nvPr>
        </p:nvCxnSpPr>
        <p:spPr>
          <a:xfrm flipV="1">
            <a:off x="3634740" y="2671445"/>
            <a:ext cx="2983865" cy="20955"/>
          </a:xfrm>
          <a:prstGeom prst="line">
            <a:avLst/>
          </a:prstGeom>
          <a:ln w="31750" cap="rnd">
            <a:solidFill>
              <a:schemeClr val="accent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094355" y="198501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sym typeface="+mn-ea"/>
              </a:rPr>
              <a:t>子女关注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sym typeface="+mn-ea"/>
              </a:rPr>
              <a:t>老人的</a:t>
            </a:r>
            <a:r>
              <a:rPr lang="zh-CN" altLang="en-US" sz="20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被动性</a:t>
            </a:r>
            <a:endParaRPr lang="zh-CN" altLang="en-US" sz="200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42030" y="3032760"/>
            <a:ext cx="31375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我国养老院的大部分联系方式是通过微信等社交工具，子女只能在特定的时间段看到自己长辈的照料情况，存在严重的时间空间不对等问题。</a:t>
            </a:r>
            <a:endParaRPr lang="zh-CN" altLang="en-US"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741778509" name="图片 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79690" y="1784985"/>
            <a:ext cx="2742571" cy="42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/>
          <p:cNvPicPr/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913110" y="0"/>
            <a:ext cx="1087120" cy="10020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624840"/>
            <a:ext cx="2839720" cy="771525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45745" y="624840"/>
            <a:ext cx="709295" cy="7607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328930" y="650875"/>
            <a:ext cx="557530" cy="594995"/>
            <a:chOff x="5302250" y="2903538"/>
            <a:chExt cx="1587500" cy="1057276"/>
          </a:xfrm>
          <a:solidFill>
            <a:schemeClr val="accent5">
              <a:lumMod val="75000"/>
            </a:schemeClr>
          </a:solidFill>
        </p:grpSpPr>
        <p:sp>
          <p:nvSpPr>
            <p:cNvPr id="55" name="Freeform 84"/>
            <p:cNvSpPr/>
            <p:nvPr>
              <p:custDataLst>
                <p:tags r:id="rId1"/>
              </p:custDataLst>
            </p:nvPr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/>
            <p:cNvSpPr/>
            <p:nvPr>
              <p:custDataLst>
                <p:tags r:id="rId2"/>
              </p:custDataLst>
            </p:nvPr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/>
            <p:cNvSpPr/>
            <p:nvPr>
              <p:custDataLst>
                <p:tags r:id="rId3"/>
              </p:custDataLst>
            </p:nvPr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/>
            <p:cNvSpPr/>
            <p:nvPr>
              <p:custDataLst>
                <p:tags r:id="rId4"/>
              </p:custDataLst>
            </p:nvPr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/>
            <p:cNvSpPr/>
            <p:nvPr>
              <p:custDataLst>
                <p:tags r:id="rId6"/>
              </p:custDataLst>
            </p:nvPr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/>
            <p:cNvSpPr/>
            <p:nvPr>
              <p:custDataLst>
                <p:tags r:id="rId7"/>
              </p:custDataLst>
            </p:nvPr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5040" y="785495"/>
            <a:ext cx="1562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项目背景</a:t>
            </a:r>
            <a:endParaRPr lang="zh-CN" altLang="en-US" sz="24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77495" y="2692400"/>
            <a:ext cx="2983865" cy="20955"/>
          </a:xfrm>
          <a:prstGeom prst="line">
            <a:avLst/>
          </a:prstGeom>
          <a:ln w="31750" cap="rnd">
            <a:solidFill>
              <a:schemeClr val="accent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82295" y="2200910"/>
            <a:ext cx="27368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</a:rPr>
              <a:t>虐老问题</a:t>
            </a:r>
            <a:r>
              <a:rPr lang="zh-CN" altLang="en-US" sz="20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层出不穷</a:t>
            </a:r>
            <a:endParaRPr lang="zh-CN" altLang="en-US" sz="200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>
          <a:xfrm>
            <a:off x="277495" y="3083560"/>
            <a:ext cx="30734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养老院设备简陋，管理不得当，无法实时监控护工的行为；护工没有经过专业化训练，在照顾遇到一些问题会处理不好，也不会疏导老人的情绪，更有甚者面对处理不了的事情，就会向弱势的老人发泄不满情绪、辱骂虐待。</a:t>
            </a:r>
            <a:endParaRPr lang="zh-CN" altLang="en-US"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125236269" name="图片 125236269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03370" y="1793875"/>
            <a:ext cx="3240000" cy="41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0407077" name="图片 1850407077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66343" y="1793875"/>
            <a:ext cx="3240000" cy="41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/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0913110" y="0"/>
            <a:ext cx="1087120" cy="10020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624840"/>
            <a:ext cx="2839720" cy="771525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45745" y="624840"/>
            <a:ext cx="709295" cy="7607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328930" y="650875"/>
            <a:ext cx="557530" cy="594995"/>
            <a:chOff x="5302250" y="2903538"/>
            <a:chExt cx="1587500" cy="1057276"/>
          </a:xfrm>
          <a:solidFill>
            <a:schemeClr val="accent5">
              <a:lumMod val="75000"/>
            </a:schemeClr>
          </a:solidFill>
        </p:grpSpPr>
        <p:sp>
          <p:nvSpPr>
            <p:cNvPr id="55" name="Freeform 84"/>
            <p:cNvSpPr/>
            <p:nvPr>
              <p:custDataLst>
                <p:tags r:id="rId1"/>
              </p:custDataLst>
            </p:nvPr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/>
            <p:cNvSpPr/>
            <p:nvPr>
              <p:custDataLst>
                <p:tags r:id="rId2"/>
              </p:custDataLst>
            </p:nvPr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/>
            <p:cNvSpPr/>
            <p:nvPr>
              <p:custDataLst>
                <p:tags r:id="rId3"/>
              </p:custDataLst>
            </p:nvPr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/>
            <p:cNvSpPr/>
            <p:nvPr>
              <p:custDataLst>
                <p:tags r:id="rId4"/>
              </p:custDataLst>
            </p:nvPr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/>
            <p:cNvSpPr/>
            <p:nvPr>
              <p:custDataLst>
                <p:tags r:id="rId6"/>
              </p:custDataLst>
            </p:nvPr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/>
            <p:cNvSpPr/>
            <p:nvPr>
              <p:custDataLst>
                <p:tags r:id="rId7"/>
              </p:custDataLst>
            </p:nvPr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5040" y="785495"/>
            <a:ext cx="1562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痛点</a:t>
            </a:r>
            <a:r>
              <a:rPr lang="zh-CN" altLang="en-US" sz="24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问题</a:t>
            </a:r>
            <a:endParaRPr lang="zh-CN" altLang="en-US" sz="24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26" name="椭圆 25"/>
          <p:cNvSpPr/>
          <p:nvPr>
            <p:custDataLst>
              <p:tags r:id="rId8"/>
            </p:custDataLst>
          </p:nvPr>
        </p:nvSpPr>
        <p:spPr>
          <a:xfrm>
            <a:off x="809625" y="2388870"/>
            <a:ext cx="1368425" cy="1440180"/>
          </a:xfrm>
          <a:prstGeom prst="ellipse">
            <a:avLst/>
          </a:prstGeom>
          <a:gradFill>
            <a:gsLst>
              <a:gs pos="34000">
                <a:schemeClr val="accent5">
                  <a:lumMod val="40000"/>
                  <a:lumOff val="60000"/>
                </a:schemeClr>
              </a:gs>
              <a:gs pos="5000">
                <a:schemeClr val="accent5">
                  <a:lumMod val="40000"/>
                  <a:lumOff val="60000"/>
                </a:schemeClr>
              </a:gs>
              <a:gs pos="51000">
                <a:schemeClr val="accent5">
                  <a:lumMod val="60000"/>
                  <a:lumOff val="40000"/>
                </a:schemeClr>
              </a:gs>
              <a:gs pos="92000">
                <a:schemeClr val="accent5">
                  <a:lumMod val="75000"/>
                </a:schemeClr>
              </a:gs>
            </a:gsLst>
            <a:lin ang="27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智慧养老护工监测产品</a:t>
            </a:r>
            <a:r>
              <a:rPr lang="zh-CN" altLang="en-US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缺乏</a:t>
            </a:r>
            <a:endParaRPr lang="zh-CN" altLang="en-US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0495" y="4184650"/>
            <a:ext cx="2592070" cy="975995"/>
            <a:chOff x="237" y="6474"/>
            <a:chExt cx="4082" cy="1537"/>
          </a:xfrm>
        </p:grpSpPr>
        <p:sp>
          <p:nvSpPr>
            <p:cNvPr id="23" name="梯形 22"/>
            <p:cNvSpPr/>
            <p:nvPr>
              <p:custDataLst>
                <p:tags r:id="rId9"/>
              </p:custDataLst>
            </p:nvPr>
          </p:nvSpPr>
          <p:spPr>
            <a:xfrm>
              <a:off x="237" y="6474"/>
              <a:ext cx="4083" cy="956"/>
            </a:xfrm>
            <a:prstGeom prst="trapezoid">
              <a:avLst>
                <a:gd name="adj" fmla="val 92782"/>
              </a:avLst>
            </a:prstGeom>
            <a:gradFill>
              <a:gsLst>
                <a:gs pos="34000">
                  <a:schemeClr val="accent5">
                    <a:lumMod val="40000"/>
                    <a:lumOff val="60000"/>
                  </a:schemeClr>
                </a:gs>
                <a:gs pos="5000">
                  <a:schemeClr val="accent5">
                    <a:lumMod val="40000"/>
                    <a:lumOff val="60000"/>
                  </a:schemeClr>
                </a:gs>
                <a:gs pos="51000">
                  <a:schemeClr val="accent5">
                    <a:lumMod val="60000"/>
                    <a:lumOff val="40000"/>
                  </a:schemeClr>
                </a:gs>
                <a:gs pos="92000">
                  <a:schemeClr val="accent5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梯形 21"/>
            <p:cNvSpPr/>
            <p:nvPr>
              <p:custDataLst>
                <p:tags r:id="rId10"/>
              </p:custDataLst>
            </p:nvPr>
          </p:nvSpPr>
          <p:spPr>
            <a:xfrm>
              <a:off x="237" y="7041"/>
              <a:ext cx="4083" cy="956"/>
            </a:xfrm>
            <a:prstGeom prst="trapezoid">
              <a:avLst>
                <a:gd name="adj" fmla="val 92782"/>
              </a:avLst>
            </a:prstGeom>
            <a:gradFill>
              <a:gsLst>
                <a:gs pos="10000">
                  <a:schemeClr val="accent5">
                    <a:lumMod val="40000"/>
                    <a:lumOff val="60000"/>
                  </a:schemeClr>
                </a:gs>
                <a:gs pos="5000">
                  <a:schemeClr val="accent5">
                    <a:lumMod val="40000"/>
                    <a:lumOff val="60000"/>
                  </a:schemeClr>
                </a:gs>
                <a:gs pos="66000">
                  <a:schemeClr val="accent5">
                    <a:lumMod val="60000"/>
                    <a:lumOff val="40000"/>
                  </a:schemeClr>
                </a:gs>
                <a:gs pos="97000">
                  <a:schemeClr val="accent5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>
              <p:custDataLst>
                <p:tags r:id="rId11"/>
              </p:custDataLst>
            </p:nvPr>
          </p:nvSpPr>
          <p:spPr>
            <a:xfrm>
              <a:off x="237" y="7397"/>
              <a:ext cx="4083" cy="615"/>
            </a:xfrm>
            <a:prstGeom prst="rect">
              <a:avLst/>
            </a:prstGeom>
            <a:gradFill>
              <a:gsLst>
                <a:gs pos="34000">
                  <a:schemeClr val="accent5">
                    <a:lumMod val="40000"/>
                    <a:lumOff val="60000"/>
                  </a:schemeClr>
                </a:gs>
                <a:gs pos="5000">
                  <a:schemeClr val="accent5">
                    <a:lumMod val="40000"/>
                    <a:lumOff val="60000"/>
                  </a:schemeClr>
                </a:gs>
                <a:gs pos="51000">
                  <a:schemeClr val="accent5">
                    <a:lumMod val="60000"/>
                    <a:lumOff val="40000"/>
                  </a:schemeClr>
                </a:gs>
                <a:gs pos="92000">
                  <a:schemeClr val="accent5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  <a:latin typeface="华文新魏" panose="02010800040101010101" charset="-122"/>
                  <a:ea typeface="华文新魏" panose="02010800040101010101" charset="-122"/>
                </a:rPr>
                <a:t>痛点</a:t>
              </a:r>
              <a:r>
                <a:rPr lang="en-US" altLang="zh-CN">
                  <a:solidFill>
                    <a:schemeClr val="tx1"/>
                  </a:solidFill>
                  <a:latin typeface="华文新魏" panose="02010800040101010101" charset="-122"/>
                  <a:ea typeface="华文新魏" panose="02010800040101010101" charset="-122"/>
                </a:rPr>
                <a:t>1</a:t>
              </a:r>
              <a:endParaRPr lang="en-US" altLang="zh-CN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65475" y="4184650"/>
            <a:ext cx="2592070" cy="975995"/>
            <a:chOff x="237" y="6474"/>
            <a:chExt cx="4082" cy="1537"/>
          </a:xfrm>
        </p:grpSpPr>
        <p:sp>
          <p:nvSpPr>
            <p:cNvPr id="13" name="梯形 12"/>
            <p:cNvSpPr/>
            <p:nvPr>
              <p:custDataLst>
                <p:tags r:id="rId12"/>
              </p:custDataLst>
            </p:nvPr>
          </p:nvSpPr>
          <p:spPr>
            <a:xfrm>
              <a:off x="237" y="6474"/>
              <a:ext cx="4083" cy="956"/>
            </a:xfrm>
            <a:prstGeom prst="trapezoid">
              <a:avLst>
                <a:gd name="adj" fmla="val 92782"/>
              </a:avLst>
            </a:prstGeom>
            <a:gradFill>
              <a:gsLst>
                <a:gs pos="34000">
                  <a:schemeClr val="accent5">
                    <a:lumMod val="40000"/>
                    <a:lumOff val="60000"/>
                  </a:schemeClr>
                </a:gs>
                <a:gs pos="5000">
                  <a:schemeClr val="accent5">
                    <a:lumMod val="40000"/>
                    <a:lumOff val="60000"/>
                  </a:schemeClr>
                </a:gs>
                <a:gs pos="51000">
                  <a:schemeClr val="accent5">
                    <a:lumMod val="60000"/>
                    <a:lumOff val="40000"/>
                  </a:schemeClr>
                </a:gs>
                <a:gs pos="92000">
                  <a:schemeClr val="accent5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梯形 13"/>
            <p:cNvSpPr/>
            <p:nvPr>
              <p:custDataLst>
                <p:tags r:id="rId13"/>
              </p:custDataLst>
            </p:nvPr>
          </p:nvSpPr>
          <p:spPr>
            <a:xfrm>
              <a:off x="237" y="7041"/>
              <a:ext cx="4083" cy="956"/>
            </a:xfrm>
            <a:prstGeom prst="trapezoid">
              <a:avLst>
                <a:gd name="adj" fmla="val 92782"/>
              </a:avLst>
            </a:prstGeom>
            <a:gradFill>
              <a:gsLst>
                <a:gs pos="10000">
                  <a:schemeClr val="accent5">
                    <a:lumMod val="40000"/>
                    <a:lumOff val="60000"/>
                  </a:schemeClr>
                </a:gs>
                <a:gs pos="5000">
                  <a:schemeClr val="accent5">
                    <a:lumMod val="40000"/>
                    <a:lumOff val="60000"/>
                  </a:schemeClr>
                </a:gs>
                <a:gs pos="66000">
                  <a:schemeClr val="accent5">
                    <a:lumMod val="60000"/>
                    <a:lumOff val="40000"/>
                  </a:schemeClr>
                </a:gs>
                <a:gs pos="97000">
                  <a:schemeClr val="accent5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>
              <p:custDataLst>
                <p:tags r:id="rId14"/>
              </p:custDataLst>
            </p:nvPr>
          </p:nvSpPr>
          <p:spPr>
            <a:xfrm>
              <a:off x="237" y="7397"/>
              <a:ext cx="4083" cy="615"/>
            </a:xfrm>
            <a:prstGeom prst="rect">
              <a:avLst/>
            </a:prstGeom>
            <a:gradFill>
              <a:gsLst>
                <a:gs pos="34000">
                  <a:schemeClr val="accent5">
                    <a:lumMod val="40000"/>
                    <a:lumOff val="60000"/>
                  </a:schemeClr>
                </a:gs>
                <a:gs pos="5000">
                  <a:schemeClr val="accent5">
                    <a:lumMod val="40000"/>
                    <a:lumOff val="60000"/>
                  </a:schemeClr>
                </a:gs>
                <a:gs pos="51000">
                  <a:schemeClr val="accent5">
                    <a:lumMod val="60000"/>
                    <a:lumOff val="40000"/>
                  </a:schemeClr>
                </a:gs>
                <a:gs pos="92000">
                  <a:schemeClr val="accent5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  <a:latin typeface="华文新魏" panose="02010800040101010101" charset="-122"/>
                  <a:ea typeface="华文新魏" panose="02010800040101010101" charset="-122"/>
                </a:rPr>
                <a:t>痛点</a:t>
              </a:r>
              <a:r>
                <a:rPr lang="en-US" altLang="zh-CN">
                  <a:solidFill>
                    <a:schemeClr val="tx1"/>
                  </a:solidFill>
                  <a:latin typeface="华文新魏" panose="02010800040101010101" charset="-122"/>
                  <a:ea typeface="华文新魏" panose="02010800040101010101" charset="-122"/>
                </a:rPr>
                <a:t>2</a:t>
              </a:r>
              <a:endParaRPr lang="en-US" altLang="zh-CN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180455" y="4205605"/>
            <a:ext cx="2592070" cy="975995"/>
            <a:chOff x="237" y="6474"/>
            <a:chExt cx="4082" cy="1537"/>
          </a:xfrm>
        </p:grpSpPr>
        <p:sp>
          <p:nvSpPr>
            <p:cNvPr id="17" name="梯形 16"/>
            <p:cNvSpPr/>
            <p:nvPr>
              <p:custDataLst>
                <p:tags r:id="rId15"/>
              </p:custDataLst>
            </p:nvPr>
          </p:nvSpPr>
          <p:spPr>
            <a:xfrm>
              <a:off x="237" y="6474"/>
              <a:ext cx="4083" cy="956"/>
            </a:xfrm>
            <a:prstGeom prst="trapezoid">
              <a:avLst>
                <a:gd name="adj" fmla="val 92782"/>
              </a:avLst>
            </a:prstGeom>
            <a:gradFill>
              <a:gsLst>
                <a:gs pos="34000">
                  <a:schemeClr val="accent5">
                    <a:lumMod val="40000"/>
                    <a:lumOff val="60000"/>
                  </a:schemeClr>
                </a:gs>
                <a:gs pos="5000">
                  <a:schemeClr val="accent5">
                    <a:lumMod val="40000"/>
                    <a:lumOff val="60000"/>
                  </a:schemeClr>
                </a:gs>
                <a:gs pos="51000">
                  <a:schemeClr val="accent5">
                    <a:lumMod val="60000"/>
                    <a:lumOff val="40000"/>
                  </a:schemeClr>
                </a:gs>
                <a:gs pos="92000">
                  <a:schemeClr val="accent5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梯形 17"/>
            <p:cNvSpPr/>
            <p:nvPr>
              <p:custDataLst>
                <p:tags r:id="rId16"/>
              </p:custDataLst>
            </p:nvPr>
          </p:nvSpPr>
          <p:spPr>
            <a:xfrm>
              <a:off x="237" y="7041"/>
              <a:ext cx="4083" cy="956"/>
            </a:xfrm>
            <a:prstGeom prst="trapezoid">
              <a:avLst>
                <a:gd name="adj" fmla="val 92782"/>
              </a:avLst>
            </a:prstGeom>
            <a:gradFill>
              <a:gsLst>
                <a:gs pos="10000">
                  <a:schemeClr val="accent5">
                    <a:lumMod val="40000"/>
                    <a:lumOff val="60000"/>
                  </a:schemeClr>
                </a:gs>
                <a:gs pos="5000">
                  <a:schemeClr val="accent5">
                    <a:lumMod val="40000"/>
                    <a:lumOff val="60000"/>
                  </a:schemeClr>
                </a:gs>
                <a:gs pos="66000">
                  <a:schemeClr val="accent5">
                    <a:lumMod val="60000"/>
                    <a:lumOff val="40000"/>
                  </a:schemeClr>
                </a:gs>
                <a:gs pos="97000">
                  <a:schemeClr val="accent5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>
              <p:custDataLst>
                <p:tags r:id="rId17"/>
              </p:custDataLst>
            </p:nvPr>
          </p:nvSpPr>
          <p:spPr>
            <a:xfrm>
              <a:off x="237" y="7397"/>
              <a:ext cx="4083" cy="615"/>
            </a:xfrm>
            <a:prstGeom prst="rect">
              <a:avLst/>
            </a:prstGeom>
            <a:gradFill>
              <a:gsLst>
                <a:gs pos="34000">
                  <a:schemeClr val="accent5">
                    <a:lumMod val="40000"/>
                    <a:lumOff val="60000"/>
                  </a:schemeClr>
                </a:gs>
                <a:gs pos="5000">
                  <a:schemeClr val="accent5">
                    <a:lumMod val="40000"/>
                    <a:lumOff val="60000"/>
                  </a:schemeClr>
                </a:gs>
                <a:gs pos="51000">
                  <a:schemeClr val="accent5">
                    <a:lumMod val="60000"/>
                    <a:lumOff val="40000"/>
                  </a:schemeClr>
                </a:gs>
                <a:gs pos="92000">
                  <a:schemeClr val="accent5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  <a:latin typeface="华文新魏" panose="02010800040101010101" charset="-122"/>
                  <a:ea typeface="华文新魏" panose="02010800040101010101" charset="-122"/>
                </a:rPr>
                <a:t>痛点</a:t>
              </a:r>
              <a:r>
                <a:rPr lang="en-US" altLang="zh-CN">
                  <a:solidFill>
                    <a:schemeClr val="tx1"/>
                  </a:solidFill>
                  <a:latin typeface="华文新魏" panose="02010800040101010101" charset="-122"/>
                  <a:ea typeface="华文新魏" panose="02010800040101010101" charset="-122"/>
                </a:rPr>
                <a:t>3</a:t>
              </a:r>
              <a:endParaRPr lang="en-US" altLang="zh-CN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142730" y="4236085"/>
            <a:ext cx="2592070" cy="975995"/>
            <a:chOff x="237" y="6474"/>
            <a:chExt cx="4082" cy="1537"/>
          </a:xfrm>
        </p:grpSpPr>
        <p:sp>
          <p:nvSpPr>
            <p:cNvPr id="21" name="梯形 20"/>
            <p:cNvSpPr/>
            <p:nvPr>
              <p:custDataLst>
                <p:tags r:id="rId18"/>
              </p:custDataLst>
            </p:nvPr>
          </p:nvSpPr>
          <p:spPr>
            <a:xfrm>
              <a:off x="237" y="6474"/>
              <a:ext cx="4083" cy="956"/>
            </a:xfrm>
            <a:prstGeom prst="trapezoid">
              <a:avLst>
                <a:gd name="adj" fmla="val 92782"/>
              </a:avLst>
            </a:prstGeom>
            <a:gradFill>
              <a:gsLst>
                <a:gs pos="34000">
                  <a:schemeClr val="accent5">
                    <a:lumMod val="40000"/>
                    <a:lumOff val="60000"/>
                  </a:schemeClr>
                </a:gs>
                <a:gs pos="5000">
                  <a:schemeClr val="accent5">
                    <a:lumMod val="40000"/>
                    <a:lumOff val="60000"/>
                  </a:schemeClr>
                </a:gs>
                <a:gs pos="51000">
                  <a:schemeClr val="accent5">
                    <a:lumMod val="60000"/>
                    <a:lumOff val="40000"/>
                  </a:schemeClr>
                </a:gs>
                <a:gs pos="92000">
                  <a:schemeClr val="accent5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梯形 26"/>
            <p:cNvSpPr/>
            <p:nvPr>
              <p:custDataLst>
                <p:tags r:id="rId19"/>
              </p:custDataLst>
            </p:nvPr>
          </p:nvSpPr>
          <p:spPr>
            <a:xfrm>
              <a:off x="237" y="7041"/>
              <a:ext cx="4083" cy="956"/>
            </a:xfrm>
            <a:prstGeom prst="trapezoid">
              <a:avLst>
                <a:gd name="adj" fmla="val 92782"/>
              </a:avLst>
            </a:prstGeom>
            <a:gradFill>
              <a:gsLst>
                <a:gs pos="10000">
                  <a:schemeClr val="accent5">
                    <a:lumMod val="40000"/>
                    <a:lumOff val="60000"/>
                  </a:schemeClr>
                </a:gs>
                <a:gs pos="5000">
                  <a:schemeClr val="accent5">
                    <a:lumMod val="40000"/>
                    <a:lumOff val="60000"/>
                  </a:schemeClr>
                </a:gs>
                <a:gs pos="66000">
                  <a:schemeClr val="accent5">
                    <a:lumMod val="60000"/>
                    <a:lumOff val="40000"/>
                  </a:schemeClr>
                </a:gs>
                <a:gs pos="97000">
                  <a:schemeClr val="accent5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>
              <p:custDataLst>
                <p:tags r:id="rId20"/>
              </p:custDataLst>
            </p:nvPr>
          </p:nvSpPr>
          <p:spPr>
            <a:xfrm>
              <a:off x="237" y="7397"/>
              <a:ext cx="4083" cy="615"/>
            </a:xfrm>
            <a:prstGeom prst="rect">
              <a:avLst/>
            </a:prstGeom>
            <a:gradFill>
              <a:gsLst>
                <a:gs pos="34000">
                  <a:schemeClr val="accent5">
                    <a:lumMod val="40000"/>
                    <a:lumOff val="60000"/>
                  </a:schemeClr>
                </a:gs>
                <a:gs pos="5000">
                  <a:schemeClr val="accent5">
                    <a:lumMod val="40000"/>
                    <a:lumOff val="60000"/>
                  </a:schemeClr>
                </a:gs>
                <a:gs pos="51000">
                  <a:schemeClr val="accent5">
                    <a:lumMod val="60000"/>
                    <a:lumOff val="40000"/>
                  </a:schemeClr>
                </a:gs>
                <a:gs pos="92000">
                  <a:schemeClr val="accent5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  <a:latin typeface="华文新魏" panose="02010800040101010101" charset="-122"/>
                  <a:ea typeface="华文新魏" panose="02010800040101010101" charset="-122"/>
                </a:rPr>
                <a:t>痛点</a:t>
              </a:r>
              <a:r>
                <a:rPr lang="en-US" altLang="zh-CN">
                  <a:solidFill>
                    <a:schemeClr val="tx1"/>
                  </a:solidFill>
                  <a:latin typeface="华文新魏" panose="02010800040101010101" charset="-122"/>
                  <a:ea typeface="华文新魏" panose="02010800040101010101" charset="-122"/>
                </a:rPr>
                <a:t>4</a:t>
              </a:r>
              <a:endParaRPr lang="en-US" altLang="zh-CN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</p:grpSp>
      <p:sp>
        <p:nvSpPr>
          <p:cNvPr id="35" name="椭圆 34"/>
          <p:cNvSpPr/>
          <p:nvPr>
            <p:custDataLst>
              <p:tags r:id="rId21"/>
            </p:custDataLst>
          </p:nvPr>
        </p:nvSpPr>
        <p:spPr>
          <a:xfrm>
            <a:off x="3735705" y="2388870"/>
            <a:ext cx="1368425" cy="1440180"/>
          </a:xfrm>
          <a:prstGeom prst="ellipse">
            <a:avLst/>
          </a:prstGeom>
          <a:gradFill>
            <a:gsLst>
              <a:gs pos="34000">
                <a:schemeClr val="accent5">
                  <a:lumMod val="40000"/>
                  <a:lumOff val="60000"/>
                </a:schemeClr>
              </a:gs>
              <a:gs pos="5000">
                <a:schemeClr val="accent5">
                  <a:lumMod val="40000"/>
                  <a:lumOff val="60000"/>
                </a:schemeClr>
              </a:gs>
              <a:gs pos="51000">
                <a:schemeClr val="accent5">
                  <a:lumMod val="60000"/>
                  <a:lumOff val="40000"/>
                </a:schemeClr>
              </a:gs>
              <a:gs pos="92000">
                <a:schemeClr val="accent5">
                  <a:lumMod val="75000"/>
                </a:schemeClr>
              </a:gs>
            </a:gsLst>
            <a:lin ang="27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标准</a:t>
            </a:r>
            <a:r>
              <a:rPr lang="zh-CN" altLang="en-US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差异化</a:t>
            </a:r>
            <a:endParaRPr lang="zh-CN" altLang="en-US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6" name="椭圆 35"/>
          <p:cNvSpPr/>
          <p:nvPr>
            <p:custDataLst>
              <p:tags r:id="rId22"/>
            </p:custDataLst>
          </p:nvPr>
        </p:nvSpPr>
        <p:spPr>
          <a:xfrm>
            <a:off x="6746875" y="2388870"/>
            <a:ext cx="1368425" cy="1440180"/>
          </a:xfrm>
          <a:prstGeom prst="ellipse">
            <a:avLst/>
          </a:prstGeom>
          <a:gradFill>
            <a:gsLst>
              <a:gs pos="34000">
                <a:schemeClr val="accent5">
                  <a:lumMod val="40000"/>
                  <a:lumOff val="60000"/>
                </a:schemeClr>
              </a:gs>
              <a:gs pos="5000">
                <a:schemeClr val="accent5">
                  <a:lumMod val="40000"/>
                  <a:lumOff val="60000"/>
                </a:schemeClr>
              </a:gs>
              <a:gs pos="51000">
                <a:schemeClr val="accent5">
                  <a:lumMod val="60000"/>
                  <a:lumOff val="40000"/>
                </a:schemeClr>
              </a:gs>
              <a:gs pos="92000">
                <a:schemeClr val="accent5">
                  <a:lumMod val="75000"/>
                </a:schemeClr>
              </a:gs>
            </a:gsLst>
            <a:lin ang="27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护工监督体系</a:t>
            </a:r>
            <a:r>
              <a:rPr lang="zh-CN" altLang="en-US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不完善</a:t>
            </a:r>
            <a:endParaRPr lang="zh-CN" altLang="en-US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1" name="椭圆 40"/>
          <p:cNvSpPr/>
          <p:nvPr>
            <p:custDataLst>
              <p:tags r:id="rId23"/>
            </p:custDataLst>
          </p:nvPr>
        </p:nvSpPr>
        <p:spPr>
          <a:xfrm>
            <a:off x="9758045" y="2388870"/>
            <a:ext cx="1368425" cy="1440180"/>
          </a:xfrm>
          <a:prstGeom prst="ellipse">
            <a:avLst/>
          </a:prstGeom>
          <a:gradFill>
            <a:gsLst>
              <a:gs pos="34000">
                <a:schemeClr val="accent5">
                  <a:lumMod val="40000"/>
                  <a:lumOff val="60000"/>
                </a:schemeClr>
              </a:gs>
              <a:gs pos="5000">
                <a:schemeClr val="accent5">
                  <a:lumMod val="40000"/>
                  <a:lumOff val="60000"/>
                </a:schemeClr>
              </a:gs>
              <a:gs pos="51000">
                <a:schemeClr val="accent5">
                  <a:lumMod val="60000"/>
                  <a:lumOff val="40000"/>
                </a:schemeClr>
              </a:gs>
              <a:gs pos="92000">
                <a:schemeClr val="accent5">
                  <a:lumMod val="75000"/>
                </a:schemeClr>
              </a:gs>
            </a:gsLst>
            <a:lin ang="27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护工年龄</a:t>
            </a:r>
            <a:r>
              <a:rPr lang="zh-CN" altLang="en-US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偏高</a:t>
            </a:r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文化素质</a:t>
            </a:r>
            <a:r>
              <a:rPr lang="zh-CN" altLang="en-US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偏低</a:t>
            </a:r>
            <a:endParaRPr lang="zh-CN" altLang="en-US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5840730"/>
            <a:ext cx="12193270" cy="10185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2" name="图片 51"/>
          <p:cNvPicPr/>
          <p:nvPr>
            <p:custDataLst>
              <p:tags r:id="rId24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11012170" y="5970270"/>
            <a:ext cx="795020" cy="819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" name="图片 31"/>
          <p:cNvPicPr/>
          <p:nvPr>
            <p:custDataLst>
              <p:tags r:id="rId26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0913110" y="0"/>
            <a:ext cx="1087120" cy="10020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624840"/>
            <a:ext cx="2839720" cy="771525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45745" y="624840"/>
            <a:ext cx="709295" cy="7607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328930" y="650875"/>
            <a:ext cx="557530" cy="594995"/>
            <a:chOff x="5302250" y="2903538"/>
            <a:chExt cx="1587500" cy="1057276"/>
          </a:xfrm>
          <a:solidFill>
            <a:schemeClr val="accent5">
              <a:lumMod val="75000"/>
            </a:schemeClr>
          </a:solidFill>
        </p:grpSpPr>
        <p:sp>
          <p:nvSpPr>
            <p:cNvPr id="55" name="Freeform 84"/>
            <p:cNvSpPr/>
            <p:nvPr>
              <p:custDataLst>
                <p:tags r:id="rId1"/>
              </p:custDataLst>
            </p:nvPr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/>
            <p:cNvSpPr/>
            <p:nvPr>
              <p:custDataLst>
                <p:tags r:id="rId2"/>
              </p:custDataLst>
            </p:nvPr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/>
            <p:cNvSpPr/>
            <p:nvPr>
              <p:custDataLst>
                <p:tags r:id="rId3"/>
              </p:custDataLst>
            </p:nvPr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/>
            <p:cNvSpPr/>
            <p:nvPr>
              <p:custDataLst>
                <p:tags r:id="rId4"/>
              </p:custDataLst>
            </p:nvPr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/>
            <p:cNvSpPr/>
            <p:nvPr>
              <p:custDataLst>
                <p:tags r:id="rId6"/>
              </p:custDataLst>
            </p:nvPr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/>
            <p:cNvSpPr/>
            <p:nvPr>
              <p:custDataLst>
                <p:tags r:id="rId7"/>
              </p:custDataLst>
            </p:nvPr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5040" y="785495"/>
            <a:ext cx="1562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痛点</a:t>
            </a:r>
            <a:r>
              <a:rPr lang="zh-CN" altLang="en-US" sz="24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问题</a:t>
            </a:r>
            <a:endParaRPr lang="zh-CN" altLang="en-US" sz="24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279265" y="4246245"/>
            <a:ext cx="2860675" cy="275717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痛点</a:t>
            </a:r>
            <a:r>
              <a:rPr lang="en-US" altLang="zh-CN" sz="24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5</a:t>
            </a:r>
            <a:endParaRPr lang="en-US" altLang="zh-CN" sz="24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pPr algn="ctr"/>
            <a:r>
              <a:rPr lang="zh-CN" altLang="en-US" sz="24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专业人才缺失</a:t>
            </a:r>
            <a:endParaRPr lang="zh-CN" altLang="en-US" sz="24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endParaRPr lang="zh-CN" altLang="en-US" sz="24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2" name="椭圆 11"/>
          <p:cNvSpPr/>
          <p:nvPr>
            <p:custDataLst>
              <p:tags r:id="rId8"/>
            </p:custDataLst>
          </p:nvPr>
        </p:nvSpPr>
        <p:spPr>
          <a:xfrm>
            <a:off x="2063115" y="3491230"/>
            <a:ext cx="1368425" cy="1440180"/>
          </a:xfrm>
          <a:prstGeom prst="ellipse">
            <a:avLst/>
          </a:prstGeom>
          <a:gradFill>
            <a:gsLst>
              <a:gs pos="50000">
                <a:schemeClr val="accent5">
                  <a:lumMod val="40000"/>
                  <a:lumOff val="60000"/>
                </a:schemeClr>
              </a:gs>
              <a:gs pos="22000">
                <a:schemeClr val="accent5">
                  <a:lumMod val="75000"/>
                </a:schemeClr>
              </a:gs>
              <a:gs pos="64000">
                <a:schemeClr val="accent5">
                  <a:lumMod val="60000"/>
                  <a:lumOff val="40000"/>
                </a:schemeClr>
              </a:gs>
              <a:gs pos="81000">
                <a:schemeClr val="accent5">
                  <a:lumMod val="75000"/>
                </a:schemeClr>
              </a:gs>
            </a:gsLst>
            <a:lin ang="27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人才缺口巨大</a:t>
            </a:r>
            <a:endParaRPr lang="zh-CN" altLang="en-US">
              <a:solidFill>
                <a:schemeClr val="accent5">
                  <a:lumMod val="50000"/>
                </a:schemeClr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6" name="椭圆 45"/>
          <p:cNvSpPr/>
          <p:nvPr>
            <p:custDataLst>
              <p:tags r:id="rId9"/>
            </p:custDataLst>
          </p:nvPr>
        </p:nvSpPr>
        <p:spPr>
          <a:xfrm>
            <a:off x="5025390" y="2051050"/>
            <a:ext cx="1368425" cy="1440180"/>
          </a:xfrm>
          <a:prstGeom prst="ellipse">
            <a:avLst/>
          </a:prstGeom>
          <a:gradFill>
            <a:gsLst>
              <a:gs pos="40000">
                <a:schemeClr val="accent5">
                  <a:lumMod val="40000"/>
                  <a:lumOff val="60000"/>
                </a:schemeClr>
              </a:gs>
              <a:gs pos="12000">
                <a:schemeClr val="accent5">
                  <a:lumMod val="75000"/>
                </a:schemeClr>
              </a:gs>
              <a:gs pos="52000">
                <a:schemeClr val="accent5">
                  <a:lumMod val="60000"/>
                  <a:lumOff val="40000"/>
                </a:schemeClr>
              </a:gs>
              <a:gs pos="81000">
                <a:schemeClr val="accent5">
                  <a:lumMod val="75000"/>
                </a:schemeClr>
              </a:gs>
            </a:gsLst>
            <a:lin ang="27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人才质量总体不高</a:t>
            </a:r>
            <a:endParaRPr lang="zh-CN" altLang="en-US">
              <a:solidFill>
                <a:schemeClr val="accent5">
                  <a:lumMod val="50000"/>
                </a:schemeClr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7" name="椭圆 46"/>
          <p:cNvSpPr/>
          <p:nvPr>
            <p:custDataLst>
              <p:tags r:id="rId10"/>
            </p:custDataLst>
          </p:nvPr>
        </p:nvSpPr>
        <p:spPr>
          <a:xfrm>
            <a:off x="7740015" y="3285490"/>
            <a:ext cx="1368425" cy="1440180"/>
          </a:xfrm>
          <a:prstGeom prst="ellipse">
            <a:avLst/>
          </a:prstGeom>
          <a:gradFill>
            <a:gsLst>
              <a:gs pos="43000">
                <a:schemeClr val="accent5">
                  <a:lumMod val="40000"/>
                  <a:lumOff val="60000"/>
                </a:schemeClr>
              </a:gs>
              <a:gs pos="23000">
                <a:schemeClr val="accent5">
                  <a:lumMod val="75000"/>
                </a:schemeClr>
              </a:gs>
              <a:gs pos="57000">
                <a:schemeClr val="accent5">
                  <a:lumMod val="60000"/>
                  <a:lumOff val="40000"/>
                </a:schemeClr>
              </a:gs>
              <a:gs pos="79000">
                <a:schemeClr val="accent5">
                  <a:lumMod val="75000"/>
                </a:schemeClr>
              </a:gs>
            </a:gsLst>
            <a:lin ang="27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复合型人才稀缺</a:t>
            </a:r>
            <a:endParaRPr lang="zh-CN" altLang="en-US">
              <a:solidFill>
                <a:schemeClr val="accent5">
                  <a:lumMod val="50000"/>
                </a:schemeClr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52" name="图片 51"/>
          <p:cNvPicPr/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838815" y="5730875"/>
            <a:ext cx="1028700" cy="8489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" name="图片 29"/>
          <p:cNvPicPr/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0913110" y="0"/>
            <a:ext cx="1087120" cy="10020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624840"/>
            <a:ext cx="2839720" cy="771525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45745" y="624840"/>
            <a:ext cx="709295" cy="7607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328930" y="650875"/>
            <a:ext cx="557530" cy="594995"/>
            <a:chOff x="5302250" y="2903538"/>
            <a:chExt cx="1587500" cy="1057276"/>
          </a:xfrm>
          <a:solidFill>
            <a:schemeClr val="accent5">
              <a:lumMod val="75000"/>
            </a:schemeClr>
          </a:solidFill>
        </p:grpSpPr>
        <p:sp>
          <p:nvSpPr>
            <p:cNvPr id="55" name="Freeform 84"/>
            <p:cNvSpPr/>
            <p:nvPr>
              <p:custDataLst>
                <p:tags r:id="rId1"/>
              </p:custDataLst>
            </p:nvPr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/>
            <p:cNvSpPr/>
            <p:nvPr>
              <p:custDataLst>
                <p:tags r:id="rId2"/>
              </p:custDataLst>
            </p:nvPr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/>
            <p:cNvSpPr/>
            <p:nvPr>
              <p:custDataLst>
                <p:tags r:id="rId3"/>
              </p:custDataLst>
            </p:nvPr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/>
            <p:cNvSpPr/>
            <p:nvPr>
              <p:custDataLst>
                <p:tags r:id="rId4"/>
              </p:custDataLst>
            </p:nvPr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/>
            <p:cNvSpPr/>
            <p:nvPr>
              <p:custDataLst>
                <p:tags r:id="rId6"/>
              </p:custDataLst>
            </p:nvPr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/>
            <p:cNvSpPr/>
            <p:nvPr>
              <p:custDataLst>
                <p:tags r:id="rId7"/>
              </p:custDataLst>
            </p:nvPr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5040" y="785495"/>
            <a:ext cx="1562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项目介绍</a:t>
            </a:r>
            <a:endParaRPr lang="zh-CN" altLang="en-US" sz="24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52" name="图片 51"/>
          <p:cNvPicPr/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0838815" y="5730875"/>
            <a:ext cx="1028700" cy="8489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46" descr="截屏2023-07-20 下午3.36.0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>
            <a:lum bright="-18000"/>
          </a:blip>
          <a:stretch>
            <a:fillRect/>
          </a:stretch>
        </p:blipFill>
        <p:spPr>
          <a:xfrm>
            <a:off x="328930" y="1906905"/>
            <a:ext cx="6525260" cy="3299460"/>
          </a:xfrm>
          <a:prstGeom prst="rect">
            <a:avLst/>
          </a:prstGeom>
        </p:spPr>
      </p:pic>
      <p:sp>
        <p:nvSpPr>
          <p:cNvPr id="22" name="文本框 21"/>
          <p:cNvSpPr txBox="1"/>
          <p:nvPr>
            <p:custDataLst>
              <p:tags r:id="rId12"/>
            </p:custDataLst>
          </p:nvPr>
        </p:nvSpPr>
        <p:spPr>
          <a:xfrm>
            <a:off x="349885" y="5485765"/>
            <a:ext cx="6181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基于</a:t>
            </a:r>
            <a:r>
              <a:rPr lang="zh-CN" altLang="en-US" sz="28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物联网大数据</a:t>
            </a:r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的智能化养老护理</a:t>
            </a:r>
            <a:endParaRPr lang="zh-CN" altLang="en-US" sz="2800">
              <a:solidFill>
                <a:schemeClr val="accent5">
                  <a:lumMod val="75000"/>
                </a:schemeClr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cxnSp>
        <p:nvCxnSpPr>
          <p:cNvPr id="25" name="直接连接符 24"/>
          <p:cNvCxnSpPr/>
          <p:nvPr>
            <p:custDataLst>
              <p:tags r:id="rId13"/>
            </p:custDataLst>
          </p:nvPr>
        </p:nvCxnSpPr>
        <p:spPr>
          <a:xfrm flipH="1">
            <a:off x="6912610" y="9525"/>
            <a:ext cx="11430" cy="6859270"/>
          </a:xfrm>
          <a:prstGeom prst="line">
            <a:avLst/>
          </a:prstGeom>
          <a:ln w="31750" cap="rnd">
            <a:solidFill>
              <a:schemeClr val="accent5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243445" y="1740535"/>
            <a:ext cx="4007485" cy="38900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运用</a:t>
            </a:r>
            <a:r>
              <a:rPr lang="zh-CN" altLang="en-US" sz="28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摄像头</a:t>
            </a:r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和</a:t>
            </a:r>
            <a:r>
              <a:rPr lang="zh-CN" altLang="en-US" sz="280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时序动作定位算法</a:t>
            </a:r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实时监测护工的操作和老人的生命体征数据为养老机构、护工以及老人的子女和家属提供了全面的服务和关怀，进一步提高老人的生活质量。</a:t>
            </a:r>
            <a:endParaRPr lang="zh-CN" altLang="en-US" sz="2800">
              <a:solidFill>
                <a:schemeClr val="accent5">
                  <a:lumMod val="75000"/>
                </a:schemeClr>
              </a:solidFill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</p:txBody>
      </p:sp>
      <p:pic>
        <p:nvPicPr>
          <p:cNvPr id="9" name="图片 8"/>
          <p:cNvPicPr/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913110" y="0"/>
            <a:ext cx="1087120" cy="10020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五边形 3"/>
          <p:cNvSpPr/>
          <p:nvPr/>
        </p:nvSpPr>
        <p:spPr>
          <a:xfrm>
            <a:off x="0" y="624840"/>
            <a:ext cx="2839720" cy="771525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45745" y="624840"/>
            <a:ext cx="709295" cy="7607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328930" y="650875"/>
            <a:ext cx="557530" cy="594995"/>
            <a:chOff x="5302250" y="2903538"/>
            <a:chExt cx="1587500" cy="1057276"/>
          </a:xfrm>
          <a:solidFill>
            <a:schemeClr val="accent5">
              <a:lumMod val="75000"/>
            </a:schemeClr>
          </a:solidFill>
        </p:grpSpPr>
        <p:sp>
          <p:nvSpPr>
            <p:cNvPr id="55" name="Freeform 84"/>
            <p:cNvSpPr/>
            <p:nvPr>
              <p:custDataLst>
                <p:tags r:id="rId1"/>
              </p:custDataLst>
            </p:nvPr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/>
            <p:cNvSpPr/>
            <p:nvPr>
              <p:custDataLst>
                <p:tags r:id="rId2"/>
              </p:custDataLst>
            </p:nvPr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/>
            <p:cNvSpPr/>
            <p:nvPr>
              <p:custDataLst>
                <p:tags r:id="rId3"/>
              </p:custDataLst>
            </p:nvPr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/>
            <p:cNvSpPr/>
            <p:nvPr>
              <p:custDataLst>
                <p:tags r:id="rId4"/>
              </p:custDataLst>
            </p:nvPr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/>
            <p:cNvSpPr/>
            <p:nvPr>
              <p:custDataLst>
                <p:tags r:id="rId6"/>
              </p:custDataLst>
            </p:nvPr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/>
            <p:cNvSpPr/>
            <p:nvPr>
              <p:custDataLst>
                <p:tags r:id="rId7"/>
              </p:custDataLst>
            </p:nvPr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5040" y="785495"/>
            <a:ext cx="1562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项目介绍</a:t>
            </a:r>
            <a:endParaRPr lang="zh-CN" altLang="en-US" sz="24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52" name="图片 51"/>
          <p:cNvPicPr/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0838815" y="5730875"/>
            <a:ext cx="1028700" cy="8489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椭圆 2"/>
          <p:cNvSpPr/>
          <p:nvPr/>
        </p:nvSpPr>
        <p:spPr>
          <a:xfrm>
            <a:off x="-1241425" y="1858645"/>
            <a:ext cx="4568190" cy="454787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869815" y="2075180"/>
            <a:ext cx="3271520" cy="853440"/>
            <a:chOff x="5978" y="3268"/>
            <a:chExt cx="5152" cy="1344"/>
          </a:xfrm>
        </p:grpSpPr>
        <p:sp>
          <p:nvSpPr>
            <p:cNvPr id="9" name="流程图: 终止 8"/>
            <p:cNvSpPr/>
            <p:nvPr/>
          </p:nvSpPr>
          <p:spPr>
            <a:xfrm>
              <a:off x="5978" y="3268"/>
              <a:ext cx="5153" cy="1345"/>
            </a:xfrm>
            <a:prstGeom prst="flowChartTerminator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28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endParaRPr>
            </a:p>
            <a:p>
              <a:pPr algn="ctr"/>
              <a:r>
                <a:rPr lang="en-US" altLang="zh-CN" sz="2800">
                  <a:solidFill>
                    <a:schemeClr val="bg1"/>
                  </a:solidFill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  <a:sym typeface="+mn-ea"/>
                </a:rPr>
                <a:t>PC</a:t>
              </a:r>
              <a:r>
                <a:rPr lang="zh-CN" altLang="en-US" sz="2800">
                  <a:solidFill>
                    <a:schemeClr val="bg1"/>
                  </a:solidFill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  <a:sym typeface="+mn-ea"/>
                </a:rPr>
                <a:t>端</a:t>
              </a:r>
              <a:endParaRPr lang="zh-CN" altLang="en-US" sz="28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endParaRPr>
            </a:p>
            <a:p>
              <a:pPr algn="ctr"/>
              <a:endParaRPr lang="zh-CN" altLang="en-US" sz="28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302" y="3422"/>
              <a:ext cx="1102" cy="103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400">
                  <a:solidFill>
                    <a:schemeClr val="accent5">
                      <a:lumMod val="75000"/>
                    </a:schemeClr>
                  </a:solidFill>
                  <a:latin typeface="华文新魏" panose="02010800040101010101" charset="-122"/>
                  <a:ea typeface="华文新魏" panose="02010800040101010101" charset="-122"/>
                </a:rPr>
                <a:t>壹</a:t>
              </a:r>
              <a:endParaRPr lang="zh-CN" altLang="en-US" sz="24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789170" y="3564890"/>
            <a:ext cx="3271520" cy="853440"/>
            <a:chOff x="5978" y="3268"/>
            <a:chExt cx="5152" cy="1344"/>
          </a:xfrm>
        </p:grpSpPr>
        <p:sp>
          <p:nvSpPr>
            <p:cNvPr id="13" name="流程图: 终止 12"/>
            <p:cNvSpPr/>
            <p:nvPr>
              <p:custDataLst>
                <p:tags r:id="rId10"/>
              </p:custDataLst>
            </p:nvPr>
          </p:nvSpPr>
          <p:spPr>
            <a:xfrm>
              <a:off x="5978" y="3268"/>
              <a:ext cx="5153" cy="1345"/>
            </a:xfrm>
            <a:prstGeom prst="flowChartTerminator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28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endParaRPr>
            </a:p>
            <a:p>
              <a:pPr algn="ctr"/>
              <a:r>
                <a:rPr lang="en-US" altLang="zh-CN" sz="2800">
                  <a:solidFill>
                    <a:schemeClr val="bg1"/>
                  </a:solidFill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  <a:sym typeface="+mn-ea"/>
                </a:rPr>
                <a:t>APP</a:t>
              </a:r>
              <a:r>
                <a:rPr lang="zh-CN" altLang="en-US" sz="2800">
                  <a:solidFill>
                    <a:schemeClr val="bg1"/>
                  </a:solidFill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  <a:sym typeface="+mn-ea"/>
                </a:rPr>
                <a:t>端</a:t>
              </a:r>
              <a:endParaRPr lang="zh-CN" altLang="en-US" sz="28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endParaRPr>
            </a:p>
            <a:p>
              <a:pPr algn="ctr"/>
              <a:endParaRPr lang="zh-CN" altLang="en-US" sz="28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11"/>
              </p:custDataLst>
            </p:nvPr>
          </p:nvSpPr>
          <p:spPr>
            <a:xfrm>
              <a:off x="6302" y="3422"/>
              <a:ext cx="1102" cy="103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24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endParaRPr>
            </a:p>
            <a:p>
              <a:pPr algn="ctr"/>
              <a:r>
                <a:rPr lang="zh-CN" altLang="en-US" sz="2400">
                  <a:solidFill>
                    <a:schemeClr val="accent5">
                      <a:lumMod val="75000"/>
                    </a:schemeClr>
                  </a:solidFill>
                  <a:latin typeface="华文新魏" panose="02010800040101010101" charset="-122"/>
                  <a:ea typeface="华文新魏" panose="02010800040101010101" charset="-122"/>
                </a:rPr>
                <a:t>贰</a:t>
              </a:r>
              <a:endParaRPr lang="en-US" altLang="zh-CN" sz="24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</a:endParaRPr>
            </a:p>
            <a:p>
              <a:pPr algn="ctr"/>
              <a:endParaRPr lang="en-US" altLang="zh-CN" sz="24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752340" y="5152390"/>
            <a:ext cx="3271520" cy="853440"/>
            <a:chOff x="5978" y="3268"/>
            <a:chExt cx="5152" cy="1344"/>
          </a:xfrm>
        </p:grpSpPr>
        <p:sp>
          <p:nvSpPr>
            <p:cNvPr id="16" name="流程图: 终止 15"/>
            <p:cNvSpPr/>
            <p:nvPr>
              <p:custDataLst>
                <p:tags r:id="rId12"/>
              </p:custDataLst>
            </p:nvPr>
          </p:nvSpPr>
          <p:spPr>
            <a:xfrm>
              <a:off x="5978" y="3268"/>
              <a:ext cx="5153" cy="1345"/>
            </a:xfrm>
            <a:prstGeom prst="flowChartTerminator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28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endParaRPr>
            </a:p>
            <a:p>
              <a:pPr algn="ctr"/>
              <a:r>
                <a:rPr lang="zh-CN" altLang="en-US" sz="2800">
                  <a:solidFill>
                    <a:schemeClr val="bg1"/>
                  </a:solidFill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  <a:sym typeface="+mn-ea"/>
                </a:rPr>
                <a:t>护工</a:t>
              </a:r>
              <a:r>
                <a:rPr lang="zh-CN" altLang="en-US" sz="2800">
                  <a:solidFill>
                    <a:schemeClr val="bg1"/>
                  </a:solidFill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  <a:sym typeface="+mn-ea"/>
                </a:rPr>
                <a:t>终端</a:t>
              </a:r>
              <a:endParaRPr lang="zh-CN" altLang="en-US" sz="28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endParaRPr>
            </a:p>
            <a:p>
              <a:pPr algn="ctr"/>
              <a:endParaRPr lang="zh-CN" altLang="en-US" sz="28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13"/>
              </p:custDataLst>
            </p:nvPr>
          </p:nvSpPr>
          <p:spPr>
            <a:xfrm>
              <a:off x="6302" y="3422"/>
              <a:ext cx="1102" cy="103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400">
                  <a:solidFill>
                    <a:schemeClr val="accent5">
                      <a:lumMod val="75000"/>
                    </a:schemeClr>
                  </a:solidFill>
                  <a:latin typeface="华文新魏" panose="02010800040101010101" charset="-122"/>
                  <a:ea typeface="华文新魏" panose="02010800040101010101" charset="-122"/>
                </a:rPr>
                <a:t>叁</a:t>
              </a:r>
              <a:endParaRPr lang="zh-CN" altLang="en-US" sz="2400">
                <a:solidFill>
                  <a:schemeClr val="accent5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182370" y="2623820"/>
            <a:ext cx="859790" cy="27362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zh-CN" altLang="en-US" sz="44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产品介绍</a:t>
            </a:r>
            <a:endParaRPr lang="zh-CN" altLang="en-US" sz="440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19" name="图片 18"/>
          <p:cNvPicPr/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913110" y="0"/>
            <a:ext cx="1087120" cy="10020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62.xml><?xml version="1.0" encoding="utf-8"?>
<p:tagLst xmlns:p="http://schemas.openxmlformats.org/presentationml/2006/main">
  <p:tag name="TABLE_ENDDRAG_ORIGIN_RECT" val="508*311"/>
  <p:tag name="TABLE_ENDDRAG_RECT" val="184*69*508*311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TABLE_ENDDRAG_ORIGIN_RECT" val="260*90"/>
  <p:tag name="TABLE_ENDDRAG_RECT" val="219*364*260*90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01.xml><?xml version="1.0" encoding="utf-8"?>
<p:tagLst xmlns:p="http://schemas.openxmlformats.org/presentationml/2006/main">
  <p:tag name="commondata" val="eyJoZGlkIjoiOTZkOTE2ZmM5NWQ2ZWU0NGU0ODkyYTYwZmNkOTM5MzcifQ==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TABLE_ENDDRAG_ORIGIN_RECT" val="284*120"/>
  <p:tag name="TABLE_ENDDRAG_RECT" val="144*210*284*120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2280</Words>
  <Application>WPS 演示</Application>
  <PresentationFormat>宽屏</PresentationFormat>
  <Paragraphs>542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Wingdings</vt:lpstr>
      <vt:lpstr>华文行楷</vt:lpstr>
      <vt:lpstr>华文新魏</vt:lpstr>
      <vt:lpstr>微软雅黑</vt:lpstr>
      <vt:lpstr>Arial Unicode MS</vt:lpstr>
      <vt:lpstr>Calibri</vt:lpstr>
      <vt:lpstr>Times New Roman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。</cp:lastModifiedBy>
  <cp:revision>168</cp:revision>
  <dcterms:created xsi:type="dcterms:W3CDTF">2019-06-19T02:08:00Z</dcterms:created>
  <dcterms:modified xsi:type="dcterms:W3CDTF">2023-11-17T17:21:40Z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D0E0AFB3313241E7B6CD1CC7ACC3BCF7_12</vt:lpwstr>
  </property>
</Properties>
</file>