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8"/>
  </p:notesMasterIdLst>
  <p:handoutMasterIdLst>
    <p:handoutMasterId r:id="rId29"/>
  </p:handoutMasterIdLst>
  <p:sldIdLst>
    <p:sldId id="387" r:id="rId3"/>
    <p:sldId id="388" r:id="rId4"/>
    <p:sldId id="389" r:id="rId5"/>
    <p:sldId id="410" r:id="rId6"/>
    <p:sldId id="407" r:id="rId7"/>
    <p:sldId id="390" r:id="rId8"/>
    <p:sldId id="398" r:id="rId9"/>
    <p:sldId id="438" r:id="rId10"/>
    <p:sldId id="478" r:id="rId11"/>
    <p:sldId id="391" r:id="rId12"/>
    <p:sldId id="399" r:id="rId13"/>
    <p:sldId id="426" r:id="rId14"/>
    <p:sldId id="461" r:id="rId15"/>
    <p:sldId id="427" r:id="rId16"/>
    <p:sldId id="392" r:id="rId17"/>
    <p:sldId id="499" r:id="rId18"/>
    <p:sldId id="458" r:id="rId19"/>
    <p:sldId id="459" r:id="rId20"/>
    <p:sldId id="460" r:id="rId21"/>
    <p:sldId id="493" r:id="rId22"/>
    <p:sldId id="400" r:id="rId23"/>
    <p:sldId id="425" r:id="rId24"/>
    <p:sldId id="393" r:id="rId25"/>
    <p:sldId id="477" r:id="rId26"/>
    <p:sldId id="395" r:id="rId27"/>
  </p:sldIdLst>
  <p:sldSz cx="12192000" cy="6858000"/>
  <p:notesSz cx="6858000" cy="9144000"/>
  <p:custDataLst>
    <p:tags r:id="rId3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E1E1DF"/>
    <a:srgbClr val="DFDFDD"/>
    <a:srgbClr val="E4E4E2"/>
    <a:srgbClr val="E7E3E2"/>
    <a:srgbClr val="D7DFE1"/>
    <a:srgbClr val="BF494C"/>
    <a:srgbClr val="01A59B"/>
    <a:srgbClr val="DCDEDD"/>
    <a:srgbClr val="F8C4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6" autoAdjust="0"/>
    <p:restoredTop sz="94660"/>
  </p:normalViewPr>
  <p:slideViewPr>
    <p:cSldViewPr snapToGrid="0">
      <p:cViewPr varScale="1">
        <p:scale>
          <a:sx n="67" d="100"/>
          <a:sy n="67" d="100"/>
        </p:scale>
        <p:origin x="52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gs" Target="tags/tag6.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handoutMaster" Target="handoutMasters/handoutMaster1.xml"/><Relationship Id="rId28" Type="http://schemas.openxmlformats.org/officeDocument/2006/relationships/notesMaster" Target="notesMasters/notesMaster1.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hasCustomPrompt="1"/>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endParaRPr lang="zh-CN" altLang="en-US"/>
          </a:p>
        </p:txBody>
      </p:sp>
      <p:sp>
        <p:nvSpPr>
          <p:cNvPr id="3" name="Text Placeholder 2"/>
          <p:cNvSpPr>
            <a:spLocks noGrp="1"/>
          </p:cNvSpPr>
          <p:nvPr>
            <p:ph type="body" idx="1" hasCustomPrompt="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hasCustomPrompt="1"/>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endParaRPr lang="zh-CN" altLang="en-US"/>
          </a:p>
        </p:txBody>
      </p:sp>
      <p:sp>
        <p:nvSpPr>
          <p:cNvPr id="3" name="Text Placeholder 2"/>
          <p:cNvSpPr>
            <a:spLocks noGrp="1"/>
          </p:cNvSpPr>
          <p:nvPr>
            <p:ph type="body" idx="1" hasCustomPrompt="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hasCustomPrompt="1"/>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endParaRPr lang="zh-CN" altLang="en-US"/>
          </a:p>
        </p:txBody>
      </p:sp>
      <p:sp>
        <p:nvSpPr>
          <p:cNvPr id="3" name="Text Placeholder 2"/>
          <p:cNvSpPr>
            <a:spLocks noGrp="1"/>
          </p:cNvSpPr>
          <p:nvPr>
            <p:ph type="body" idx="1" hasCustomPrompt="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fld>
            <a:endParaRPr lang="en-US" dirty="0"/>
          </a:p>
        </p:txBody>
      </p:sp>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77335" y="609600"/>
            <a:ext cx="7060150" cy="5251450"/>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fld>
            <a:endParaRPr lang="en-US" dirty="0"/>
          </a:p>
        </p:txBody>
      </p:sp>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77334" y="2160589"/>
            <a:ext cx="4184035" cy="3880772"/>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5089970" y="2160589"/>
            <a:ext cx="4184034" cy="3880773"/>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fld>
            <a:endParaRPr lang="en-US" dirty="0"/>
          </a:p>
        </p:txBody>
      </p:sp>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675745" y="2737245"/>
            <a:ext cx="4185623" cy="3304117"/>
          </a:xfrm>
        </p:spPr>
        <p:txBody>
          <a:bodyPr>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5088384" y="2737245"/>
            <a:ext cx="4185617" cy="3304117"/>
          </a:xfrm>
        </p:spPr>
        <p:txBody>
          <a:bodyPr>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4760461" y="514924"/>
            <a:ext cx="4513541" cy="5526437"/>
          </a:xfrm>
        </p:spPr>
        <p:txBody>
          <a:bodyPr>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42A54C80-263E-416B-A8E0-580EDEADCBDC}"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fld>
            <a:endParaRPr lang="en-US" dirty="0"/>
          </a:p>
        </p:txBody>
      </p:sp>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5846618"/>
            <a:ext cx="8596667" cy="795338"/>
          </a:xfrm>
        </p:spPr>
        <p:txBody>
          <a:bodyPr anchor="b">
            <a:normAutofit/>
          </a:bodyPr>
          <a:lstStyle>
            <a:lvl1pPr algn="l">
              <a:defRPr sz="3600" b="1"/>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5084618"/>
          </a:xfrm>
          <a:prstGeom prst="roundRect">
            <a:avLst>
              <a:gd name="adj" fmla="val 8765"/>
            </a:avLst>
          </a:prstGeom>
          <a:ln w="38100"/>
        </p:spPr>
        <p:style>
          <a:lnRef idx="2">
            <a:schemeClr val="accent2"/>
          </a:lnRef>
          <a:fillRef idx="1">
            <a:schemeClr val="lt1"/>
          </a:fillRef>
          <a:effectRef idx="0">
            <a:schemeClr val="accent2"/>
          </a:effectRef>
          <a:fontRef idx="none"/>
        </p:style>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886691"/>
          </a:xfrm>
          <a:prstGeom prst="rect">
            <a:avLst/>
          </a:prstGeom>
        </p:spPr>
        <p:txBody>
          <a:bodyPr vert="horz" lIns="91440" tIns="45720" rIns="91440" bIns="45720" rtlCol="0" anchor="t">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77334" y="1773383"/>
            <a:ext cx="8596668" cy="4267980"/>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mc:AlternateContent xmlns:mc="http://schemas.openxmlformats.org/markup-compatibility/2006">
    <mc:Choice xmlns:p14="http://schemas.microsoft.com/office/powerpoint/2010/main" Requires="p14">
      <p:transition p14:dur="400">
        <p:fade/>
      </p:transition>
    </mc:Choice>
    <mc:Fallback>
      <p:transition>
        <p:fade/>
      </p:transition>
    </mc:Fallback>
  </mc:AlternateContent>
  <p:txStyles>
    <p:titleStyle>
      <a:lvl1pPr algn="l" defTabSz="457200" rtl="0" eaLnBrk="1" latinLnBrk="0" hangingPunct="1">
        <a:spcBef>
          <a:spcPct val="0"/>
        </a:spcBef>
        <a:buNone/>
        <a:defRPr sz="3600" b="1" kern="1200">
          <a:solidFill>
            <a:srgbClr val="0070C0"/>
          </a:solidFill>
          <a:effectLst>
            <a:reflection blurRad="6350" stA="50000" endA="300" endPos="50000" dist="60007" dir="5400000" sy="-100000" algn="bl" rotWithShape="0"/>
          </a:effectLst>
          <a:latin typeface="微软雅黑" panose="020B0503020204020204" pitchFamily="34" charset="-122"/>
          <a:ea typeface="微软雅黑"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32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28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24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tags" Target="../tags/tag5.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hemeOverride" Target="../theme/themeOverride2.xml"/><Relationship Id="rId2" Type="http://schemas.openxmlformats.org/officeDocument/2006/relationships/image" Target="../media/image2.png"/><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hemeOverride" Target="../theme/themeOverride3.xml"/><Relationship Id="rId2" Type="http://schemas.openxmlformats.org/officeDocument/2006/relationships/image" Target="../media/image3.png"/><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p:nvSpPr>
        <p:spPr>
          <a:xfrm>
            <a:off x="0" y="1788419"/>
            <a:ext cx="12191999" cy="2595245"/>
          </a:xfrm>
          <a:prstGeom prst="rect">
            <a:avLst/>
          </a:prstGeom>
        </p:spPr>
        <p:txBody>
          <a:bodyPr wrap="square">
            <a:spAutoFit/>
          </a:bodyPr>
          <a:lstStyle/>
          <a:p>
            <a:pPr algn="ctr">
              <a:lnSpc>
                <a:spcPct val="110000"/>
              </a:lnSpc>
              <a:tabLst>
                <a:tab pos="3500120" algn="l"/>
                <a:tab pos="5029200" algn="l"/>
                <a:tab pos="7445375" algn="l"/>
              </a:tabLst>
            </a:pPr>
            <a:r>
              <a:rPr lang="en-US" altLang="zh-CN" sz="3600" b="1" dirty="0">
                <a:latin typeface="思源黑体 CN Regular"/>
                <a:ea typeface="微软雅黑" panose="020B0503020204020204" pitchFamily="34" charset="-122"/>
              </a:rPr>
              <a:t>2023</a:t>
            </a:r>
            <a:r>
              <a:rPr lang="zh-CN" altLang="en-US" sz="3600" b="1" dirty="0">
                <a:latin typeface="思源黑体 CN Regular"/>
                <a:ea typeface="微软雅黑" panose="020B0503020204020204" pitchFamily="34" charset="-122"/>
              </a:rPr>
              <a:t>年（第</a:t>
            </a:r>
            <a:r>
              <a:rPr lang="en-US" altLang="zh-CN" sz="3600" b="1" dirty="0">
                <a:latin typeface="思源黑体 CN Regular"/>
                <a:ea typeface="微软雅黑" panose="020B0503020204020204" pitchFamily="34" charset="-122"/>
              </a:rPr>
              <a:t>16</a:t>
            </a:r>
            <a:r>
              <a:rPr lang="zh-CN" altLang="en-US" sz="3600" b="1" dirty="0">
                <a:latin typeface="思源黑体 CN Regular"/>
                <a:ea typeface="微软雅黑" panose="020B0503020204020204" pitchFamily="34" charset="-122"/>
              </a:rPr>
              <a:t>届）中国大学生计算机设计大赛</a:t>
            </a:r>
            <a:endParaRPr lang="en-US" altLang="zh-CN" sz="3600" b="1" dirty="0">
              <a:latin typeface="思源黑体 CN Regular"/>
              <a:ea typeface="微软雅黑" panose="020B0503020204020204" pitchFamily="34" charset="-122"/>
            </a:endParaRPr>
          </a:p>
          <a:p>
            <a:pPr algn="ctr">
              <a:lnSpc>
                <a:spcPct val="110000"/>
              </a:lnSpc>
              <a:tabLst>
                <a:tab pos="3500120" algn="l"/>
                <a:tab pos="5029200" algn="l"/>
                <a:tab pos="7445375" algn="l"/>
              </a:tabLst>
            </a:pPr>
            <a:r>
              <a:rPr lang="en-US" sz="2000" b="1" dirty="0">
                <a:latin typeface="Times New Roman" panose="02020603050405020304" pitchFamily="18" charset="0"/>
                <a:cs typeface="Times New Roman" panose="02020603050405020304" pitchFamily="18" charset="0"/>
              </a:rPr>
              <a:t>The 16</a:t>
            </a:r>
            <a:r>
              <a:rPr lang="en-US" sz="2000" b="1" baseline="30000" dirty="0">
                <a:latin typeface="Times New Roman" panose="02020603050405020304" pitchFamily="18" charset="0"/>
                <a:cs typeface="Times New Roman" panose="02020603050405020304" pitchFamily="18" charset="0"/>
              </a:rPr>
              <a:t>th</a:t>
            </a:r>
            <a:r>
              <a:rPr lang="en-US" sz="2000" b="1" dirty="0">
                <a:latin typeface="Times New Roman" panose="02020603050405020304" pitchFamily="18" charset="0"/>
                <a:cs typeface="Times New Roman" panose="02020603050405020304" pitchFamily="18" charset="0"/>
              </a:rPr>
              <a:t> Chinese Collegiate Computing Competition (</a:t>
            </a:r>
            <a:r>
              <a:rPr lang="en-US" altLang="zh-CN" sz="2000" b="1" dirty="0">
                <a:latin typeface="Times New Roman" panose="02020603050405020304" pitchFamily="18" charset="0"/>
                <a:cs typeface="Times New Roman" panose="02020603050405020304" pitchFamily="18" charset="0"/>
              </a:rPr>
              <a:t>4C</a:t>
            </a:r>
            <a:r>
              <a:rPr lang="en-US" sz="2000" b="1" dirty="0">
                <a:latin typeface="Times New Roman" panose="02020603050405020304" pitchFamily="18" charset="0"/>
                <a:cs typeface="Times New Roman" panose="02020603050405020304" pitchFamily="18" charset="0"/>
              </a:rPr>
              <a:t>2023)</a:t>
            </a:r>
            <a:endParaRPr lang="en-US" sz="2000" b="1" dirty="0">
              <a:latin typeface="Times New Roman" panose="02020603050405020304" pitchFamily="18" charset="0"/>
              <a:cs typeface="Times New Roman" panose="02020603050405020304" pitchFamily="18" charset="0"/>
            </a:endParaRPr>
          </a:p>
          <a:p>
            <a:pPr algn="ctr">
              <a:lnSpc>
                <a:spcPct val="110000"/>
              </a:lnSpc>
              <a:tabLst>
                <a:tab pos="3500120" algn="l"/>
                <a:tab pos="5029200" algn="l"/>
                <a:tab pos="7445375" algn="l"/>
              </a:tabLst>
            </a:pPr>
            <a:r>
              <a:rPr lang="zh-CN" altLang="en-US" sz="2400" dirty="0">
                <a:latin typeface="思源黑体 CN Regular"/>
                <a:ea typeface="微软雅黑" panose="020B0503020204020204" pitchFamily="34" charset="-122"/>
              </a:rPr>
              <a:t>人工智能应用挑战赛</a:t>
            </a:r>
            <a:r>
              <a:rPr lang="en-US" altLang="zh-CN" sz="2400" dirty="0">
                <a:latin typeface="思源黑体 CN Regular"/>
                <a:ea typeface="思源黑体 CN Regular"/>
              </a:rPr>
              <a:t>(</a:t>
            </a:r>
            <a:r>
              <a:rPr lang="zh-CN" altLang="en-US" sz="2400" b="1" dirty="0">
                <a:latin typeface="思源黑体 CN Regular"/>
                <a:ea typeface="思源黑体 CN Regular"/>
              </a:rPr>
              <a:t>新大陆杯</a:t>
            </a:r>
            <a:r>
              <a:rPr lang="en-US" altLang="zh-CN" sz="2400" dirty="0">
                <a:latin typeface="思源黑体 CN Regular"/>
                <a:ea typeface="思源黑体 CN Regular"/>
              </a:rPr>
              <a:t>)</a:t>
            </a:r>
            <a:endParaRPr lang="en-US" altLang="zh-CN" sz="2400" dirty="0">
              <a:latin typeface="思源黑体 CN Regular"/>
              <a:ea typeface="思源黑体 CN Regular"/>
            </a:endParaRPr>
          </a:p>
          <a:p>
            <a:pPr algn="ctr">
              <a:lnSpc>
                <a:spcPct val="110000"/>
              </a:lnSpc>
              <a:tabLst>
                <a:tab pos="3500120" algn="l"/>
                <a:tab pos="5029200" algn="l"/>
                <a:tab pos="7445375" algn="l"/>
              </a:tabLst>
            </a:pPr>
            <a:endParaRPr lang="en-US" altLang="zh-CN" sz="2400" dirty="0">
              <a:latin typeface="微软雅黑" panose="020B0503020204020204" pitchFamily="34" charset="-122"/>
              <a:ea typeface="微软雅黑" panose="020B0503020204020204" pitchFamily="34" charset="-122"/>
            </a:endParaRPr>
          </a:p>
          <a:p>
            <a:pPr algn="ctr">
              <a:lnSpc>
                <a:spcPct val="110000"/>
              </a:lnSpc>
              <a:tabLst>
                <a:tab pos="3500120" algn="l"/>
                <a:tab pos="5029200" algn="l"/>
                <a:tab pos="7445375" algn="l"/>
              </a:tabLst>
            </a:pPr>
            <a:r>
              <a:rPr lang="zh-CN" altLang="en-US" sz="2800" dirty="0">
                <a:latin typeface="思源黑体 CN Regular"/>
                <a:ea typeface="思源黑体 CN Regular"/>
              </a:rPr>
              <a:t>中国</a:t>
            </a:r>
            <a:r>
              <a:rPr lang="en-US" altLang="zh-CN" sz="2800" dirty="0">
                <a:latin typeface="思源黑体 CN Regular"/>
                <a:ea typeface="思源黑体 CN Regular"/>
              </a:rPr>
              <a:t>·</a:t>
            </a:r>
            <a:r>
              <a:rPr lang="zh-CN" altLang="en-US" sz="2800" dirty="0">
                <a:latin typeface="思源黑体 CN Regular"/>
                <a:ea typeface="思源黑体 CN Regular"/>
              </a:rPr>
              <a:t>河北省</a:t>
            </a:r>
            <a:endParaRPr lang="en-US" altLang="zh-CN" sz="2800" dirty="0">
              <a:latin typeface="思源黑体 CN Regular"/>
              <a:ea typeface="思源黑体 CN Regular"/>
            </a:endParaRPr>
          </a:p>
          <a:p>
            <a:pPr algn="ctr">
              <a:lnSpc>
                <a:spcPct val="110000"/>
              </a:lnSpc>
              <a:tabLst>
                <a:tab pos="3500120" algn="l"/>
                <a:tab pos="5029200" algn="l"/>
                <a:tab pos="7445375" algn="l"/>
              </a:tabLst>
            </a:pPr>
            <a:r>
              <a:rPr lang="en-US" altLang="zh-CN" sz="1600" dirty="0">
                <a:latin typeface="微软雅黑" panose="020B0503020204020204" pitchFamily="34" charset="-122"/>
                <a:ea typeface="思源黑体 CN Regular"/>
                <a:cs typeface="Arial" panose="020B0604020202020204" pitchFamily="34" charset="0"/>
              </a:rPr>
              <a:t>2023.4.27</a:t>
            </a:r>
            <a:endParaRPr lang="en-US" altLang="zh-CN" sz="1600" dirty="0">
              <a:latin typeface="微软雅黑" panose="020B0503020204020204" pitchFamily="34" charset="-122"/>
              <a:ea typeface="思源黑体 CN Regular"/>
              <a:cs typeface="Arial" panose="020B0604020202020204" pitchFamily="34" charset="0"/>
            </a:endParaRPr>
          </a:p>
        </p:txBody>
      </p:sp>
      <p:sp>
        <p:nvSpPr>
          <p:cNvPr id="16" name="内容占位符 2"/>
          <p:cNvSpPr txBox="1"/>
          <p:nvPr/>
        </p:nvSpPr>
        <p:spPr>
          <a:xfrm>
            <a:off x="3458210" y="4878705"/>
            <a:ext cx="6120130" cy="1521460"/>
          </a:xfrm>
          <a:prstGeom prst="rect">
            <a:avLst/>
          </a:prstGeom>
        </p:spPr>
        <p:txBody>
          <a:bodyPr vert="horz" lIns="0" tIns="0" rIns="0" bIns="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32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28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24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marL="0" indent="0">
              <a:lnSpc>
                <a:spcPct val="120000"/>
              </a:lnSpc>
              <a:spcBef>
                <a:spcPts val="0"/>
              </a:spcBef>
              <a:buNone/>
              <a:tabLst>
                <a:tab pos="3500120" algn="l"/>
                <a:tab pos="5029200" algn="l"/>
                <a:tab pos="7445375" algn="l"/>
              </a:tabLst>
            </a:pPr>
            <a:r>
              <a:rPr lang="zh-CN" altLang="en-US" sz="2000" b="1" dirty="0">
                <a:ea typeface="思源黑体 CN Regular"/>
              </a:rPr>
              <a:t>作品编号：2023002287</a:t>
            </a:r>
            <a:endParaRPr lang="zh-CN" altLang="en-US" sz="2000" b="1" dirty="0">
              <a:ea typeface="思源黑体 CN Regular"/>
            </a:endParaRPr>
          </a:p>
          <a:p>
            <a:pPr marL="0" indent="0">
              <a:lnSpc>
                <a:spcPct val="120000"/>
              </a:lnSpc>
              <a:spcBef>
                <a:spcPts val="0"/>
              </a:spcBef>
              <a:buNone/>
              <a:tabLst>
                <a:tab pos="3500120" algn="l"/>
                <a:tab pos="5029200" algn="l"/>
                <a:tab pos="7445375" algn="l"/>
              </a:tabLst>
            </a:pPr>
            <a:r>
              <a:rPr lang="zh-CN" altLang="en-US" sz="2000" b="1" dirty="0">
                <a:ea typeface="思源黑体 CN Regular"/>
              </a:rPr>
              <a:t>作品名称：多任务学习模型的人体皮肤病识别系统</a:t>
            </a:r>
            <a:endParaRPr lang="en-US" altLang="zh-CN" sz="2000" b="1" dirty="0">
              <a:ea typeface="思源黑体 CN Regular"/>
            </a:endParaRPr>
          </a:p>
          <a:p>
            <a:pPr marL="0" indent="0">
              <a:lnSpc>
                <a:spcPct val="120000"/>
              </a:lnSpc>
              <a:spcBef>
                <a:spcPts val="0"/>
              </a:spcBef>
              <a:buNone/>
              <a:tabLst>
                <a:tab pos="3500120" algn="l"/>
                <a:tab pos="5029200" algn="l"/>
                <a:tab pos="7445375" algn="l"/>
              </a:tabLst>
            </a:pPr>
            <a:r>
              <a:rPr lang="zh-CN" altLang="en-US" sz="2000" b="1" dirty="0">
                <a:ea typeface="思源黑体 CN Regular"/>
              </a:rPr>
              <a:t>参赛队员：徐金阳、赵文熙、张晨</a:t>
            </a:r>
            <a:endParaRPr lang="zh-CN" altLang="en-US" sz="2000" b="1" dirty="0">
              <a:ea typeface="思源黑体 CN Regular"/>
            </a:endParaRPr>
          </a:p>
          <a:p>
            <a:pPr marL="0" indent="0">
              <a:lnSpc>
                <a:spcPct val="120000"/>
              </a:lnSpc>
              <a:spcBef>
                <a:spcPts val="0"/>
              </a:spcBef>
              <a:buNone/>
              <a:tabLst>
                <a:tab pos="3500120" algn="l"/>
                <a:tab pos="5029200" algn="l"/>
                <a:tab pos="7445375" algn="l"/>
              </a:tabLst>
            </a:pPr>
            <a:r>
              <a:rPr lang="zh-CN" altLang="en-US" sz="2000" b="1" dirty="0">
                <a:ea typeface="思源黑体 CN Regular"/>
              </a:rPr>
              <a:t>指导老师：彭锦佳、陶泽泽</a:t>
            </a:r>
            <a:endParaRPr lang="zh-CN" altLang="en-US" sz="2000" b="1" dirty="0">
              <a:ea typeface="思源黑体 CN Regular"/>
            </a:endParaRPr>
          </a:p>
        </p:txBody>
      </p:sp>
      <p:pic>
        <p:nvPicPr>
          <p:cNvPr id="10" name="图片 9" descr="图片包含 游戏机&#10;&#10;描述已自动生成"/>
          <p:cNvPicPr>
            <a:picLocks noChangeAspect="1"/>
          </p:cNvPicPr>
          <p:nvPr/>
        </p:nvPicPr>
        <p:blipFill rotWithShape="1">
          <a:blip r:embed="rId1"/>
          <a:srcRect b="15228"/>
          <a:stretch>
            <a:fillRect/>
          </a:stretch>
        </p:blipFill>
        <p:spPr>
          <a:xfrm>
            <a:off x="5600160" y="319875"/>
            <a:ext cx="1224832" cy="1164657"/>
          </a:xfrm>
          <a:prstGeom prst="rect">
            <a:avLst/>
          </a:prstGeom>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545" y="1460500"/>
            <a:ext cx="6972300" cy="4531995"/>
          </a:xfrm>
        </p:spPr>
        <p:txBody>
          <a:bodyPr>
            <a:normAutofit fontScale="50000"/>
          </a:bodyPr>
          <a:lstStyle/>
          <a:p>
            <a:pPr>
              <a:lnSpc>
                <a:spcPct val="150000"/>
              </a:lnSpc>
            </a:pPr>
            <a:r>
              <a:rPr kumimoji="1" lang="zh-CN" altLang="en-US" sz="3335" dirty="0">
                <a:solidFill>
                  <a:schemeClr val="tx1"/>
                </a:solidFill>
              </a:rPr>
              <a:t>技术简介：</a:t>
            </a:r>
            <a:endParaRPr kumimoji="1" lang="zh-CN" altLang="en-US" sz="3335" dirty="0">
              <a:solidFill>
                <a:schemeClr val="tx1"/>
              </a:solidFill>
            </a:endParaRPr>
          </a:p>
          <a:p>
            <a:pPr>
              <a:lnSpc>
                <a:spcPct val="150000"/>
              </a:lnSpc>
            </a:pPr>
            <a:r>
              <a:rPr kumimoji="1" lang="en-US" sz="3335" dirty="0">
                <a:solidFill>
                  <a:schemeClr val="tx1"/>
                </a:solidFill>
              </a:rPr>
              <a:t>1</a:t>
            </a:r>
            <a:r>
              <a:rPr kumimoji="1" lang="zh-CN" altLang="en-US" sz="3335" dirty="0">
                <a:solidFill>
                  <a:schemeClr val="tx1"/>
                </a:solidFill>
              </a:rPr>
              <a:t>、深度模型：</a:t>
            </a:r>
            <a:r>
              <a:rPr kumimoji="1" lang="en-US" altLang="zh-CN" sz="3335" dirty="0">
                <a:solidFill>
                  <a:schemeClr val="tx1"/>
                </a:solidFill>
              </a:rPr>
              <a:t>ResNet</a:t>
            </a:r>
            <a:r>
              <a:rPr kumimoji="1" lang="zh-CN" altLang="en-US" sz="3335" dirty="0">
                <a:solidFill>
                  <a:schemeClr val="tx1"/>
                </a:solidFill>
              </a:rPr>
              <a:t>神经网络（解决深层退化问题）</a:t>
            </a:r>
            <a:endParaRPr kumimoji="1" lang="zh-CN" altLang="en-US" sz="3335" dirty="0">
              <a:solidFill>
                <a:schemeClr val="tx1"/>
              </a:solidFill>
            </a:endParaRPr>
          </a:p>
          <a:p>
            <a:pPr>
              <a:lnSpc>
                <a:spcPct val="150000"/>
              </a:lnSpc>
            </a:pPr>
            <a:r>
              <a:rPr kumimoji="1" lang="en-US" altLang="zh-CN" sz="3335" dirty="0">
                <a:solidFill>
                  <a:schemeClr val="tx1"/>
                </a:solidFill>
              </a:rPr>
              <a:t>ResNet</a:t>
            </a:r>
            <a:r>
              <a:rPr kumimoji="1" lang="zh-CN" altLang="en-US" sz="3335" dirty="0">
                <a:solidFill>
                  <a:schemeClr val="tx1"/>
                </a:solidFill>
              </a:rPr>
              <a:t>网络提出了两种映射：identity mapping(恒等映射)，指的是右侧标有x的曲线；residual mapping(残差映射)，残差指的是F(x)部分。最后的输出是F(x)+x。F(x)+x的实现跳过一层或多层的连接。如果网络已经达到最优，继续加深网络，residual mapping将变为0，只剩下identity mapping，这样理论上网络会一直处于最优状态，网络的性能随着层数的增加，只会增加，而不会下降。</a:t>
            </a:r>
            <a:endParaRPr kumimoji="1" lang="zh-CN" altLang="en-US" sz="3335" dirty="0">
              <a:solidFill>
                <a:schemeClr val="tx1"/>
              </a:solidFill>
            </a:endParaRPr>
          </a:p>
          <a:p>
            <a:pPr>
              <a:lnSpc>
                <a:spcPct val="150000"/>
              </a:lnSpc>
            </a:pPr>
            <a:endParaRPr kumimoji="1" lang="zh-CN" altLang="en-US" dirty="0">
              <a:solidFill>
                <a:schemeClr val="tx1"/>
              </a:solidFill>
            </a:endParaRPr>
          </a:p>
          <a:p>
            <a:pPr marL="0" indent="0">
              <a:lnSpc>
                <a:spcPct val="150000"/>
              </a:lnSpc>
              <a:buNone/>
            </a:pPr>
            <a:endParaRPr kumimoji="1" lang="zh-CN" altLang="en-US" dirty="0">
              <a:solidFill>
                <a:schemeClr val="tx1"/>
              </a:solidFill>
            </a:endParaRPr>
          </a:p>
        </p:txBody>
      </p:sp>
      <p:grpSp>
        <p:nvGrpSpPr>
          <p:cNvPr id="4" name="组合 3"/>
          <p:cNvGrpSpPr/>
          <p:nvPr/>
        </p:nvGrpSpPr>
        <p:grpSpPr>
          <a:xfrm rot="5400000">
            <a:off x="864159" y="212571"/>
            <a:ext cx="1061215" cy="1434865"/>
            <a:chOff x="1967542" y="991717"/>
            <a:chExt cx="3217334" cy="4416978"/>
          </a:xfrm>
        </p:grpSpPr>
        <p:grpSp>
          <p:nvGrpSpPr>
            <p:cNvPr id="5" name="组合 4"/>
            <p:cNvGrpSpPr/>
            <p:nvPr/>
          </p:nvGrpSpPr>
          <p:grpSpPr>
            <a:xfrm>
              <a:off x="1967542" y="991717"/>
              <a:ext cx="3217334" cy="4416978"/>
              <a:chOff x="1475656" y="743787"/>
              <a:chExt cx="2413000" cy="3312733"/>
            </a:xfrm>
          </p:grpSpPr>
          <p:sp>
            <p:nvSpPr>
              <p:cNvPr id="7" name="Freeform 54"/>
              <p:cNvSpPr/>
              <p:nvPr/>
            </p:nvSpPr>
            <p:spPr bwMode="auto">
              <a:xfrm>
                <a:off x="1861418" y="2410282"/>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F5A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eaLnBrk="1" fontAlgn="auto" hangingPunct="1">
                  <a:spcBef>
                    <a:spcPts val="0"/>
                  </a:spcBef>
                  <a:spcAft>
                    <a:spcPts val="0"/>
                  </a:spcAft>
                  <a:defRPr/>
                </a:pPr>
                <a:endParaRPr lang="zh-CN" altLang="en-US" kern="0">
                  <a:solidFill>
                    <a:sysClr val="windowText" lastClr="000000"/>
                  </a:solidFill>
                  <a:latin typeface="思源黑体 CN Regular" panose="020B0500000000000000" pitchFamily="34" charset="-122"/>
                  <a:ea typeface="思源黑体 CN Regular" panose="020B0500000000000000" pitchFamily="34" charset="-122"/>
                </a:endParaRPr>
              </a:p>
            </p:txBody>
          </p:sp>
          <p:sp>
            <p:nvSpPr>
              <p:cNvPr id="8" name="Freeform 54"/>
              <p:cNvSpPr/>
              <p:nvPr/>
            </p:nvSpPr>
            <p:spPr bwMode="auto">
              <a:xfrm>
                <a:off x="1861418" y="743787"/>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F5A200"/>
              </a:solidFill>
              <a:ln w="9525">
                <a:noFill/>
                <a:round/>
              </a:ln>
            </p:spPr>
            <p:txBody>
              <a:bodyPr vert="horz" wrap="square" lIns="91440" tIns="45720" rIns="91440" bIns="45720" numCol="1" anchor="t" anchorCtr="0" compatLnSpc="1"/>
              <a:lstStyle/>
              <a:p>
                <a:pPr defTabSz="913765" eaLnBrk="1" fontAlgn="auto" hangingPunct="1">
                  <a:spcBef>
                    <a:spcPts val="0"/>
                  </a:spcBef>
                  <a:spcAft>
                    <a:spcPts val="0"/>
                  </a:spcAft>
                  <a:defRPr/>
                </a:pPr>
                <a:endParaRPr lang="zh-CN" altLang="en-US" kern="0">
                  <a:solidFill>
                    <a:sysClr val="windowText" lastClr="000000"/>
                  </a:solidFill>
                  <a:latin typeface="思源黑体 CN Regular" panose="020B0500000000000000" pitchFamily="34" charset="-122"/>
                  <a:ea typeface="思源黑体 CN Regular" panose="020B0500000000000000" pitchFamily="34" charset="-122"/>
                </a:endParaRPr>
              </a:p>
            </p:txBody>
          </p:sp>
          <p:sp>
            <p:nvSpPr>
              <p:cNvPr id="9" name="Freeform 73"/>
              <p:cNvSpPr/>
              <p:nvPr/>
            </p:nvSpPr>
            <p:spPr bwMode="auto">
              <a:xfrm>
                <a:off x="1475656" y="1183524"/>
                <a:ext cx="2413000" cy="2414588"/>
              </a:xfrm>
              <a:custGeom>
                <a:avLst/>
                <a:gdLst>
                  <a:gd name="T0" fmla="*/ 1520 w 1520"/>
                  <a:gd name="T1" fmla="*/ 761 h 1521"/>
                  <a:gd name="T2" fmla="*/ 760 w 1520"/>
                  <a:gd name="T3" fmla="*/ 1521 h 1521"/>
                  <a:gd name="T4" fmla="*/ 0 w 1520"/>
                  <a:gd name="T5" fmla="*/ 761 h 1521"/>
                  <a:gd name="T6" fmla="*/ 760 w 1520"/>
                  <a:gd name="T7" fmla="*/ 0 h 1521"/>
                  <a:gd name="T8" fmla="*/ 1520 w 1520"/>
                  <a:gd name="T9" fmla="*/ 761 h 1521"/>
                </a:gdLst>
                <a:ahLst/>
                <a:cxnLst>
                  <a:cxn ang="0">
                    <a:pos x="T0" y="T1"/>
                  </a:cxn>
                  <a:cxn ang="0">
                    <a:pos x="T2" y="T3"/>
                  </a:cxn>
                  <a:cxn ang="0">
                    <a:pos x="T4" y="T5"/>
                  </a:cxn>
                  <a:cxn ang="0">
                    <a:pos x="T6" y="T7"/>
                  </a:cxn>
                  <a:cxn ang="0">
                    <a:pos x="T8" y="T9"/>
                  </a:cxn>
                </a:cxnLst>
                <a:rect l="0" t="0" r="r" b="b"/>
                <a:pathLst>
                  <a:path w="1520" h="1521">
                    <a:moveTo>
                      <a:pt x="1520" y="761"/>
                    </a:moveTo>
                    <a:lnTo>
                      <a:pt x="760" y="1521"/>
                    </a:lnTo>
                    <a:lnTo>
                      <a:pt x="0" y="761"/>
                    </a:lnTo>
                    <a:lnTo>
                      <a:pt x="760" y="0"/>
                    </a:lnTo>
                    <a:lnTo>
                      <a:pt x="1520" y="761"/>
                    </a:lnTo>
                    <a:close/>
                  </a:path>
                </a:pathLst>
              </a:custGeom>
              <a:solidFill>
                <a:srgbClr val="004EA2"/>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eaLnBrk="1" fontAlgn="auto" hangingPunct="1">
                  <a:spcBef>
                    <a:spcPts val="0"/>
                  </a:spcBef>
                  <a:spcAft>
                    <a:spcPts val="0"/>
                  </a:spcAft>
                  <a:defRPr/>
                </a:pPr>
                <a:endParaRPr lang="zh-CN" altLang="en-US" kern="0">
                  <a:solidFill>
                    <a:sysClr val="windowText" lastClr="000000"/>
                  </a:solidFill>
                  <a:latin typeface="思源黑体 CN Regular" panose="020B0500000000000000" pitchFamily="34" charset="-122"/>
                  <a:ea typeface="思源黑体 CN Regular" panose="020B0500000000000000" pitchFamily="34" charset="-122"/>
                </a:endParaRPr>
              </a:p>
            </p:txBody>
          </p:sp>
        </p:grpSp>
        <p:sp>
          <p:nvSpPr>
            <p:cNvPr id="6" name="Rectangle 9"/>
            <p:cNvSpPr/>
            <p:nvPr/>
          </p:nvSpPr>
          <p:spPr>
            <a:xfrm rot="16200000">
              <a:off x="2182933" y="2667297"/>
              <a:ext cx="2364485" cy="923328"/>
            </a:xfrm>
            <a:prstGeom prst="rect">
              <a:avLst/>
            </a:prstGeom>
          </p:spPr>
          <p:txBody>
            <a:bodyPr wrap="square">
              <a:noAutofit/>
            </a:bodyPr>
            <a:lstStyle/>
            <a:p>
              <a:pPr algn="ctr" defTabSz="913765" eaLnBrk="1" fontAlgn="auto" hangingPunct="1">
                <a:spcBef>
                  <a:spcPts val="0"/>
                </a:spcBef>
                <a:spcAft>
                  <a:spcPts val="0"/>
                </a:spcAft>
                <a:defRPr/>
              </a:pPr>
              <a:r>
                <a:rPr lang="en-US" altLang="zh-CN" sz="2400" b="1" kern="0" dirty="0">
                  <a:solidFill>
                    <a:schemeClr val="bg1"/>
                  </a:solidFill>
                  <a:latin typeface="思源黑体 CN Regular" panose="020B0500000000000000" pitchFamily="34" charset="-122"/>
                  <a:ea typeface="思源黑体 CN Regular" panose="020B0500000000000000" pitchFamily="34" charset="-122"/>
                </a:rPr>
                <a:t>03</a:t>
              </a:r>
              <a:endParaRPr lang="zh-CN" altLang="en-US" sz="4400" b="1" kern="0" dirty="0">
                <a:solidFill>
                  <a:schemeClr val="bg1"/>
                </a:solidFill>
                <a:latin typeface="思源黑体 CN Regular" panose="020B0500000000000000" pitchFamily="34" charset="-122"/>
                <a:ea typeface="思源黑体 CN Regular" panose="020B0500000000000000" pitchFamily="34" charset="-122"/>
              </a:endParaRPr>
            </a:p>
          </p:txBody>
        </p:sp>
      </p:grpSp>
      <p:sp>
        <p:nvSpPr>
          <p:cNvPr id="10" name="文本框 9"/>
          <p:cNvSpPr txBox="1"/>
          <p:nvPr/>
        </p:nvSpPr>
        <p:spPr>
          <a:xfrm>
            <a:off x="2120287" y="528500"/>
            <a:ext cx="2242922" cy="707886"/>
          </a:xfrm>
          <a:prstGeom prst="rect">
            <a:avLst/>
          </a:prstGeom>
          <a:noFill/>
        </p:spPr>
        <p:txBody>
          <a:bodyPr wrap="none" rtlCol="0">
            <a:spAutoFit/>
          </a:bodyPr>
          <a:lstStyle/>
          <a:p>
            <a:r>
              <a:rPr kumimoji="1" lang="zh-CN" altLang="en-US" sz="4000" b="1" dirty="0">
                <a:solidFill>
                  <a:srgbClr val="0070C0"/>
                </a:solidFill>
                <a:latin typeface="黑体" panose="02010609060101010101" charset="-122"/>
                <a:ea typeface="黑体" panose="02010609060101010101" charset="-122"/>
              </a:rPr>
              <a:t>技术方案</a:t>
            </a:r>
            <a:endParaRPr kumimoji="1" lang="zh-CN" altLang="en-US" sz="4000" b="1" dirty="0">
              <a:solidFill>
                <a:srgbClr val="0070C0"/>
              </a:solidFill>
              <a:latin typeface="黑体" panose="02010609060101010101" charset="-122"/>
              <a:ea typeface="黑体" panose="02010609060101010101" charset="-122"/>
            </a:endParaRPr>
          </a:p>
        </p:txBody>
      </p:sp>
      <p:pic>
        <p:nvPicPr>
          <p:cNvPr id="2" name="图片 1" descr="20210227115053545"/>
          <p:cNvPicPr>
            <a:picLocks noChangeAspect="1"/>
          </p:cNvPicPr>
          <p:nvPr>
            <p:custDataLst>
              <p:tags r:id="rId1"/>
            </p:custDataLst>
          </p:nvPr>
        </p:nvPicPr>
        <p:blipFill>
          <a:blip r:embed="rId2"/>
          <a:stretch>
            <a:fillRect/>
          </a:stretch>
        </p:blipFill>
        <p:spPr>
          <a:xfrm>
            <a:off x="7649845" y="2093595"/>
            <a:ext cx="3048000" cy="285305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545" y="1460500"/>
            <a:ext cx="9410065" cy="4440555"/>
          </a:xfrm>
        </p:spPr>
        <p:txBody>
          <a:bodyPr>
            <a:normAutofit/>
          </a:bodyPr>
          <a:lstStyle/>
          <a:p>
            <a:pPr>
              <a:lnSpc>
                <a:spcPct val="150000"/>
              </a:lnSpc>
            </a:pPr>
            <a:r>
              <a:rPr kumimoji="1" lang="zh-CN" altLang="en-US" sz="2000" dirty="0">
                <a:solidFill>
                  <a:schemeClr val="tx1"/>
                </a:solidFill>
              </a:rPr>
              <a:t>技术简介：</a:t>
            </a:r>
            <a:endParaRPr kumimoji="1" lang="zh-CN" altLang="en-US" sz="2000" dirty="0">
              <a:solidFill>
                <a:schemeClr val="tx1"/>
              </a:solidFill>
            </a:endParaRPr>
          </a:p>
          <a:p>
            <a:pPr>
              <a:lnSpc>
                <a:spcPct val="150000"/>
              </a:lnSpc>
            </a:pPr>
            <a:r>
              <a:rPr kumimoji="1" lang="en-US" altLang="zh-CN" sz="2000" dirty="0">
                <a:solidFill>
                  <a:schemeClr val="tx1"/>
                </a:solidFill>
              </a:rPr>
              <a:t>2</a:t>
            </a:r>
            <a:r>
              <a:rPr kumimoji="1" lang="zh-CN" altLang="en-US" sz="2000" dirty="0">
                <a:solidFill>
                  <a:schemeClr val="tx1"/>
                </a:solidFill>
              </a:rPr>
              <a:t>、</a:t>
            </a:r>
            <a:r>
              <a:rPr kumimoji="1" lang="en-US" altLang="zh-CN" sz="2000" dirty="0">
                <a:solidFill>
                  <a:schemeClr val="tx1"/>
                </a:solidFill>
              </a:rPr>
              <a:t>PyTorch</a:t>
            </a:r>
            <a:r>
              <a:rPr kumimoji="1" lang="zh-CN" altLang="en-US" sz="2000" dirty="0">
                <a:solidFill>
                  <a:schemeClr val="tx1"/>
                </a:solidFill>
              </a:rPr>
              <a:t>人工智能框架</a:t>
            </a:r>
            <a:endParaRPr kumimoji="1" lang="zh-CN" altLang="en-US" sz="2000" dirty="0">
              <a:solidFill>
                <a:schemeClr val="tx1"/>
              </a:solidFill>
            </a:endParaRPr>
          </a:p>
          <a:p>
            <a:pPr>
              <a:lnSpc>
                <a:spcPct val="150000"/>
              </a:lnSpc>
            </a:pPr>
            <a:r>
              <a:rPr kumimoji="1" lang="zh-CN" altLang="en-US" sz="2000" dirty="0">
                <a:solidFill>
                  <a:schemeClr val="tx1"/>
                </a:solidFill>
              </a:rPr>
              <a:t>PyTorch 是最受欢迎的深度学习库之一。PyTorch的前身是Torch，其底层和Torch框架一样，但是使用Python重新写了很多内容，不仅更加灵活，支持动态图，而且提供了Python接口。它是由Torch7团队开发，是一个以Python优先的深度学习框架，不仅能够实现强大的GPU加速，同时还支持动态神经网络。</a:t>
            </a:r>
            <a:endParaRPr kumimoji="1" lang="zh-CN" altLang="en-US" sz="2000" dirty="0">
              <a:solidFill>
                <a:schemeClr val="tx1"/>
              </a:solidFill>
            </a:endParaRPr>
          </a:p>
          <a:p>
            <a:pPr marL="0" indent="0">
              <a:lnSpc>
                <a:spcPct val="150000"/>
              </a:lnSpc>
              <a:buNone/>
            </a:pPr>
            <a:endParaRPr kumimoji="1" lang="zh-CN" altLang="en-US" sz="2000" dirty="0">
              <a:solidFill>
                <a:schemeClr val="tx1"/>
              </a:solidFill>
            </a:endParaRPr>
          </a:p>
        </p:txBody>
      </p:sp>
      <p:grpSp>
        <p:nvGrpSpPr>
          <p:cNvPr id="4" name="组合 3"/>
          <p:cNvGrpSpPr/>
          <p:nvPr/>
        </p:nvGrpSpPr>
        <p:grpSpPr>
          <a:xfrm rot="5400000">
            <a:off x="864159" y="212571"/>
            <a:ext cx="1061215" cy="1434865"/>
            <a:chOff x="1967542" y="991717"/>
            <a:chExt cx="3217334" cy="4416978"/>
          </a:xfrm>
        </p:grpSpPr>
        <p:grpSp>
          <p:nvGrpSpPr>
            <p:cNvPr id="5" name="组合 4"/>
            <p:cNvGrpSpPr/>
            <p:nvPr/>
          </p:nvGrpSpPr>
          <p:grpSpPr>
            <a:xfrm>
              <a:off x="1967542" y="991717"/>
              <a:ext cx="3217334" cy="4416978"/>
              <a:chOff x="1475656" y="743787"/>
              <a:chExt cx="2413000" cy="3312733"/>
            </a:xfrm>
          </p:grpSpPr>
          <p:sp>
            <p:nvSpPr>
              <p:cNvPr id="7" name="Freeform 54"/>
              <p:cNvSpPr/>
              <p:nvPr/>
            </p:nvSpPr>
            <p:spPr bwMode="auto">
              <a:xfrm>
                <a:off x="1861418" y="2410282"/>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F5A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eaLnBrk="1" fontAlgn="auto" hangingPunct="1">
                  <a:spcBef>
                    <a:spcPts val="0"/>
                  </a:spcBef>
                  <a:spcAft>
                    <a:spcPts val="0"/>
                  </a:spcAft>
                  <a:defRPr/>
                </a:pPr>
                <a:endParaRPr lang="zh-CN" altLang="en-US" kern="0">
                  <a:solidFill>
                    <a:sysClr val="windowText" lastClr="000000"/>
                  </a:solidFill>
                  <a:latin typeface="思源黑体 CN Regular" panose="020B0500000000000000" pitchFamily="34" charset="-122"/>
                  <a:ea typeface="思源黑体 CN Regular" panose="020B0500000000000000" pitchFamily="34" charset="-122"/>
                </a:endParaRPr>
              </a:p>
            </p:txBody>
          </p:sp>
          <p:sp>
            <p:nvSpPr>
              <p:cNvPr id="8" name="Freeform 54"/>
              <p:cNvSpPr/>
              <p:nvPr/>
            </p:nvSpPr>
            <p:spPr bwMode="auto">
              <a:xfrm>
                <a:off x="1861418" y="743787"/>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F5A200"/>
              </a:solidFill>
              <a:ln w="9525">
                <a:noFill/>
                <a:round/>
              </a:ln>
            </p:spPr>
            <p:txBody>
              <a:bodyPr vert="horz" wrap="square" lIns="91440" tIns="45720" rIns="91440" bIns="45720" numCol="1" anchor="t" anchorCtr="0" compatLnSpc="1"/>
              <a:lstStyle/>
              <a:p>
                <a:pPr defTabSz="913765" eaLnBrk="1" fontAlgn="auto" hangingPunct="1">
                  <a:spcBef>
                    <a:spcPts val="0"/>
                  </a:spcBef>
                  <a:spcAft>
                    <a:spcPts val="0"/>
                  </a:spcAft>
                  <a:defRPr/>
                </a:pPr>
                <a:endParaRPr lang="zh-CN" altLang="en-US" kern="0">
                  <a:solidFill>
                    <a:sysClr val="windowText" lastClr="000000"/>
                  </a:solidFill>
                  <a:latin typeface="思源黑体 CN Regular" panose="020B0500000000000000" pitchFamily="34" charset="-122"/>
                  <a:ea typeface="思源黑体 CN Regular" panose="020B0500000000000000" pitchFamily="34" charset="-122"/>
                </a:endParaRPr>
              </a:p>
            </p:txBody>
          </p:sp>
          <p:sp>
            <p:nvSpPr>
              <p:cNvPr id="9" name="Freeform 73"/>
              <p:cNvSpPr/>
              <p:nvPr/>
            </p:nvSpPr>
            <p:spPr bwMode="auto">
              <a:xfrm>
                <a:off x="1475656" y="1183524"/>
                <a:ext cx="2413000" cy="2414588"/>
              </a:xfrm>
              <a:custGeom>
                <a:avLst/>
                <a:gdLst>
                  <a:gd name="T0" fmla="*/ 1520 w 1520"/>
                  <a:gd name="T1" fmla="*/ 761 h 1521"/>
                  <a:gd name="T2" fmla="*/ 760 w 1520"/>
                  <a:gd name="T3" fmla="*/ 1521 h 1521"/>
                  <a:gd name="T4" fmla="*/ 0 w 1520"/>
                  <a:gd name="T5" fmla="*/ 761 h 1521"/>
                  <a:gd name="T6" fmla="*/ 760 w 1520"/>
                  <a:gd name="T7" fmla="*/ 0 h 1521"/>
                  <a:gd name="T8" fmla="*/ 1520 w 1520"/>
                  <a:gd name="T9" fmla="*/ 761 h 1521"/>
                </a:gdLst>
                <a:ahLst/>
                <a:cxnLst>
                  <a:cxn ang="0">
                    <a:pos x="T0" y="T1"/>
                  </a:cxn>
                  <a:cxn ang="0">
                    <a:pos x="T2" y="T3"/>
                  </a:cxn>
                  <a:cxn ang="0">
                    <a:pos x="T4" y="T5"/>
                  </a:cxn>
                  <a:cxn ang="0">
                    <a:pos x="T6" y="T7"/>
                  </a:cxn>
                  <a:cxn ang="0">
                    <a:pos x="T8" y="T9"/>
                  </a:cxn>
                </a:cxnLst>
                <a:rect l="0" t="0" r="r" b="b"/>
                <a:pathLst>
                  <a:path w="1520" h="1521">
                    <a:moveTo>
                      <a:pt x="1520" y="761"/>
                    </a:moveTo>
                    <a:lnTo>
                      <a:pt x="760" y="1521"/>
                    </a:lnTo>
                    <a:lnTo>
                      <a:pt x="0" y="761"/>
                    </a:lnTo>
                    <a:lnTo>
                      <a:pt x="760" y="0"/>
                    </a:lnTo>
                    <a:lnTo>
                      <a:pt x="1520" y="761"/>
                    </a:lnTo>
                    <a:close/>
                  </a:path>
                </a:pathLst>
              </a:custGeom>
              <a:solidFill>
                <a:srgbClr val="004EA2"/>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eaLnBrk="1" fontAlgn="auto" hangingPunct="1">
                  <a:spcBef>
                    <a:spcPts val="0"/>
                  </a:spcBef>
                  <a:spcAft>
                    <a:spcPts val="0"/>
                  </a:spcAft>
                  <a:defRPr/>
                </a:pPr>
                <a:endParaRPr lang="zh-CN" altLang="en-US" kern="0">
                  <a:solidFill>
                    <a:sysClr val="windowText" lastClr="000000"/>
                  </a:solidFill>
                  <a:latin typeface="思源黑体 CN Regular" panose="020B0500000000000000" pitchFamily="34" charset="-122"/>
                  <a:ea typeface="思源黑体 CN Regular" panose="020B0500000000000000" pitchFamily="34" charset="-122"/>
                </a:endParaRPr>
              </a:p>
            </p:txBody>
          </p:sp>
        </p:grpSp>
        <p:sp>
          <p:nvSpPr>
            <p:cNvPr id="6" name="Rectangle 9"/>
            <p:cNvSpPr/>
            <p:nvPr/>
          </p:nvSpPr>
          <p:spPr>
            <a:xfrm rot="16200000">
              <a:off x="2182933" y="2667297"/>
              <a:ext cx="2364485" cy="923328"/>
            </a:xfrm>
            <a:prstGeom prst="rect">
              <a:avLst/>
            </a:prstGeom>
          </p:spPr>
          <p:txBody>
            <a:bodyPr wrap="square">
              <a:noAutofit/>
            </a:bodyPr>
            <a:lstStyle/>
            <a:p>
              <a:pPr algn="ctr" defTabSz="913765" eaLnBrk="1" fontAlgn="auto" hangingPunct="1">
                <a:spcBef>
                  <a:spcPts val="0"/>
                </a:spcBef>
                <a:spcAft>
                  <a:spcPts val="0"/>
                </a:spcAft>
                <a:defRPr/>
              </a:pPr>
              <a:r>
                <a:rPr lang="en-US" altLang="zh-CN" sz="2400" b="1" kern="0" dirty="0">
                  <a:solidFill>
                    <a:schemeClr val="bg1"/>
                  </a:solidFill>
                  <a:latin typeface="思源黑体 CN Regular" panose="020B0500000000000000" pitchFamily="34" charset="-122"/>
                  <a:ea typeface="思源黑体 CN Regular" panose="020B0500000000000000" pitchFamily="34" charset="-122"/>
                </a:rPr>
                <a:t>03</a:t>
              </a:r>
              <a:endParaRPr lang="zh-CN" altLang="en-US" sz="4400" b="1" kern="0" dirty="0">
                <a:solidFill>
                  <a:schemeClr val="bg1"/>
                </a:solidFill>
                <a:latin typeface="思源黑体 CN Regular" panose="020B0500000000000000" pitchFamily="34" charset="-122"/>
                <a:ea typeface="思源黑体 CN Regular" panose="020B0500000000000000" pitchFamily="34" charset="-122"/>
              </a:endParaRPr>
            </a:p>
          </p:txBody>
        </p:sp>
      </p:grpSp>
      <p:sp>
        <p:nvSpPr>
          <p:cNvPr id="10" name="文本框 9"/>
          <p:cNvSpPr txBox="1"/>
          <p:nvPr/>
        </p:nvSpPr>
        <p:spPr>
          <a:xfrm>
            <a:off x="2120287" y="528500"/>
            <a:ext cx="2242922" cy="707886"/>
          </a:xfrm>
          <a:prstGeom prst="rect">
            <a:avLst/>
          </a:prstGeom>
          <a:noFill/>
        </p:spPr>
        <p:txBody>
          <a:bodyPr wrap="none" rtlCol="0">
            <a:spAutoFit/>
          </a:bodyPr>
          <a:lstStyle/>
          <a:p>
            <a:r>
              <a:rPr kumimoji="1" lang="zh-CN" altLang="en-US" sz="4000" b="1" dirty="0">
                <a:solidFill>
                  <a:srgbClr val="0070C0"/>
                </a:solidFill>
                <a:latin typeface="黑体" panose="02010609060101010101" charset="-122"/>
                <a:ea typeface="黑体" panose="02010609060101010101" charset="-122"/>
              </a:rPr>
              <a:t>技术方案</a:t>
            </a:r>
            <a:endParaRPr kumimoji="1" lang="zh-CN" altLang="en-US" sz="4000" b="1" dirty="0">
              <a:solidFill>
                <a:srgbClr val="0070C0"/>
              </a:solidFill>
              <a:latin typeface="黑体" panose="02010609060101010101" charset="-122"/>
              <a:ea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545" y="1460500"/>
            <a:ext cx="9410065" cy="4440555"/>
          </a:xfrm>
        </p:spPr>
        <p:txBody>
          <a:bodyPr>
            <a:normAutofit/>
          </a:bodyPr>
          <a:lstStyle/>
          <a:p>
            <a:pPr>
              <a:lnSpc>
                <a:spcPct val="150000"/>
              </a:lnSpc>
            </a:pPr>
            <a:r>
              <a:rPr kumimoji="1" lang="zh-CN" altLang="en-US" sz="2000" dirty="0">
                <a:solidFill>
                  <a:schemeClr val="tx1"/>
                </a:solidFill>
              </a:rPr>
              <a:t>技术简介：</a:t>
            </a:r>
            <a:endParaRPr kumimoji="1" lang="zh-CN" altLang="en-US" sz="2000" dirty="0">
              <a:solidFill>
                <a:schemeClr val="tx1"/>
              </a:solidFill>
            </a:endParaRPr>
          </a:p>
          <a:p>
            <a:pPr marL="0" indent="0">
              <a:lnSpc>
                <a:spcPct val="150000"/>
              </a:lnSpc>
              <a:buNone/>
            </a:pPr>
            <a:r>
              <a:rPr kumimoji="1" lang="en-US" altLang="zh-CN" sz="2000" dirty="0">
                <a:solidFill>
                  <a:schemeClr val="tx1"/>
                </a:solidFill>
              </a:rPr>
              <a:t>3</a:t>
            </a:r>
            <a:r>
              <a:rPr kumimoji="1" lang="zh-CN" altLang="en-US" sz="2000" dirty="0">
                <a:solidFill>
                  <a:schemeClr val="tx1"/>
                </a:solidFill>
              </a:rPr>
              <a:t>、</a:t>
            </a:r>
            <a:r>
              <a:rPr kumimoji="1" lang="en-US" altLang="zh-CN" sz="2000" dirty="0">
                <a:solidFill>
                  <a:schemeClr val="tx1"/>
                </a:solidFill>
              </a:rPr>
              <a:t>OpenCV</a:t>
            </a:r>
            <a:r>
              <a:rPr kumimoji="1" lang="zh-CN" altLang="en-US" sz="2000" dirty="0">
                <a:solidFill>
                  <a:schemeClr val="tx1"/>
                </a:solidFill>
              </a:rPr>
              <a:t>进行图像处理</a:t>
            </a:r>
            <a:endParaRPr kumimoji="1" lang="zh-CN" altLang="en-US" sz="2000" dirty="0">
              <a:solidFill>
                <a:schemeClr val="tx1"/>
              </a:solidFill>
            </a:endParaRPr>
          </a:p>
          <a:p>
            <a:pPr marL="0" indent="0">
              <a:lnSpc>
                <a:spcPct val="150000"/>
              </a:lnSpc>
              <a:buNone/>
            </a:pPr>
            <a:r>
              <a:rPr kumimoji="1" lang="zh-CN" altLang="en-US" sz="2000" dirty="0">
                <a:solidFill>
                  <a:schemeClr val="tx1"/>
                </a:solidFill>
              </a:rPr>
              <a:t>OpenCV 是一个基于开源发行的跨平台计算机视觉库， 它实现了图像处理和计算机视觉方面的很多通用算法，已经成为了计算机视觉领域最有力的研究工具之一。团队将利用</a:t>
            </a:r>
            <a:r>
              <a:rPr kumimoji="1" lang="en-US" altLang="zh-CN" sz="2000" dirty="0">
                <a:solidFill>
                  <a:schemeClr val="tx1"/>
                </a:solidFill>
              </a:rPr>
              <a:t>OpenCV</a:t>
            </a:r>
            <a:r>
              <a:rPr kumimoji="1" lang="zh-CN" altLang="en-US" sz="2000" dirty="0">
                <a:solidFill>
                  <a:schemeClr val="tx1"/>
                </a:solidFill>
              </a:rPr>
              <a:t>对原始图像进行处理，如去噪、增强、复原、分割、提取特征等等操作。随后对操作完的图像进行特征的提取。</a:t>
            </a:r>
            <a:endParaRPr kumimoji="1" lang="zh-CN" altLang="en-US" sz="2000" dirty="0">
              <a:solidFill>
                <a:schemeClr val="tx1"/>
              </a:solidFill>
            </a:endParaRPr>
          </a:p>
        </p:txBody>
      </p:sp>
      <p:grpSp>
        <p:nvGrpSpPr>
          <p:cNvPr id="4" name="组合 3"/>
          <p:cNvGrpSpPr/>
          <p:nvPr/>
        </p:nvGrpSpPr>
        <p:grpSpPr>
          <a:xfrm rot="5400000">
            <a:off x="864159" y="212571"/>
            <a:ext cx="1061215" cy="1434865"/>
            <a:chOff x="1967542" y="991717"/>
            <a:chExt cx="3217334" cy="4416978"/>
          </a:xfrm>
        </p:grpSpPr>
        <p:grpSp>
          <p:nvGrpSpPr>
            <p:cNvPr id="5" name="组合 4"/>
            <p:cNvGrpSpPr/>
            <p:nvPr/>
          </p:nvGrpSpPr>
          <p:grpSpPr>
            <a:xfrm>
              <a:off x="1967542" y="991717"/>
              <a:ext cx="3217334" cy="4416978"/>
              <a:chOff x="1475656" y="743787"/>
              <a:chExt cx="2413000" cy="3312733"/>
            </a:xfrm>
          </p:grpSpPr>
          <p:sp>
            <p:nvSpPr>
              <p:cNvPr id="7" name="Freeform 54"/>
              <p:cNvSpPr/>
              <p:nvPr/>
            </p:nvSpPr>
            <p:spPr bwMode="auto">
              <a:xfrm>
                <a:off x="1861418" y="2410282"/>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F5A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eaLnBrk="1" fontAlgn="auto" hangingPunct="1">
                  <a:spcBef>
                    <a:spcPts val="0"/>
                  </a:spcBef>
                  <a:spcAft>
                    <a:spcPts val="0"/>
                  </a:spcAft>
                  <a:defRPr/>
                </a:pPr>
                <a:endParaRPr lang="zh-CN" altLang="en-US" kern="0">
                  <a:solidFill>
                    <a:sysClr val="windowText" lastClr="000000"/>
                  </a:solidFill>
                  <a:latin typeface="思源黑体 CN Regular" panose="020B0500000000000000" pitchFamily="34" charset="-122"/>
                  <a:ea typeface="思源黑体 CN Regular" panose="020B0500000000000000" pitchFamily="34" charset="-122"/>
                </a:endParaRPr>
              </a:p>
            </p:txBody>
          </p:sp>
          <p:sp>
            <p:nvSpPr>
              <p:cNvPr id="8" name="Freeform 54"/>
              <p:cNvSpPr/>
              <p:nvPr/>
            </p:nvSpPr>
            <p:spPr bwMode="auto">
              <a:xfrm>
                <a:off x="1861418" y="743787"/>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F5A200"/>
              </a:solidFill>
              <a:ln w="9525">
                <a:noFill/>
                <a:round/>
              </a:ln>
            </p:spPr>
            <p:txBody>
              <a:bodyPr vert="horz" wrap="square" lIns="91440" tIns="45720" rIns="91440" bIns="45720" numCol="1" anchor="t" anchorCtr="0" compatLnSpc="1"/>
              <a:lstStyle/>
              <a:p>
                <a:pPr defTabSz="913765" eaLnBrk="1" fontAlgn="auto" hangingPunct="1">
                  <a:spcBef>
                    <a:spcPts val="0"/>
                  </a:spcBef>
                  <a:spcAft>
                    <a:spcPts val="0"/>
                  </a:spcAft>
                  <a:defRPr/>
                </a:pPr>
                <a:endParaRPr lang="zh-CN" altLang="en-US" kern="0">
                  <a:solidFill>
                    <a:sysClr val="windowText" lastClr="000000"/>
                  </a:solidFill>
                  <a:latin typeface="思源黑体 CN Regular" panose="020B0500000000000000" pitchFamily="34" charset="-122"/>
                  <a:ea typeface="思源黑体 CN Regular" panose="020B0500000000000000" pitchFamily="34" charset="-122"/>
                </a:endParaRPr>
              </a:p>
            </p:txBody>
          </p:sp>
          <p:sp>
            <p:nvSpPr>
              <p:cNvPr id="9" name="Freeform 73"/>
              <p:cNvSpPr/>
              <p:nvPr/>
            </p:nvSpPr>
            <p:spPr bwMode="auto">
              <a:xfrm>
                <a:off x="1475656" y="1183524"/>
                <a:ext cx="2413000" cy="2414588"/>
              </a:xfrm>
              <a:custGeom>
                <a:avLst/>
                <a:gdLst>
                  <a:gd name="T0" fmla="*/ 1520 w 1520"/>
                  <a:gd name="T1" fmla="*/ 761 h 1521"/>
                  <a:gd name="T2" fmla="*/ 760 w 1520"/>
                  <a:gd name="T3" fmla="*/ 1521 h 1521"/>
                  <a:gd name="T4" fmla="*/ 0 w 1520"/>
                  <a:gd name="T5" fmla="*/ 761 h 1521"/>
                  <a:gd name="T6" fmla="*/ 760 w 1520"/>
                  <a:gd name="T7" fmla="*/ 0 h 1521"/>
                  <a:gd name="T8" fmla="*/ 1520 w 1520"/>
                  <a:gd name="T9" fmla="*/ 761 h 1521"/>
                </a:gdLst>
                <a:ahLst/>
                <a:cxnLst>
                  <a:cxn ang="0">
                    <a:pos x="T0" y="T1"/>
                  </a:cxn>
                  <a:cxn ang="0">
                    <a:pos x="T2" y="T3"/>
                  </a:cxn>
                  <a:cxn ang="0">
                    <a:pos x="T4" y="T5"/>
                  </a:cxn>
                  <a:cxn ang="0">
                    <a:pos x="T6" y="T7"/>
                  </a:cxn>
                  <a:cxn ang="0">
                    <a:pos x="T8" y="T9"/>
                  </a:cxn>
                </a:cxnLst>
                <a:rect l="0" t="0" r="r" b="b"/>
                <a:pathLst>
                  <a:path w="1520" h="1521">
                    <a:moveTo>
                      <a:pt x="1520" y="761"/>
                    </a:moveTo>
                    <a:lnTo>
                      <a:pt x="760" y="1521"/>
                    </a:lnTo>
                    <a:lnTo>
                      <a:pt x="0" y="761"/>
                    </a:lnTo>
                    <a:lnTo>
                      <a:pt x="760" y="0"/>
                    </a:lnTo>
                    <a:lnTo>
                      <a:pt x="1520" y="761"/>
                    </a:lnTo>
                    <a:close/>
                  </a:path>
                </a:pathLst>
              </a:custGeom>
              <a:solidFill>
                <a:srgbClr val="004EA2"/>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eaLnBrk="1" fontAlgn="auto" hangingPunct="1">
                  <a:spcBef>
                    <a:spcPts val="0"/>
                  </a:spcBef>
                  <a:spcAft>
                    <a:spcPts val="0"/>
                  </a:spcAft>
                  <a:defRPr/>
                </a:pPr>
                <a:endParaRPr lang="zh-CN" altLang="en-US" kern="0">
                  <a:solidFill>
                    <a:sysClr val="windowText" lastClr="000000"/>
                  </a:solidFill>
                  <a:latin typeface="思源黑体 CN Regular" panose="020B0500000000000000" pitchFamily="34" charset="-122"/>
                  <a:ea typeface="思源黑体 CN Regular" panose="020B0500000000000000" pitchFamily="34" charset="-122"/>
                </a:endParaRPr>
              </a:p>
            </p:txBody>
          </p:sp>
        </p:grpSp>
        <p:sp>
          <p:nvSpPr>
            <p:cNvPr id="6" name="Rectangle 9"/>
            <p:cNvSpPr/>
            <p:nvPr/>
          </p:nvSpPr>
          <p:spPr>
            <a:xfrm rot="16200000">
              <a:off x="2182933" y="2667297"/>
              <a:ext cx="2364485" cy="923328"/>
            </a:xfrm>
            <a:prstGeom prst="rect">
              <a:avLst/>
            </a:prstGeom>
          </p:spPr>
          <p:txBody>
            <a:bodyPr wrap="square">
              <a:noAutofit/>
            </a:bodyPr>
            <a:lstStyle/>
            <a:p>
              <a:pPr algn="ctr" defTabSz="913765" eaLnBrk="1" fontAlgn="auto" hangingPunct="1">
                <a:spcBef>
                  <a:spcPts val="0"/>
                </a:spcBef>
                <a:spcAft>
                  <a:spcPts val="0"/>
                </a:spcAft>
                <a:defRPr/>
              </a:pPr>
              <a:r>
                <a:rPr lang="en-US" altLang="zh-CN" sz="2400" b="1" kern="0" dirty="0">
                  <a:solidFill>
                    <a:schemeClr val="bg1"/>
                  </a:solidFill>
                  <a:latin typeface="思源黑体 CN Regular" panose="020B0500000000000000" pitchFamily="34" charset="-122"/>
                  <a:ea typeface="思源黑体 CN Regular" panose="020B0500000000000000" pitchFamily="34" charset="-122"/>
                </a:rPr>
                <a:t>03</a:t>
              </a:r>
              <a:endParaRPr lang="zh-CN" altLang="en-US" sz="4400" b="1" kern="0" dirty="0">
                <a:solidFill>
                  <a:schemeClr val="bg1"/>
                </a:solidFill>
                <a:latin typeface="思源黑体 CN Regular" panose="020B0500000000000000" pitchFamily="34" charset="-122"/>
                <a:ea typeface="思源黑体 CN Regular" panose="020B0500000000000000" pitchFamily="34" charset="-122"/>
              </a:endParaRPr>
            </a:p>
          </p:txBody>
        </p:sp>
      </p:grpSp>
      <p:sp>
        <p:nvSpPr>
          <p:cNvPr id="10" name="文本框 9"/>
          <p:cNvSpPr txBox="1"/>
          <p:nvPr/>
        </p:nvSpPr>
        <p:spPr>
          <a:xfrm>
            <a:off x="2120287" y="528500"/>
            <a:ext cx="2242922" cy="707886"/>
          </a:xfrm>
          <a:prstGeom prst="rect">
            <a:avLst/>
          </a:prstGeom>
          <a:noFill/>
        </p:spPr>
        <p:txBody>
          <a:bodyPr wrap="none" rtlCol="0">
            <a:spAutoFit/>
          </a:bodyPr>
          <a:lstStyle/>
          <a:p>
            <a:r>
              <a:rPr kumimoji="1" lang="zh-CN" altLang="en-US" sz="4000" b="1" dirty="0">
                <a:solidFill>
                  <a:srgbClr val="0070C0"/>
                </a:solidFill>
                <a:latin typeface="黑体" panose="02010609060101010101" charset="-122"/>
                <a:ea typeface="黑体" panose="02010609060101010101" charset="-122"/>
              </a:rPr>
              <a:t>技术方案</a:t>
            </a:r>
            <a:endParaRPr kumimoji="1" lang="zh-CN" altLang="en-US" sz="4000" b="1" dirty="0">
              <a:solidFill>
                <a:srgbClr val="0070C0"/>
              </a:solidFill>
              <a:latin typeface="黑体" panose="02010609060101010101" charset="-122"/>
              <a:ea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545" y="1460500"/>
            <a:ext cx="6996430" cy="4440555"/>
          </a:xfrm>
        </p:spPr>
        <p:txBody>
          <a:bodyPr>
            <a:normAutofit fontScale="25000"/>
          </a:bodyPr>
          <a:lstStyle/>
          <a:p>
            <a:pPr>
              <a:lnSpc>
                <a:spcPct val="150000"/>
              </a:lnSpc>
            </a:pPr>
            <a:r>
              <a:rPr kumimoji="1" lang="zh-CN" altLang="en-US" sz="8000" dirty="0">
                <a:solidFill>
                  <a:schemeClr val="tx1"/>
                </a:solidFill>
              </a:rPr>
              <a:t>技术简介：</a:t>
            </a:r>
            <a:endParaRPr kumimoji="1" lang="zh-CN" altLang="en-US" sz="8000" dirty="0">
              <a:solidFill>
                <a:schemeClr val="tx1"/>
              </a:solidFill>
            </a:endParaRPr>
          </a:p>
          <a:p>
            <a:pPr marL="0" indent="0">
              <a:lnSpc>
                <a:spcPct val="150000"/>
              </a:lnSpc>
              <a:buNone/>
            </a:pPr>
            <a:r>
              <a:rPr kumimoji="1" lang="en-US" altLang="zh-CN" sz="8000" dirty="0">
                <a:solidFill>
                  <a:schemeClr val="tx1"/>
                </a:solidFill>
              </a:rPr>
              <a:t>4</a:t>
            </a:r>
            <a:r>
              <a:rPr kumimoji="1" lang="zh-CN" altLang="en-US" sz="8000" dirty="0">
                <a:solidFill>
                  <a:schemeClr val="tx1"/>
                </a:solidFill>
              </a:rPr>
              <a:t>、多任务学习模型</a:t>
            </a:r>
            <a:endParaRPr kumimoji="1" lang="zh-CN" altLang="en-US" sz="8000" dirty="0">
              <a:solidFill>
                <a:schemeClr val="tx1"/>
              </a:solidFill>
            </a:endParaRPr>
          </a:p>
          <a:p>
            <a:pPr marL="0" indent="0">
              <a:lnSpc>
                <a:spcPct val="150000"/>
              </a:lnSpc>
              <a:buNone/>
            </a:pPr>
            <a:r>
              <a:rPr kumimoji="1" lang="zh-CN" altLang="en-US" sz="8000" dirty="0">
                <a:solidFill>
                  <a:schemeClr val="tx1"/>
                </a:solidFill>
              </a:rPr>
              <a:t>多任务学习通过挖掘任务之间的关系，能够得到额外的有用信息，大部分情况下都要比单任务学习的效果要好。单任务学习模型往往不能够学习得到足够的信息，表现较差，多任务学习从其他任务里获取有用信息，学习得到效果更好、更鲁棒的学习模型。多任务学习有更好的模型泛化能力，通过同时学习多个相关的任务，得到的共享模型能够直接应用到将来的某个相关联的任务上。</a:t>
            </a:r>
            <a:endParaRPr kumimoji="1" lang="zh-CN" altLang="en-US" sz="8000" dirty="0">
              <a:solidFill>
                <a:schemeClr val="tx1"/>
              </a:solidFill>
            </a:endParaRPr>
          </a:p>
          <a:p>
            <a:pPr marL="0" indent="0">
              <a:lnSpc>
                <a:spcPct val="150000"/>
              </a:lnSpc>
              <a:buNone/>
            </a:pPr>
            <a:endParaRPr kumimoji="1" lang="zh-CN" altLang="en-US" sz="8000" dirty="0">
              <a:solidFill>
                <a:schemeClr val="tx1"/>
              </a:solidFill>
            </a:endParaRPr>
          </a:p>
        </p:txBody>
      </p:sp>
      <p:grpSp>
        <p:nvGrpSpPr>
          <p:cNvPr id="4" name="组合 3"/>
          <p:cNvGrpSpPr/>
          <p:nvPr/>
        </p:nvGrpSpPr>
        <p:grpSpPr>
          <a:xfrm rot="5400000">
            <a:off x="864159" y="212571"/>
            <a:ext cx="1061215" cy="1434865"/>
            <a:chOff x="1967542" y="991717"/>
            <a:chExt cx="3217334" cy="4416978"/>
          </a:xfrm>
        </p:grpSpPr>
        <p:grpSp>
          <p:nvGrpSpPr>
            <p:cNvPr id="5" name="组合 4"/>
            <p:cNvGrpSpPr/>
            <p:nvPr/>
          </p:nvGrpSpPr>
          <p:grpSpPr>
            <a:xfrm>
              <a:off x="1967542" y="991717"/>
              <a:ext cx="3217334" cy="4416978"/>
              <a:chOff x="1475656" y="743787"/>
              <a:chExt cx="2413000" cy="3312733"/>
            </a:xfrm>
          </p:grpSpPr>
          <p:sp>
            <p:nvSpPr>
              <p:cNvPr id="7" name="Freeform 54"/>
              <p:cNvSpPr/>
              <p:nvPr/>
            </p:nvSpPr>
            <p:spPr bwMode="auto">
              <a:xfrm>
                <a:off x="1861418" y="2410282"/>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F5A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eaLnBrk="1" fontAlgn="auto" hangingPunct="1">
                  <a:spcBef>
                    <a:spcPts val="0"/>
                  </a:spcBef>
                  <a:spcAft>
                    <a:spcPts val="0"/>
                  </a:spcAft>
                  <a:defRPr/>
                </a:pPr>
                <a:endParaRPr lang="zh-CN" altLang="en-US" kern="0">
                  <a:solidFill>
                    <a:sysClr val="windowText" lastClr="000000"/>
                  </a:solidFill>
                  <a:latin typeface="思源黑体 CN Regular" panose="020B0500000000000000" pitchFamily="34" charset="-122"/>
                  <a:ea typeface="思源黑体 CN Regular" panose="020B0500000000000000" pitchFamily="34" charset="-122"/>
                </a:endParaRPr>
              </a:p>
            </p:txBody>
          </p:sp>
          <p:sp>
            <p:nvSpPr>
              <p:cNvPr id="8" name="Freeform 54"/>
              <p:cNvSpPr/>
              <p:nvPr/>
            </p:nvSpPr>
            <p:spPr bwMode="auto">
              <a:xfrm>
                <a:off x="1861418" y="743787"/>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F5A200"/>
              </a:solidFill>
              <a:ln w="9525">
                <a:noFill/>
                <a:round/>
              </a:ln>
            </p:spPr>
            <p:txBody>
              <a:bodyPr vert="horz" wrap="square" lIns="91440" tIns="45720" rIns="91440" bIns="45720" numCol="1" anchor="t" anchorCtr="0" compatLnSpc="1"/>
              <a:lstStyle/>
              <a:p>
                <a:pPr defTabSz="913765" eaLnBrk="1" fontAlgn="auto" hangingPunct="1">
                  <a:spcBef>
                    <a:spcPts val="0"/>
                  </a:spcBef>
                  <a:spcAft>
                    <a:spcPts val="0"/>
                  </a:spcAft>
                  <a:defRPr/>
                </a:pPr>
                <a:endParaRPr lang="zh-CN" altLang="en-US" kern="0">
                  <a:solidFill>
                    <a:sysClr val="windowText" lastClr="000000"/>
                  </a:solidFill>
                  <a:latin typeface="思源黑体 CN Regular" panose="020B0500000000000000" pitchFamily="34" charset="-122"/>
                  <a:ea typeface="思源黑体 CN Regular" panose="020B0500000000000000" pitchFamily="34" charset="-122"/>
                </a:endParaRPr>
              </a:p>
            </p:txBody>
          </p:sp>
          <p:sp>
            <p:nvSpPr>
              <p:cNvPr id="9" name="Freeform 73"/>
              <p:cNvSpPr/>
              <p:nvPr/>
            </p:nvSpPr>
            <p:spPr bwMode="auto">
              <a:xfrm>
                <a:off x="1475656" y="1183524"/>
                <a:ext cx="2413000" cy="2414588"/>
              </a:xfrm>
              <a:custGeom>
                <a:avLst/>
                <a:gdLst>
                  <a:gd name="T0" fmla="*/ 1520 w 1520"/>
                  <a:gd name="T1" fmla="*/ 761 h 1521"/>
                  <a:gd name="T2" fmla="*/ 760 w 1520"/>
                  <a:gd name="T3" fmla="*/ 1521 h 1521"/>
                  <a:gd name="T4" fmla="*/ 0 w 1520"/>
                  <a:gd name="T5" fmla="*/ 761 h 1521"/>
                  <a:gd name="T6" fmla="*/ 760 w 1520"/>
                  <a:gd name="T7" fmla="*/ 0 h 1521"/>
                  <a:gd name="T8" fmla="*/ 1520 w 1520"/>
                  <a:gd name="T9" fmla="*/ 761 h 1521"/>
                </a:gdLst>
                <a:ahLst/>
                <a:cxnLst>
                  <a:cxn ang="0">
                    <a:pos x="T0" y="T1"/>
                  </a:cxn>
                  <a:cxn ang="0">
                    <a:pos x="T2" y="T3"/>
                  </a:cxn>
                  <a:cxn ang="0">
                    <a:pos x="T4" y="T5"/>
                  </a:cxn>
                  <a:cxn ang="0">
                    <a:pos x="T6" y="T7"/>
                  </a:cxn>
                  <a:cxn ang="0">
                    <a:pos x="T8" y="T9"/>
                  </a:cxn>
                </a:cxnLst>
                <a:rect l="0" t="0" r="r" b="b"/>
                <a:pathLst>
                  <a:path w="1520" h="1521">
                    <a:moveTo>
                      <a:pt x="1520" y="761"/>
                    </a:moveTo>
                    <a:lnTo>
                      <a:pt x="760" y="1521"/>
                    </a:lnTo>
                    <a:lnTo>
                      <a:pt x="0" y="761"/>
                    </a:lnTo>
                    <a:lnTo>
                      <a:pt x="760" y="0"/>
                    </a:lnTo>
                    <a:lnTo>
                      <a:pt x="1520" y="761"/>
                    </a:lnTo>
                    <a:close/>
                  </a:path>
                </a:pathLst>
              </a:custGeom>
              <a:solidFill>
                <a:srgbClr val="004EA2"/>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eaLnBrk="1" fontAlgn="auto" hangingPunct="1">
                  <a:spcBef>
                    <a:spcPts val="0"/>
                  </a:spcBef>
                  <a:spcAft>
                    <a:spcPts val="0"/>
                  </a:spcAft>
                  <a:defRPr/>
                </a:pPr>
                <a:endParaRPr lang="zh-CN" altLang="en-US" kern="0">
                  <a:solidFill>
                    <a:sysClr val="windowText" lastClr="000000"/>
                  </a:solidFill>
                  <a:latin typeface="思源黑体 CN Regular" panose="020B0500000000000000" pitchFamily="34" charset="-122"/>
                  <a:ea typeface="思源黑体 CN Regular" panose="020B0500000000000000" pitchFamily="34" charset="-122"/>
                </a:endParaRPr>
              </a:p>
            </p:txBody>
          </p:sp>
        </p:grpSp>
        <p:sp>
          <p:nvSpPr>
            <p:cNvPr id="6" name="Rectangle 9"/>
            <p:cNvSpPr/>
            <p:nvPr/>
          </p:nvSpPr>
          <p:spPr>
            <a:xfrm rot="16200000">
              <a:off x="2182933" y="2667297"/>
              <a:ext cx="2364485" cy="923328"/>
            </a:xfrm>
            <a:prstGeom prst="rect">
              <a:avLst/>
            </a:prstGeom>
          </p:spPr>
          <p:txBody>
            <a:bodyPr wrap="square">
              <a:noAutofit/>
            </a:bodyPr>
            <a:lstStyle/>
            <a:p>
              <a:pPr algn="ctr" defTabSz="913765" eaLnBrk="1" fontAlgn="auto" hangingPunct="1">
                <a:spcBef>
                  <a:spcPts val="0"/>
                </a:spcBef>
                <a:spcAft>
                  <a:spcPts val="0"/>
                </a:spcAft>
                <a:defRPr/>
              </a:pPr>
              <a:r>
                <a:rPr lang="en-US" altLang="zh-CN" sz="2400" b="1" kern="0" dirty="0">
                  <a:solidFill>
                    <a:schemeClr val="bg1"/>
                  </a:solidFill>
                  <a:latin typeface="思源黑体 CN Regular" panose="020B0500000000000000" pitchFamily="34" charset="-122"/>
                  <a:ea typeface="思源黑体 CN Regular" panose="020B0500000000000000" pitchFamily="34" charset="-122"/>
                </a:rPr>
                <a:t>03</a:t>
              </a:r>
              <a:endParaRPr lang="zh-CN" altLang="en-US" sz="4400" b="1" kern="0" dirty="0">
                <a:solidFill>
                  <a:schemeClr val="bg1"/>
                </a:solidFill>
                <a:latin typeface="思源黑体 CN Regular" panose="020B0500000000000000" pitchFamily="34" charset="-122"/>
                <a:ea typeface="思源黑体 CN Regular" panose="020B0500000000000000" pitchFamily="34" charset="-122"/>
              </a:endParaRPr>
            </a:p>
          </p:txBody>
        </p:sp>
      </p:grpSp>
      <p:sp>
        <p:nvSpPr>
          <p:cNvPr id="10" name="文本框 9"/>
          <p:cNvSpPr txBox="1"/>
          <p:nvPr/>
        </p:nvSpPr>
        <p:spPr>
          <a:xfrm>
            <a:off x="2120287" y="528500"/>
            <a:ext cx="2242922" cy="707886"/>
          </a:xfrm>
          <a:prstGeom prst="rect">
            <a:avLst/>
          </a:prstGeom>
          <a:noFill/>
        </p:spPr>
        <p:txBody>
          <a:bodyPr wrap="none" rtlCol="0">
            <a:spAutoFit/>
          </a:bodyPr>
          <a:lstStyle/>
          <a:p>
            <a:r>
              <a:rPr kumimoji="1" lang="zh-CN" altLang="en-US" sz="4000" b="1" dirty="0">
                <a:solidFill>
                  <a:srgbClr val="0070C0"/>
                </a:solidFill>
                <a:latin typeface="黑体" panose="02010609060101010101" charset="-122"/>
                <a:ea typeface="黑体" panose="02010609060101010101" charset="-122"/>
              </a:rPr>
              <a:t>技术方案</a:t>
            </a:r>
            <a:endParaRPr kumimoji="1" lang="zh-CN" altLang="en-US" sz="4000" b="1" dirty="0">
              <a:solidFill>
                <a:srgbClr val="0070C0"/>
              </a:solidFill>
              <a:latin typeface="黑体" panose="02010609060101010101" charset="-122"/>
              <a:ea typeface="黑体" panose="02010609060101010101" charset="-122"/>
            </a:endParaRPr>
          </a:p>
        </p:txBody>
      </p:sp>
      <p:pic>
        <p:nvPicPr>
          <p:cNvPr id="2" name="图片 1" descr="参考2"/>
          <p:cNvPicPr>
            <a:picLocks noChangeAspect="1"/>
          </p:cNvPicPr>
          <p:nvPr/>
        </p:nvPicPr>
        <p:blipFill>
          <a:blip r:embed="rId1"/>
          <a:stretch>
            <a:fillRect/>
          </a:stretch>
        </p:blipFill>
        <p:spPr>
          <a:xfrm>
            <a:off x="7595235" y="2347595"/>
            <a:ext cx="4476115" cy="370014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545" y="1460500"/>
            <a:ext cx="9410065" cy="4440555"/>
          </a:xfrm>
        </p:spPr>
        <p:txBody>
          <a:bodyPr>
            <a:normAutofit fontScale="50000"/>
          </a:bodyPr>
          <a:lstStyle/>
          <a:p>
            <a:pPr marL="0" indent="0">
              <a:lnSpc>
                <a:spcPct val="150000"/>
              </a:lnSpc>
              <a:buNone/>
            </a:pPr>
            <a:r>
              <a:rPr kumimoji="1" lang="zh-CN" sz="4000" dirty="0">
                <a:solidFill>
                  <a:schemeClr val="tx1"/>
                </a:solidFill>
              </a:rPr>
              <a:t>技术创新点：</a:t>
            </a:r>
            <a:endParaRPr kumimoji="1" lang="zh-CN" sz="4000" dirty="0">
              <a:solidFill>
                <a:schemeClr val="tx1"/>
              </a:solidFill>
            </a:endParaRPr>
          </a:p>
          <a:p>
            <a:pPr marL="0" indent="0">
              <a:lnSpc>
                <a:spcPct val="150000"/>
              </a:lnSpc>
              <a:buNone/>
            </a:pPr>
            <a:r>
              <a:rPr kumimoji="1" lang="en-US" altLang="zh-CN" sz="4000" dirty="0">
                <a:solidFill>
                  <a:schemeClr val="tx1"/>
                </a:solidFill>
              </a:rPr>
              <a:t>1</a:t>
            </a:r>
            <a:r>
              <a:rPr kumimoji="1" lang="zh-CN" altLang="en-US" sz="4000" dirty="0">
                <a:solidFill>
                  <a:schemeClr val="tx1"/>
                </a:solidFill>
              </a:rPr>
              <a:t>、将传统特征与深度学习模型相融合，解决深度模型提取特征效率低问题。</a:t>
            </a:r>
            <a:endParaRPr kumimoji="1" lang="zh-CN" altLang="en-US" sz="4000" dirty="0">
              <a:solidFill>
                <a:schemeClr val="tx1"/>
              </a:solidFill>
            </a:endParaRPr>
          </a:p>
          <a:p>
            <a:pPr marL="0" indent="0">
              <a:lnSpc>
                <a:spcPct val="150000"/>
              </a:lnSpc>
              <a:buNone/>
            </a:pPr>
            <a:r>
              <a:rPr kumimoji="1" lang="en-US" altLang="zh-CN" sz="4000" dirty="0">
                <a:solidFill>
                  <a:schemeClr val="tx1"/>
                </a:solidFill>
              </a:rPr>
              <a:t>2</a:t>
            </a:r>
            <a:r>
              <a:rPr kumimoji="1" lang="zh-CN" altLang="en-US" sz="4000" dirty="0">
                <a:solidFill>
                  <a:schemeClr val="tx1"/>
                </a:solidFill>
              </a:rPr>
              <a:t>、将模型融合的权重作为参数进行训练，解决固定权重值无法达到全局最优解的问题。</a:t>
            </a:r>
            <a:endParaRPr kumimoji="1" lang="zh-CN" altLang="en-US" sz="4000" dirty="0">
              <a:solidFill>
                <a:schemeClr val="tx1"/>
              </a:solidFill>
            </a:endParaRPr>
          </a:p>
          <a:p>
            <a:pPr marL="0" indent="0">
              <a:lnSpc>
                <a:spcPct val="150000"/>
              </a:lnSpc>
              <a:buNone/>
            </a:pPr>
            <a:r>
              <a:rPr kumimoji="1" lang="en-US" altLang="zh-CN" sz="4000" dirty="0">
                <a:solidFill>
                  <a:schemeClr val="tx1"/>
                </a:solidFill>
              </a:rPr>
              <a:t>3</a:t>
            </a:r>
            <a:r>
              <a:rPr kumimoji="1" lang="zh-CN" altLang="en-US" sz="4000" dirty="0">
                <a:solidFill>
                  <a:schemeClr val="tx1"/>
                </a:solidFill>
              </a:rPr>
              <a:t>、将训练好的模型部署到边缘设备，充分利用边缘设备低功耗、便携等特点。</a:t>
            </a:r>
            <a:endParaRPr kumimoji="1" lang="zh-CN" altLang="en-US" sz="4000" dirty="0">
              <a:solidFill>
                <a:schemeClr val="tx1"/>
              </a:solidFill>
            </a:endParaRPr>
          </a:p>
          <a:p>
            <a:pPr marL="0" indent="0">
              <a:lnSpc>
                <a:spcPct val="150000"/>
              </a:lnSpc>
              <a:buNone/>
            </a:pPr>
            <a:r>
              <a:rPr kumimoji="1" lang="en-US" altLang="zh-CN" sz="4000" dirty="0">
                <a:solidFill>
                  <a:schemeClr val="tx1"/>
                </a:solidFill>
              </a:rPr>
              <a:t>4</a:t>
            </a:r>
            <a:r>
              <a:rPr kumimoji="1" lang="zh-CN" altLang="en-US" sz="4000" dirty="0">
                <a:solidFill>
                  <a:schemeClr val="tx1"/>
                </a:solidFill>
              </a:rPr>
              <a:t>、计算得到概率阈值，给出是否就医的建议。如果选择就医，则将数据传输给相关医生供参考。</a:t>
            </a:r>
            <a:endParaRPr kumimoji="1" lang="zh-CN" altLang="en-US" sz="4000" dirty="0">
              <a:solidFill>
                <a:schemeClr val="tx1"/>
              </a:solidFill>
            </a:endParaRPr>
          </a:p>
        </p:txBody>
      </p:sp>
      <p:grpSp>
        <p:nvGrpSpPr>
          <p:cNvPr id="4" name="组合 3"/>
          <p:cNvGrpSpPr/>
          <p:nvPr/>
        </p:nvGrpSpPr>
        <p:grpSpPr>
          <a:xfrm rot="5400000">
            <a:off x="864159" y="212571"/>
            <a:ext cx="1061215" cy="1434865"/>
            <a:chOff x="1967542" y="991717"/>
            <a:chExt cx="3217334" cy="4416978"/>
          </a:xfrm>
        </p:grpSpPr>
        <p:grpSp>
          <p:nvGrpSpPr>
            <p:cNvPr id="5" name="组合 4"/>
            <p:cNvGrpSpPr/>
            <p:nvPr/>
          </p:nvGrpSpPr>
          <p:grpSpPr>
            <a:xfrm>
              <a:off x="1967542" y="991717"/>
              <a:ext cx="3217334" cy="4416978"/>
              <a:chOff x="1475656" y="743787"/>
              <a:chExt cx="2413000" cy="3312733"/>
            </a:xfrm>
          </p:grpSpPr>
          <p:sp>
            <p:nvSpPr>
              <p:cNvPr id="7" name="Freeform 54"/>
              <p:cNvSpPr/>
              <p:nvPr/>
            </p:nvSpPr>
            <p:spPr bwMode="auto">
              <a:xfrm>
                <a:off x="1861418" y="2410282"/>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F5A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eaLnBrk="1" fontAlgn="auto" hangingPunct="1">
                  <a:spcBef>
                    <a:spcPts val="0"/>
                  </a:spcBef>
                  <a:spcAft>
                    <a:spcPts val="0"/>
                  </a:spcAft>
                  <a:defRPr/>
                </a:pPr>
                <a:endParaRPr lang="zh-CN" altLang="en-US" kern="0">
                  <a:solidFill>
                    <a:sysClr val="windowText" lastClr="000000"/>
                  </a:solidFill>
                  <a:latin typeface="思源黑体 CN Regular" panose="020B0500000000000000" pitchFamily="34" charset="-122"/>
                  <a:ea typeface="思源黑体 CN Regular" panose="020B0500000000000000" pitchFamily="34" charset="-122"/>
                </a:endParaRPr>
              </a:p>
            </p:txBody>
          </p:sp>
          <p:sp>
            <p:nvSpPr>
              <p:cNvPr id="8" name="Freeform 54"/>
              <p:cNvSpPr/>
              <p:nvPr/>
            </p:nvSpPr>
            <p:spPr bwMode="auto">
              <a:xfrm>
                <a:off x="1861418" y="743787"/>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F5A200"/>
              </a:solidFill>
              <a:ln w="9525">
                <a:noFill/>
                <a:round/>
              </a:ln>
            </p:spPr>
            <p:txBody>
              <a:bodyPr vert="horz" wrap="square" lIns="91440" tIns="45720" rIns="91440" bIns="45720" numCol="1" anchor="t" anchorCtr="0" compatLnSpc="1"/>
              <a:lstStyle/>
              <a:p>
                <a:pPr defTabSz="913765" eaLnBrk="1" fontAlgn="auto" hangingPunct="1">
                  <a:spcBef>
                    <a:spcPts val="0"/>
                  </a:spcBef>
                  <a:spcAft>
                    <a:spcPts val="0"/>
                  </a:spcAft>
                  <a:defRPr/>
                </a:pPr>
                <a:endParaRPr lang="zh-CN" altLang="en-US" kern="0">
                  <a:solidFill>
                    <a:sysClr val="windowText" lastClr="000000"/>
                  </a:solidFill>
                  <a:latin typeface="思源黑体 CN Regular" panose="020B0500000000000000" pitchFamily="34" charset="-122"/>
                  <a:ea typeface="思源黑体 CN Regular" panose="020B0500000000000000" pitchFamily="34" charset="-122"/>
                </a:endParaRPr>
              </a:p>
            </p:txBody>
          </p:sp>
          <p:sp>
            <p:nvSpPr>
              <p:cNvPr id="9" name="Freeform 73"/>
              <p:cNvSpPr/>
              <p:nvPr/>
            </p:nvSpPr>
            <p:spPr bwMode="auto">
              <a:xfrm>
                <a:off x="1475656" y="1183524"/>
                <a:ext cx="2413000" cy="2414588"/>
              </a:xfrm>
              <a:custGeom>
                <a:avLst/>
                <a:gdLst>
                  <a:gd name="T0" fmla="*/ 1520 w 1520"/>
                  <a:gd name="T1" fmla="*/ 761 h 1521"/>
                  <a:gd name="T2" fmla="*/ 760 w 1520"/>
                  <a:gd name="T3" fmla="*/ 1521 h 1521"/>
                  <a:gd name="T4" fmla="*/ 0 w 1520"/>
                  <a:gd name="T5" fmla="*/ 761 h 1521"/>
                  <a:gd name="T6" fmla="*/ 760 w 1520"/>
                  <a:gd name="T7" fmla="*/ 0 h 1521"/>
                  <a:gd name="T8" fmla="*/ 1520 w 1520"/>
                  <a:gd name="T9" fmla="*/ 761 h 1521"/>
                </a:gdLst>
                <a:ahLst/>
                <a:cxnLst>
                  <a:cxn ang="0">
                    <a:pos x="T0" y="T1"/>
                  </a:cxn>
                  <a:cxn ang="0">
                    <a:pos x="T2" y="T3"/>
                  </a:cxn>
                  <a:cxn ang="0">
                    <a:pos x="T4" y="T5"/>
                  </a:cxn>
                  <a:cxn ang="0">
                    <a:pos x="T6" y="T7"/>
                  </a:cxn>
                  <a:cxn ang="0">
                    <a:pos x="T8" y="T9"/>
                  </a:cxn>
                </a:cxnLst>
                <a:rect l="0" t="0" r="r" b="b"/>
                <a:pathLst>
                  <a:path w="1520" h="1521">
                    <a:moveTo>
                      <a:pt x="1520" y="761"/>
                    </a:moveTo>
                    <a:lnTo>
                      <a:pt x="760" y="1521"/>
                    </a:lnTo>
                    <a:lnTo>
                      <a:pt x="0" y="761"/>
                    </a:lnTo>
                    <a:lnTo>
                      <a:pt x="760" y="0"/>
                    </a:lnTo>
                    <a:lnTo>
                      <a:pt x="1520" y="761"/>
                    </a:lnTo>
                    <a:close/>
                  </a:path>
                </a:pathLst>
              </a:custGeom>
              <a:solidFill>
                <a:srgbClr val="004EA2"/>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eaLnBrk="1" fontAlgn="auto" hangingPunct="1">
                  <a:spcBef>
                    <a:spcPts val="0"/>
                  </a:spcBef>
                  <a:spcAft>
                    <a:spcPts val="0"/>
                  </a:spcAft>
                  <a:defRPr/>
                </a:pPr>
                <a:endParaRPr lang="zh-CN" altLang="en-US" kern="0">
                  <a:solidFill>
                    <a:sysClr val="windowText" lastClr="000000"/>
                  </a:solidFill>
                  <a:latin typeface="思源黑体 CN Regular" panose="020B0500000000000000" pitchFamily="34" charset="-122"/>
                  <a:ea typeface="思源黑体 CN Regular" panose="020B0500000000000000" pitchFamily="34" charset="-122"/>
                </a:endParaRPr>
              </a:p>
            </p:txBody>
          </p:sp>
        </p:grpSp>
        <p:sp>
          <p:nvSpPr>
            <p:cNvPr id="6" name="Rectangle 9"/>
            <p:cNvSpPr/>
            <p:nvPr/>
          </p:nvSpPr>
          <p:spPr>
            <a:xfrm rot="16200000">
              <a:off x="2182933" y="2667297"/>
              <a:ext cx="2364485" cy="923328"/>
            </a:xfrm>
            <a:prstGeom prst="rect">
              <a:avLst/>
            </a:prstGeom>
          </p:spPr>
          <p:txBody>
            <a:bodyPr wrap="square">
              <a:noAutofit/>
            </a:bodyPr>
            <a:lstStyle/>
            <a:p>
              <a:pPr algn="ctr" defTabSz="913765" eaLnBrk="1" fontAlgn="auto" hangingPunct="1">
                <a:spcBef>
                  <a:spcPts val="0"/>
                </a:spcBef>
                <a:spcAft>
                  <a:spcPts val="0"/>
                </a:spcAft>
                <a:defRPr/>
              </a:pPr>
              <a:r>
                <a:rPr lang="en-US" altLang="zh-CN" sz="2400" b="1" kern="0" dirty="0">
                  <a:solidFill>
                    <a:schemeClr val="bg1"/>
                  </a:solidFill>
                  <a:latin typeface="思源黑体 CN Regular" panose="020B0500000000000000" pitchFamily="34" charset="-122"/>
                  <a:ea typeface="思源黑体 CN Regular" panose="020B0500000000000000" pitchFamily="34" charset="-122"/>
                </a:rPr>
                <a:t>03</a:t>
              </a:r>
              <a:endParaRPr lang="zh-CN" altLang="en-US" sz="4400" b="1" kern="0" dirty="0">
                <a:solidFill>
                  <a:schemeClr val="bg1"/>
                </a:solidFill>
                <a:latin typeface="思源黑体 CN Regular" panose="020B0500000000000000" pitchFamily="34" charset="-122"/>
                <a:ea typeface="思源黑体 CN Regular" panose="020B0500000000000000" pitchFamily="34" charset="-122"/>
              </a:endParaRPr>
            </a:p>
          </p:txBody>
        </p:sp>
      </p:grpSp>
      <p:sp>
        <p:nvSpPr>
          <p:cNvPr id="10" name="文本框 9"/>
          <p:cNvSpPr txBox="1"/>
          <p:nvPr/>
        </p:nvSpPr>
        <p:spPr>
          <a:xfrm>
            <a:off x="2120287" y="528500"/>
            <a:ext cx="2242922" cy="707886"/>
          </a:xfrm>
          <a:prstGeom prst="rect">
            <a:avLst/>
          </a:prstGeom>
          <a:noFill/>
        </p:spPr>
        <p:txBody>
          <a:bodyPr wrap="none" rtlCol="0">
            <a:spAutoFit/>
          </a:bodyPr>
          <a:lstStyle/>
          <a:p>
            <a:r>
              <a:rPr kumimoji="1" lang="zh-CN" altLang="en-US" sz="4000" b="1" dirty="0">
                <a:solidFill>
                  <a:srgbClr val="0070C0"/>
                </a:solidFill>
                <a:latin typeface="黑体" panose="02010609060101010101" charset="-122"/>
                <a:ea typeface="黑体" panose="02010609060101010101" charset="-122"/>
              </a:rPr>
              <a:t>技术方案</a:t>
            </a:r>
            <a:endParaRPr kumimoji="1" lang="zh-CN" altLang="en-US" sz="4000" b="1" dirty="0">
              <a:solidFill>
                <a:srgbClr val="0070C0"/>
              </a:solidFill>
              <a:latin typeface="黑体" panose="02010609060101010101" charset="-122"/>
              <a:ea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545" y="1109980"/>
            <a:ext cx="10652125" cy="4267835"/>
          </a:xfrm>
        </p:spPr>
        <p:txBody>
          <a:bodyPr>
            <a:normAutofit/>
          </a:bodyPr>
          <a:lstStyle/>
          <a:p>
            <a:pPr marL="0" indent="0">
              <a:lnSpc>
                <a:spcPct val="150000"/>
              </a:lnSpc>
              <a:buNone/>
            </a:pPr>
            <a:r>
              <a:rPr kumimoji="1" lang="zh-CN" altLang="en-US" sz="2400" dirty="0">
                <a:solidFill>
                  <a:schemeClr val="tx1"/>
                </a:solidFill>
                <a:ea typeface="思源黑体 CN Regular"/>
              </a:rPr>
              <a:t>流程图：</a:t>
            </a:r>
            <a:endParaRPr kumimoji="1" lang="zh-CN" altLang="en-US" sz="2400" dirty="0">
              <a:solidFill>
                <a:schemeClr val="tx1"/>
              </a:solidFill>
              <a:ea typeface="思源黑体 CN Regular"/>
            </a:endParaRPr>
          </a:p>
        </p:txBody>
      </p:sp>
      <p:grpSp>
        <p:nvGrpSpPr>
          <p:cNvPr id="4" name="组合 3"/>
          <p:cNvGrpSpPr/>
          <p:nvPr/>
        </p:nvGrpSpPr>
        <p:grpSpPr>
          <a:xfrm rot="5400000">
            <a:off x="673659" y="-137949"/>
            <a:ext cx="1061215" cy="1434865"/>
            <a:chOff x="1967542" y="991717"/>
            <a:chExt cx="3217334" cy="4416978"/>
          </a:xfrm>
        </p:grpSpPr>
        <p:grpSp>
          <p:nvGrpSpPr>
            <p:cNvPr id="5" name="组合 4"/>
            <p:cNvGrpSpPr/>
            <p:nvPr/>
          </p:nvGrpSpPr>
          <p:grpSpPr>
            <a:xfrm>
              <a:off x="1967542" y="991717"/>
              <a:ext cx="3217334" cy="4416978"/>
              <a:chOff x="1475656" y="743787"/>
              <a:chExt cx="2413000" cy="3312733"/>
            </a:xfrm>
          </p:grpSpPr>
          <p:sp>
            <p:nvSpPr>
              <p:cNvPr id="7" name="Freeform 54"/>
              <p:cNvSpPr/>
              <p:nvPr/>
            </p:nvSpPr>
            <p:spPr bwMode="auto">
              <a:xfrm>
                <a:off x="1861418" y="2410282"/>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F5A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eaLnBrk="1" fontAlgn="auto" hangingPunct="1">
                  <a:spcBef>
                    <a:spcPts val="0"/>
                  </a:spcBef>
                  <a:spcAft>
                    <a:spcPts val="0"/>
                  </a:spcAft>
                  <a:defRPr/>
                </a:pPr>
                <a:endParaRPr lang="zh-CN" altLang="en-US" kern="0">
                  <a:solidFill>
                    <a:sysClr val="windowText" lastClr="000000"/>
                  </a:solidFill>
                  <a:latin typeface="思源黑体 CN Regular" panose="020B0500000000000000" pitchFamily="34" charset="-122"/>
                  <a:ea typeface="思源黑体 CN Regular" panose="020B0500000000000000" pitchFamily="34" charset="-122"/>
                </a:endParaRPr>
              </a:p>
            </p:txBody>
          </p:sp>
          <p:sp>
            <p:nvSpPr>
              <p:cNvPr id="8" name="Freeform 54"/>
              <p:cNvSpPr/>
              <p:nvPr/>
            </p:nvSpPr>
            <p:spPr bwMode="auto">
              <a:xfrm>
                <a:off x="1861418" y="743787"/>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F5A200"/>
              </a:solidFill>
              <a:ln w="9525">
                <a:noFill/>
                <a:round/>
              </a:ln>
            </p:spPr>
            <p:txBody>
              <a:bodyPr vert="horz" wrap="square" lIns="91440" tIns="45720" rIns="91440" bIns="45720" numCol="1" anchor="t" anchorCtr="0" compatLnSpc="1"/>
              <a:lstStyle/>
              <a:p>
                <a:pPr defTabSz="913765" eaLnBrk="1" fontAlgn="auto" hangingPunct="1">
                  <a:spcBef>
                    <a:spcPts val="0"/>
                  </a:spcBef>
                  <a:spcAft>
                    <a:spcPts val="0"/>
                  </a:spcAft>
                  <a:defRPr/>
                </a:pPr>
                <a:endParaRPr lang="zh-CN" altLang="en-US" kern="0">
                  <a:solidFill>
                    <a:sysClr val="windowText" lastClr="000000"/>
                  </a:solidFill>
                  <a:latin typeface="思源黑体 CN Regular" panose="020B0500000000000000" pitchFamily="34" charset="-122"/>
                  <a:ea typeface="思源黑体 CN Regular" panose="020B0500000000000000" pitchFamily="34" charset="-122"/>
                </a:endParaRPr>
              </a:p>
            </p:txBody>
          </p:sp>
          <p:sp>
            <p:nvSpPr>
              <p:cNvPr id="9" name="Freeform 73"/>
              <p:cNvSpPr/>
              <p:nvPr/>
            </p:nvSpPr>
            <p:spPr bwMode="auto">
              <a:xfrm>
                <a:off x="1475656" y="1183524"/>
                <a:ext cx="2413000" cy="2414588"/>
              </a:xfrm>
              <a:custGeom>
                <a:avLst/>
                <a:gdLst>
                  <a:gd name="T0" fmla="*/ 1520 w 1520"/>
                  <a:gd name="T1" fmla="*/ 761 h 1521"/>
                  <a:gd name="T2" fmla="*/ 760 w 1520"/>
                  <a:gd name="T3" fmla="*/ 1521 h 1521"/>
                  <a:gd name="T4" fmla="*/ 0 w 1520"/>
                  <a:gd name="T5" fmla="*/ 761 h 1521"/>
                  <a:gd name="T6" fmla="*/ 760 w 1520"/>
                  <a:gd name="T7" fmla="*/ 0 h 1521"/>
                  <a:gd name="T8" fmla="*/ 1520 w 1520"/>
                  <a:gd name="T9" fmla="*/ 761 h 1521"/>
                </a:gdLst>
                <a:ahLst/>
                <a:cxnLst>
                  <a:cxn ang="0">
                    <a:pos x="T0" y="T1"/>
                  </a:cxn>
                  <a:cxn ang="0">
                    <a:pos x="T2" y="T3"/>
                  </a:cxn>
                  <a:cxn ang="0">
                    <a:pos x="T4" y="T5"/>
                  </a:cxn>
                  <a:cxn ang="0">
                    <a:pos x="T6" y="T7"/>
                  </a:cxn>
                  <a:cxn ang="0">
                    <a:pos x="T8" y="T9"/>
                  </a:cxn>
                </a:cxnLst>
                <a:rect l="0" t="0" r="r" b="b"/>
                <a:pathLst>
                  <a:path w="1520" h="1521">
                    <a:moveTo>
                      <a:pt x="1520" y="761"/>
                    </a:moveTo>
                    <a:lnTo>
                      <a:pt x="760" y="1521"/>
                    </a:lnTo>
                    <a:lnTo>
                      <a:pt x="0" y="761"/>
                    </a:lnTo>
                    <a:lnTo>
                      <a:pt x="760" y="0"/>
                    </a:lnTo>
                    <a:lnTo>
                      <a:pt x="1520" y="761"/>
                    </a:lnTo>
                    <a:close/>
                  </a:path>
                </a:pathLst>
              </a:custGeom>
              <a:solidFill>
                <a:srgbClr val="004EA2"/>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eaLnBrk="1" fontAlgn="auto" hangingPunct="1">
                  <a:spcBef>
                    <a:spcPts val="0"/>
                  </a:spcBef>
                  <a:spcAft>
                    <a:spcPts val="0"/>
                  </a:spcAft>
                  <a:defRPr/>
                </a:pPr>
                <a:endParaRPr lang="zh-CN" altLang="en-US" kern="0">
                  <a:solidFill>
                    <a:sysClr val="windowText" lastClr="000000"/>
                  </a:solidFill>
                  <a:latin typeface="思源黑体 CN Regular" panose="020B0500000000000000" pitchFamily="34" charset="-122"/>
                  <a:ea typeface="思源黑体 CN Regular" panose="020B0500000000000000" pitchFamily="34" charset="-122"/>
                </a:endParaRPr>
              </a:p>
            </p:txBody>
          </p:sp>
        </p:grpSp>
        <p:sp>
          <p:nvSpPr>
            <p:cNvPr id="6" name="Rectangle 9"/>
            <p:cNvSpPr/>
            <p:nvPr/>
          </p:nvSpPr>
          <p:spPr>
            <a:xfrm rot="16200000">
              <a:off x="2182933" y="2667297"/>
              <a:ext cx="2364485" cy="923328"/>
            </a:xfrm>
            <a:prstGeom prst="rect">
              <a:avLst/>
            </a:prstGeom>
          </p:spPr>
          <p:txBody>
            <a:bodyPr wrap="square">
              <a:noAutofit/>
            </a:bodyPr>
            <a:lstStyle/>
            <a:p>
              <a:pPr algn="ctr" defTabSz="913765" eaLnBrk="1" fontAlgn="auto" hangingPunct="1">
                <a:spcBef>
                  <a:spcPts val="0"/>
                </a:spcBef>
                <a:spcAft>
                  <a:spcPts val="0"/>
                </a:spcAft>
                <a:defRPr/>
              </a:pPr>
              <a:r>
                <a:rPr lang="en-US" altLang="zh-CN" sz="2400" b="1" kern="0" dirty="0">
                  <a:solidFill>
                    <a:schemeClr val="bg1"/>
                  </a:solidFill>
                  <a:latin typeface="思源黑体 CN Regular" panose="020B0500000000000000" pitchFamily="34" charset="-122"/>
                  <a:ea typeface="思源黑体 CN Regular" panose="020B0500000000000000" pitchFamily="34" charset="-122"/>
                </a:rPr>
                <a:t>04</a:t>
              </a:r>
              <a:endParaRPr lang="zh-CN" altLang="en-US" sz="4400" b="1" kern="0" dirty="0">
                <a:solidFill>
                  <a:schemeClr val="bg1"/>
                </a:solidFill>
                <a:latin typeface="思源黑体 CN Regular" panose="020B0500000000000000" pitchFamily="34" charset="-122"/>
                <a:ea typeface="思源黑体 CN Regular" panose="020B0500000000000000" pitchFamily="34" charset="-122"/>
              </a:endParaRPr>
            </a:p>
          </p:txBody>
        </p:sp>
      </p:grpSp>
      <p:sp>
        <p:nvSpPr>
          <p:cNvPr id="10" name="文本框 9"/>
          <p:cNvSpPr txBox="1"/>
          <p:nvPr/>
        </p:nvSpPr>
        <p:spPr>
          <a:xfrm>
            <a:off x="2302532" y="123370"/>
            <a:ext cx="4267200" cy="706755"/>
          </a:xfrm>
          <a:prstGeom prst="rect">
            <a:avLst/>
          </a:prstGeom>
          <a:noFill/>
        </p:spPr>
        <p:txBody>
          <a:bodyPr wrap="none" rtlCol="0">
            <a:spAutoFit/>
          </a:bodyPr>
          <a:lstStyle/>
          <a:p>
            <a:r>
              <a:rPr kumimoji="1" lang="zh-CN" altLang="en-US" sz="4000" b="1" dirty="0">
                <a:solidFill>
                  <a:srgbClr val="0070C0"/>
                </a:solidFill>
                <a:latin typeface="黑体" panose="02010609060101010101" charset="-122"/>
                <a:ea typeface="黑体" panose="02010609060101010101" charset="-122"/>
              </a:rPr>
              <a:t>工作内容（结果）</a:t>
            </a:r>
            <a:endParaRPr kumimoji="1" lang="zh-CN" altLang="en-US" sz="4000" b="1" dirty="0">
              <a:solidFill>
                <a:srgbClr val="0070C0"/>
              </a:solidFill>
              <a:latin typeface="黑体" panose="02010609060101010101" charset="-122"/>
              <a:ea typeface="黑体" panose="02010609060101010101" charset="-122"/>
            </a:endParaRPr>
          </a:p>
        </p:txBody>
      </p:sp>
      <p:pic>
        <p:nvPicPr>
          <p:cNvPr id="12" name="图片 11" descr="参考13"/>
          <p:cNvPicPr>
            <a:picLocks noChangeAspect="1"/>
          </p:cNvPicPr>
          <p:nvPr/>
        </p:nvPicPr>
        <p:blipFill>
          <a:blip r:embed="rId1"/>
          <a:stretch>
            <a:fillRect/>
          </a:stretch>
        </p:blipFill>
        <p:spPr>
          <a:xfrm>
            <a:off x="1921510" y="942975"/>
            <a:ext cx="8074660" cy="592836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545" y="1460500"/>
            <a:ext cx="10652125" cy="4267835"/>
          </a:xfrm>
        </p:spPr>
        <p:txBody>
          <a:bodyPr>
            <a:normAutofit/>
          </a:bodyPr>
          <a:lstStyle/>
          <a:p>
            <a:pPr>
              <a:lnSpc>
                <a:spcPct val="150000"/>
              </a:lnSpc>
            </a:pPr>
            <a:r>
              <a:rPr kumimoji="1" lang="zh-CN" altLang="en-US" sz="2000" dirty="0">
                <a:solidFill>
                  <a:schemeClr val="tx1"/>
                </a:solidFill>
                <a:ea typeface="思源黑体 CN Regular"/>
              </a:rPr>
              <a:t>第一阶段（深度模型搭建）：</a:t>
            </a:r>
            <a:endParaRPr kumimoji="1" lang="en-US" altLang="zh-CN" sz="2000" dirty="0">
              <a:solidFill>
                <a:schemeClr val="tx1"/>
              </a:solidFill>
              <a:ea typeface="思源黑体 CN Regular"/>
            </a:endParaRPr>
          </a:p>
          <a:p>
            <a:pPr>
              <a:lnSpc>
                <a:spcPct val="150000"/>
              </a:lnSpc>
            </a:pPr>
            <a:r>
              <a:rPr kumimoji="1" lang="en-US" altLang="zh-CN" sz="2000" dirty="0">
                <a:solidFill>
                  <a:schemeClr val="tx1"/>
                </a:solidFill>
                <a:ea typeface="思源黑体 CN Regular"/>
              </a:rPr>
              <a:t>1</a:t>
            </a:r>
            <a:r>
              <a:rPr kumimoji="1" lang="zh-CN" altLang="en-US" sz="2000" dirty="0">
                <a:solidFill>
                  <a:schemeClr val="tx1"/>
                </a:solidFill>
                <a:ea typeface="思源黑体 CN Regular"/>
              </a:rPr>
              <a:t>、使用</a:t>
            </a:r>
            <a:r>
              <a:rPr kumimoji="1" lang="en-US" altLang="zh-CN" sz="2000" dirty="0">
                <a:solidFill>
                  <a:schemeClr val="tx1"/>
                </a:solidFill>
                <a:ea typeface="思源黑体 CN Regular"/>
              </a:rPr>
              <a:t>PyTorch</a:t>
            </a:r>
            <a:r>
              <a:rPr kumimoji="1" lang="zh-CN" altLang="en-US" sz="2000" dirty="0">
                <a:solidFill>
                  <a:schemeClr val="tx1"/>
                </a:solidFill>
                <a:ea typeface="思源黑体 CN Regular"/>
              </a:rPr>
              <a:t>框架引入在</a:t>
            </a:r>
            <a:r>
              <a:rPr kumimoji="1" lang="en-US" altLang="zh-CN" sz="2000" dirty="0">
                <a:solidFill>
                  <a:schemeClr val="tx1"/>
                </a:solidFill>
                <a:ea typeface="思源黑体 CN Regular"/>
              </a:rPr>
              <a:t>ImageNet</a:t>
            </a:r>
            <a:r>
              <a:rPr kumimoji="1" lang="zh-CN" altLang="en-US" sz="2000" dirty="0">
                <a:solidFill>
                  <a:schemeClr val="tx1"/>
                </a:solidFill>
                <a:ea typeface="思源黑体 CN Regular"/>
              </a:rPr>
              <a:t>数据集上训练好的</a:t>
            </a:r>
            <a:r>
              <a:rPr kumimoji="1" lang="en-US" altLang="zh-CN" sz="2000" dirty="0">
                <a:solidFill>
                  <a:schemeClr val="tx1"/>
                </a:solidFill>
                <a:ea typeface="思源黑体 CN Regular"/>
              </a:rPr>
              <a:t>ResNet</a:t>
            </a:r>
            <a:r>
              <a:rPr kumimoji="1" lang="zh-CN" altLang="en-US" sz="2000" dirty="0">
                <a:solidFill>
                  <a:schemeClr val="tx1"/>
                </a:solidFill>
                <a:ea typeface="思源黑体 CN Regular"/>
              </a:rPr>
              <a:t>神经网络</a:t>
            </a:r>
            <a:r>
              <a:rPr kumimoji="1" lang="zh-CN" altLang="en-US" sz="2400" dirty="0">
                <a:solidFill>
                  <a:schemeClr val="tx1"/>
                </a:solidFill>
                <a:ea typeface="思源黑体 CN Regular"/>
              </a:rPr>
              <a:t>。</a:t>
            </a:r>
            <a:endParaRPr kumimoji="1" lang="zh-CN" altLang="en-US" sz="2400" dirty="0">
              <a:solidFill>
                <a:schemeClr val="tx1"/>
              </a:solidFill>
              <a:ea typeface="思源黑体 CN Regular"/>
            </a:endParaRPr>
          </a:p>
          <a:p>
            <a:pPr marL="0" indent="0">
              <a:lnSpc>
                <a:spcPct val="150000"/>
              </a:lnSpc>
              <a:buNone/>
            </a:pPr>
            <a:endParaRPr kumimoji="1" lang="zh-CN" altLang="en-US" sz="2400" dirty="0">
              <a:solidFill>
                <a:schemeClr val="tx1"/>
              </a:solidFill>
              <a:ea typeface="思源黑体 CN Regular"/>
            </a:endParaRPr>
          </a:p>
        </p:txBody>
      </p:sp>
      <p:grpSp>
        <p:nvGrpSpPr>
          <p:cNvPr id="4" name="组合 3"/>
          <p:cNvGrpSpPr/>
          <p:nvPr/>
        </p:nvGrpSpPr>
        <p:grpSpPr>
          <a:xfrm rot="5400000">
            <a:off x="864159" y="212571"/>
            <a:ext cx="1061215" cy="1434865"/>
            <a:chOff x="1967542" y="991717"/>
            <a:chExt cx="3217334" cy="4416978"/>
          </a:xfrm>
        </p:grpSpPr>
        <p:grpSp>
          <p:nvGrpSpPr>
            <p:cNvPr id="5" name="组合 4"/>
            <p:cNvGrpSpPr/>
            <p:nvPr/>
          </p:nvGrpSpPr>
          <p:grpSpPr>
            <a:xfrm>
              <a:off x="1967542" y="991717"/>
              <a:ext cx="3217334" cy="4416978"/>
              <a:chOff x="1475656" y="743787"/>
              <a:chExt cx="2413000" cy="3312733"/>
            </a:xfrm>
          </p:grpSpPr>
          <p:sp>
            <p:nvSpPr>
              <p:cNvPr id="7" name="Freeform 54"/>
              <p:cNvSpPr/>
              <p:nvPr/>
            </p:nvSpPr>
            <p:spPr bwMode="auto">
              <a:xfrm>
                <a:off x="1861418" y="2410282"/>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F5A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eaLnBrk="1" fontAlgn="auto" hangingPunct="1">
                  <a:spcBef>
                    <a:spcPts val="0"/>
                  </a:spcBef>
                  <a:spcAft>
                    <a:spcPts val="0"/>
                  </a:spcAft>
                  <a:defRPr/>
                </a:pPr>
                <a:endParaRPr lang="zh-CN" altLang="en-US" kern="0">
                  <a:solidFill>
                    <a:sysClr val="windowText" lastClr="000000"/>
                  </a:solidFill>
                  <a:latin typeface="思源黑体 CN Regular" panose="020B0500000000000000" pitchFamily="34" charset="-122"/>
                  <a:ea typeface="思源黑体 CN Regular" panose="020B0500000000000000" pitchFamily="34" charset="-122"/>
                </a:endParaRPr>
              </a:p>
            </p:txBody>
          </p:sp>
          <p:sp>
            <p:nvSpPr>
              <p:cNvPr id="8" name="Freeform 54"/>
              <p:cNvSpPr/>
              <p:nvPr/>
            </p:nvSpPr>
            <p:spPr bwMode="auto">
              <a:xfrm>
                <a:off x="1861418" y="743787"/>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F5A200"/>
              </a:solidFill>
              <a:ln w="9525">
                <a:noFill/>
                <a:round/>
              </a:ln>
            </p:spPr>
            <p:txBody>
              <a:bodyPr vert="horz" wrap="square" lIns="91440" tIns="45720" rIns="91440" bIns="45720" numCol="1" anchor="t" anchorCtr="0" compatLnSpc="1"/>
              <a:lstStyle/>
              <a:p>
                <a:pPr defTabSz="913765" eaLnBrk="1" fontAlgn="auto" hangingPunct="1">
                  <a:spcBef>
                    <a:spcPts val="0"/>
                  </a:spcBef>
                  <a:spcAft>
                    <a:spcPts val="0"/>
                  </a:spcAft>
                  <a:defRPr/>
                </a:pPr>
                <a:endParaRPr lang="zh-CN" altLang="en-US" kern="0">
                  <a:solidFill>
                    <a:sysClr val="windowText" lastClr="000000"/>
                  </a:solidFill>
                  <a:latin typeface="思源黑体 CN Regular" panose="020B0500000000000000" pitchFamily="34" charset="-122"/>
                  <a:ea typeface="思源黑体 CN Regular" panose="020B0500000000000000" pitchFamily="34" charset="-122"/>
                </a:endParaRPr>
              </a:p>
            </p:txBody>
          </p:sp>
          <p:sp>
            <p:nvSpPr>
              <p:cNvPr id="9" name="Freeform 73"/>
              <p:cNvSpPr/>
              <p:nvPr/>
            </p:nvSpPr>
            <p:spPr bwMode="auto">
              <a:xfrm>
                <a:off x="1475656" y="1183524"/>
                <a:ext cx="2413000" cy="2414588"/>
              </a:xfrm>
              <a:custGeom>
                <a:avLst/>
                <a:gdLst>
                  <a:gd name="T0" fmla="*/ 1520 w 1520"/>
                  <a:gd name="T1" fmla="*/ 761 h 1521"/>
                  <a:gd name="T2" fmla="*/ 760 w 1520"/>
                  <a:gd name="T3" fmla="*/ 1521 h 1521"/>
                  <a:gd name="T4" fmla="*/ 0 w 1520"/>
                  <a:gd name="T5" fmla="*/ 761 h 1521"/>
                  <a:gd name="T6" fmla="*/ 760 w 1520"/>
                  <a:gd name="T7" fmla="*/ 0 h 1521"/>
                  <a:gd name="T8" fmla="*/ 1520 w 1520"/>
                  <a:gd name="T9" fmla="*/ 761 h 1521"/>
                </a:gdLst>
                <a:ahLst/>
                <a:cxnLst>
                  <a:cxn ang="0">
                    <a:pos x="T0" y="T1"/>
                  </a:cxn>
                  <a:cxn ang="0">
                    <a:pos x="T2" y="T3"/>
                  </a:cxn>
                  <a:cxn ang="0">
                    <a:pos x="T4" y="T5"/>
                  </a:cxn>
                  <a:cxn ang="0">
                    <a:pos x="T6" y="T7"/>
                  </a:cxn>
                  <a:cxn ang="0">
                    <a:pos x="T8" y="T9"/>
                  </a:cxn>
                </a:cxnLst>
                <a:rect l="0" t="0" r="r" b="b"/>
                <a:pathLst>
                  <a:path w="1520" h="1521">
                    <a:moveTo>
                      <a:pt x="1520" y="761"/>
                    </a:moveTo>
                    <a:lnTo>
                      <a:pt x="760" y="1521"/>
                    </a:lnTo>
                    <a:lnTo>
                      <a:pt x="0" y="761"/>
                    </a:lnTo>
                    <a:lnTo>
                      <a:pt x="760" y="0"/>
                    </a:lnTo>
                    <a:lnTo>
                      <a:pt x="1520" y="761"/>
                    </a:lnTo>
                    <a:close/>
                  </a:path>
                </a:pathLst>
              </a:custGeom>
              <a:solidFill>
                <a:srgbClr val="004EA2"/>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eaLnBrk="1" fontAlgn="auto" hangingPunct="1">
                  <a:spcBef>
                    <a:spcPts val="0"/>
                  </a:spcBef>
                  <a:spcAft>
                    <a:spcPts val="0"/>
                  </a:spcAft>
                  <a:defRPr/>
                </a:pPr>
                <a:endParaRPr lang="zh-CN" altLang="en-US" kern="0">
                  <a:solidFill>
                    <a:sysClr val="windowText" lastClr="000000"/>
                  </a:solidFill>
                  <a:latin typeface="思源黑体 CN Regular" panose="020B0500000000000000" pitchFamily="34" charset="-122"/>
                  <a:ea typeface="思源黑体 CN Regular" panose="020B0500000000000000" pitchFamily="34" charset="-122"/>
                </a:endParaRPr>
              </a:p>
            </p:txBody>
          </p:sp>
        </p:grpSp>
        <p:sp>
          <p:nvSpPr>
            <p:cNvPr id="6" name="Rectangle 9"/>
            <p:cNvSpPr/>
            <p:nvPr/>
          </p:nvSpPr>
          <p:spPr>
            <a:xfrm rot="16200000">
              <a:off x="2182933" y="2667297"/>
              <a:ext cx="2364485" cy="923328"/>
            </a:xfrm>
            <a:prstGeom prst="rect">
              <a:avLst/>
            </a:prstGeom>
          </p:spPr>
          <p:txBody>
            <a:bodyPr wrap="square">
              <a:noAutofit/>
            </a:bodyPr>
            <a:lstStyle/>
            <a:p>
              <a:pPr algn="ctr" defTabSz="913765" eaLnBrk="1" fontAlgn="auto" hangingPunct="1">
                <a:spcBef>
                  <a:spcPts val="0"/>
                </a:spcBef>
                <a:spcAft>
                  <a:spcPts val="0"/>
                </a:spcAft>
                <a:defRPr/>
              </a:pPr>
              <a:r>
                <a:rPr lang="en-US" altLang="zh-CN" sz="2400" b="1" kern="0" dirty="0">
                  <a:solidFill>
                    <a:schemeClr val="bg1"/>
                  </a:solidFill>
                  <a:latin typeface="思源黑体 CN Regular" panose="020B0500000000000000" pitchFamily="34" charset="-122"/>
                  <a:ea typeface="思源黑体 CN Regular" panose="020B0500000000000000" pitchFamily="34" charset="-122"/>
                </a:rPr>
                <a:t>04</a:t>
              </a:r>
              <a:endParaRPr lang="zh-CN" altLang="en-US" sz="4400" b="1" kern="0" dirty="0">
                <a:solidFill>
                  <a:schemeClr val="bg1"/>
                </a:solidFill>
                <a:latin typeface="思源黑体 CN Regular" panose="020B0500000000000000" pitchFamily="34" charset="-122"/>
                <a:ea typeface="思源黑体 CN Regular" panose="020B0500000000000000" pitchFamily="34" charset="-122"/>
              </a:endParaRPr>
            </a:p>
          </p:txBody>
        </p:sp>
      </p:grpSp>
      <p:sp>
        <p:nvSpPr>
          <p:cNvPr id="10" name="文本框 9"/>
          <p:cNvSpPr txBox="1"/>
          <p:nvPr/>
        </p:nvSpPr>
        <p:spPr>
          <a:xfrm>
            <a:off x="2120287" y="528500"/>
            <a:ext cx="4267200" cy="706755"/>
          </a:xfrm>
          <a:prstGeom prst="rect">
            <a:avLst/>
          </a:prstGeom>
          <a:noFill/>
        </p:spPr>
        <p:txBody>
          <a:bodyPr wrap="none" rtlCol="0">
            <a:spAutoFit/>
          </a:bodyPr>
          <a:lstStyle/>
          <a:p>
            <a:r>
              <a:rPr kumimoji="1" lang="zh-CN" altLang="en-US" sz="4000" b="1" dirty="0">
                <a:solidFill>
                  <a:srgbClr val="0070C0"/>
                </a:solidFill>
                <a:latin typeface="黑体" panose="02010609060101010101" charset="-122"/>
                <a:ea typeface="黑体" panose="02010609060101010101" charset="-122"/>
              </a:rPr>
              <a:t>工作内容（结果）</a:t>
            </a:r>
            <a:endParaRPr kumimoji="1" lang="zh-CN" altLang="en-US" sz="4000" b="1" dirty="0">
              <a:solidFill>
                <a:srgbClr val="0070C0"/>
              </a:solidFill>
              <a:latin typeface="黑体" panose="02010609060101010101" charset="-122"/>
              <a:ea typeface="黑体" panose="02010609060101010101" charset="-122"/>
            </a:endParaRPr>
          </a:p>
        </p:txBody>
      </p:sp>
      <p:pic>
        <p:nvPicPr>
          <p:cNvPr id="11" name="图片 10" descr="参考4"/>
          <p:cNvPicPr>
            <a:picLocks noChangeAspect="1"/>
          </p:cNvPicPr>
          <p:nvPr/>
        </p:nvPicPr>
        <p:blipFill>
          <a:blip r:embed="rId1"/>
          <a:stretch>
            <a:fillRect/>
          </a:stretch>
        </p:blipFill>
        <p:spPr>
          <a:xfrm>
            <a:off x="740410" y="2861310"/>
            <a:ext cx="10212705" cy="34480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334" y="1389208"/>
            <a:ext cx="11514666" cy="4267980"/>
          </a:xfrm>
        </p:spPr>
        <p:txBody>
          <a:bodyPr>
            <a:normAutofit/>
          </a:bodyPr>
          <a:lstStyle/>
          <a:p>
            <a:pPr>
              <a:lnSpc>
                <a:spcPct val="150000"/>
              </a:lnSpc>
            </a:pPr>
            <a:r>
              <a:rPr kumimoji="1" lang="zh-CN" altLang="en-US" sz="2000" dirty="0">
                <a:solidFill>
                  <a:schemeClr val="tx1"/>
                </a:solidFill>
                <a:ea typeface="思源黑体 CN Regular"/>
              </a:rPr>
              <a:t>第一阶段（深度模型搭建）：</a:t>
            </a:r>
            <a:endParaRPr kumimoji="1" lang="en-US" altLang="zh-CN" sz="2000" dirty="0">
              <a:solidFill>
                <a:schemeClr val="tx1"/>
              </a:solidFill>
              <a:ea typeface="思源黑体 CN Regular"/>
            </a:endParaRPr>
          </a:p>
          <a:p>
            <a:pPr>
              <a:lnSpc>
                <a:spcPct val="150000"/>
              </a:lnSpc>
            </a:pPr>
            <a:r>
              <a:rPr kumimoji="1" lang="en-US" altLang="zh-CN" sz="2000" dirty="0">
                <a:solidFill>
                  <a:schemeClr val="tx1"/>
                </a:solidFill>
                <a:ea typeface="思源黑体 CN Regular"/>
              </a:rPr>
              <a:t>2</a:t>
            </a:r>
            <a:r>
              <a:rPr kumimoji="1" lang="zh-CN" altLang="en-US" sz="2000" dirty="0">
                <a:solidFill>
                  <a:schemeClr val="tx1"/>
                </a:solidFill>
                <a:ea typeface="思源黑体 CN Regular"/>
              </a:rPr>
              <a:t>、收集几种常见人体皮肤病的照片，制作数据集</a:t>
            </a:r>
            <a:r>
              <a:rPr kumimoji="1" lang="zh-CN" altLang="en-US" sz="2400" dirty="0">
                <a:solidFill>
                  <a:schemeClr val="tx1"/>
                </a:solidFill>
                <a:ea typeface="思源黑体 CN Regular"/>
              </a:rPr>
              <a:t>。</a:t>
            </a:r>
            <a:endParaRPr kumimoji="1" lang="zh-CN" altLang="en-US" sz="2400" dirty="0">
              <a:solidFill>
                <a:schemeClr val="tx1"/>
              </a:solidFill>
              <a:ea typeface="思源黑体 CN Regular"/>
            </a:endParaRPr>
          </a:p>
          <a:p>
            <a:pPr>
              <a:lnSpc>
                <a:spcPct val="150000"/>
              </a:lnSpc>
            </a:pPr>
            <a:endParaRPr kumimoji="1" lang="zh-CN" altLang="en-US" dirty="0">
              <a:solidFill>
                <a:schemeClr val="tx1"/>
              </a:solidFill>
              <a:ea typeface="思源黑体 CN Regular"/>
            </a:endParaRPr>
          </a:p>
          <a:p>
            <a:pPr marL="0" indent="0">
              <a:lnSpc>
                <a:spcPct val="150000"/>
              </a:lnSpc>
              <a:buNone/>
            </a:pPr>
            <a:endParaRPr kumimoji="1" lang="zh-CN" altLang="en-US" dirty="0">
              <a:solidFill>
                <a:schemeClr val="tx1"/>
              </a:solidFill>
              <a:ea typeface="思源黑体 CN Regular"/>
            </a:endParaRPr>
          </a:p>
        </p:txBody>
      </p:sp>
      <p:grpSp>
        <p:nvGrpSpPr>
          <p:cNvPr id="4" name="组合 3"/>
          <p:cNvGrpSpPr/>
          <p:nvPr/>
        </p:nvGrpSpPr>
        <p:grpSpPr>
          <a:xfrm rot="5400000">
            <a:off x="864159" y="212571"/>
            <a:ext cx="1061215" cy="1434865"/>
            <a:chOff x="1967542" y="991717"/>
            <a:chExt cx="3217334" cy="4416978"/>
          </a:xfrm>
        </p:grpSpPr>
        <p:grpSp>
          <p:nvGrpSpPr>
            <p:cNvPr id="5" name="组合 4"/>
            <p:cNvGrpSpPr/>
            <p:nvPr/>
          </p:nvGrpSpPr>
          <p:grpSpPr>
            <a:xfrm>
              <a:off x="1967542" y="991717"/>
              <a:ext cx="3217334" cy="4416978"/>
              <a:chOff x="1475656" y="743787"/>
              <a:chExt cx="2413000" cy="3312733"/>
            </a:xfrm>
          </p:grpSpPr>
          <p:sp>
            <p:nvSpPr>
              <p:cNvPr id="7" name="Freeform 54"/>
              <p:cNvSpPr/>
              <p:nvPr/>
            </p:nvSpPr>
            <p:spPr bwMode="auto">
              <a:xfrm>
                <a:off x="1861418" y="2410282"/>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F5A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eaLnBrk="1" fontAlgn="auto" hangingPunct="1">
                  <a:spcBef>
                    <a:spcPts val="0"/>
                  </a:spcBef>
                  <a:spcAft>
                    <a:spcPts val="0"/>
                  </a:spcAft>
                  <a:defRPr/>
                </a:pPr>
                <a:endParaRPr lang="zh-CN" altLang="en-US" kern="0">
                  <a:solidFill>
                    <a:sysClr val="windowText" lastClr="000000"/>
                  </a:solidFill>
                  <a:latin typeface="思源黑体 CN Regular" panose="020B0500000000000000" pitchFamily="34" charset="-122"/>
                  <a:ea typeface="思源黑体 CN Regular" panose="020B0500000000000000" pitchFamily="34" charset="-122"/>
                </a:endParaRPr>
              </a:p>
            </p:txBody>
          </p:sp>
          <p:sp>
            <p:nvSpPr>
              <p:cNvPr id="8" name="Freeform 54"/>
              <p:cNvSpPr/>
              <p:nvPr/>
            </p:nvSpPr>
            <p:spPr bwMode="auto">
              <a:xfrm>
                <a:off x="1861418" y="743787"/>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F5A200"/>
              </a:solidFill>
              <a:ln w="9525">
                <a:noFill/>
                <a:round/>
              </a:ln>
            </p:spPr>
            <p:txBody>
              <a:bodyPr vert="horz" wrap="square" lIns="91440" tIns="45720" rIns="91440" bIns="45720" numCol="1" anchor="t" anchorCtr="0" compatLnSpc="1"/>
              <a:lstStyle/>
              <a:p>
                <a:pPr defTabSz="913765" eaLnBrk="1" fontAlgn="auto" hangingPunct="1">
                  <a:spcBef>
                    <a:spcPts val="0"/>
                  </a:spcBef>
                  <a:spcAft>
                    <a:spcPts val="0"/>
                  </a:spcAft>
                  <a:defRPr/>
                </a:pPr>
                <a:endParaRPr lang="zh-CN" altLang="en-US" kern="0">
                  <a:solidFill>
                    <a:sysClr val="windowText" lastClr="000000"/>
                  </a:solidFill>
                  <a:latin typeface="思源黑体 CN Regular" panose="020B0500000000000000" pitchFamily="34" charset="-122"/>
                  <a:ea typeface="思源黑体 CN Regular" panose="020B0500000000000000" pitchFamily="34" charset="-122"/>
                </a:endParaRPr>
              </a:p>
            </p:txBody>
          </p:sp>
          <p:sp>
            <p:nvSpPr>
              <p:cNvPr id="9" name="Freeform 73"/>
              <p:cNvSpPr/>
              <p:nvPr/>
            </p:nvSpPr>
            <p:spPr bwMode="auto">
              <a:xfrm>
                <a:off x="1475656" y="1183524"/>
                <a:ext cx="2413000" cy="2414588"/>
              </a:xfrm>
              <a:custGeom>
                <a:avLst/>
                <a:gdLst>
                  <a:gd name="T0" fmla="*/ 1520 w 1520"/>
                  <a:gd name="T1" fmla="*/ 761 h 1521"/>
                  <a:gd name="T2" fmla="*/ 760 w 1520"/>
                  <a:gd name="T3" fmla="*/ 1521 h 1521"/>
                  <a:gd name="T4" fmla="*/ 0 w 1520"/>
                  <a:gd name="T5" fmla="*/ 761 h 1521"/>
                  <a:gd name="T6" fmla="*/ 760 w 1520"/>
                  <a:gd name="T7" fmla="*/ 0 h 1521"/>
                  <a:gd name="T8" fmla="*/ 1520 w 1520"/>
                  <a:gd name="T9" fmla="*/ 761 h 1521"/>
                </a:gdLst>
                <a:ahLst/>
                <a:cxnLst>
                  <a:cxn ang="0">
                    <a:pos x="T0" y="T1"/>
                  </a:cxn>
                  <a:cxn ang="0">
                    <a:pos x="T2" y="T3"/>
                  </a:cxn>
                  <a:cxn ang="0">
                    <a:pos x="T4" y="T5"/>
                  </a:cxn>
                  <a:cxn ang="0">
                    <a:pos x="T6" y="T7"/>
                  </a:cxn>
                  <a:cxn ang="0">
                    <a:pos x="T8" y="T9"/>
                  </a:cxn>
                </a:cxnLst>
                <a:rect l="0" t="0" r="r" b="b"/>
                <a:pathLst>
                  <a:path w="1520" h="1521">
                    <a:moveTo>
                      <a:pt x="1520" y="761"/>
                    </a:moveTo>
                    <a:lnTo>
                      <a:pt x="760" y="1521"/>
                    </a:lnTo>
                    <a:lnTo>
                      <a:pt x="0" y="761"/>
                    </a:lnTo>
                    <a:lnTo>
                      <a:pt x="760" y="0"/>
                    </a:lnTo>
                    <a:lnTo>
                      <a:pt x="1520" y="761"/>
                    </a:lnTo>
                    <a:close/>
                  </a:path>
                </a:pathLst>
              </a:custGeom>
              <a:solidFill>
                <a:srgbClr val="004EA2"/>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eaLnBrk="1" fontAlgn="auto" hangingPunct="1">
                  <a:spcBef>
                    <a:spcPts val="0"/>
                  </a:spcBef>
                  <a:spcAft>
                    <a:spcPts val="0"/>
                  </a:spcAft>
                  <a:defRPr/>
                </a:pPr>
                <a:endParaRPr lang="zh-CN" altLang="en-US" kern="0">
                  <a:solidFill>
                    <a:sysClr val="windowText" lastClr="000000"/>
                  </a:solidFill>
                  <a:latin typeface="思源黑体 CN Regular" panose="020B0500000000000000" pitchFamily="34" charset="-122"/>
                  <a:ea typeface="思源黑体 CN Regular" panose="020B0500000000000000" pitchFamily="34" charset="-122"/>
                </a:endParaRPr>
              </a:p>
            </p:txBody>
          </p:sp>
        </p:grpSp>
        <p:sp>
          <p:nvSpPr>
            <p:cNvPr id="6" name="Rectangle 9"/>
            <p:cNvSpPr/>
            <p:nvPr/>
          </p:nvSpPr>
          <p:spPr>
            <a:xfrm rot="16200000">
              <a:off x="2182933" y="2667297"/>
              <a:ext cx="2364485" cy="923328"/>
            </a:xfrm>
            <a:prstGeom prst="rect">
              <a:avLst/>
            </a:prstGeom>
          </p:spPr>
          <p:txBody>
            <a:bodyPr wrap="square">
              <a:noAutofit/>
            </a:bodyPr>
            <a:lstStyle/>
            <a:p>
              <a:pPr algn="ctr" defTabSz="913765" eaLnBrk="1" fontAlgn="auto" hangingPunct="1">
                <a:spcBef>
                  <a:spcPts val="0"/>
                </a:spcBef>
                <a:spcAft>
                  <a:spcPts val="0"/>
                </a:spcAft>
                <a:defRPr/>
              </a:pPr>
              <a:r>
                <a:rPr lang="en-US" altLang="zh-CN" sz="2400" b="1" kern="0" dirty="0">
                  <a:solidFill>
                    <a:schemeClr val="bg1"/>
                  </a:solidFill>
                  <a:latin typeface="思源黑体 CN Regular" panose="020B0500000000000000" pitchFamily="34" charset="-122"/>
                  <a:ea typeface="思源黑体 CN Regular" panose="020B0500000000000000" pitchFamily="34" charset="-122"/>
                </a:rPr>
                <a:t>04</a:t>
              </a:r>
              <a:endParaRPr lang="zh-CN" altLang="en-US" sz="4400" b="1" kern="0" dirty="0">
                <a:solidFill>
                  <a:schemeClr val="bg1"/>
                </a:solidFill>
                <a:latin typeface="思源黑体 CN Regular" panose="020B0500000000000000" pitchFamily="34" charset="-122"/>
                <a:ea typeface="思源黑体 CN Regular" panose="020B0500000000000000" pitchFamily="34" charset="-122"/>
              </a:endParaRPr>
            </a:p>
          </p:txBody>
        </p:sp>
      </p:grpSp>
      <p:sp>
        <p:nvSpPr>
          <p:cNvPr id="10" name="文本框 9"/>
          <p:cNvSpPr txBox="1"/>
          <p:nvPr/>
        </p:nvSpPr>
        <p:spPr>
          <a:xfrm>
            <a:off x="2120287" y="528500"/>
            <a:ext cx="4267200" cy="706755"/>
          </a:xfrm>
          <a:prstGeom prst="rect">
            <a:avLst/>
          </a:prstGeom>
          <a:noFill/>
        </p:spPr>
        <p:txBody>
          <a:bodyPr wrap="none" rtlCol="0">
            <a:spAutoFit/>
          </a:bodyPr>
          <a:lstStyle/>
          <a:p>
            <a:r>
              <a:rPr kumimoji="1" lang="zh-CN" altLang="en-US" sz="4000" b="1" dirty="0">
                <a:solidFill>
                  <a:srgbClr val="0070C0"/>
                </a:solidFill>
                <a:latin typeface="黑体" panose="02010609060101010101" charset="-122"/>
                <a:ea typeface="黑体" panose="02010609060101010101" charset="-122"/>
              </a:rPr>
              <a:t>工作内容（结果）</a:t>
            </a:r>
            <a:endParaRPr kumimoji="1" lang="zh-CN" altLang="en-US" sz="4000" b="1" dirty="0">
              <a:solidFill>
                <a:srgbClr val="0070C0"/>
              </a:solidFill>
              <a:latin typeface="黑体" panose="02010609060101010101" charset="-122"/>
              <a:ea typeface="黑体" panose="02010609060101010101" charset="-122"/>
            </a:endParaRPr>
          </a:p>
        </p:txBody>
      </p:sp>
      <p:pic>
        <p:nvPicPr>
          <p:cNvPr id="2" name="图片 1" descr="参考3"/>
          <p:cNvPicPr>
            <a:picLocks noChangeAspect="1"/>
          </p:cNvPicPr>
          <p:nvPr/>
        </p:nvPicPr>
        <p:blipFill>
          <a:blip r:embed="rId1"/>
          <a:stretch>
            <a:fillRect/>
          </a:stretch>
        </p:blipFill>
        <p:spPr>
          <a:xfrm>
            <a:off x="1233805" y="2759710"/>
            <a:ext cx="8072120" cy="39433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334" y="1359363"/>
            <a:ext cx="11514666" cy="4267980"/>
          </a:xfrm>
        </p:spPr>
        <p:txBody>
          <a:bodyPr>
            <a:normAutofit/>
          </a:bodyPr>
          <a:lstStyle/>
          <a:p>
            <a:pPr>
              <a:lnSpc>
                <a:spcPct val="150000"/>
              </a:lnSpc>
            </a:pPr>
            <a:r>
              <a:rPr kumimoji="1" lang="zh-CN" altLang="en-US" sz="2000" dirty="0">
                <a:solidFill>
                  <a:schemeClr val="tx1"/>
                </a:solidFill>
                <a:ea typeface="思源黑体 CN Regular"/>
              </a:rPr>
              <a:t>第一阶段（深度模型搭建）：</a:t>
            </a:r>
            <a:endParaRPr kumimoji="1" lang="en-US" altLang="zh-CN" sz="2000" dirty="0">
              <a:solidFill>
                <a:schemeClr val="tx1"/>
              </a:solidFill>
              <a:ea typeface="思源黑体 CN Regular"/>
            </a:endParaRPr>
          </a:p>
          <a:p>
            <a:pPr>
              <a:lnSpc>
                <a:spcPct val="150000"/>
              </a:lnSpc>
            </a:pPr>
            <a:r>
              <a:rPr kumimoji="1" lang="en-US" altLang="zh-CN" sz="2000" dirty="0">
                <a:solidFill>
                  <a:schemeClr val="tx1"/>
                </a:solidFill>
                <a:ea typeface="思源黑体 CN Regular"/>
              </a:rPr>
              <a:t>3</a:t>
            </a:r>
            <a:r>
              <a:rPr kumimoji="1" lang="zh-CN" altLang="en-US" sz="2000" dirty="0">
                <a:solidFill>
                  <a:schemeClr val="tx1"/>
                </a:solidFill>
                <a:ea typeface="思源黑体 CN Regular"/>
              </a:rPr>
              <a:t>、冻结</a:t>
            </a:r>
            <a:r>
              <a:rPr kumimoji="1" lang="en-US" altLang="zh-CN" sz="2000" dirty="0">
                <a:solidFill>
                  <a:schemeClr val="tx1"/>
                </a:solidFill>
                <a:ea typeface="思源黑体 CN Regular"/>
              </a:rPr>
              <a:t>ResNet</a:t>
            </a:r>
            <a:r>
              <a:rPr kumimoji="1" lang="zh-CN" altLang="en-US" sz="2000" dirty="0">
                <a:solidFill>
                  <a:schemeClr val="tx1"/>
                </a:solidFill>
                <a:ea typeface="思源黑体 CN Regular"/>
              </a:rPr>
              <a:t>神经网络，只改变最后全连接层的参数，利用收集好的训练集更新最后一层的参数。</a:t>
            </a:r>
            <a:endParaRPr kumimoji="1" lang="zh-CN" altLang="en-US" sz="2000" dirty="0">
              <a:solidFill>
                <a:schemeClr val="tx1"/>
              </a:solidFill>
              <a:ea typeface="思源黑体 CN Regular"/>
            </a:endParaRPr>
          </a:p>
          <a:p>
            <a:pPr marL="0" indent="0">
              <a:lnSpc>
                <a:spcPct val="150000"/>
              </a:lnSpc>
              <a:buNone/>
            </a:pPr>
            <a:endParaRPr kumimoji="1" lang="zh-CN" altLang="en-US" sz="2000" dirty="0">
              <a:solidFill>
                <a:srgbClr val="FF0000"/>
              </a:solidFill>
              <a:ea typeface="思源黑体 CN Regular"/>
            </a:endParaRPr>
          </a:p>
        </p:txBody>
      </p:sp>
      <p:grpSp>
        <p:nvGrpSpPr>
          <p:cNvPr id="4" name="组合 3"/>
          <p:cNvGrpSpPr/>
          <p:nvPr/>
        </p:nvGrpSpPr>
        <p:grpSpPr>
          <a:xfrm rot="5400000">
            <a:off x="864159" y="212571"/>
            <a:ext cx="1061215" cy="1434865"/>
            <a:chOff x="1967542" y="991717"/>
            <a:chExt cx="3217334" cy="4416978"/>
          </a:xfrm>
        </p:grpSpPr>
        <p:grpSp>
          <p:nvGrpSpPr>
            <p:cNvPr id="5" name="组合 4"/>
            <p:cNvGrpSpPr/>
            <p:nvPr/>
          </p:nvGrpSpPr>
          <p:grpSpPr>
            <a:xfrm>
              <a:off x="1967542" y="991717"/>
              <a:ext cx="3217334" cy="4416978"/>
              <a:chOff x="1475656" y="743787"/>
              <a:chExt cx="2413000" cy="3312733"/>
            </a:xfrm>
          </p:grpSpPr>
          <p:sp>
            <p:nvSpPr>
              <p:cNvPr id="7" name="Freeform 54"/>
              <p:cNvSpPr/>
              <p:nvPr/>
            </p:nvSpPr>
            <p:spPr bwMode="auto">
              <a:xfrm>
                <a:off x="1861418" y="2410282"/>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F5A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eaLnBrk="1" fontAlgn="auto" hangingPunct="1">
                  <a:spcBef>
                    <a:spcPts val="0"/>
                  </a:spcBef>
                  <a:spcAft>
                    <a:spcPts val="0"/>
                  </a:spcAft>
                  <a:defRPr/>
                </a:pPr>
                <a:endParaRPr lang="zh-CN" altLang="en-US" kern="0">
                  <a:solidFill>
                    <a:sysClr val="windowText" lastClr="000000"/>
                  </a:solidFill>
                  <a:latin typeface="思源黑体 CN Regular" panose="020B0500000000000000" pitchFamily="34" charset="-122"/>
                  <a:ea typeface="思源黑体 CN Regular" panose="020B0500000000000000" pitchFamily="34" charset="-122"/>
                </a:endParaRPr>
              </a:p>
            </p:txBody>
          </p:sp>
          <p:sp>
            <p:nvSpPr>
              <p:cNvPr id="8" name="Freeform 54"/>
              <p:cNvSpPr/>
              <p:nvPr/>
            </p:nvSpPr>
            <p:spPr bwMode="auto">
              <a:xfrm>
                <a:off x="1861418" y="743787"/>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F5A200"/>
              </a:solidFill>
              <a:ln w="9525">
                <a:noFill/>
                <a:round/>
              </a:ln>
            </p:spPr>
            <p:txBody>
              <a:bodyPr vert="horz" wrap="square" lIns="91440" tIns="45720" rIns="91440" bIns="45720" numCol="1" anchor="t" anchorCtr="0" compatLnSpc="1"/>
              <a:lstStyle/>
              <a:p>
                <a:pPr defTabSz="913765" eaLnBrk="1" fontAlgn="auto" hangingPunct="1">
                  <a:spcBef>
                    <a:spcPts val="0"/>
                  </a:spcBef>
                  <a:spcAft>
                    <a:spcPts val="0"/>
                  </a:spcAft>
                  <a:defRPr/>
                </a:pPr>
                <a:endParaRPr lang="zh-CN" altLang="en-US" kern="0">
                  <a:solidFill>
                    <a:sysClr val="windowText" lastClr="000000"/>
                  </a:solidFill>
                  <a:latin typeface="思源黑体 CN Regular" panose="020B0500000000000000" pitchFamily="34" charset="-122"/>
                  <a:ea typeface="思源黑体 CN Regular" panose="020B0500000000000000" pitchFamily="34" charset="-122"/>
                </a:endParaRPr>
              </a:p>
            </p:txBody>
          </p:sp>
          <p:sp>
            <p:nvSpPr>
              <p:cNvPr id="9" name="Freeform 73"/>
              <p:cNvSpPr/>
              <p:nvPr/>
            </p:nvSpPr>
            <p:spPr bwMode="auto">
              <a:xfrm>
                <a:off x="1475656" y="1183524"/>
                <a:ext cx="2413000" cy="2414588"/>
              </a:xfrm>
              <a:custGeom>
                <a:avLst/>
                <a:gdLst>
                  <a:gd name="T0" fmla="*/ 1520 w 1520"/>
                  <a:gd name="T1" fmla="*/ 761 h 1521"/>
                  <a:gd name="T2" fmla="*/ 760 w 1520"/>
                  <a:gd name="T3" fmla="*/ 1521 h 1521"/>
                  <a:gd name="T4" fmla="*/ 0 w 1520"/>
                  <a:gd name="T5" fmla="*/ 761 h 1521"/>
                  <a:gd name="T6" fmla="*/ 760 w 1520"/>
                  <a:gd name="T7" fmla="*/ 0 h 1521"/>
                  <a:gd name="T8" fmla="*/ 1520 w 1520"/>
                  <a:gd name="T9" fmla="*/ 761 h 1521"/>
                </a:gdLst>
                <a:ahLst/>
                <a:cxnLst>
                  <a:cxn ang="0">
                    <a:pos x="T0" y="T1"/>
                  </a:cxn>
                  <a:cxn ang="0">
                    <a:pos x="T2" y="T3"/>
                  </a:cxn>
                  <a:cxn ang="0">
                    <a:pos x="T4" y="T5"/>
                  </a:cxn>
                  <a:cxn ang="0">
                    <a:pos x="T6" y="T7"/>
                  </a:cxn>
                  <a:cxn ang="0">
                    <a:pos x="T8" y="T9"/>
                  </a:cxn>
                </a:cxnLst>
                <a:rect l="0" t="0" r="r" b="b"/>
                <a:pathLst>
                  <a:path w="1520" h="1521">
                    <a:moveTo>
                      <a:pt x="1520" y="761"/>
                    </a:moveTo>
                    <a:lnTo>
                      <a:pt x="760" y="1521"/>
                    </a:lnTo>
                    <a:lnTo>
                      <a:pt x="0" y="761"/>
                    </a:lnTo>
                    <a:lnTo>
                      <a:pt x="760" y="0"/>
                    </a:lnTo>
                    <a:lnTo>
                      <a:pt x="1520" y="761"/>
                    </a:lnTo>
                    <a:close/>
                  </a:path>
                </a:pathLst>
              </a:custGeom>
              <a:solidFill>
                <a:srgbClr val="004EA2"/>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eaLnBrk="1" fontAlgn="auto" hangingPunct="1">
                  <a:spcBef>
                    <a:spcPts val="0"/>
                  </a:spcBef>
                  <a:spcAft>
                    <a:spcPts val="0"/>
                  </a:spcAft>
                  <a:defRPr/>
                </a:pPr>
                <a:endParaRPr lang="zh-CN" altLang="en-US" kern="0">
                  <a:solidFill>
                    <a:sysClr val="windowText" lastClr="000000"/>
                  </a:solidFill>
                  <a:latin typeface="思源黑体 CN Regular" panose="020B0500000000000000" pitchFamily="34" charset="-122"/>
                  <a:ea typeface="思源黑体 CN Regular" panose="020B0500000000000000" pitchFamily="34" charset="-122"/>
                </a:endParaRPr>
              </a:p>
            </p:txBody>
          </p:sp>
        </p:grpSp>
        <p:sp>
          <p:nvSpPr>
            <p:cNvPr id="6" name="Rectangle 9"/>
            <p:cNvSpPr/>
            <p:nvPr/>
          </p:nvSpPr>
          <p:spPr>
            <a:xfrm rot="16200000">
              <a:off x="2182933" y="2667297"/>
              <a:ext cx="2364485" cy="923328"/>
            </a:xfrm>
            <a:prstGeom prst="rect">
              <a:avLst/>
            </a:prstGeom>
          </p:spPr>
          <p:txBody>
            <a:bodyPr wrap="square">
              <a:noAutofit/>
            </a:bodyPr>
            <a:lstStyle/>
            <a:p>
              <a:pPr algn="ctr" defTabSz="913765" eaLnBrk="1" fontAlgn="auto" hangingPunct="1">
                <a:spcBef>
                  <a:spcPts val="0"/>
                </a:spcBef>
                <a:spcAft>
                  <a:spcPts val="0"/>
                </a:spcAft>
                <a:defRPr/>
              </a:pPr>
              <a:r>
                <a:rPr lang="en-US" altLang="zh-CN" sz="2400" b="1" kern="0" dirty="0">
                  <a:solidFill>
                    <a:schemeClr val="bg1"/>
                  </a:solidFill>
                  <a:latin typeface="思源黑体 CN Regular" panose="020B0500000000000000" pitchFamily="34" charset="-122"/>
                  <a:ea typeface="思源黑体 CN Regular" panose="020B0500000000000000" pitchFamily="34" charset="-122"/>
                </a:rPr>
                <a:t>04</a:t>
              </a:r>
              <a:endParaRPr lang="zh-CN" altLang="en-US" sz="4400" b="1" kern="0" dirty="0">
                <a:solidFill>
                  <a:schemeClr val="bg1"/>
                </a:solidFill>
                <a:latin typeface="思源黑体 CN Regular" panose="020B0500000000000000" pitchFamily="34" charset="-122"/>
                <a:ea typeface="思源黑体 CN Regular" panose="020B0500000000000000" pitchFamily="34" charset="-122"/>
              </a:endParaRPr>
            </a:p>
          </p:txBody>
        </p:sp>
      </p:grpSp>
      <p:sp>
        <p:nvSpPr>
          <p:cNvPr id="10" name="文本框 9"/>
          <p:cNvSpPr txBox="1"/>
          <p:nvPr/>
        </p:nvSpPr>
        <p:spPr>
          <a:xfrm>
            <a:off x="2120287" y="528500"/>
            <a:ext cx="4267200" cy="706755"/>
          </a:xfrm>
          <a:prstGeom prst="rect">
            <a:avLst/>
          </a:prstGeom>
          <a:noFill/>
        </p:spPr>
        <p:txBody>
          <a:bodyPr wrap="none" rtlCol="0">
            <a:spAutoFit/>
          </a:bodyPr>
          <a:lstStyle/>
          <a:p>
            <a:r>
              <a:rPr kumimoji="1" lang="zh-CN" altLang="en-US" sz="4000" b="1" dirty="0">
                <a:solidFill>
                  <a:srgbClr val="0070C0"/>
                </a:solidFill>
                <a:latin typeface="黑体" panose="02010609060101010101" charset="-122"/>
                <a:ea typeface="黑体" panose="02010609060101010101" charset="-122"/>
              </a:rPr>
              <a:t>工作内容（结果）</a:t>
            </a:r>
            <a:endParaRPr kumimoji="1" lang="zh-CN" altLang="en-US" sz="4000" b="1" dirty="0">
              <a:solidFill>
                <a:srgbClr val="0070C0"/>
              </a:solidFill>
              <a:latin typeface="黑体" panose="02010609060101010101" charset="-122"/>
              <a:ea typeface="黑体" panose="02010609060101010101" charset="-122"/>
            </a:endParaRPr>
          </a:p>
        </p:txBody>
      </p:sp>
      <p:pic>
        <p:nvPicPr>
          <p:cNvPr id="2" name="图片 1" descr="参考5"/>
          <p:cNvPicPr>
            <a:picLocks noChangeAspect="1"/>
          </p:cNvPicPr>
          <p:nvPr>
            <p:custDataLst>
              <p:tags r:id="rId1"/>
            </p:custDataLst>
          </p:nvPr>
        </p:nvPicPr>
        <p:blipFill>
          <a:blip r:embed="rId2"/>
          <a:stretch>
            <a:fillRect/>
          </a:stretch>
        </p:blipFill>
        <p:spPr>
          <a:xfrm>
            <a:off x="779145" y="3429000"/>
            <a:ext cx="4792980" cy="2903220"/>
          </a:xfrm>
          <a:prstGeom prst="rect">
            <a:avLst/>
          </a:prstGeom>
        </p:spPr>
      </p:pic>
      <p:pic>
        <p:nvPicPr>
          <p:cNvPr id="11" name="图片 10" descr="参考6"/>
          <p:cNvPicPr>
            <a:picLocks noChangeAspect="1"/>
          </p:cNvPicPr>
          <p:nvPr/>
        </p:nvPicPr>
        <p:blipFill>
          <a:blip r:embed="rId3"/>
          <a:stretch>
            <a:fillRect/>
          </a:stretch>
        </p:blipFill>
        <p:spPr>
          <a:xfrm>
            <a:off x="5794375" y="3307080"/>
            <a:ext cx="4701540" cy="302514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334" y="1460328"/>
            <a:ext cx="11514666" cy="4267980"/>
          </a:xfrm>
        </p:spPr>
        <p:txBody>
          <a:bodyPr>
            <a:normAutofit/>
          </a:bodyPr>
          <a:lstStyle/>
          <a:p>
            <a:pPr>
              <a:lnSpc>
                <a:spcPct val="150000"/>
              </a:lnSpc>
            </a:pPr>
            <a:r>
              <a:rPr kumimoji="1" lang="zh-CN" altLang="en-US" sz="2000" dirty="0">
                <a:solidFill>
                  <a:schemeClr val="tx1"/>
                </a:solidFill>
                <a:ea typeface="思源黑体 CN Regular"/>
              </a:rPr>
              <a:t>第一阶段（深度模型搭建）：</a:t>
            </a:r>
            <a:endParaRPr kumimoji="1" lang="en-US" altLang="zh-CN" sz="2000" dirty="0">
              <a:solidFill>
                <a:schemeClr val="tx1"/>
              </a:solidFill>
              <a:ea typeface="思源黑体 CN Regular"/>
            </a:endParaRPr>
          </a:p>
          <a:p>
            <a:pPr>
              <a:lnSpc>
                <a:spcPct val="150000"/>
              </a:lnSpc>
            </a:pPr>
            <a:r>
              <a:rPr kumimoji="1" lang="en-US" altLang="zh-CN" sz="2000" dirty="0">
                <a:solidFill>
                  <a:schemeClr val="tx1"/>
                </a:solidFill>
                <a:ea typeface="思源黑体 CN Regular"/>
              </a:rPr>
              <a:t>4</a:t>
            </a:r>
            <a:r>
              <a:rPr kumimoji="1" lang="zh-CN" altLang="en-US" sz="2000" dirty="0">
                <a:solidFill>
                  <a:schemeClr val="tx1"/>
                </a:solidFill>
                <a:ea typeface="思源黑体 CN Regular"/>
              </a:rPr>
              <a:t>、活跃</a:t>
            </a:r>
            <a:r>
              <a:rPr kumimoji="1" lang="en-US" altLang="zh-CN" sz="2000" dirty="0">
                <a:solidFill>
                  <a:schemeClr val="tx1"/>
                </a:solidFill>
                <a:ea typeface="思源黑体 CN Regular"/>
              </a:rPr>
              <a:t>ResNet</a:t>
            </a:r>
            <a:r>
              <a:rPr kumimoji="1" lang="zh-CN" altLang="en-US" sz="2000" dirty="0">
                <a:solidFill>
                  <a:schemeClr val="tx1"/>
                </a:solidFill>
                <a:ea typeface="思源黑体 CN Regular"/>
              </a:rPr>
              <a:t>神经网络所有层，利用训练集训练神经网络全部层的参数。</a:t>
            </a:r>
            <a:endParaRPr kumimoji="1" lang="zh-CN" altLang="en-US" sz="2000" dirty="0">
              <a:solidFill>
                <a:schemeClr val="tx1"/>
              </a:solidFill>
              <a:ea typeface="思源黑体 CN Regular"/>
            </a:endParaRPr>
          </a:p>
          <a:p>
            <a:pPr marL="0" indent="0">
              <a:lnSpc>
                <a:spcPct val="150000"/>
              </a:lnSpc>
              <a:buNone/>
            </a:pPr>
            <a:endParaRPr kumimoji="1" lang="zh-CN" altLang="en-US" sz="2000" dirty="0">
              <a:solidFill>
                <a:schemeClr val="tx1"/>
              </a:solidFill>
              <a:ea typeface="思源黑体 CN Regular"/>
            </a:endParaRPr>
          </a:p>
        </p:txBody>
      </p:sp>
      <p:grpSp>
        <p:nvGrpSpPr>
          <p:cNvPr id="4" name="组合 3"/>
          <p:cNvGrpSpPr/>
          <p:nvPr/>
        </p:nvGrpSpPr>
        <p:grpSpPr>
          <a:xfrm rot="5400000">
            <a:off x="864159" y="212571"/>
            <a:ext cx="1061215" cy="1434865"/>
            <a:chOff x="1967542" y="991717"/>
            <a:chExt cx="3217334" cy="4416978"/>
          </a:xfrm>
        </p:grpSpPr>
        <p:grpSp>
          <p:nvGrpSpPr>
            <p:cNvPr id="5" name="组合 4"/>
            <p:cNvGrpSpPr/>
            <p:nvPr/>
          </p:nvGrpSpPr>
          <p:grpSpPr>
            <a:xfrm>
              <a:off x="1967542" y="991717"/>
              <a:ext cx="3217334" cy="4416978"/>
              <a:chOff x="1475656" y="743787"/>
              <a:chExt cx="2413000" cy="3312733"/>
            </a:xfrm>
          </p:grpSpPr>
          <p:sp>
            <p:nvSpPr>
              <p:cNvPr id="7" name="Freeform 54"/>
              <p:cNvSpPr/>
              <p:nvPr/>
            </p:nvSpPr>
            <p:spPr bwMode="auto">
              <a:xfrm>
                <a:off x="1861418" y="2410282"/>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F5A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eaLnBrk="1" fontAlgn="auto" hangingPunct="1">
                  <a:spcBef>
                    <a:spcPts val="0"/>
                  </a:spcBef>
                  <a:spcAft>
                    <a:spcPts val="0"/>
                  </a:spcAft>
                  <a:defRPr/>
                </a:pPr>
                <a:endParaRPr lang="zh-CN" altLang="en-US" kern="0">
                  <a:solidFill>
                    <a:sysClr val="windowText" lastClr="000000"/>
                  </a:solidFill>
                  <a:latin typeface="思源黑体 CN Regular" panose="020B0500000000000000" pitchFamily="34" charset="-122"/>
                  <a:ea typeface="思源黑体 CN Regular" panose="020B0500000000000000" pitchFamily="34" charset="-122"/>
                </a:endParaRPr>
              </a:p>
            </p:txBody>
          </p:sp>
          <p:sp>
            <p:nvSpPr>
              <p:cNvPr id="8" name="Freeform 54"/>
              <p:cNvSpPr/>
              <p:nvPr/>
            </p:nvSpPr>
            <p:spPr bwMode="auto">
              <a:xfrm>
                <a:off x="1861418" y="743787"/>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F5A200"/>
              </a:solidFill>
              <a:ln w="9525">
                <a:noFill/>
                <a:round/>
              </a:ln>
            </p:spPr>
            <p:txBody>
              <a:bodyPr vert="horz" wrap="square" lIns="91440" tIns="45720" rIns="91440" bIns="45720" numCol="1" anchor="t" anchorCtr="0" compatLnSpc="1"/>
              <a:lstStyle/>
              <a:p>
                <a:pPr defTabSz="913765" eaLnBrk="1" fontAlgn="auto" hangingPunct="1">
                  <a:spcBef>
                    <a:spcPts val="0"/>
                  </a:spcBef>
                  <a:spcAft>
                    <a:spcPts val="0"/>
                  </a:spcAft>
                  <a:defRPr/>
                </a:pPr>
                <a:endParaRPr lang="zh-CN" altLang="en-US" kern="0">
                  <a:solidFill>
                    <a:sysClr val="windowText" lastClr="000000"/>
                  </a:solidFill>
                  <a:latin typeface="思源黑体 CN Regular" panose="020B0500000000000000" pitchFamily="34" charset="-122"/>
                  <a:ea typeface="思源黑体 CN Regular" panose="020B0500000000000000" pitchFamily="34" charset="-122"/>
                </a:endParaRPr>
              </a:p>
            </p:txBody>
          </p:sp>
          <p:sp>
            <p:nvSpPr>
              <p:cNvPr id="9" name="Freeform 73"/>
              <p:cNvSpPr/>
              <p:nvPr/>
            </p:nvSpPr>
            <p:spPr bwMode="auto">
              <a:xfrm>
                <a:off x="1475656" y="1183524"/>
                <a:ext cx="2413000" cy="2414588"/>
              </a:xfrm>
              <a:custGeom>
                <a:avLst/>
                <a:gdLst>
                  <a:gd name="T0" fmla="*/ 1520 w 1520"/>
                  <a:gd name="T1" fmla="*/ 761 h 1521"/>
                  <a:gd name="T2" fmla="*/ 760 w 1520"/>
                  <a:gd name="T3" fmla="*/ 1521 h 1521"/>
                  <a:gd name="T4" fmla="*/ 0 w 1520"/>
                  <a:gd name="T5" fmla="*/ 761 h 1521"/>
                  <a:gd name="T6" fmla="*/ 760 w 1520"/>
                  <a:gd name="T7" fmla="*/ 0 h 1521"/>
                  <a:gd name="T8" fmla="*/ 1520 w 1520"/>
                  <a:gd name="T9" fmla="*/ 761 h 1521"/>
                </a:gdLst>
                <a:ahLst/>
                <a:cxnLst>
                  <a:cxn ang="0">
                    <a:pos x="T0" y="T1"/>
                  </a:cxn>
                  <a:cxn ang="0">
                    <a:pos x="T2" y="T3"/>
                  </a:cxn>
                  <a:cxn ang="0">
                    <a:pos x="T4" y="T5"/>
                  </a:cxn>
                  <a:cxn ang="0">
                    <a:pos x="T6" y="T7"/>
                  </a:cxn>
                  <a:cxn ang="0">
                    <a:pos x="T8" y="T9"/>
                  </a:cxn>
                </a:cxnLst>
                <a:rect l="0" t="0" r="r" b="b"/>
                <a:pathLst>
                  <a:path w="1520" h="1521">
                    <a:moveTo>
                      <a:pt x="1520" y="761"/>
                    </a:moveTo>
                    <a:lnTo>
                      <a:pt x="760" y="1521"/>
                    </a:lnTo>
                    <a:lnTo>
                      <a:pt x="0" y="761"/>
                    </a:lnTo>
                    <a:lnTo>
                      <a:pt x="760" y="0"/>
                    </a:lnTo>
                    <a:lnTo>
                      <a:pt x="1520" y="761"/>
                    </a:lnTo>
                    <a:close/>
                  </a:path>
                </a:pathLst>
              </a:custGeom>
              <a:solidFill>
                <a:srgbClr val="004EA2"/>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eaLnBrk="1" fontAlgn="auto" hangingPunct="1">
                  <a:spcBef>
                    <a:spcPts val="0"/>
                  </a:spcBef>
                  <a:spcAft>
                    <a:spcPts val="0"/>
                  </a:spcAft>
                  <a:defRPr/>
                </a:pPr>
                <a:endParaRPr lang="zh-CN" altLang="en-US" kern="0">
                  <a:solidFill>
                    <a:sysClr val="windowText" lastClr="000000"/>
                  </a:solidFill>
                  <a:latin typeface="思源黑体 CN Regular" panose="020B0500000000000000" pitchFamily="34" charset="-122"/>
                  <a:ea typeface="思源黑体 CN Regular" panose="020B0500000000000000" pitchFamily="34" charset="-122"/>
                </a:endParaRPr>
              </a:p>
            </p:txBody>
          </p:sp>
        </p:grpSp>
        <p:sp>
          <p:nvSpPr>
            <p:cNvPr id="6" name="Rectangle 9"/>
            <p:cNvSpPr/>
            <p:nvPr/>
          </p:nvSpPr>
          <p:spPr>
            <a:xfrm rot="16200000">
              <a:off x="2182933" y="2667297"/>
              <a:ext cx="2364485" cy="923328"/>
            </a:xfrm>
            <a:prstGeom prst="rect">
              <a:avLst/>
            </a:prstGeom>
          </p:spPr>
          <p:txBody>
            <a:bodyPr wrap="square">
              <a:noAutofit/>
            </a:bodyPr>
            <a:lstStyle/>
            <a:p>
              <a:pPr algn="ctr" defTabSz="913765" eaLnBrk="1" fontAlgn="auto" hangingPunct="1">
                <a:spcBef>
                  <a:spcPts val="0"/>
                </a:spcBef>
                <a:spcAft>
                  <a:spcPts val="0"/>
                </a:spcAft>
                <a:defRPr/>
              </a:pPr>
              <a:r>
                <a:rPr lang="en-US" altLang="zh-CN" sz="2400" b="1" kern="0" dirty="0">
                  <a:solidFill>
                    <a:schemeClr val="bg1"/>
                  </a:solidFill>
                  <a:latin typeface="思源黑体 CN Regular" panose="020B0500000000000000" pitchFamily="34" charset="-122"/>
                  <a:ea typeface="思源黑体 CN Regular" panose="020B0500000000000000" pitchFamily="34" charset="-122"/>
                </a:rPr>
                <a:t>04</a:t>
              </a:r>
              <a:endParaRPr lang="zh-CN" altLang="en-US" sz="4400" b="1" kern="0" dirty="0">
                <a:solidFill>
                  <a:schemeClr val="bg1"/>
                </a:solidFill>
                <a:latin typeface="思源黑体 CN Regular" panose="020B0500000000000000" pitchFamily="34" charset="-122"/>
                <a:ea typeface="思源黑体 CN Regular" panose="020B0500000000000000" pitchFamily="34" charset="-122"/>
              </a:endParaRPr>
            </a:p>
          </p:txBody>
        </p:sp>
      </p:grpSp>
      <p:sp>
        <p:nvSpPr>
          <p:cNvPr id="10" name="文本框 9"/>
          <p:cNvSpPr txBox="1"/>
          <p:nvPr/>
        </p:nvSpPr>
        <p:spPr>
          <a:xfrm>
            <a:off x="2120287" y="528500"/>
            <a:ext cx="4267200" cy="706755"/>
          </a:xfrm>
          <a:prstGeom prst="rect">
            <a:avLst/>
          </a:prstGeom>
          <a:noFill/>
        </p:spPr>
        <p:txBody>
          <a:bodyPr wrap="none" rtlCol="0">
            <a:spAutoFit/>
          </a:bodyPr>
          <a:lstStyle/>
          <a:p>
            <a:r>
              <a:rPr kumimoji="1" lang="zh-CN" altLang="en-US" sz="4000" b="1" dirty="0">
                <a:solidFill>
                  <a:srgbClr val="0070C0"/>
                </a:solidFill>
                <a:latin typeface="黑体" panose="02010609060101010101" charset="-122"/>
                <a:ea typeface="黑体" panose="02010609060101010101" charset="-122"/>
              </a:rPr>
              <a:t>工作内容（结果）</a:t>
            </a:r>
            <a:endParaRPr kumimoji="1" lang="zh-CN" altLang="en-US" sz="4000" b="1" dirty="0">
              <a:solidFill>
                <a:srgbClr val="0070C0"/>
              </a:solidFill>
              <a:latin typeface="黑体" panose="02010609060101010101" charset="-122"/>
              <a:ea typeface="黑体" panose="02010609060101010101" charset="-122"/>
            </a:endParaRPr>
          </a:p>
        </p:txBody>
      </p:sp>
      <p:pic>
        <p:nvPicPr>
          <p:cNvPr id="2" name="图片 1" descr="参考7"/>
          <p:cNvPicPr>
            <a:picLocks noChangeAspect="1"/>
          </p:cNvPicPr>
          <p:nvPr/>
        </p:nvPicPr>
        <p:blipFill>
          <a:blip r:embed="rId1"/>
          <a:stretch>
            <a:fillRect/>
          </a:stretch>
        </p:blipFill>
        <p:spPr>
          <a:xfrm>
            <a:off x="568960" y="3113405"/>
            <a:ext cx="5151120" cy="3025140"/>
          </a:xfrm>
          <a:prstGeom prst="rect">
            <a:avLst/>
          </a:prstGeom>
        </p:spPr>
      </p:pic>
      <p:pic>
        <p:nvPicPr>
          <p:cNvPr id="11" name="图片 10" descr="参考8"/>
          <p:cNvPicPr>
            <a:picLocks noChangeAspect="1"/>
          </p:cNvPicPr>
          <p:nvPr/>
        </p:nvPicPr>
        <p:blipFill>
          <a:blip r:embed="rId2"/>
          <a:stretch>
            <a:fillRect/>
          </a:stretch>
        </p:blipFill>
        <p:spPr>
          <a:xfrm>
            <a:off x="5816600" y="2983865"/>
            <a:ext cx="4777740" cy="315468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ea typeface="思源黑体 CN Regular"/>
              </a:rPr>
              <a:t>报告主要内容</a:t>
            </a:r>
            <a:endParaRPr kumimoji="1" lang="zh-CN" altLang="en-US" dirty="0">
              <a:ea typeface="思源黑体 CN Regular"/>
            </a:endParaRPr>
          </a:p>
        </p:txBody>
      </p:sp>
      <p:grpSp>
        <p:nvGrpSpPr>
          <p:cNvPr id="8" name="组合 7"/>
          <p:cNvGrpSpPr/>
          <p:nvPr/>
        </p:nvGrpSpPr>
        <p:grpSpPr>
          <a:xfrm rot="5400000">
            <a:off x="864159" y="1599937"/>
            <a:ext cx="1061215" cy="1434865"/>
            <a:chOff x="1967542" y="991717"/>
            <a:chExt cx="3217334" cy="4416978"/>
          </a:xfrm>
        </p:grpSpPr>
        <p:grpSp>
          <p:nvGrpSpPr>
            <p:cNvPr id="9" name="组合 8"/>
            <p:cNvGrpSpPr/>
            <p:nvPr/>
          </p:nvGrpSpPr>
          <p:grpSpPr>
            <a:xfrm>
              <a:off x="1967542" y="991717"/>
              <a:ext cx="3217334" cy="4416978"/>
              <a:chOff x="1475656" y="743787"/>
              <a:chExt cx="2413000" cy="3312733"/>
            </a:xfrm>
          </p:grpSpPr>
          <p:sp>
            <p:nvSpPr>
              <p:cNvPr id="11" name="Freeform 54"/>
              <p:cNvSpPr/>
              <p:nvPr/>
            </p:nvSpPr>
            <p:spPr bwMode="auto">
              <a:xfrm>
                <a:off x="1861418" y="2410282"/>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F5A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eaLnBrk="1" fontAlgn="auto" hangingPunct="1">
                  <a:spcBef>
                    <a:spcPts val="0"/>
                  </a:spcBef>
                  <a:spcAft>
                    <a:spcPts val="0"/>
                  </a:spcAft>
                  <a:defRPr/>
                </a:pPr>
                <a:endParaRPr lang="zh-CN" altLang="en-US" kern="0">
                  <a:solidFill>
                    <a:sysClr val="windowText" lastClr="000000"/>
                  </a:solidFill>
                  <a:latin typeface="思源黑体 CN Regular" panose="020B0500000000000000" pitchFamily="34" charset="-122"/>
                  <a:ea typeface="思源黑体 CN Regular"/>
                </a:endParaRPr>
              </a:p>
            </p:txBody>
          </p:sp>
          <p:sp>
            <p:nvSpPr>
              <p:cNvPr id="12" name="Freeform 54"/>
              <p:cNvSpPr/>
              <p:nvPr/>
            </p:nvSpPr>
            <p:spPr bwMode="auto">
              <a:xfrm>
                <a:off x="1861418" y="743787"/>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F5A200"/>
              </a:solidFill>
              <a:ln w="9525">
                <a:noFill/>
                <a:round/>
              </a:ln>
            </p:spPr>
            <p:txBody>
              <a:bodyPr vert="horz" wrap="square" lIns="91440" tIns="45720" rIns="91440" bIns="45720" numCol="1" anchor="t" anchorCtr="0" compatLnSpc="1"/>
              <a:lstStyle/>
              <a:p>
                <a:pPr defTabSz="913765" eaLnBrk="1" fontAlgn="auto" hangingPunct="1">
                  <a:spcBef>
                    <a:spcPts val="0"/>
                  </a:spcBef>
                  <a:spcAft>
                    <a:spcPts val="0"/>
                  </a:spcAft>
                  <a:defRPr/>
                </a:pPr>
                <a:endParaRPr lang="zh-CN" altLang="en-US" kern="0">
                  <a:solidFill>
                    <a:sysClr val="windowText" lastClr="000000"/>
                  </a:solidFill>
                  <a:latin typeface="思源黑体 CN Regular" panose="020B0500000000000000" pitchFamily="34" charset="-122"/>
                  <a:ea typeface="思源黑体 CN Regular"/>
                </a:endParaRPr>
              </a:p>
            </p:txBody>
          </p:sp>
          <p:sp>
            <p:nvSpPr>
              <p:cNvPr id="13" name="Freeform 73"/>
              <p:cNvSpPr/>
              <p:nvPr/>
            </p:nvSpPr>
            <p:spPr bwMode="auto">
              <a:xfrm>
                <a:off x="1475656" y="1183524"/>
                <a:ext cx="2413000" cy="2414588"/>
              </a:xfrm>
              <a:custGeom>
                <a:avLst/>
                <a:gdLst>
                  <a:gd name="T0" fmla="*/ 1520 w 1520"/>
                  <a:gd name="T1" fmla="*/ 761 h 1521"/>
                  <a:gd name="T2" fmla="*/ 760 w 1520"/>
                  <a:gd name="T3" fmla="*/ 1521 h 1521"/>
                  <a:gd name="T4" fmla="*/ 0 w 1520"/>
                  <a:gd name="T5" fmla="*/ 761 h 1521"/>
                  <a:gd name="T6" fmla="*/ 760 w 1520"/>
                  <a:gd name="T7" fmla="*/ 0 h 1521"/>
                  <a:gd name="T8" fmla="*/ 1520 w 1520"/>
                  <a:gd name="T9" fmla="*/ 761 h 1521"/>
                </a:gdLst>
                <a:ahLst/>
                <a:cxnLst>
                  <a:cxn ang="0">
                    <a:pos x="T0" y="T1"/>
                  </a:cxn>
                  <a:cxn ang="0">
                    <a:pos x="T2" y="T3"/>
                  </a:cxn>
                  <a:cxn ang="0">
                    <a:pos x="T4" y="T5"/>
                  </a:cxn>
                  <a:cxn ang="0">
                    <a:pos x="T6" y="T7"/>
                  </a:cxn>
                  <a:cxn ang="0">
                    <a:pos x="T8" y="T9"/>
                  </a:cxn>
                </a:cxnLst>
                <a:rect l="0" t="0" r="r" b="b"/>
                <a:pathLst>
                  <a:path w="1520" h="1521">
                    <a:moveTo>
                      <a:pt x="1520" y="761"/>
                    </a:moveTo>
                    <a:lnTo>
                      <a:pt x="760" y="1521"/>
                    </a:lnTo>
                    <a:lnTo>
                      <a:pt x="0" y="761"/>
                    </a:lnTo>
                    <a:lnTo>
                      <a:pt x="760" y="0"/>
                    </a:lnTo>
                    <a:lnTo>
                      <a:pt x="1520" y="761"/>
                    </a:lnTo>
                    <a:close/>
                  </a:path>
                </a:pathLst>
              </a:custGeom>
              <a:solidFill>
                <a:srgbClr val="004EA2"/>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eaLnBrk="1" fontAlgn="auto" hangingPunct="1">
                  <a:spcBef>
                    <a:spcPts val="0"/>
                  </a:spcBef>
                  <a:spcAft>
                    <a:spcPts val="0"/>
                  </a:spcAft>
                  <a:defRPr/>
                </a:pPr>
                <a:endParaRPr lang="zh-CN" altLang="en-US" kern="0">
                  <a:solidFill>
                    <a:sysClr val="windowText" lastClr="000000"/>
                  </a:solidFill>
                  <a:latin typeface="思源黑体 CN Regular" panose="020B0500000000000000" pitchFamily="34" charset="-122"/>
                  <a:ea typeface="思源黑体 CN Regular"/>
                </a:endParaRPr>
              </a:p>
            </p:txBody>
          </p:sp>
        </p:grpSp>
        <p:sp>
          <p:nvSpPr>
            <p:cNvPr id="10" name="Rectangle 9"/>
            <p:cNvSpPr/>
            <p:nvPr/>
          </p:nvSpPr>
          <p:spPr>
            <a:xfrm rot="16200000">
              <a:off x="2182933" y="2667297"/>
              <a:ext cx="2364485" cy="923328"/>
            </a:xfrm>
            <a:prstGeom prst="rect">
              <a:avLst/>
            </a:prstGeom>
          </p:spPr>
          <p:txBody>
            <a:bodyPr wrap="square">
              <a:noAutofit/>
            </a:bodyPr>
            <a:lstStyle/>
            <a:p>
              <a:pPr algn="ctr" defTabSz="913765" eaLnBrk="1" fontAlgn="auto" hangingPunct="1">
                <a:spcBef>
                  <a:spcPts val="0"/>
                </a:spcBef>
                <a:spcAft>
                  <a:spcPts val="0"/>
                </a:spcAft>
                <a:defRPr/>
              </a:pPr>
              <a:r>
                <a:rPr lang="en-US" altLang="zh-CN" sz="2400" b="1" kern="0" dirty="0">
                  <a:solidFill>
                    <a:schemeClr val="bg1"/>
                  </a:solidFill>
                  <a:latin typeface="思源黑体 CN Regular" panose="020B0500000000000000" pitchFamily="34" charset="-122"/>
                  <a:ea typeface="思源黑体 CN Regular"/>
                </a:rPr>
                <a:t>01</a:t>
              </a:r>
              <a:endParaRPr lang="zh-CN" altLang="en-US" sz="4400" b="1" kern="0" dirty="0">
                <a:solidFill>
                  <a:schemeClr val="bg1"/>
                </a:solidFill>
                <a:latin typeface="思源黑体 CN Regular" panose="020B0500000000000000" pitchFamily="34" charset="-122"/>
                <a:ea typeface="思源黑体 CN Regular"/>
              </a:endParaRPr>
            </a:p>
          </p:txBody>
        </p:sp>
      </p:grpSp>
      <p:sp>
        <p:nvSpPr>
          <p:cNvPr id="15" name="文本框 14"/>
          <p:cNvSpPr txBox="1"/>
          <p:nvPr/>
        </p:nvSpPr>
        <p:spPr>
          <a:xfrm>
            <a:off x="2120287" y="1915866"/>
            <a:ext cx="2236510" cy="707886"/>
          </a:xfrm>
          <a:prstGeom prst="rect">
            <a:avLst/>
          </a:prstGeom>
          <a:noFill/>
        </p:spPr>
        <p:txBody>
          <a:bodyPr wrap="none" rtlCol="0">
            <a:spAutoFit/>
          </a:bodyPr>
          <a:lstStyle/>
          <a:p>
            <a:r>
              <a:rPr kumimoji="1" lang="zh-CN" altLang="en-US" sz="4000" b="1" dirty="0">
                <a:solidFill>
                  <a:srgbClr val="0070C0"/>
                </a:solidFill>
                <a:latin typeface="黑体" panose="02010609060101010101" charset="-122"/>
                <a:ea typeface="思源黑体 CN Regular"/>
              </a:rPr>
              <a:t>作品简介</a:t>
            </a:r>
            <a:endParaRPr kumimoji="1" lang="zh-CN" altLang="en-US" sz="4000" b="1" dirty="0">
              <a:solidFill>
                <a:srgbClr val="0070C0"/>
              </a:solidFill>
              <a:latin typeface="黑体" panose="02010609060101010101" charset="-122"/>
              <a:ea typeface="思源黑体 CN Regular"/>
            </a:endParaRPr>
          </a:p>
        </p:txBody>
      </p:sp>
      <p:grpSp>
        <p:nvGrpSpPr>
          <p:cNvPr id="16" name="组合 15"/>
          <p:cNvGrpSpPr/>
          <p:nvPr/>
        </p:nvGrpSpPr>
        <p:grpSpPr>
          <a:xfrm rot="5400000">
            <a:off x="859772" y="2856502"/>
            <a:ext cx="1061215" cy="1434865"/>
            <a:chOff x="1967542" y="991717"/>
            <a:chExt cx="3217334" cy="4416978"/>
          </a:xfrm>
        </p:grpSpPr>
        <p:grpSp>
          <p:nvGrpSpPr>
            <p:cNvPr id="17" name="组合 16"/>
            <p:cNvGrpSpPr/>
            <p:nvPr/>
          </p:nvGrpSpPr>
          <p:grpSpPr>
            <a:xfrm>
              <a:off x="1967542" y="991717"/>
              <a:ext cx="3217334" cy="4416978"/>
              <a:chOff x="1475656" y="743787"/>
              <a:chExt cx="2413000" cy="3312733"/>
            </a:xfrm>
          </p:grpSpPr>
          <p:sp>
            <p:nvSpPr>
              <p:cNvPr id="19" name="Freeform 54"/>
              <p:cNvSpPr/>
              <p:nvPr/>
            </p:nvSpPr>
            <p:spPr bwMode="auto">
              <a:xfrm>
                <a:off x="1861418" y="2410282"/>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F5A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eaLnBrk="1" fontAlgn="auto" hangingPunct="1">
                  <a:spcBef>
                    <a:spcPts val="0"/>
                  </a:spcBef>
                  <a:spcAft>
                    <a:spcPts val="0"/>
                  </a:spcAft>
                  <a:defRPr/>
                </a:pPr>
                <a:endParaRPr lang="zh-CN" altLang="en-US" kern="0">
                  <a:solidFill>
                    <a:sysClr val="windowText" lastClr="000000"/>
                  </a:solidFill>
                  <a:latin typeface="思源黑体 CN Regular" panose="020B0500000000000000" pitchFamily="34" charset="-122"/>
                  <a:ea typeface="思源黑体 CN Regular"/>
                </a:endParaRPr>
              </a:p>
            </p:txBody>
          </p:sp>
          <p:sp>
            <p:nvSpPr>
              <p:cNvPr id="20" name="Freeform 54"/>
              <p:cNvSpPr/>
              <p:nvPr/>
            </p:nvSpPr>
            <p:spPr bwMode="auto">
              <a:xfrm>
                <a:off x="1861418" y="743787"/>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F5A200"/>
              </a:solidFill>
              <a:ln w="9525">
                <a:noFill/>
                <a:round/>
              </a:ln>
            </p:spPr>
            <p:txBody>
              <a:bodyPr vert="horz" wrap="square" lIns="91440" tIns="45720" rIns="91440" bIns="45720" numCol="1" anchor="t" anchorCtr="0" compatLnSpc="1"/>
              <a:lstStyle/>
              <a:p>
                <a:pPr defTabSz="913765" eaLnBrk="1" fontAlgn="auto" hangingPunct="1">
                  <a:spcBef>
                    <a:spcPts val="0"/>
                  </a:spcBef>
                  <a:spcAft>
                    <a:spcPts val="0"/>
                  </a:spcAft>
                  <a:defRPr/>
                </a:pPr>
                <a:endParaRPr lang="zh-CN" altLang="en-US" kern="0">
                  <a:solidFill>
                    <a:sysClr val="windowText" lastClr="000000"/>
                  </a:solidFill>
                  <a:latin typeface="思源黑体 CN Regular" panose="020B0500000000000000" pitchFamily="34" charset="-122"/>
                  <a:ea typeface="思源黑体 CN Regular"/>
                </a:endParaRPr>
              </a:p>
            </p:txBody>
          </p:sp>
          <p:sp>
            <p:nvSpPr>
              <p:cNvPr id="21" name="Freeform 73"/>
              <p:cNvSpPr/>
              <p:nvPr/>
            </p:nvSpPr>
            <p:spPr bwMode="auto">
              <a:xfrm>
                <a:off x="1475656" y="1183524"/>
                <a:ext cx="2413000" cy="2414588"/>
              </a:xfrm>
              <a:custGeom>
                <a:avLst/>
                <a:gdLst>
                  <a:gd name="T0" fmla="*/ 1520 w 1520"/>
                  <a:gd name="T1" fmla="*/ 761 h 1521"/>
                  <a:gd name="T2" fmla="*/ 760 w 1520"/>
                  <a:gd name="T3" fmla="*/ 1521 h 1521"/>
                  <a:gd name="T4" fmla="*/ 0 w 1520"/>
                  <a:gd name="T5" fmla="*/ 761 h 1521"/>
                  <a:gd name="T6" fmla="*/ 760 w 1520"/>
                  <a:gd name="T7" fmla="*/ 0 h 1521"/>
                  <a:gd name="T8" fmla="*/ 1520 w 1520"/>
                  <a:gd name="T9" fmla="*/ 761 h 1521"/>
                </a:gdLst>
                <a:ahLst/>
                <a:cxnLst>
                  <a:cxn ang="0">
                    <a:pos x="T0" y="T1"/>
                  </a:cxn>
                  <a:cxn ang="0">
                    <a:pos x="T2" y="T3"/>
                  </a:cxn>
                  <a:cxn ang="0">
                    <a:pos x="T4" y="T5"/>
                  </a:cxn>
                  <a:cxn ang="0">
                    <a:pos x="T6" y="T7"/>
                  </a:cxn>
                  <a:cxn ang="0">
                    <a:pos x="T8" y="T9"/>
                  </a:cxn>
                </a:cxnLst>
                <a:rect l="0" t="0" r="r" b="b"/>
                <a:pathLst>
                  <a:path w="1520" h="1521">
                    <a:moveTo>
                      <a:pt x="1520" y="761"/>
                    </a:moveTo>
                    <a:lnTo>
                      <a:pt x="760" y="1521"/>
                    </a:lnTo>
                    <a:lnTo>
                      <a:pt x="0" y="761"/>
                    </a:lnTo>
                    <a:lnTo>
                      <a:pt x="760" y="0"/>
                    </a:lnTo>
                    <a:lnTo>
                      <a:pt x="1520" y="761"/>
                    </a:lnTo>
                    <a:close/>
                  </a:path>
                </a:pathLst>
              </a:custGeom>
              <a:solidFill>
                <a:srgbClr val="004EA2"/>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eaLnBrk="1" fontAlgn="auto" hangingPunct="1">
                  <a:spcBef>
                    <a:spcPts val="0"/>
                  </a:spcBef>
                  <a:spcAft>
                    <a:spcPts val="0"/>
                  </a:spcAft>
                  <a:defRPr/>
                </a:pPr>
                <a:endParaRPr lang="zh-CN" altLang="en-US" kern="0">
                  <a:solidFill>
                    <a:sysClr val="windowText" lastClr="000000"/>
                  </a:solidFill>
                  <a:latin typeface="思源黑体 CN Regular" panose="020B0500000000000000" pitchFamily="34" charset="-122"/>
                  <a:ea typeface="思源黑体 CN Regular"/>
                </a:endParaRPr>
              </a:p>
            </p:txBody>
          </p:sp>
        </p:grpSp>
        <p:sp>
          <p:nvSpPr>
            <p:cNvPr id="18" name="Rectangle 9"/>
            <p:cNvSpPr/>
            <p:nvPr/>
          </p:nvSpPr>
          <p:spPr>
            <a:xfrm rot="16200000">
              <a:off x="2182933" y="2667297"/>
              <a:ext cx="2364485" cy="923328"/>
            </a:xfrm>
            <a:prstGeom prst="rect">
              <a:avLst/>
            </a:prstGeom>
          </p:spPr>
          <p:txBody>
            <a:bodyPr wrap="square">
              <a:noAutofit/>
            </a:bodyPr>
            <a:lstStyle/>
            <a:p>
              <a:pPr algn="ctr" defTabSz="913765" eaLnBrk="1" fontAlgn="auto" hangingPunct="1">
                <a:spcBef>
                  <a:spcPts val="0"/>
                </a:spcBef>
                <a:spcAft>
                  <a:spcPts val="0"/>
                </a:spcAft>
                <a:defRPr/>
              </a:pPr>
              <a:r>
                <a:rPr lang="en-US" altLang="zh-CN" sz="2400" b="1" kern="0" dirty="0">
                  <a:solidFill>
                    <a:schemeClr val="bg1"/>
                  </a:solidFill>
                  <a:latin typeface="思源黑体 CN Regular" panose="020B0500000000000000" pitchFamily="34" charset="-122"/>
                  <a:ea typeface="思源黑体 CN Regular"/>
                </a:rPr>
                <a:t>03</a:t>
              </a:r>
              <a:endParaRPr lang="zh-CN" altLang="en-US" sz="4400" b="1" kern="0" dirty="0">
                <a:solidFill>
                  <a:schemeClr val="bg1"/>
                </a:solidFill>
                <a:latin typeface="思源黑体 CN Regular" panose="020B0500000000000000" pitchFamily="34" charset="-122"/>
                <a:ea typeface="思源黑体 CN Regular"/>
              </a:endParaRPr>
            </a:p>
          </p:txBody>
        </p:sp>
      </p:grpSp>
      <p:sp>
        <p:nvSpPr>
          <p:cNvPr id="22" name="文本框 21"/>
          <p:cNvSpPr txBox="1"/>
          <p:nvPr/>
        </p:nvSpPr>
        <p:spPr>
          <a:xfrm>
            <a:off x="2115900" y="3172431"/>
            <a:ext cx="2236510" cy="707886"/>
          </a:xfrm>
          <a:prstGeom prst="rect">
            <a:avLst/>
          </a:prstGeom>
          <a:noFill/>
        </p:spPr>
        <p:txBody>
          <a:bodyPr wrap="none" rtlCol="0">
            <a:spAutoFit/>
          </a:bodyPr>
          <a:lstStyle/>
          <a:p>
            <a:r>
              <a:rPr kumimoji="1" lang="zh-CN" altLang="en-US" sz="4000" b="1" dirty="0">
                <a:solidFill>
                  <a:srgbClr val="0070C0"/>
                </a:solidFill>
                <a:latin typeface="黑体" panose="02010609060101010101" charset="-122"/>
                <a:ea typeface="思源黑体 CN Regular"/>
              </a:rPr>
              <a:t>技术方案</a:t>
            </a:r>
            <a:endParaRPr kumimoji="1" lang="zh-CN" altLang="en-US" sz="4000" b="1" dirty="0">
              <a:solidFill>
                <a:srgbClr val="0070C0"/>
              </a:solidFill>
              <a:latin typeface="黑体" panose="02010609060101010101" charset="-122"/>
              <a:ea typeface="思源黑体 CN Regular"/>
            </a:endParaRPr>
          </a:p>
        </p:txBody>
      </p:sp>
      <p:grpSp>
        <p:nvGrpSpPr>
          <p:cNvPr id="23" name="组合 22"/>
          <p:cNvGrpSpPr/>
          <p:nvPr/>
        </p:nvGrpSpPr>
        <p:grpSpPr>
          <a:xfrm rot="5400000">
            <a:off x="5565392" y="2213213"/>
            <a:ext cx="1061215" cy="1434865"/>
            <a:chOff x="1967542" y="991717"/>
            <a:chExt cx="3217334" cy="4416978"/>
          </a:xfrm>
        </p:grpSpPr>
        <p:grpSp>
          <p:nvGrpSpPr>
            <p:cNvPr id="24" name="组合 23"/>
            <p:cNvGrpSpPr/>
            <p:nvPr/>
          </p:nvGrpSpPr>
          <p:grpSpPr>
            <a:xfrm>
              <a:off x="1967542" y="991717"/>
              <a:ext cx="3217334" cy="4416978"/>
              <a:chOff x="1475656" y="743787"/>
              <a:chExt cx="2413000" cy="3312733"/>
            </a:xfrm>
          </p:grpSpPr>
          <p:sp>
            <p:nvSpPr>
              <p:cNvPr id="26" name="Freeform 54"/>
              <p:cNvSpPr/>
              <p:nvPr/>
            </p:nvSpPr>
            <p:spPr bwMode="auto">
              <a:xfrm>
                <a:off x="1861418" y="2410282"/>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F5A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eaLnBrk="1" fontAlgn="auto" hangingPunct="1">
                  <a:spcBef>
                    <a:spcPts val="0"/>
                  </a:spcBef>
                  <a:spcAft>
                    <a:spcPts val="0"/>
                  </a:spcAft>
                  <a:defRPr/>
                </a:pPr>
                <a:endParaRPr lang="zh-CN" altLang="en-US" kern="0">
                  <a:solidFill>
                    <a:sysClr val="windowText" lastClr="000000"/>
                  </a:solidFill>
                  <a:latin typeface="思源黑体 CN Regular" panose="020B0500000000000000" pitchFamily="34" charset="-122"/>
                  <a:ea typeface="思源黑体 CN Regular"/>
                </a:endParaRPr>
              </a:p>
            </p:txBody>
          </p:sp>
          <p:sp>
            <p:nvSpPr>
              <p:cNvPr id="27" name="Freeform 54"/>
              <p:cNvSpPr/>
              <p:nvPr/>
            </p:nvSpPr>
            <p:spPr bwMode="auto">
              <a:xfrm>
                <a:off x="1861418" y="743787"/>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F5A200"/>
              </a:solidFill>
              <a:ln w="9525">
                <a:noFill/>
                <a:round/>
              </a:ln>
            </p:spPr>
            <p:txBody>
              <a:bodyPr vert="horz" wrap="square" lIns="91440" tIns="45720" rIns="91440" bIns="45720" numCol="1" anchor="t" anchorCtr="0" compatLnSpc="1"/>
              <a:lstStyle/>
              <a:p>
                <a:pPr defTabSz="913765" eaLnBrk="1" fontAlgn="auto" hangingPunct="1">
                  <a:spcBef>
                    <a:spcPts val="0"/>
                  </a:spcBef>
                  <a:spcAft>
                    <a:spcPts val="0"/>
                  </a:spcAft>
                  <a:defRPr/>
                </a:pPr>
                <a:endParaRPr lang="zh-CN" altLang="en-US" kern="0">
                  <a:solidFill>
                    <a:sysClr val="windowText" lastClr="000000"/>
                  </a:solidFill>
                  <a:latin typeface="思源黑体 CN Regular" panose="020B0500000000000000" pitchFamily="34" charset="-122"/>
                  <a:ea typeface="思源黑体 CN Regular"/>
                </a:endParaRPr>
              </a:p>
            </p:txBody>
          </p:sp>
          <p:sp>
            <p:nvSpPr>
              <p:cNvPr id="28" name="Freeform 73"/>
              <p:cNvSpPr/>
              <p:nvPr/>
            </p:nvSpPr>
            <p:spPr bwMode="auto">
              <a:xfrm>
                <a:off x="1475656" y="1183524"/>
                <a:ext cx="2413000" cy="2414588"/>
              </a:xfrm>
              <a:custGeom>
                <a:avLst/>
                <a:gdLst>
                  <a:gd name="T0" fmla="*/ 1520 w 1520"/>
                  <a:gd name="T1" fmla="*/ 761 h 1521"/>
                  <a:gd name="T2" fmla="*/ 760 w 1520"/>
                  <a:gd name="T3" fmla="*/ 1521 h 1521"/>
                  <a:gd name="T4" fmla="*/ 0 w 1520"/>
                  <a:gd name="T5" fmla="*/ 761 h 1521"/>
                  <a:gd name="T6" fmla="*/ 760 w 1520"/>
                  <a:gd name="T7" fmla="*/ 0 h 1521"/>
                  <a:gd name="T8" fmla="*/ 1520 w 1520"/>
                  <a:gd name="T9" fmla="*/ 761 h 1521"/>
                </a:gdLst>
                <a:ahLst/>
                <a:cxnLst>
                  <a:cxn ang="0">
                    <a:pos x="T0" y="T1"/>
                  </a:cxn>
                  <a:cxn ang="0">
                    <a:pos x="T2" y="T3"/>
                  </a:cxn>
                  <a:cxn ang="0">
                    <a:pos x="T4" y="T5"/>
                  </a:cxn>
                  <a:cxn ang="0">
                    <a:pos x="T6" y="T7"/>
                  </a:cxn>
                  <a:cxn ang="0">
                    <a:pos x="T8" y="T9"/>
                  </a:cxn>
                </a:cxnLst>
                <a:rect l="0" t="0" r="r" b="b"/>
                <a:pathLst>
                  <a:path w="1520" h="1521">
                    <a:moveTo>
                      <a:pt x="1520" y="761"/>
                    </a:moveTo>
                    <a:lnTo>
                      <a:pt x="760" y="1521"/>
                    </a:lnTo>
                    <a:lnTo>
                      <a:pt x="0" y="761"/>
                    </a:lnTo>
                    <a:lnTo>
                      <a:pt x="760" y="0"/>
                    </a:lnTo>
                    <a:lnTo>
                      <a:pt x="1520" y="761"/>
                    </a:lnTo>
                    <a:close/>
                  </a:path>
                </a:pathLst>
              </a:custGeom>
              <a:solidFill>
                <a:srgbClr val="004EA2"/>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eaLnBrk="1" fontAlgn="auto" hangingPunct="1">
                  <a:spcBef>
                    <a:spcPts val="0"/>
                  </a:spcBef>
                  <a:spcAft>
                    <a:spcPts val="0"/>
                  </a:spcAft>
                  <a:defRPr/>
                </a:pPr>
                <a:endParaRPr lang="zh-CN" altLang="en-US" kern="0">
                  <a:solidFill>
                    <a:sysClr val="windowText" lastClr="000000"/>
                  </a:solidFill>
                  <a:latin typeface="思源黑体 CN Regular" panose="020B0500000000000000" pitchFamily="34" charset="-122"/>
                  <a:ea typeface="思源黑体 CN Regular"/>
                </a:endParaRPr>
              </a:p>
            </p:txBody>
          </p:sp>
        </p:grpSp>
        <p:sp>
          <p:nvSpPr>
            <p:cNvPr id="25" name="Rectangle 9"/>
            <p:cNvSpPr/>
            <p:nvPr/>
          </p:nvSpPr>
          <p:spPr>
            <a:xfrm rot="16200000">
              <a:off x="2182933" y="2667297"/>
              <a:ext cx="2364485" cy="923328"/>
            </a:xfrm>
            <a:prstGeom prst="rect">
              <a:avLst/>
            </a:prstGeom>
          </p:spPr>
          <p:txBody>
            <a:bodyPr wrap="square">
              <a:noAutofit/>
            </a:bodyPr>
            <a:lstStyle/>
            <a:p>
              <a:pPr algn="ctr" defTabSz="913765" eaLnBrk="1" fontAlgn="auto" hangingPunct="1">
                <a:spcBef>
                  <a:spcPts val="0"/>
                </a:spcBef>
                <a:spcAft>
                  <a:spcPts val="0"/>
                </a:spcAft>
                <a:defRPr/>
              </a:pPr>
              <a:r>
                <a:rPr lang="en-US" altLang="zh-CN" sz="2400" b="1" kern="0" dirty="0">
                  <a:solidFill>
                    <a:schemeClr val="bg1"/>
                  </a:solidFill>
                  <a:latin typeface="思源黑体 CN Regular" panose="020B0500000000000000" pitchFamily="34" charset="-122"/>
                  <a:ea typeface="思源黑体 CN Regular"/>
                </a:rPr>
                <a:t>02</a:t>
              </a:r>
              <a:endParaRPr lang="zh-CN" altLang="en-US" sz="4400" b="1" kern="0" dirty="0">
                <a:solidFill>
                  <a:schemeClr val="bg1"/>
                </a:solidFill>
                <a:latin typeface="思源黑体 CN Regular" panose="020B0500000000000000" pitchFamily="34" charset="-122"/>
                <a:ea typeface="思源黑体 CN Regular"/>
              </a:endParaRPr>
            </a:p>
          </p:txBody>
        </p:sp>
      </p:grpSp>
      <p:sp>
        <p:nvSpPr>
          <p:cNvPr id="29" name="文本框 28"/>
          <p:cNvSpPr txBox="1"/>
          <p:nvPr/>
        </p:nvSpPr>
        <p:spPr>
          <a:xfrm>
            <a:off x="6821520" y="2529142"/>
            <a:ext cx="2236510" cy="707886"/>
          </a:xfrm>
          <a:prstGeom prst="rect">
            <a:avLst/>
          </a:prstGeom>
          <a:noFill/>
        </p:spPr>
        <p:txBody>
          <a:bodyPr wrap="none" rtlCol="0">
            <a:spAutoFit/>
          </a:bodyPr>
          <a:lstStyle/>
          <a:p>
            <a:r>
              <a:rPr kumimoji="1" lang="zh-CN" altLang="en-US" sz="4000" b="1" dirty="0">
                <a:solidFill>
                  <a:srgbClr val="0070C0"/>
                </a:solidFill>
                <a:latin typeface="黑体" panose="02010609060101010101" charset="-122"/>
                <a:ea typeface="思源黑体 CN Regular"/>
              </a:rPr>
              <a:t>问题分析</a:t>
            </a:r>
            <a:endParaRPr kumimoji="1" lang="zh-CN" altLang="en-US" sz="4000" b="1" dirty="0">
              <a:solidFill>
                <a:srgbClr val="0070C0"/>
              </a:solidFill>
              <a:latin typeface="黑体" panose="02010609060101010101" charset="-122"/>
              <a:ea typeface="思源黑体 CN Regular"/>
            </a:endParaRPr>
          </a:p>
        </p:txBody>
      </p:sp>
      <p:grpSp>
        <p:nvGrpSpPr>
          <p:cNvPr id="30" name="组合 29"/>
          <p:cNvGrpSpPr/>
          <p:nvPr/>
        </p:nvGrpSpPr>
        <p:grpSpPr>
          <a:xfrm rot="5400000">
            <a:off x="855385" y="4113270"/>
            <a:ext cx="1061215" cy="1434865"/>
            <a:chOff x="1967542" y="991717"/>
            <a:chExt cx="3217334" cy="4416978"/>
          </a:xfrm>
        </p:grpSpPr>
        <p:grpSp>
          <p:nvGrpSpPr>
            <p:cNvPr id="31" name="组合 30"/>
            <p:cNvGrpSpPr/>
            <p:nvPr/>
          </p:nvGrpSpPr>
          <p:grpSpPr>
            <a:xfrm>
              <a:off x="1967542" y="991717"/>
              <a:ext cx="3217334" cy="4416978"/>
              <a:chOff x="1475656" y="743787"/>
              <a:chExt cx="2413000" cy="3312733"/>
            </a:xfrm>
          </p:grpSpPr>
          <p:sp>
            <p:nvSpPr>
              <p:cNvPr id="33" name="Freeform 54"/>
              <p:cNvSpPr/>
              <p:nvPr/>
            </p:nvSpPr>
            <p:spPr bwMode="auto">
              <a:xfrm>
                <a:off x="1861418" y="2410282"/>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F5A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eaLnBrk="1" fontAlgn="auto" hangingPunct="1">
                  <a:spcBef>
                    <a:spcPts val="0"/>
                  </a:spcBef>
                  <a:spcAft>
                    <a:spcPts val="0"/>
                  </a:spcAft>
                  <a:defRPr/>
                </a:pPr>
                <a:endParaRPr lang="zh-CN" altLang="en-US" kern="0">
                  <a:solidFill>
                    <a:sysClr val="windowText" lastClr="000000"/>
                  </a:solidFill>
                  <a:latin typeface="思源黑体 CN Regular" panose="020B0500000000000000" pitchFamily="34" charset="-122"/>
                  <a:ea typeface="思源黑体 CN Regular"/>
                </a:endParaRPr>
              </a:p>
            </p:txBody>
          </p:sp>
          <p:sp>
            <p:nvSpPr>
              <p:cNvPr id="34" name="Freeform 54"/>
              <p:cNvSpPr/>
              <p:nvPr/>
            </p:nvSpPr>
            <p:spPr bwMode="auto">
              <a:xfrm>
                <a:off x="1861418" y="743787"/>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F5A200"/>
              </a:solidFill>
              <a:ln w="9525">
                <a:noFill/>
                <a:round/>
              </a:ln>
            </p:spPr>
            <p:txBody>
              <a:bodyPr vert="horz" wrap="square" lIns="91440" tIns="45720" rIns="91440" bIns="45720" numCol="1" anchor="t" anchorCtr="0" compatLnSpc="1"/>
              <a:lstStyle/>
              <a:p>
                <a:pPr defTabSz="913765" eaLnBrk="1" fontAlgn="auto" hangingPunct="1">
                  <a:spcBef>
                    <a:spcPts val="0"/>
                  </a:spcBef>
                  <a:spcAft>
                    <a:spcPts val="0"/>
                  </a:spcAft>
                  <a:defRPr/>
                </a:pPr>
                <a:endParaRPr lang="zh-CN" altLang="en-US" kern="0">
                  <a:solidFill>
                    <a:sysClr val="windowText" lastClr="000000"/>
                  </a:solidFill>
                  <a:latin typeface="思源黑体 CN Regular" panose="020B0500000000000000" pitchFamily="34" charset="-122"/>
                  <a:ea typeface="思源黑体 CN Regular"/>
                </a:endParaRPr>
              </a:p>
            </p:txBody>
          </p:sp>
          <p:sp>
            <p:nvSpPr>
              <p:cNvPr id="35" name="Freeform 73"/>
              <p:cNvSpPr/>
              <p:nvPr/>
            </p:nvSpPr>
            <p:spPr bwMode="auto">
              <a:xfrm>
                <a:off x="1475656" y="1183524"/>
                <a:ext cx="2413000" cy="2414588"/>
              </a:xfrm>
              <a:custGeom>
                <a:avLst/>
                <a:gdLst>
                  <a:gd name="T0" fmla="*/ 1520 w 1520"/>
                  <a:gd name="T1" fmla="*/ 761 h 1521"/>
                  <a:gd name="T2" fmla="*/ 760 w 1520"/>
                  <a:gd name="T3" fmla="*/ 1521 h 1521"/>
                  <a:gd name="T4" fmla="*/ 0 w 1520"/>
                  <a:gd name="T5" fmla="*/ 761 h 1521"/>
                  <a:gd name="T6" fmla="*/ 760 w 1520"/>
                  <a:gd name="T7" fmla="*/ 0 h 1521"/>
                  <a:gd name="T8" fmla="*/ 1520 w 1520"/>
                  <a:gd name="T9" fmla="*/ 761 h 1521"/>
                </a:gdLst>
                <a:ahLst/>
                <a:cxnLst>
                  <a:cxn ang="0">
                    <a:pos x="T0" y="T1"/>
                  </a:cxn>
                  <a:cxn ang="0">
                    <a:pos x="T2" y="T3"/>
                  </a:cxn>
                  <a:cxn ang="0">
                    <a:pos x="T4" y="T5"/>
                  </a:cxn>
                  <a:cxn ang="0">
                    <a:pos x="T6" y="T7"/>
                  </a:cxn>
                  <a:cxn ang="0">
                    <a:pos x="T8" y="T9"/>
                  </a:cxn>
                </a:cxnLst>
                <a:rect l="0" t="0" r="r" b="b"/>
                <a:pathLst>
                  <a:path w="1520" h="1521">
                    <a:moveTo>
                      <a:pt x="1520" y="761"/>
                    </a:moveTo>
                    <a:lnTo>
                      <a:pt x="760" y="1521"/>
                    </a:lnTo>
                    <a:lnTo>
                      <a:pt x="0" y="761"/>
                    </a:lnTo>
                    <a:lnTo>
                      <a:pt x="760" y="0"/>
                    </a:lnTo>
                    <a:lnTo>
                      <a:pt x="1520" y="761"/>
                    </a:lnTo>
                    <a:close/>
                  </a:path>
                </a:pathLst>
              </a:custGeom>
              <a:solidFill>
                <a:srgbClr val="004EA2"/>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eaLnBrk="1" fontAlgn="auto" hangingPunct="1">
                  <a:spcBef>
                    <a:spcPts val="0"/>
                  </a:spcBef>
                  <a:spcAft>
                    <a:spcPts val="0"/>
                  </a:spcAft>
                  <a:defRPr/>
                </a:pPr>
                <a:endParaRPr lang="zh-CN" altLang="en-US" kern="0">
                  <a:solidFill>
                    <a:sysClr val="windowText" lastClr="000000"/>
                  </a:solidFill>
                  <a:latin typeface="思源黑体 CN Regular" panose="020B0500000000000000" pitchFamily="34" charset="-122"/>
                  <a:ea typeface="思源黑体 CN Regular"/>
                </a:endParaRPr>
              </a:p>
            </p:txBody>
          </p:sp>
        </p:grpSp>
        <p:sp>
          <p:nvSpPr>
            <p:cNvPr id="32" name="Rectangle 9"/>
            <p:cNvSpPr/>
            <p:nvPr/>
          </p:nvSpPr>
          <p:spPr>
            <a:xfrm rot="16200000">
              <a:off x="2182933" y="2667297"/>
              <a:ext cx="2364485" cy="923328"/>
            </a:xfrm>
            <a:prstGeom prst="rect">
              <a:avLst/>
            </a:prstGeom>
          </p:spPr>
          <p:txBody>
            <a:bodyPr wrap="square">
              <a:noAutofit/>
            </a:bodyPr>
            <a:lstStyle/>
            <a:p>
              <a:pPr algn="ctr" defTabSz="913765" eaLnBrk="1" fontAlgn="auto" hangingPunct="1">
                <a:spcBef>
                  <a:spcPts val="0"/>
                </a:spcBef>
                <a:spcAft>
                  <a:spcPts val="0"/>
                </a:spcAft>
                <a:defRPr/>
              </a:pPr>
              <a:r>
                <a:rPr lang="en-US" altLang="zh-CN" sz="2400" b="1" kern="0" dirty="0">
                  <a:solidFill>
                    <a:schemeClr val="bg1"/>
                  </a:solidFill>
                  <a:latin typeface="思源黑体 CN Regular" panose="020B0500000000000000" pitchFamily="34" charset="-122"/>
                  <a:ea typeface="思源黑体 CN Regular"/>
                </a:rPr>
                <a:t>05</a:t>
              </a:r>
              <a:endParaRPr lang="zh-CN" altLang="en-US" sz="4400" b="1" kern="0" dirty="0">
                <a:solidFill>
                  <a:schemeClr val="bg1"/>
                </a:solidFill>
                <a:latin typeface="思源黑体 CN Regular" panose="020B0500000000000000" pitchFamily="34" charset="-122"/>
                <a:ea typeface="思源黑体 CN Regular"/>
              </a:endParaRPr>
            </a:p>
          </p:txBody>
        </p:sp>
      </p:grpSp>
      <p:sp>
        <p:nvSpPr>
          <p:cNvPr id="36" name="文本框 35"/>
          <p:cNvSpPr txBox="1"/>
          <p:nvPr/>
        </p:nvSpPr>
        <p:spPr>
          <a:xfrm>
            <a:off x="2111513" y="4429199"/>
            <a:ext cx="2242922" cy="707886"/>
          </a:xfrm>
          <a:prstGeom prst="rect">
            <a:avLst/>
          </a:prstGeom>
          <a:noFill/>
        </p:spPr>
        <p:txBody>
          <a:bodyPr wrap="none" rtlCol="0">
            <a:spAutoFit/>
          </a:bodyPr>
          <a:lstStyle/>
          <a:p>
            <a:r>
              <a:rPr kumimoji="1" lang="zh-CN" altLang="en-US" sz="4000" b="1" dirty="0">
                <a:solidFill>
                  <a:srgbClr val="0070C0"/>
                </a:solidFill>
                <a:latin typeface="黑体" panose="02010609060101010101" charset="-122"/>
                <a:ea typeface="思源黑体 CN Regular"/>
              </a:rPr>
              <a:t>预期效果</a:t>
            </a:r>
            <a:endParaRPr kumimoji="1" lang="zh-CN" altLang="en-US" sz="4000" b="1" dirty="0">
              <a:solidFill>
                <a:srgbClr val="0070C0"/>
              </a:solidFill>
              <a:latin typeface="黑体" panose="02010609060101010101" charset="-122"/>
              <a:ea typeface="思源黑体 CN Regular"/>
            </a:endParaRPr>
          </a:p>
        </p:txBody>
      </p:sp>
      <p:grpSp>
        <p:nvGrpSpPr>
          <p:cNvPr id="37" name="组合 36"/>
          <p:cNvGrpSpPr/>
          <p:nvPr/>
        </p:nvGrpSpPr>
        <p:grpSpPr>
          <a:xfrm rot="5400000">
            <a:off x="5582335" y="3552446"/>
            <a:ext cx="1061215" cy="1434865"/>
            <a:chOff x="1967542" y="991717"/>
            <a:chExt cx="3217334" cy="4416978"/>
          </a:xfrm>
        </p:grpSpPr>
        <p:grpSp>
          <p:nvGrpSpPr>
            <p:cNvPr id="38" name="组合 37"/>
            <p:cNvGrpSpPr/>
            <p:nvPr/>
          </p:nvGrpSpPr>
          <p:grpSpPr>
            <a:xfrm>
              <a:off x="1967542" y="991717"/>
              <a:ext cx="3217334" cy="4416978"/>
              <a:chOff x="1475656" y="743787"/>
              <a:chExt cx="2413000" cy="3312733"/>
            </a:xfrm>
          </p:grpSpPr>
          <p:sp>
            <p:nvSpPr>
              <p:cNvPr id="40" name="Freeform 54"/>
              <p:cNvSpPr/>
              <p:nvPr/>
            </p:nvSpPr>
            <p:spPr bwMode="auto">
              <a:xfrm>
                <a:off x="1861418" y="2410282"/>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F5A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eaLnBrk="1" fontAlgn="auto" hangingPunct="1">
                  <a:spcBef>
                    <a:spcPts val="0"/>
                  </a:spcBef>
                  <a:spcAft>
                    <a:spcPts val="0"/>
                  </a:spcAft>
                  <a:defRPr/>
                </a:pPr>
                <a:endParaRPr lang="zh-CN" altLang="en-US" kern="0">
                  <a:solidFill>
                    <a:sysClr val="windowText" lastClr="000000"/>
                  </a:solidFill>
                  <a:latin typeface="思源黑体 CN Regular" panose="020B0500000000000000" pitchFamily="34" charset="-122"/>
                  <a:ea typeface="思源黑体 CN Regular"/>
                </a:endParaRPr>
              </a:p>
            </p:txBody>
          </p:sp>
          <p:sp>
            <p:nvSpPr>
              <p:cNvPr id="41" name="Freeform 54"/>
              <p:cNvSpPr/>
              <p:nvPr/>
            </p:nvSpPr>
            <p:spPr bwMode="auto">
              <a:xfrm>
                <a:off x="1861418" y="743787"/>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F5A200"/>
              </a:solidFill>
              <a:ln w="9525">
                <a:noFill/>
                <a:round/>
              </a:ln>
            </p:spPr>
            <p:txBody>
              <a:bodyPr vert="horz" wrap="square" lIns="91440" tIns="45720" rIns="91440" bIns="45720" numCol="1" anchor="t" anchorCtr="0" compatLnSpc="1"/>
              <a:lstStyle/>
              <a:p>
                <a:pPr defTabSz="913765" eaLnBrk="1" fontAlgn="auto" hangingPunct="1">
                  <a:spcBef>
                    <a:spcPts val="0"/>
                  </a:spcBef>
                  <a:spcAft>
                    <a:spcPts val="0"/>
                  </a:spcAft>
                  <a:defRPr/>
                </a:pPr>
                <a:endParaRPr lang="zh-CN" altLang="en-US" kern="0">
                  <a:solidFill>
                    <a:sysClr val="windowText" lastClr="000000"/>
                  </a:solidFill>
                  <a:latin typeface="思源黑体 CN Regular" panose="020B0500000000000000" pitchFamily="34" charset="-122"/>
                  <a:ea typeface="思源黑体 CN Regular"/>
                </a:endParaRPr>
              </a:p>
            </p:txBody>
          </p:sp>
          <p:sp>
            <p:nvSpPr>
              <p:cNvPr id="42" name="Freeform 73"/>
              <p:cNvSpPr/>
              <p:nvPr/>
            </p:nvSpPr>
            <p:spPr bwMode="auto">
              <a:xfrm>
                <a:off x="1475656" y="1183524"/>
                <a:ext cx="2413000" cy="2414588"/>
              </a:xfrm>
              <a:custGeom>
                <a:avLst/>
                <a:gdLst>
                  <a:gd name="T0" fmla="*/ 1520 w 1520"/>
                  <a:gd name="T1" fmla="*/ 761 h 1521"/>
                  <a:gd name="T2" fmla="*/ 760 w 1520"/>
                  <a:gd name="T3" fmla="*/ 1521 h 1521"/>
                  <a:gd name="T4" fmla="*/ 0 w 1520"/>
                  <a:gd name="T5" fmla="*/ 761 h 1521"/>
                  <a:gd name="T6" fmla="*/ 760 w 1520"/>
                  <a:gd name="T7" fmla="*/ 0 h 1521"/>
                  <a:gd name="T8" fmla="*/ 1520 w 1520"/>
                  <a:gd name="T9" fmla="*/ 761 h 1521"/>
                </a:gdLst>
                <a:ahLst/>
                <a:cxnLst>
                  <a:cxn ang="0">
                    <a:pos x="T0" y="T1"/>
                  </a:cxn>
                  <a:cxn ang="0">
                    <a:pos x="T2" y="T3"/>
                  </a:cxn>
                  <a:cxn ang="0">
                    <a:pos x="T4" y="T5"/>
                  </a:cxn>
                  <a:cxn ang="0">
                    <a:pos x="T6" y="T7"/>
                  </a:cxn>
                  <a:cxn ang="0">
                    <a:pos x="T8" y="T9"/>
                  </a:cxn>
                </a:cxnLst>
                <a:rect l="0" t="0" r="r" b="b"/>
                <a:pathLst>
                  <a:path w="1520" h="1521">
                    <a:moveTo>
                      <a:pt x="1520" y="761"/>
                    </a:moveTo>
                    <a:lnTo>
                      <a:pt x="760" y="1521"/>
                    </a:lnTo>
                    <a:lnTo>
                      <a:pt x="0" y="761"/>
                    </a:lnTo>
                    <a:lnTo>
                      <a:pt x="760" y="0"/>
                    </a:lnTo>
                    <a:lnTo>
                      <a:pt x="1520" y="761"/>
                    </a:lnTo>
                    <a:close/>
                  </a:path>
                </a:pathLst>
              </a:custGeom>
              <a:solidFill>
                <a:srgbClr val="004EA2"/>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eaLnBrk="1" fontAlgn="auto" hangingPunct="1">
                  <a:spcBef>
                    <a:spcPts val="0"/>
                  </a:spcBef>
                  <a:spcAft>
                    <a:spcPts val="0"/>
                  </a:spcAft>
                  <a:defRPr/>
                </a:pPr>
                <a:endParaRPr lang="zh-CN" altLang="en-US" kern="0">
                  <a:solidFill>
                    <a:sysClr val="windowText" lastClr="000000"/>
                  </a:solidFill>
                  <a:latin typeface="思源黑体 CN Regular" panose="020B0500000000000000" pitchFamily="34" charset="-122"/>
                  <a:ea typeface="思源黑体 CN Regular"/>
                </a:endParaRPr>
              </a:p>
            </p:txBody>
          </p:sp>
        </p:grpSp>
        <p:sp>
          <p:nvSpPr>
            <p:cNvPr id="39" name="Rectangle 9"/>
            <p:cNvSpPr/>
            <p:nvPr/>
          </p:nvSpPr>
          <p:spPr>
            <a:xfrm rot="16200000">
              <a:off x="2182933" y="2667297"/>
              <a:ext cx="2364485" cy="923328"/>
            </a:xfrm>
            <a:prstGeom prst="rect">
              <a:avLst/>
            </a:prstGeom>
          </p:spPr>
          <p:txBody>
            <a:bodyPr wrap="square">
              <a:noAutofit/>
            </a:bodyPr>
            <a:lstStyle/>
            <a:p>
              <a:pPr algn="ctr" defTabSz="913765" eaLnBrk="1" fontAlgn="auto" hangingPunct="1">
                <a:spcBef>
                  <a:spcPts val="0"/>
                </a:spcBef>
                <a:spcAft>
                  <a:spcPts val="0"/>
                </a:spcAft>
                <a:defRPr/>
              </a:pPr>
              <a:r>
                <a:rPr lang="en-US" altLang="zh-CN" sz="2400" b="1" kern="0" dirty="0">
                  <a:solidFill>
                    <a:schemeClr val="bg1"/>
                  </a:solidFill>
                  <a:latin typeface="思源黑体 CN Regular" panose="020B0500000000000000" pitchFamily="34" charset="-122"/>
                  <a:ea typeface="思源黑体 CN Regular"/>
                </a:rPr>
                <a:t>04</a:t>
              </a:r>
              <a:endParaRPr lang="zh-CN" altLang="en-US" sz="4400" b="1" kern="0" dirty="0">
                <a:solidFill>
                  <a:schemeClr val="bg1"/>
                </a:solidFill>
                <a:latin typeface="思源黑体 CN Regular" panose="020B0500000000000000" pitchFamily="34" charset="-122"/>
                <a:ea typeface="思源黑体 CN Regular"/>
              </a:endParaRPr>
            </a:p>
          </p:txBody>
        </p:sp>
      </p:grpSp>
      <p:sp>
        <p:nvSpPr>
          <p:cNvPr id="43" name="文本框 42"/>
          <p:cNvSpPr txBox="1"/>
          <p:nvPr/>
        </p:nvSpPr>
        <p:spPr>
          <a:xfrm>
            <a:off x="6838463" y="3868375"/>
            <a:ext cx="2242922" cy="707886"/>
          </a:xfrm>
          <a:prstGeom prst="rect">
            <a:avLst/>
          </a:prstGeom>
          <a:noFill/>
        </p:spPr>
        <p:txBody>
          <a:bodyPr wrap="none" rtlCol="0">
            <a:spAutoFit/>
          </a:bodyPr>
          <a:lstStyle/>
          <a:p>
            <a:r>
              <a:rPr kumimoji="1" lang="zh-CN" altLang="en-US" sz="4000" b="1" dirty="0">
                <a:solidFill>
                  <a:srgbClr val="0070C0"/>
                </a:solidFill>
                <a:latin typeface="黑体" panose="02010609060101010101" charset="-122"/>
                <a:ea typeface="思源黑体 CN Regular"/>
              </a:rPr>
              <a:t>工作内容</a:t>
            </a:r>
            <a:endParaRPr kumimoji="1" lang="zh-CN" altLang="en-US" sz="4000" b="1" dirty="0">
              <a:solidFill>
                <a:srgbClr val="0070C0"/>
              </a:solidFill>
              <a:latin typeface="黑体" panose="02010609060101010101" charset="-122"/>
              <a:ea typeface="思源黑体 CN Regular"/>
            </a:endParaRPr>
          </a:p>
        </p:txBody>
      </p:sp>
      <p:grpSp>
        <p:nvGrpSpPr>
          <p:cNvPr id="44" name="组合 43"/>
          <p:cNvGrpSpPr/>
          <p:nvPr/>
        </p:nvGrpSpPr>
        <p:grpSpPr>
          <a:xfrm rot="5400000">
            <a:off x="5590423" y="4891679"/>
            <a:ext cx="1061215" cy="1434865"/>
            <a:chOff x="1967542" y="991717"/>
            <a:chExt cx="3217334" cy="4416978"/>
          </a:xfrm>
        </p:grpSpPr>
        <p:grpSp>
          <p:nvGrpSpPr>
            <p:cNvPr id="45" name="组合 44"/>
            <p:cNvGrpSpPr/>
            <p:nvPr/>
          </p:nvGrpSpPr>
          <p:grpSpPr>
            <a:xfrm>
              <a:off x="1967542" y="991717"/>
              <a:ext cx="3217334" cy="4416978"/>
              <a:chOff x="1475656" y="743787"/>
              <a:chExt cx="2413000" cy="3312733"/>
            </a:xfrm>
          </p:grpSpPr>
          <p:sp>
            <p:nvSpPr>
              <p:cNvPr id="47" name="Freeform 54"/>
              <p:cNvSpPr/>
              <p:nvPr/>
            </p:nvSpPr>
            <p:spPr bwMode="auto">
              <a:xfrm>
                <a:off x="1861418" y="2410282"/>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F5A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eaLnBrk="1" fontAlgn="auto" hangingPunct="1">
                  <a:spcBef>
                    <a:spcPts val="0"/>
                  </a:spcBef>
                  <a:spcAft>
                    <a:spcPts val="0"/>
                  </a:spcAft>
                  <a:defRPr/>
                </a:pPr>
                <a:endParaRPr lang="zh-CN" altLang="en-US" kern="0">
                  <a:solidFill>
                    <a:sysClr val="windowText" lastClr="000000"/>
                  </a:solidFill>
                  <a:latin typeface="思源黑体 CN Regular" panose="020B0500000000000000" pitchFamily="34" charset="-122"/>
                  <a:ea typeface="思源黑体 CN Regular"/>
                </a:endParaRPr>
              </a:p>
            </p:txBody>
          </p:sp>
          <p:sp>
            <p:nvSpPr>
              <p:cNvPr id="48" name="Freeform 54"/>
              <p:cNvSpPr/>
              <p:nvPr/>
            </p:nvSpPr>
            <p:spPr bwMode="auto">
              <a:xfrm>
                <a:off x="1861418" y="743787"/>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F5A200"/>
              </a:solidFill>
              <a:ln w="9525">
                <a:noFill/>
                <a:round/>
              </a:ln>
            </p:spPr>
            <p:txBody>
              <a:bodyPr vert="horz" wrap="square" lIns="91440" tIns="45720" rIns="91440" bIns="45720" numCol="1" anchor="t" anchorCtr="0" compatLnSpc="1"/>
              <a:lstStyle/>
              <a:p>
                <a:pPr defTabSz="913765" eaLnBrk="1" fontAlgn="auto" hangingPunct="1">
                  <a:spcBef>
                    <a:spcPts val="0"/>
                  </a:spcBef>
                  <a:spcAft>
                    <a:spcPts val="0"/>
                  </a:spcAft>
                  <a:defRPr/>
                </a:pPr>
                <a:endParaRPr lang="zh-CN" altLang="en-US" kern="0">
                  <a:solidFill>
                    <a:sysClr val="windowText" lastClr="000000"/>
                  </a:solidFill>
                  <a:latin typeface="思源黑体 CN Regular" panose="020B0500000000000000" pitchFamily="34" charset="-122"/>
                  <a:ea typeface="思源黑体 CN Regular"/>
                </a:endParaRPr>
              </a:p>
            </p:txBody>
          </p:sp>
          <p:sp>
            <p:nvSpPr>
              <p:cNvPr id="49" name="Freeform 73"/>
              <p:cNvSpPr/>
              <p:nvPr/>
            </p:nvSpPr>
            <p:spPr bwMode="auto">
              <a:xfrm>
                <a:off x="1475656" y="1183524"/>
                <a:ext cx="2413000" cy="2414588"/>
              </a:xfrm>
              <a:custGeom>
                <a:avLst/>
                <a:gdLst>
                  <a:gd name="T0" fmla="*/ 1520 w 1520"/>
                  <a:gd name="T1" fmla="*/ 761 h 1521"/>
                  <a:gd name="T2" fmla="*/ 760 w 1520"/>
                  <a:gd name="T3" fmla="*/ 1521 h 1521"/>
                  <a:gd name="T4" fmla="*/ 0 w 1520"/>
                  <a:gd name="T5" fmla="*/ 761 h 1521"/>
                  <a:gd name="T6" fmla="*/ 760 w 1520"/>
                  <a:gd name="T7" fmla="*/ 0 h 1521"/>
                  <a:gd name="T8" fmla="*/ 1520 w 1520"/>
                  <a:gd name="T9" fmla="*/ 761 h 1521"/>
                </a:gdLst>
                <a:ahLst/>
                <a:cxnLst>
                  <a:cxn ang="0">
                    <a:pos x="T0" y="T1"/>
                  </a:cxn>
                  <a:cxn ang="0">
                    <a:pos x="T2" y="T3"/>
                  </a:cxn>
                  <a:cxn ang="0">
                    <a:pos x="T4" y="T5"/>
                  </a:cxn>
                  <a:cxn ang="0">
                    <a:pos x="T6" y="T7"/>
                  </a:cxn>
                  <a:cxn ang="0">
                    <a:pos x="T8" y="T9"/>
                  </a:cxn>
                </a:cxnLst>
                <a:rect l="0" t="0" r="r" b="b"/>
                <a:pathLst>
                  <a:path w="1520" h="1521">
                    <a:moveTo>
                      <a:pt x="1520" y="761"/>
                    </a:moveTo>
                    <a:lnTo>
                      <a:pt x="760" y="1521"/>
                    </a:lnTo>
                    <a:lnTo>
                      <a:pt x="0" y="761"/>
                    </a:lnTo>
                    <a:lnTo>
                      <a:pt x="760" y="0"/>
                    </a:lnTo>
                    <a:lnTo>
                      <a:pt x="1520" y="761"/>
                    </a:lnTo>
                    <a:close/>
                  </a:path>
                </a:pathLst>
              </a:custGeom>
              <a:solidFill>
                <a:srgbClr val="004EA2"/>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eaLnBrk="1" fontAlgn="auto" hangingPunct="1">
                  <a:spcBef>
                    <a:spcPts val="0"/>
                  </a:spcBef>
                  <a:spcAft>
                    <a:spcPts val="0"/>
                  </a:spcAft>
                  <a:defRPr/>
                </a:pPr>
                <a:endParaRPr lang="zh-CN" altLang="en-US" kern="0">
                  <a:solidFill>
                    <a:sysClr val="windowText" lastClr="000000"/>
                  </a:solidFill>
                  <a:latin typeface="思源黑体 CN Regular" panose="020B0500000000000000" pitchFamily="34" charset="-122"/>
                  <a:ea typeface="思源黑体 CN Regular"/>
                </a:endParaRPr>
              </a:p>
            </p:txBody>
          </p:sp>
        </p:grpSp>
        <p:sp>
          <p:nvSpPr>
            <p:cNvPr id="46" name="Rectangle 9"/>
            <p:cNvSpPr/>
            <p:nvPr/>
          </p:nvSpPr>
          <p:spPr>
            <a:xfrm rot="16200000">
              <a:off x="2182933" y="2667297"/>
              <a:ext cx="2364485" cy="923328"/>
            </a:xfrm>
            <a:prstGeom prst="rect">
              <a:avLst/>
            </a:prstGeom>
          </p:spPr>
          <p:txBody>
            <a:bodyPr wrap="square">
              <a:noAutofit/>
            </a:bodyPr>
            <a:lstStyle/>
            <a:p>
              <a:pPr algn="ctr" defTabSz="913765" eaLnBrk="1" fontAlgn="auto" hangingPunct="1">
                <a:spcBef>
                  <a:spcPts val="0"/>
                </a:spcBef>
                <a:spcAft>
                  <a:spcPts val="0"/>
                </a:spcAft>
                <a:defRPr/>
              </a:pPr>
              <a:r>
                <a:rPr lang="en-US" altLang="zh-CN" sz="2400" b="1" kern="0" dirty="0">
                  <a:solidFill>
                    <a:schemeClr val="bg1"/>
                  </a:solidFill>
                  <a:latin typeface="思源黑体 CN Regular" panose="020B0500000000000000" pitchFamily="34" charset="-122"/>
                  <a:ea typeface="思源黑体 CN Regular"/>
                </a:rPr>
                <a:t>06</a:t>
              </a:r>
              <a:endParaRPr lang="zh-CN" altLang="en-US" sz="4400" b="1" kern="0" dirty="0">
                <a:solidFill>
                  <a:schemeClr val="bg1"/>
                </a:solidFill>
                <a:latin typeface="思源黑体 CN Regular" panose="020B0500000000000000" pitchFamily="34" charset="-122"/>
                <a:ea typeface="思源黑体 CN Regular"/>
              </a:endParaRPr>
            </a:p>
          </p:txBody>
        </p:sp>
      </p:grpSp>
      <p:sp>
        <p:nvSpPr>
          <p:cNvPr id="50" name="文本框 49"/>
          <p:cNvSpPr txBox="1"/>
          <p:nvPr/>
        </p:nvSpPr>
        <p:spPr>
          <a:xfrm>
            <a:off x="6846551" y="5207608"/>
            <a:ext cx="1210588" cy="707886"/>
          </a:xfrm>
          <a:prstGeom prst="rect">
            <a:avLst/>
          </a:prstGeom>
          <a:noFill/>
        </p:spPr>
        <p:txBody>
          <a:bodyPr wrap="none" rtlCol="0">
            <a:spAutoFit/>
          </a:bodyPr>
          <a:lstStyle/>
          <a:p>
            <a:r>
              <a:rPr kumimoji="1" lang="zh-CN" altLang="en-US" sz="4000" b="1" dirty="0">
                <a:solidFill>
                  <a:srgbClr val="0070C0"/>
                </a:solidFill>
                <a:latin typeface="黑体" panose="02010609060101010101" charset="-122"/>
                <a:ea typeface="思源黑体 CN Regular"/>
              </a:rPr>
              <a:t>其他</a:t>
            </a:r>
            <a:endParaRPr kumimoji="1" lang="zh-CN" altLang="en-US" sz="4000" b="1" dirty="0">
              <a:solidFill>
                <a:srgbClr val="0070C0"/>
              </a:solidFill>
              <a:latin typeface="黑体" panose="02010609060101010101" charset="-122"/>
              <a:ea typeface="思源黑体 CN Regular"/>
            </a:endParaRPr>
          </a:p>
        </p:txBody>
      </p:sp>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334" y="1460328"/>
            <a:ext cx="11514666" cy="4267980"/>
          </a:xfrm>
        </p:spPr>
        <p:txBody>
          <a:bodyPr>
            <a:normAutofit/>
          </a:bodyPr>
          <a:lstStyle/>
          <a:p>
            <a:pPr>
              <a:lnSpc>
                <a:spcPct val="150000"/>
              </a:lnSpc>
            </a:pPr>
            <a:r>
              <a:rPr kumimoji="1" lang="zh-CN" altLang="en-US" sz="2000" dirty="0">
                <a:solidFill>
                  <a:schemeClr val="tx1"/>
                </a:solidFill>
                <a:ea typeface="思源黑体 CN Regular"/>
              </a:rPr>
              <a:t>第一阶段（深度模型搭建）：</a:t>
            </a:r>
            <a:endParaRPr kumimoji="1" lang="en-US" altLang="zh-CN" sz="2000" dirty="0">
              <a:solidFill>
                <a:schemeClr val="tx1"/>
              </a:solidFill>
              <a:ea typeface="思源黑体 CN Regular"/>
            </a:endParaRPr>
          </a:p>
          <a:p>
            <a:pPr>
              <a:lnSpc>
                <a:spcPct val="150000"/>
              </a:lnSpc>
            </a:pPr>
            <a:r>
              <a:rPr kumimoji="1" lang="en-US" altLang="zh-CN" sz="2000" dirty="0">
                <a:solidFill>
                  <a:schemeClr val="tx1"/>
                </a:solidFill>
                <a:ea typeface="思源黑体 CN Regular"/>
              </a:rPr>
              <a:t>5</a:t>
            </a:r>
            <a:r>
              <a:rPr kumimoji="1" lang="zh-CN" altLang="en-US" sz="2000" dirty="0">
                <a:solidFill>
                  <a:schemeClr val="tx1"/>
                </a:solidFill>
                <a:ea typeface="思源黑体 CN Regular"/>
              </a:rPr>
              <a:t>、利用深度模型进行皮肤病的预测与分析</a:t>
            </a:r>
            <a:endParaRPr kumimoji="1" lang="zh-CN" altLang="en-US" sz="2000" dirty="0">
              <a:solidFill>
                <a:schemeClr val="tx1"/>
              </a:solidFill>
              <a:ea typeface="思源黑体 CN Regular"/>
            </a:endParaRPr>
          </a:p>
          <a:p>
            <a:pPr marL="0" indent="0">
              <a:lnSpc>
                <a:spcPct val="150000"/>
              </a:lnSpc>
              <a:buNone/>
            </a:pPr>
            <a:endParaRPr kumimoji="1" lang="zh-CN" altLang="en-US" sz="2000" dirty="0">
              <a:solidFill>
                <a:schemeClr val="tx1"/>
              </a:solidFill>
              <a:ea typeface="思源黑体 CN Regular"/>
            </a:endParaRPr>
          </a:p>
        </p:txBody>
      </p:sp>
      <p:grpSp>
        <p:nvGrpSpPr>
          <p:cNvPr id="4" name="组合 3"/>
          <p:cNvGrpSpPr/>
          <p:nvPr/>
        </p:nvGrpSpPr>
        <p:grpSpPr>
          <a:xfrm rot="5400000">
            <a:off x="864159" y="212571"/>
            <a:ext cx="1061215" cy="1434865"/>
            <a:chOff x="1967542" y="991717"/>
            <a:chExt cx="3217334" cy="4416978"/>
          </a:xfrm>
        </p:grpSpPr>
        <p:grpSp>
          <p:nvGrpSpPr>
            <p:cNvPr id="5" name="组合 4"/>
            <p:cNvGrpSpPr/>
            <p:nvPr/>
          </p:nvGrpSpPr>
          <p:grpSpPr>
            <a:xfrm>
              <a:off x="1967542" y="991717"/>
              <a:ext cx="3217334" cy="4416978"/>
              <a:chOff x="1475656" y="743787"/>
              <a:chExt cx="2413000" cy="3312733"/>
            </a:xfrm>
          </p:grpSpPr>
          <p:sp>
            <p:nvSpPr>
              <p:cNvPr id="7" name="Freeform 54"/>
              <p:cNvSpPr/>
              <p:nvPr/>
            </p:nvSpPr>
            <p:spPr bwMode="auto">
              <a:xfrm>
                <a:off x="1861418" y="2410282"/>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F5A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eaLnBrk="1" fontAlgn="auto" hangingPunct="1">
                  <a:spcBef>
                    <a:spcPts val="0"/>
                  </a:spcBef>
                  <a:spcAft>
                    <a:spcPts val="0"/>
                  </a:spcAft>
                  <a:defRPr/>
                </a:pPr>
                <a:endParaRPr lang="zh-CN" altLang="en-US" kern="0">
                  <a:solidFill>
                    <a:sysClr val="windowText" lastClr="000000"/>
                  </a:solidFill>
                  <a:latin typeface="思源黑体 CN Regular" panose="020B0500000000000000" pitchFamily="34" charset="-122"/>
                  <a:ea typeface="思源黑体 CN Regular" panose="020B0500000000000000" pitchFamily="34" charset="-122"/>
                </a:endParaRPr>
              </a:p>
            </p:txBody>
          </p:sp>
          <p:sp>
            <p:nvSpPr>
              <p:cNvPr id="8" name="Freeform 54"/>
              <p:cNvSpPr/>
              <p:nvPr/>
            </p:nvSpPr>
            <p:spPr bwMode="auto">
              <a:xfrm>
                <a:off x="1861418" y="743787"/>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F5A200"/>
              </a:solidFill>
              <a:ln w="9525">
                <a:noFill/>
                <a:round/>
              </a:ln>
            </p:spPr>
            <p:txBody>
              <a:bodyPr vert="horz" wrap="square" lIns="91440" tIns="45720" rIns="91440" bIns="45720" numCol="1" anchor="t" anchorCtr="0" compatLnSpc="1"/>
              <a:lstStyle/>
              <a:p>
                <a:pPr defTabSz="913765" eaLnBrk="1" fontAlgn="auto" hangingPunct="1">
                  <a:spcBef>
                    <a:spcPts val="0"/>
                  </a:spcBef>
                  <a:spcAft>
                    <a:spcPts val="0"/>
                  </a:spcAft>
                  <a:defRPr/>
                </a:pPr>
                <a:endParaRPr lang="zh-CN" altLang="en-US" kern="0">
                  <a:solidFill>
                    <a:sysClr val="windowText" lastClr="000000"/>
                  </a:solidFill>
                  <a:latin typeface="思源黑体 CN Regular" panose="020B0500000000000000" pitchFamily="34" charset="-122"/>
                  <a:ea typeface="思源黑体 CN Regular" panose="020B0500000000000000" pitchFamily="34" charset="-122"/>
                </a:endParaRPr>
              </a:p>
            </p:txBody>
          </p:sp>
          <p:sp>
            <p:nvSpPr>
              <p:cNvPr id="9" name="Freeform 73"/>
              <p:cNvSpPr/>
              <p:nvPr/>
            </p:nvSpPr>
            <p:spPr bwMode="auto">
              <a:xfrm>
                <a:off x="1475656" y="1183524"/>
                <a:ext cx="2413000" cy="2414588"/>
              </a:xfrm>
              <a:custGeom>
                <a:avLst/>
                <a:gdLst>
                  <a:gd name="T0" fmla="*/ 1520 w 1520"/>
                  <a:gd name="T1" fmla="*/ 761 h 1521"/>
                  <a:gd name="T2" fmla="*/ 760 w 1520"/>
                  <a:gd name="T3" fmla="*/ 1521 h 1521"/>
                  <a:gd name="T4" fmla="*/ 0 w 1520"/>
                  <a:gd name="T5" fmla="*/ 761 h 1521"/>
                  <a:gd name="T6" fmla="*/ 760 w 1520"/>
                  <a:gd name="T7" fmla="*/ 0 h 1521"/>
                  <a:gd name="T8" fmla="*/ 1520 w 1520"/>
                  <a:gd name="T9" fmla="*/ 761 h 1521"/>
                </a:gdLst>
                <a:ahLst/>
                <a:cxnLst>
                  <a:cxn ang="0">
                    <a:pos x="T0" y="T1"/>
                  </a:cxn>
                  <a:cxn ang="0">
                    <a:pos x="T2" y="T3"/>
                  </a:cxn>
                  <a:cxn ang="0">
                    <a:pos x="T4" y="T5"/>
                  </a:cxn>
                  <a:cxn ang="0">
                    <a:pos x="T6" y="T7"/>
                  </a:cxn>
                  <a:cxn ang="0">
                    <a:pos x="T8" y="T9"/>
                  </a:cxn>
                </a:cxnLst>
                <a:rect l="0" t="0" r="r" b="b"/>
                <a:pathLst>
                  <a:path w="1520" h="1521">
                    <a:moveTo>
                      <a:pt x="1520" y="761"/>
                    </a:moveTo>
                    <a:lnTo>
                      <a:pt x="760" y="1521"/>
                    </a:lnTo>
                    <a:lnTo>
                      <a:pt x="0" y="761"/>
                    </a:lnTo>
                    <a:lnTo>
                      <a:pt x="760" y="0"/>
                    </a:lnTo>
                    <a:lnTo>
                      <a:pt x="1520" y="761"/>
                    </a:lnTo>
                    <a:close/>
                  </a:path>
                </a:pathLst>
              </a:custGeom>
              <a:solidFill>
                <a:srgbClr val="004EA2"/>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eaLnBrk="1" fontAlgn="auto" hangingPunct="1">
                  <a:spcBef>
                    <a:spcPts val="0"/>
                  </a:spcBef>
                  <a:spcAft>
                    <a:spcPts val="0"/>
                  </a:spcAft>
                  <a:defRPr/>
                </a:pPr>
                <a:endParaRPr lang="zh-CN" altLang="en-US" kern="0">
                  <a:solidFill>
                    <a:sysClr val="windowText" lastClr="000000"/>
                  </a:solidFill>
                  <a:latin typeface="思源黑体 CN Regular" panose="020B0500000000000000" pitchFamily="34" charset="-122"/>
                  <a:ea typeface="思源黑体 CN Regular" panose="020B0500000000000000" pitchFamily="34" charset="-122"/>
                </a:endParaRPr>
              </a:p>
            </p:txBody>
          </p:sp>
        </p:grpSp>
        <p:sp>
          <p:nvSpPr>
            <p:cNvPr id="6" name="Rectangle 9"/>
            <p:cNvSpPr/>
            <p:nvPr/>
          </p:nvSpPr>
          <p:spPr>
            <a:xfrm rot="16200000">
              <a:off x="2182933" y="2667297"/>
              <a:ext cx="2364485" cy="923328"/>
            </a:xfrm>
            <a:prstGeom prst="rect">
              <a:avLst/>
            </a:prstGeom>
          </p:spPr>
          <p:txBody>
            <a:bodyPr wrap="square">
              <a:noAutofit/>
            </a:bodyPr>
            <a:lstStyle/>
            <a:p>
              <a:pPr algn="ctr" defTabSz="913765" eaLnBrk="1" fontAlgn="auto" hangingPunct="1">
                <a:spcBef>
                  <a:spcPts val="0"/>
                </a:spcBef>
                <a:spcAft>
                  <a:spcPts val="0"/>
                </a:spcAft>
                <a:defRPr/>
              </a:pPr>
              <a:r>
                <a:rPr lang="en-US" altLang="zh-CN" sz="2400" b="1" kern="0" dirty="0">
                  <a:solidFill>
                    <a:schemeClr val="bg1"/>
                  </a:solidFill>
                  <a:latin typeface="思源黑体 CN Regular" panose="020B0500000000000000" pitchFamily="34" charset="-122"/>
                  <a:ea typeface="思源黑体 CN Regular" panose="020B0500000000000000" pitchFamily="34" charset="-122"/>
                </a:rPr>
                <a:t>04</a:t>
              </a:r>
              <a:endParaRPr lang="zh-CN" altLang="en-US" sz="4400" b="1" kern="0" dirty="0">
                <a:solidFill>
                  <a:schemeClr val="bg1"/>
                </a:solidFill>
                <a:latin typeface="思源黑体 CN Regular" panose="020B0500000000000000" pitchFamily="34" charset="-122"/>
                <a:ea typeface="思源黑体 CN Regular" panose="020B0500000000000000" pitchFamily="34" charset="-122"/>
              </a:endParaRPr>
            </a:p>
          </p:txBody>
        </p:sp>
      </p:grpSp>
      <p:sp>
        <p:nvSpPr>
          <p:cNvPr id="10" name="文本框 9"/>
          <p:cNvSpPr txBox="1"/>
          <p:nvPr/>
        </p:nvSpPr>
        <p:spPr>
          <a:xfrm>
            <a:off x="2120287" y="528500"/>
            <a:ext cx="4267200" cy="706755"/>
          </a:xfrm>
          <a:prstGeom prst="rect">
            <a:avLst/>
          </a:prstGeom>
          <a:noFill/>
        </p:spPr>
        <p:txBody>
          <a:bodyPr wrap="none" rtlCol="0">
            <a:spAutoFit/>
          </a:bodyPr>
          <a:lstStyle/>
          <a:p>
            <a:r>
              <a:rPr kumimoji="1" lang="zh-CN" altLang="en-US" sz="4000" b="1" dirty="0">
                <a:solidFill>
                  <a:srgbClr val="0070C0"/>
                </a:solidFill>
                <a:latin typeface="黑体" panose="02010609060101010101" charset="-122"/>
                <a:ea typeface="黑体" panose="02010609060101010101" charset="-122"/>
              </a:rPr>
              <a:t>工作内容（结果）</a:t>
            </a:r>
            <a:endParaRPr kumimoji="1" lang="zh-CN" altLang="en-US" sz="4000" b="1" dirty="0">
              <a:solidFill>
                <a:srgbClr val="0070C0"/>
              </a:solidFill>
              <a:latin typeface="黑体" panose="02010609060101010101" charset="-122"/>
              <a:ea typeface="黑体" panose="02010609060101010101" charset="-122"/>
            </a:endParaRPr>
          </a:p>
        </p:txBody>
      </p:sp>
      <p:pic>
        <p:nvPicPr>
          <p:cNvPr id="12" name="图片 11" descr="参考9"/>
          <p:cNvPicPr>
            <a:picLocks noChangeAspect="1"/>
          </p:cNvPicPr>
          <p:nvPr/>
        </p:nvPicPr>
        <p:blipFill>
          <a:blip r:embed="rId1"/>
          <a:stretch>
            <a:fillRect/>
          </a:stretch>
        </p:blipFill>
        <p:spPr>
          <a:xfrm>
            <a:off x="1473835" y="2872740"/>
            <a:ext cx="3912235" cy="2855595"/>
          </a:xfrm>
          <a:prstGeom prst="rect">
            <a:avLst/>
          </a:prstGeom>
        </p:spPr>
      </p:pic>
      <p:pic>
        <p:nvPicPr>
          <p:cNvPr id="13" name="图片 12" descr="参考10"/>
          <p:cNvPicPr>
            <a:picLocks noChangeAspect="1"/>
          </p:cNvPicPr>
          <p:nvPr/>
        </p:nvPicPr>
        <p:blipFill>
          <a:blip r:embed="rId2"/>
          <a:stretch>
            <a:fillRect/>
          </a:stretch>
        </p:blipFill>
        <p:spPr>
          <a:xfrm>
            <a:off x="5864225" y="2872740"/>
            <a:ext cx="4205605" cy="285559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334" y="1773383"/>
            <a:ext cx="11514666" cy="4267980"/>
          </a:xfrm>
        </p:spPr>
        <p:txBody>
          <a:bodyPr>
            <a:normAutofit/>
          </a:bodyPr>
          <a:lstStyle/>
          <a:p>
            <a:pPr>
              <a:lnSpc>
                <a:spcPct val="150000"/>
              </a:lnSpc>
            </a:pPr>
            <a:r>
              <a:rPr kumimoji="1" lang="zh-CN" altLang="en-US" sz="2000" dirty="0">
                <a:solidFill>
                  <a:schemeClr val="tx1"/>
                </a:solidFill>
                <a:ea typeface="思源黑体 CN Regular"/>
              </a:rPr>
              <a:t>第二阶段（传统模型搭建）：</a:t>
            </a:r>
            <a:endParaRPr kumimoji="1" lang="en-US" altLang="zh-CN" sz="2000" dirty="0">
              <a:solidFill>
                <a:schemeClr val="tx1"/>
              </a:solidFill>
              <a:ea typeface="思源黑体 CN Regular"/>
            </a:endParaRPr>
          </a:p>
          <a:p>
            <a:pPr marL="0" indent="457200">
              <a:lnSpc>
                <a:spcPct val="150000"/>
              </a:lnSpc>
              <a:buNone/>
            </a:pPr>
            <a:r>
              <a:rPr kumimoji="1" lang="en-US" altLang="zh-CN" sz="2000" dirty="0">
                <a:solidFill>
                  <a:schemeClr val="tx1"/>
                </a:solidFill>
                <a:ea typeface="思源黑体 CN Regular"/>
              </a:rPr>
              <a:t>1</a:t>
            </a:r>
            <a:r>
              <a:rPr kumimoji="1" lang="zh-CN" altLang="en-US" sz="2000" dirty="0">
                <a:solidFill>
                  <a:schemeClr val="tx1"/>
                </a:solidFill>
                <a:ea typeface="思源黑体 CN Regular"/>
              </a:rPr>
              <a:t>、提取可能影响决策的特征（如性别、年龄、患病史等）</a:t>
            </a:r>
            <a:endParaRPr kumimoji="1" lang="zh-CN" altLang="en-US" sz="2000" dirty="0">
              <a:solidFill>
                <a:schemeClr val="tx1"/>
              </a:solidFill>
              <a:ea typeface="思源黑体 CN Regular"/>
            </a:endParaRPr>
          </a:p>
          <a:p>
            <a:pPr marL="0" indent="457200">
              <a:lnSpc>
                <a:spcPct val="150000"/>
              </a:lnSpc>
              <a:buNone/>
            </a:pPr>
            <a:r>
              <a:rPr kumimoji="1" lang="en-US" altLang="zh-CN" sz="2000" dirty="0">
                <a:solidFill>
                  <a:schemeClr val="tx1"/>
                </a:solidFill>
                <a:ea typeface="思源黑体 CN Regular"/>
              </a:rPr>
              <a:t>2</a:t>
            </a:r>
            <a:r>
              <a:rPr kumimoji="1" lang="zh-CN" altLang="en-US" sz="2000" dirty="0">
                <a:solidFill>
                  <a:schemeClr val="tx1"/>
                </a:solidFill>
                <a:ea typeface="思源黑体 CN Regular"/>
              </a:rPr>
              <a:t>、利用提取到的特征建立传统特征模型（</a:t>
            </a:r>
            <a:r>
              <a:rPr kumimoji="1" lang="en-US" altLang="zh-CN" sz="2000" dirty="0">
                <a:solidFill>
                  <a:schemeClr val="tx1"/>
                </a:solidFill>
                <a:ea typeface="思源黑体 CN Regular"/>
              </a:rPr>
              <a:t>SVM</a:t>
            </a:r>
            <a:r>
              <a:rPr kumimoji="1" lang="zh-CN" altLang="en-US" sz="2000" dirty="0">
                <a:solidFill>
                  <a:schemeClr val="tx1"/>
                </a:solidFill>
                <a:ea typeface="思源黑体 CN Regular"/>
              </a:rPr>
              <a:t>、</a:t>
            </a:r>
            <a:r>
              <a:rPr kumimoji="1" lang="en-US" altLang="zh-CN" sz="2000" dirty="0">
                <a:solidFill>
                  <a:schemeClr val="tx1"/>
                </a:solidFill>
                <a:ea typeface="思源黑体 CN Regular"/>
              </a:rPr>
              <a:t>K</a:t>
            </a:r>
            <a:r>
              <a:rPr kumimoji="1" lang="zh-CN" altLang="en-US" sz="2000" dirty="0">
                <a:solidFill>
                  <a:schemeClr val="tx1"/>
                </a:solidFill>
                <a:ea typeface="思源黑体 CN Regular"/>
              </a:rPr>
              <a:t>近邻等）</a:t>
            </a:r>
            <a:endParaRPr kumimoji="1" lang="en-US" altLang="zh-CN" sz="2000" dirty="0">
              <a:solidFill>
                <a:schemeClr val="tx1"/>
              </a:solidFill>
              <a:ea typeface="思源黑体 CN Regular"/>
            </a:endParaRPr>
          </a:p>
          <a:p>
            <a:pPr marL="0" indent="457200">
              <a:lnSpc>
                <a:spcPct val="150000"/>
              </a:lnSpc>
              <a:buNone/>
            </a:pPr>
            <a:r>
              <a:rPr kumimoji="1" lang="en-US" altLang="zh-CN" sz="2000" dirty="0">
                <a:solidFill>
                  <a:schemeClr val="tx1"/>
                </a:solidFill>
                <a:ea typeface="思源黑体 CN Regular"/>
              </a:rPr>
              <a:t>3</a:t>
            </a:r>
            <a:r>
              <a:rPr kumimoji="1" lang="zh-CN" altLang="en-US" sz="2000" dirty="0">
                <a:solidFill>
                  <a:schemeClr val="tx1"/>
                </a:solidFill>
                <a:ea typeface="思源黑体 CN Regular"/>
              </a:rPr>
              <a:t>、采用</a:t>
            </a:r>
            <a:r>
              <a:rPr kumimoji="1" lang="en-US" altLang="zh-CN" sz="2000" dirty="0">
                <a:solidFill>
                  <a:schemeClr val="tx1"/>
                </a:solidFill>
                <a:ea typeface="思源黑体 CN Regular"/>
              </a:rPr>
              <a:t>“Soft</a:t>
            </a:r>
            <a:r>
              <a:rPr kumimoji="1" lang="zh-CN" altLang="en-US" sz="2000" dirty="0">
                <a:solidFill>
                  <a:schemeClr val="tx1"/>
                </a:solidFill>
                <a:ea typeface="思源黑体 CN Regular"/>
              </a:rPr>
              <a:t>参数共享模式</a:t>
            </a:r>
            <a:r>
              <a:rPr kumimoji="1" lang="en-US" altLang="zh-CN" sz="2000" dirty="0">
                <a:solidFill>
                  <a:schemeClr val="tx1"/>
                </a:solidFill>
                <a:ea typeface="思源黑体 CN Regular"/>
              </a:rPr>
              <a:t>”</a:t>
            </a:r>
            <a:r>
              <a:rPr kumimoji="1" lang="zh-CN" altLang="en-US" sz="2000" dirty="0">
                <a:solidFill>
                  <a:schemeClr val="tx1"/>
                </a:solidFill>
                <a:ea typeface="思源黑体 CN Regular"/>
              </a:rPr>
              <a:t>，融合深度学习模型和传统特征，建立多任务学习模型。</a:t>
            </a:r>
            <a:endParaRPr kumimoji="1" lang="zh-CN" altLang="en-US" sz="2000" dirty="0">
              <a:solidFill>
                <a:schemeClr val="tx1"/>
              </a:solidFill>
              <a:ea typeface="思源黑体 CN Regular"/>
            </a:endParaRPr>
          </a:p>
        </p:txBody>
      </p:sp>
      <p:grpSp>
        <p:nvGrpSpPr>
          <p:cNvPr id="4" name="组合 3"/>
          <p:cNvGrpSpPr/>
          <p:nvPr/>
        </p:nvGrpSpPr>
        <p:grpSpPr>
          <a:xfrm rot="5400000">
            <a:off x="864159" y="212571"/>
            <a:ext cx="1061215" cy="1434865"/>
            <a:chOff x="1967542" y="991717"/>
            <a:chExt cx="3217334" cy="4416978"/>
          </a:xfrm>
        </p:grpSpPr>
        <p:grpSp>
          <p:nvGrpSpPr>
            <p:cNvPr id="5" name="组合 4"/>
            <p:cNvGrpSpPr/>
            <p:nvPr/>
          </p:nvGrpSpPr>
          <p:grpSpPr>
            <a:xfrm>
              <a:off x="1967542" y="991717"/>
              <a:ext cx="3217334" cy="4416978"/>
              <a:chOff x="1475656" y="743787"/>
              <a:chExt cx="2413000" cy="3312733"/>
            </a:xfrm>
          </p:grpSpPr>
          <p:sp>
            <p:nvSpPr>
              <p:cNvPr id="7" name="Freeform 54"/>
              <p:cNvSpPr/>
              <p:nvPr/>
            </p:nvSpPr>
            <p:spPr bwMode="auto">
              <a:xfrm>
                <a:off x="1861418" y="2410282"/>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F5A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eaLnBrk="1" fontAlgn="auto" hangingPunct="1">
                  <a:spcBef>
                    <a:spcPts val="0"/>
                  </a:spcBef>
                  <a:spcAft>
                    <a:spcPts val="0"/>
                  </a:spcAft>
                  <a:defRPr/>
                </a:pPr>
                <a:endParaRPr lang="zh-CN" altLang="en-US" kern="0">
                  <a:solidFill>
                    <a:sysClr val="windowText" lastClr="000000"/>
                  </a:solidFill>
                  <a:latin typeface="思源黑体 CN Regular" panose="020B0500000000000000" pitchFamily="34" charset="-122"/>
                  <a:ea typeface="思源黑体 CN Regular" panose="020B0500000000000000" pitchFamily="34" charset="-122"/>
                </a:endParaRPr>
              </a:p>
            </p:txBody>
          </p:sp>
          <p:sp>
            <p:nvSpPr>
              <p:cNvPr id="8" name="Freeform 54"/>
              <p:cNvSpPr/>
              <p:nvPr/>
            </p:nvSpPr>
            <p:spPr bwMode="auto">
              <a:xfrm>
                <a:off x="1861418" y="743787"/>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F5A200"/>
              </a:solidFill>
              <a:ln w="9525">
                <a:noFill/>
                <a:round/>
              </a:ln>
            </p:spPr>
            <p:txBody>
              <a:bodyPr vert="horz" wrap="square" lIns="91440" tIns="45720" rIns="91440" bIns="45720" numCol="1" anchor="t" anchorCtr="0" compatLnSpc="1"/>
              <a:lstStyle/>
              <a:p>
                <a:pPr defTabSz="913765" eaLnBrk="1" fontAlgn="auto" hangingPunct="1">
                  <a:spcBef>
                    <a:spcPts val="0"/>
                  </a:spcBef>
                  <a:spcAft>
                    <a:spcPts val="0"/>
                  </a:spcAft>
                  <a:defRPr/>
                </a:pPr>
                <a:endParaRPr lang="zh-CN" altLang="en-US" kern="0">
                  <a:solidFill>
                    <a:sysClr val="windowText" lastClr="000000"/>
                  </a:solidFill>
                  <a:latin typeface="思源黑体 CN Regular" panose="020B0500000000000000" pitchFamily="34" charset="-122"/>
                  <a:ea typeface="思源黑体 CN Regular" panose="020B0500000000000000" pitchFamily="34" charset="-122"/>
                </a:endParaRPr>
              </a:p>
            </p:txBody>
          </p:sp>
          <p:sp>
            <p:nvSpPr>
              <p:cNvPr id="9" name="Freeform 73"/>
              <p:cNvSpPr/>
              <p:nvPr/>
            </p:nvSpPr>
            <p:spPr bwMode="auto">
              <a:xfrm>
                <a:off x="1475656" y="1183524"/>
                <a:ext cx="2413000" cy="2414588"/>
              </a:xfrm>
              <a:custGeom>
                <a:avLst/>
                <a:gdLst>
                  <a:gd name="T0" fmla="*/ 1520 w 1520"/>
                  <a:gd name="T1" fmla="*/ 761 h 1521"/>
                  <a:gd name="T2" fmla="*/ 760 w 1520"/>
                  <a:gd name="T3" fmla="*/ 1521 h 1521"/>
                  <a:gd name="T4" fmla="*/ 0 w 1520"/>
                  <a:gd name="T5" fmla="*/ 761 h 1521"/>
                  <a:gd name="T6" fmla="*/ 760 w 1520"/>
                  <a:gd name="T7" fmla="*/ 0 h 1521"/>
                  <a:gd name="T8" fmla="*/ 1520 w 1520"/>
                  <a:gd name="T9" fmla="*/ 761 h 1521"/>
                </a:gdLst>
                <a:ahLst/>
                <a:cxnLst>
                  <a:cxn ang="0">
                    <a:pos x="T0" y="T1"/>
                  </a:cxn>
                  <a:cxn ang="0">
                    <a:pos x="T2" y="T3"/>
                  </a:cxn>
                  <a:cxn ang="0">
                    <a:pos x="T4" y="T5"/>
                  </a:cxn>
                  <a:cxn ang="0">
                    <a:pos x="T6" y="T7"/>
                  </a:cxn>
                  <a:cxn ang="0">
                    <a:pos x="T8" y="T9"/>
                  </a:cxn>
                </a:cxnLst>
                <a:rect l="0" t="0" r="r" b="b"/>
                <a:pathLst>
                  <a:path w="1520" h="1521">
                    <a:moveTo>
                      <a:pt x="1520" y="761"/>
                    </a:moveTo>
                    <a:lnTo>
                      <a:pt x="760" y="1521"/>
                    </a:lnTo>
                    <a:lnTo>
                      <a:pt x="0" y="761"/>
                    </a:lnTo>
                    <a:lnTo>
                      <a:pt x="760" y="0"/>
                    </a:lnTo>
                    <a:lnTo>
                      <a:pt x="1520" y="761"/>
                    </a:lnTo>
                    <a:close/>
                  </a:path>
                </a:pathLst>
              </a:custGeom>
              <a:solidFill>
                <a:srgbClr val="004EA2"/>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eaLnBrk="1" fontAlgn="auto" hangingPunct="1">
                  <a:spcBef>
                    <a:spcPts val="0"/>
                  </a:spcBef>
                  <a:spcAft>
                    <a:spcPts val="0"/>
                  </a:spcAft>
                  <a:defRPr/>
                </a:pPr>
                <a:endParaRPr lang="zh-CN" altLang="en-US" kern="0">
                  <a:solidFill>
                    <a:sysClr val="windowText" lastClr="000000"/>
                  </a:solidFill>
                  <a:latin typeface="思源黑体 CN Regular" panose="020B0500000000000000" pitchFamily="34" charset="-122"/>
                  <a:ea typeface="思源黑体 CN Regular" panose="020B0500000000000000" pitchFamily="34" charset="-122"/>
                </a:endParaRPr>
              </a:p>
            </p:txBody>
          </p:sp>
        </p:grpSp>
        <p:sp>
          <p:nvSpPr>
            <p:cNvPr id="6" name="Rectangle 9"/>
            <p:cNvSpPr/>
            <p:nvPr/>
          </p:nvSpPr>
          <p:spPr>
            <a:xfrm rot="16200000">
              <a:off x="2182933" y="2667297"/>
              <a:ext cx="2364485" cy="923328"/>
            </a:xfrm>
            <a:prstGeom prst="rect">
              <a:avLst/>
            </a:prstGeom>
          </p:spPr>
          <p:txBody>
            <a:bodyPr wrap="square">
              <a:noAutofit/>
            </a:bodyPr>
            <a:lstStyle/>
            <a:p>
              <a:pPr algn="ctr" defTabSz="913765" eaLnBrk="1" fontAlgn="auto" hangingPunct="1">
                <a:spcBef>
                  <a:spcPts val="0"/>
                </a:spcBef>
                <a:spcAft>
                  <a:spcPts val="0"/>
                </a:spcAft>
                <a:defRPr/>
              </a:pPr>
              <a:r>
                <a:rPr lang="en-US" altLang="zh-CN" sz="2400" b="1" kern="0" dirty="0">
                  <a:solidFill>
                    <a:schemeClr val="bg1"/>
                  </a:solidFill>
                  <a:latin typeface="思源黑体 CN Regular" panose="020B0500000000000000" pitchFamily="34" charset="-122"/>
                  <a:ea typeface="思源黑体 CN Regular" panose="020B0500000000000000" pitchFamily="34" charset="-122"/>
                </a:rPr>
                <a:t>04</a:t>
              </a:r>
              <a:endParaRPr lang="zh-CN" altLang="en-US" sz="4400" b="1" kern="0" dirty="0">
                <a:solidFill>
                  <a:schemeClr val="bg1"/>
                </a:solidFill>
                <a:latin typeface="思源黑体 CN Regular" panose="020B0500000000000000" pitchFamily="34" charset="-122"/>
                <a:ea typeface="思源黑体 CN Regular" panose="020B0500000000000000" pitchFamily="34" charset="-122"/>
              </a:endParaRPr>
            </a:p>
          </p:txBody>
        </p:sp>
      </p:grpSp>
      <p:sp>
        <p:nvSpPr>
          <p:cNvPr id="10" name="文本框 9"/>
          <p:cNvSpPr txBox="1"/>
          <p:nvPr/>
        </p:nvSpPr>
        <p:spPr>
          <a:xfrm>
            <a:off x="2120287" y="528500"/>
            <a:ext cx="4267200" cy="706755"/>
          </a:xfrm>
          <a:prstGeom prst="rect">
            <a:avLst/>
          </a:prstGeom>
          <a:noFill/>
        </p:spPr>
        <p:txBody>
          <a:bodyPr wrap="none" rtlCol="0">
            <a:spAutoFit/>
          </a:bodyPr>
          <a:lstStyle/>
          <a:p>
            <a:r>
              <a:rPr kumimoji="1" lang="zh-CN" altLang="en-US" sz="4000" b="1" dirty="0">
                <a:solidFill>
                  <a:srgbClr val="0070C0"/>
                </a:solidFill>
                <a:latin typeface="黑体" panose="02010609060101010101" charset="-122"/>
                <a:ea typeface="黑体" panose="02010609060101010101" charset="-122"/>
              </a:rPr>
              <a:t>工作内容（结果）</a:t>
            </a:r>
            <a:endParaRPr kumimoji="1" lang="zh-CN" altLang="en-US" sz="4000" b="1" dirty="0">
              <a:solidFill>
                <a:srgbClr val="0070C0"/>
              </a:solidFill>
              <a:latin typeface="黑体" panose="02010609060101010101" charset="-122"/>
              <a:ea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334" y="1773383"/>
            <a:ext cx="11514666" cy="4267980"/>
          </a:xfrm>
        </p:spPr>
        <p:txBody>
          <a:bodyPr>
            <a:normAutofit/>
          </a:bodyPr>
          <a:lstStyle/>
          <a:p>
            <a:pPr>
              <a:lnSpc>
                <a:spcPct val="150000"/>
              </a:lnSpc>
            </a:pPr>
            <a:r>
              <a:rPr kumimoji="1" lang="zh-CN" altLang="en-US" sz="2000" dirty="0">
                <a:solidFill>
                  <a:schemeClr val="tx1"/>
                </a:solidFill>
                <a:ea typeface="思源黑体 CN Regular"/>
              </a:rPr>
              <a:t>第三阶段（项目部署）：</a:t>
            </a:r>
            <a:endParaRPr kumimoji="1" lang="en-US" altLang="zh-CN" sz="2000" dirty="0">
              <a:solidFill>
                <a:schemeClr val="tx1"/>
              </a:solidFill>
              <a:ea typeface="思源黑体 CN Regular"/>
            </a:endParaRPr>
          </a:p>
          <a:p>
            <a:pPr marL="0" indent="457200">
              <a:lnSpc>
                <a:spcPct val="150000"/>
              </a:lnSpc>
              <a:buNone/>
            </a:pPr>
            <a:r>
              <a:rPr kumimoji="1" lang="en-US" altLang="zh-CN" sz="2000" dirty="0">
                <a:solidFill>
                  <a:schemeClr val="tx1"/>
                </a:solidFill>
                <a:ea typeface="思源黑体 CN Regular"/>
              </a:rPr>
              <a:t>1</a:t>
            </a:r>
            <a:r>
              <a:rPr kumimoji="1" lang="zh-CN" altLang="en-US" sz="2000" dirty="0">
                <a:solidFill>
                  <a:schemeClr val="tx1"/>
                </a:solidFill>
                <a:ea typeface="思源黑体 CN Regular"/>
              </a:rPr>
              <a:t>、将项目部署到边缘设备上。</a:t>
            </a:r>
            <a:endParaRPr kumimoji="1" lang="zh-CN" altLang="en-US" sz="2000" dirty="0">
              <a:solidFill>
                <a:schemeClr val="tx1"/>
              </a:solidFill>
              <a:ea typeface="思源黑体 CN Regular"/>
            </a:endParaRPr>
          </a:p>
          <a:p>
            <a:pPr marL="0" indent="457200">
              <a:lnSpc>
                <a:spcPct val="150000"/>
              </a:lnSpc>
              <a:buNone/>
            </a:pPr>
            <a:r>
              <a:rPr kumimoji="1" lang="en-US" altLang="zh-CN" sz="2000" dirty="0">
                <a:solidFill>
                  <a:schemeClr val="tx1"/>
                </a:solidFill>
                <a:ea typeface="思源黑体 CN Regular"/>
              </a:rPr>
              <a:t>2</a:t>
            </a:r>
            <a:r>
              <a:rPr kumimoji="1" lang="zh-CN" altLang="en-US" sz="2000" dirty="0">
                <a:solidFill>
                  <a:schemeClr val="tx1"/>
                </a:solidFill>
                <a:ea typeface="思源黑体 CN Regular"/>
              </a:rPr>
              <a:t>、经过大量测试，给出建议就医的概率阈值。</a:t>
            </a:r>
            <a:endParaRPr kumimoji="1" lang="zh-CN" altLang="en-US" sz="2000" dirty="0">
              <a:solidFill>
                <a:schemeClr val="tx1"/>
              </a:solidFill>
              <a:ea typeface="思源黑体 CN Regular"/>
            </a:endParaRPr>
          </a:p>
        </p:txBody>
      </p:sp>
      <p:grpSp>
        <p:nvGrpSpPr>
          <p:cNvPr id="4" name="组合 3"/>
          <p:cNvGrpSpPr/>
          <p:nvPr/>
        </p:nvGrpSpPr>
        <p:grpSpPr>
          <a:xfrm rot="5400000">
            <a:off x="864159" y="212571"/>
            <a:ext cx="1061215" cy="1434865"/>
            <a:chOff x="1967542" y="991717"/>
            <a:chExt cx="3217334" cy="4416978"/>
          </a:xfrm>
        </p:grpSpPr>
        <p:grpSp>
          <p:nvGrpSpPr>
            <p:cNvPr id="5" name="组合 4"/>
            <p:cNvGrpSpPr/>
            <p:nvPr/>
          </p:nvGrpSpPr>
          <p:grpSpPr>
            <a:xfrm>
              <a:off x="1967542" y="991717"/>
              <a:ext cx="3217334" cy="4416978"/>
              <a:chOff x="1475656" y="743787"/>
              <a:chExt cx="2413000" cy="3312733"/>
            </a:xfrm>
          </p:grpSpPr>
          <p:sp>
            <p:nvSpPr>
              <p:cNvPr id="7" name="Freeform 54"/>
              <p:cNvSpPr/>
              <p:nvPr/>
            </p:nvSpPr>
            <p:spPr bwMode="auto">
              <a:xfrm>
                <a:off x="1861418" y="2410282"/>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F5A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eaLnBrk="1" fontAlgn="auto" hangingPunct="1">
                  <a:spcBef>
                    <a:spcPts val="0"/>
                  </a:spcBef>
                  <a:spcAft>
                    <a:spcPts val="0"/>
                  </a:spcAft>
                  <a:defRPr/>
                </a:pPr>
                <a:endParaRPr lang="zh-CN" altLang="en-US" kern="0">
                  <a:solidFill>
                    <a:sysClr val="windowText" lastClr="000000"/>
                  </a:solidFill>
                  <a:latin typeface="思源黑体 CN Regular" panose="020B0500000000000000" pitchFamily="34" charset="-122"/>
                  <a:ea typeface="思源黑体 CN Regular" panose="020B0500000000000000" pitchFamily="34" charset="-122"/>
                </a:endParaRPr>
              </a:p>
            </p:txBody>
          </p:sp>
          <p:sp>
            <p:nvSpPr>
              <p:cNvPr id="8" name="Freeform 54"/>
              <p:cNvSpPr/>
              <p:nvPr/>
            </p:nvSpPr>
            <p:spPr bwMode="auto">
              <a:xfrm>
                <a:off x="1861418" y="743787"/>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F5A200"/>
              </a:solidFill>
              <a:ln w="9525">
                <a:noFill/>
                <a:round/>
              </a:ln>
            </p:spPr>
            <p:txBody>
              <a:bodyPr vert="horz" wrap="square" lIns="91440" tIns="45720" rIns="91440" bIns="45720" numCol="1" anchor="t" anchorCtr="0" compatLnSpc="1"/>
              <a:lstStyle/>
              <a:p>
                <a:pPr defTabSz="913765" eaLnBrk="1" fontAlgn="auto" hangingPunct="1">
                  <a:spcBef>
                    <a:spcPts val="0"/>
                  </a:spcBef>
                  <a:spcAft>
                    <a:spcPts val="0"/>
                  </a:spcAft>
                  <a:defRPr/>
                </a:pPr>
                <a:endParaRPr lang="zh-CN" altLang="en-US" kern="0">
                  <a:solidFill>
                    <a:sysClr val="windowText" lastClr="000000"/>
                  </a:solidFill>
                  <a:latin typeface="思源黑体 CN Regular" panose="020B0500000000000000" pitchFamily="34" charset="-122"/>
                  <a:ea typeface="思源黑体 CN Regular" panose="020B0500000000000000" pitchFamily="34" charset="-122"/>
                </a:endParaRPr>
              </a:p>
            </p:txBody>
          </p:sp>
          <p:sp>
            <p:nvSpPr>
              <p:cNvPr id="9" name="Freeform 73"/>
              <p:cNvSpPr/>
              <p:nvPr/>
            </p:nvSpPr>
            <p:spPr bwMode="auto">
              <a:xfrm>
                <a:off x="1475656" y="1183524"/>
                <a:ext cx="2413000" cy="2414588"/>
              </a:xfrm>
              <a:custGeom>
                <a:avLst/>
                <a:gdLst>
                  <a:gd name="T0" fmla="*/ 1520 w 1520"/>
                  <a:gd name="T1" fmla="*/ 761 h 1521"/>
                  <a:gd name="T2" fmla="*/ 760 w 1520"/>
                  <a:gd name="T3" fmla="*/ 1521 h 1521"/>
                  <a:gd name="T4" fmla="*/ 0 w 1520"/>
                  <a:gd name="T5" fmla="*/ 761 h 1521"/>
                  <a:gd name="T6" fmla="*/ 760 w 1520"/>
                  <a:gd name="T7" fmla="*/ 0 h 1521"/>
                  <a:gd name="T8" fmla="*/ 1520 w 1520"/>
                  <a:gd name="T9" fmla="*/ 761 h 1521"/>
                </a:gdLst>
                <a:ahLst/>
                <a:cxnLst>
                  <a:cxn ang="0">
                    <a:pos x="T0" y="T1"/>
                  </a:cxn>
                  <a:cxn ang="0">
                    <a:pos x="T2" y="T3"/>
                  </a:cxn>
                  <a:cxn ang="0">
                    <a:pos x="T4" y="T5"/>
                  </a:cxn>
                  <a:cxn ang="0">
                    <a:pos x="T6" y="T7"/>
                  </a:cxn>
                  <a:cxn ang="0">
                    <a:pos x="T8" y="T9"/>
                  </a:cxn>
                </a:cxnLst>
                <a:rect l="0" t="0" r="r" b="b"/>
                <a:pathLst>
                  <a:path w="1520" h="1521">
                    <a:moveTo>
                      <a:pt x="1520" y="761"/>
                    </a:moveTo>
                    <a:lnTo>
                      <a:pt x="760" y="1521"/>
                    </a:lnTo>
                    <a:lnTo>
                      <a:pt x="0" y="761"/>
                    </a:lnTo>
                    <a:lnTo>
                      <a:pt x="760" y="0"/>
                    </a:lnTo>
                    <a:lnTo>
                      <a:pt x="1520" y="761"/>
                    </a:lnTo>
                    <a:close/>
                  </a:path>
                </a:pathLst>
              </a:custGeom>
              <a:solidFill>
                <a:srgbClr val="004EA2"/>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eaLnBrk="1" fontAlgn="auto" hangingPunct="1">
                  <a:spcBef>
                    <a:spcPts val="0"/>
                  </a:spcBef>
                  <a:spcAft>
                    <a:spcPts val="0"/>
                  </a:spcAft>
                  <a:defRPr/>
                </a:pPr>
                <a:endParaRPr lang="zh-CN" altLang="en-US" kern="0">
                  <a:solidFill>
                    <a:sysClr val="windowText" lastClr="000000"/>
                  </a:solidFill>
                  <a:latin typeface="思源黑体 CN Regular" panose="020B0500000000000000" pitchFamily="34" charset="-122"/>
                  <a:ea typeface="思源黑体 CN Regular" panose="020B0500000000000000" pitchFamily="34" charset="-122"/>
                </a:endParaRPr>
              </a:p>
            </p:txBody>
          </p:sp>
        </p:grpSp>
        <p:sp>
          <p:nvSpPr>
            <p:cNvPr id="6" name="Rectangle 9"/>
            <p:cNvSpPr/>
            <p:nvPr/>
          </p:nvSpPr>
          <p:spPr>
            <a:xfrm rot="16200000">
              <a:off x="2182933" y="2667297"/>
              <a:ext cx="2364485" cy="923328"/>
            </a:xfrm>
            <a:prstGeom prst="rect">
              <a:avLst/>
            </a:prstGeom>
          </p:spPr>
          <p:txBody>
            <a:bodyPr wrap="square">
              <a:noAutofit/>
            </a:bodyPr>
            <a:lstStyle/>
            <a:p>
              <a:pPr algn="ctr" defTabSz="913765" eaLnBrk="1" fontAlgn="auto" hangingPunct="1">
                <a:spcBef>
                  <a:spcPts val="0"/>
                </a:spcBef>
                <a:spcAft>
                  <a:spcPts val="0"/>
                </a:spcAft>
                <a:defRPr/>
              </a:pPr>
              <a:r>
                <a:rPr lang="en-US" altLang="zh-CN" sz="2400" b="1" kern="0" dirty="0">
                  <a:solidFill>
                    <a:schemeClr val="bg1"/>
                  </a:solidFill>
                  <a:latin typeface="思源黑体 CN Regular" panose="020B0500000000000000" pitchFamily="34" charset="-122"/>
                  <a:ea typeface="思源黑体 CN Regular" panose="020B0500000000000000" pitchFamily="34" charset="-122"/>
                </a:rPr>
                <a:t>04</a:t>
              </a:r>
              <a:endParaRPr lang="zh-CN" altLang="en-US" sz="4400" b="1" kern="0" dirty="0">
                <a:solidFill>
                  <a:schemeClr val="bg1"/>
                </a:solidFill>
                <a:latin typeface="思源黑体 CN Regular" panose="020B0500000000000000" pitchFamily="34" charset="-122"/>
                <a:ea typeface="思源黑体 CN Regular" panose="020B0500000000000000" pitchFamily="34" charset="-122"/>
              </a:endParaRPr>
            </a:p>
          </p:txBody>
        </p:sp>
      </p:grpSp>
      <p:sp>
        <p:nvSpPr>
          <p:cNvPr id="10" name="文本框 9"/>
          <p:cNvSpPr txBox="1"/>
          <p:nvPr/>
        </p:nvSpPr>
        <p:spPr>
          <a:xfrm>
            <a:off x="2120287" y="528500"/>
            <a:ext cx="4267200" cy="706755"/>
          </a:xfrm>
          <a:prstGeom prst="rect">
            <a:avLst/>
          </a:prstGeom>
          <a:noFill/>
        </p:spPr>
        <p:txBody>
          <a:bodyPr wrap="none" rtlCol="0">
            <a:spAutoFit/>
          </a:bodyPr>
          <a:lstStyle/>
          <a:p>
            <a:r>
              <a:rPr kumimoji="1" lang="zh-CN" altLang="en-US" sz="4000" b="1" dirty="0">
                <a:solidFill>
                  <a:srgbClr val="0070C0"/>
                </a:solidFill>
                <a:latin typeface="黑体" panose="02010609060101010101" charset="-122"/>
                <a:ea typeface="黑体" panose="02010609060101010101" charset="-122"/>
              </a:rPr>
              <a:t>工作内容（结果）</a:t>
            </a:r>
            <a:endParaRPr kumimoji="1" lang="zh-CN" altLang="en-US" sz="4000" b="1" dirty="0">
              <a:solidFill>
                <a:srgbClr val="0070C0"/>
              </a:solidFill>
              <a:latin typeface="黑体" panose="02010609060101010101" charset="-122"/>
              <a:ea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334" y="1773383"/>
            <a:ext cx="11189546" cy="4267980"/>
          </a:xfrm>
        </p:spPr>
        <p:txBody>
          <a:bodyPr>
            <a:normAutofit/>
          </a:bodyPr>
          <a:lstStyle/>
          <a:p>
            <a:pPr marL="0" indent="457200">
              <a:lnSpc>
                <a:spcPct val="150000"/>
              </a:lnSpc>
              <a:buNone/>
            </a:pPr>
            <a:r>
              <a:rPr kumimoji="1" lang="zh-CN" altLang="en-US" sz="2000" dirty="0">
                <a:solidFill>
                  <a:schemeClr val="tx1"/>
                </a:solidFill>
              </a:rPr>
              <a:t>预期效果：</a:t>
            </a:r>
            <a:endParaRPr kumimoji="1" lang="en-US" altLang="zh-CN" sz="2000" dirty="0">
              <a:solidFill>
                <a:schemeClr val="tx1"/>
              </a:solidFill>
            </a:endParaRPr>
          </a:p>
          <a:p>
            <a:pPr marL="457200" lvl="1" indent="0">
              <a:lnSpc>
                <a:spcPct val="150000"/>
              </a:lnSpc>
              <a:buNone/>
            </a:pPr>
            <a:r>
              <a:rPr kumimoji="1" lang="en-US" altLang="zh-CN" sz="2000" dirty="0">
                <a:solidFill>
                  <a:schemeClr val="tx1"/>
                </a:solidFill>
              </a:rPr>
              <a:t>1</a:t>
            </a:r>
            <a:r>
              <a:rPr kumimoji="1" lang="zh-CN" altLang="en-US" sz="2000" dirty="0">
                <a:solidFill>
                  <a:schemeClr val="tx1"/>
                </a:solidFill>
              </a:rPr>
              <a:t>、</a:t>
            </a:r>
            <a:r>
              <a:rPr kumimoji="1" lang="zh-CN" altLang="en-US" sz="2000" dirty="0">
                <a:solidFill>
                  <a:schemeClr val="tx1"/>
                </a:solidFill>
                <a:sym typeface="+mn-ea"/>
              </a:rPr>
              <a:t>能够自动识别几种常见的人体皮肤病并给出概率预测</a:t>
            </a:r>
            <a:endParaRPr kumimoji="1" lang="zh-CN" altLang="en-US" sz="2000" dirty="0">
              <a:solidFill>
                <a:schemeClr val="tx1"/>
              </a:solidFill>
              <a:sym typeface="+mn-ea"/>
            </a:endParaRPr>
          </a:p>
          <a:p>
            <a:pPr marL="457200" lvl="1" indent="0">
              <a:lnSpc>
                <a:spcPct val="150000"/>
              </a:lnSpc>
              <a:buNone/>
            </a:pPr>
            <a:r>
              <a:rPr kumimoji="1" lang="en-US" altLang="zh-CN" sz="2000" dirty="0">
                <a:solidFill>
                  <a:schemeClr val="tx1"/>
                </a:solidFill>
                <a:sym typeface="+mn-ea"/>
              </a:rPr>
              <a:t>2</a:t>
            </a:r>
            <a:r>
              <a:rPr kumimoji="1" lang="zh-CN" altLang="en-US" sz="2000" dirty="0">
                <a:solidFill>
                  <a:schemeClr val="tx1"/>
                </a:solidFill>
                <a:sym typeface="+mn-ea"/>
              </a:rPr>
              <a:t>、将计算出的数据传给皮肤科相关的医生</a:t>
            </a:r>
            <a:endParaRPr kumimoji="1" lang="zh-CN" altLang="en-US" sz="2000" dirty="0">
              <a:solidFill>
                <a:schemeClr val="tx1"/>
              </a:solidFill>
              <a:sym typeface="+mn-ea"/>
            </a:endParaRPr>
          </a:p>
          <a:p>
            <a:pPr marL="457200" lvl="1" indent="0">
              <a:lnSpc>
                <a:spcPct val="150000"/>
              </a:lnSpc>
              <a:buNone/>
            </a:pPr>
            <a:r>
              <a:rPr kumimoji="1" lang="en-US" altLang="zh-CN" sz="2000" dirty="0">
                <a:solidFill>
                  <a:schemeClr val="tx1"/>
                </a:solidFill>
                <a:sym typeface="+mn-ea"/>
              </a:rPr>
              <a:t>3</a:t>
            </a:r>
            <a:r>
              <a:rPr kumimoji="1" lang="zh-CN" altLang="en-US" sz="2000" dirty="0">
                <a:solidFill>
                  <a:schemeClr val="tx1"/>
                </a:solidFill>
                <a:sym typeface="+mn-ea"/>
              </a:rPr>
              <a:t>、统计出建议就医的概率阈值</a:t>
            </a:r>
            <a:endParaRPr kumimoji="1" lang="zh-CN" altLang="en-US" sz="2000" dirty="0">
              <a:solidFill>
                <a:schemeClr val="tx1"/>
              </a:solidFill>
            </a:endParaRPr>
          </a:p>
          <a:p>
            <a:pPr marL="457200" lvl="1" indent="0">
              <a:lnSpc>
                <a:spcPct val="150000"/>
              </a:lnSpc>
              <a:buNone/>
            </a:pPr>
            <a:r>
              <a:rPr kumimoji="1" lang="en-US" altLang="zh-CN" sz="2000" dirty="0">
                <a:solidFill>
                  <a:schemeClr val="tx1"/>
                </a:solidFill>
              </a:rPr>
              <a:t>4</a:t>
            </a:r>
            <a:r>
              <a:rPr kumimoji="1" lang="zh-CN" altLang="en-US" sz="2000" dirty="0">
                <a:solidFill>
                  <a:schemeClr val="tx1"/>
                </a:solidFill>
              </a:rPr>
              <a:t>、</a:t>
            </a:r>
            <a:r>
              <a:rPr kumimoji="1" lang="zh-CN" altLang="en-US" sz="2000" dirty="0">
                <a:solidFill>
                  <a:schemeClr val="tx1"/>
                </a:solidFill>
                <a:sym typeface="+mn-ea"/>
              </a:rPr>
              <a:t>成功部署到边缘设备</a:t>
            </a:r>
            <a:endParaRPr kumimoji="1" lang="zh-CN" altLang="en-US" sz="2000" dirty="0">
              <a:solidFill>
                <a:schemeClr val="tx1"/>
              </a:solidFill>
              <a:sym typeface="+mn-ea"/>
            </a:endParaRPr>
          </a:p>
          <a:p>
            <a:pPr marL="457200" lvl="1" indent="0">
              <a:lnSpc>
                <a:spcPct val="150000"/>
              </a:lnSpc>
              <a:buNone/>
            </a:pPr>
            <a:r>
              <a:rPr kumimoji="1" lang="en-US" altLang="zh-CN" sz="2000" dirty="0">
                <a:solidFill>
                  <a:schemeClr val="tx1"/>
                </a:solidFill>
                <a:sym typeface="+mn-ea"/>
              </a:rPr>
              <a:t>5</a:t>
            </a:r>
            <a:r>
              <a:rPr kumimoji="1" lang="zh-CN" altLang="en-US" sz="2000" dirty="0">
                <a:solidFill>
                  <a:schemeClr val="tx1"/>
                </a:solidFill>
                <a:sym typeface="+mn-ea"/>
              </a:rPr>
              <a:t>、放在医院中，供皮肤科相关的就医人群自用</a:t>
            </a:r>
            <a:endParaRPr kumimoji="1" lang="zh-CN" altLang="en-US" sz="2000" dirty="0">
              <a:solidFill>
                <a:schemeClr val="tx1"/>
              </a:solidFill>
              <a:sym typeface="+mn-ea"/>
            </a:endParaRPr>
          </a:p>
        </p:txBody>
      </p:sp>
      <p:grpSp>
        <p:nvGrpSpPr>
          <p:cNvPr id="4" name="组合 3"/>
          <p:cNvGrpSpPr/>
          <p:nvPr/>
        </p:nvGrpSpPr>
        <p:grpSpPr>
          <a:xfrm rot="5400000">
            <a:off x="864159" y="212571"/>
            <a:ext cx="1061215" cy="1434865"/>
            <a:chOff x="1967542" y="991717"/>
            <a:chExt cx="3217334" cy="4416978"/>
          </a:xfrm>
        </p:grpSpPr>
        <p:grpSp>
          <p:nvGrpSpPr>
            <p:cNvPr id="5" name="组合 4"/>
            <p:cNvGrpSpPr/>
            <p:nvPr/>
          </p:nvGrpSpPr>
          <p:grpSpPr>
            <a:xfrm>
              <a:off x="1967542" y="991717"/>
              <a:ext cx="3217334" cy="4416978"/>
              <a:chOff x="1475656" y="743787"/>
              <a:chExt cx="2413000" cy="3312733"/>
            </a:xfrm>
          </p:grpSpPr>
          <p:sp>
            <p:nvSpPr>
              <p:cNvPr id="7" name="Freeform 54"/>
              <p:cNvSpPr/>
              <p:nvPr/>
            </p:nvSpPr>
            <p:spPr bwMode="auto">
              <a:xfrm>
                <a:off x="1861418" y="2410282"/>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F5A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eaLnBrk="1" fontAlgn="auto" hangingPunct="1">
                  <a:spcBef>
                    <a:spcPts val="0"/>
                  </a:spcBef>
                  <a:spcAft>
                    <a:spcPts val="0"/>
                  </a:spcAft>
                  <a:defRPr/>
                </a:pPr>
                <a:endParaRPr lang="zh-CN" altLang="en-US" kern="0">
                  <a:solidFill>
                    <a:sysClr val="windowText" lastClr="000000"/>
                  </a:solidFill>
                  <a:latin typeface="思源黑体 CN Regular" panose="020B0500000000000000" pitchFamily="34" charset="-122"/>
                  <a:ea typeface="思源黑体 CN Regular" panose="020B0500000000000000" pitchFamily="34" charset="-122"/>
                </a:endParaRPr>
              </a:p>
            </p:txBody>
          </p:sp>
          <p:sp>
            <p:nvSpPr>
              <p:cNvPr id="8" name="Freeform 54"/>
              <p:cNvSpPr/>
              <p:nvPr/>
            </p:nvSpPr>
            <p:spPr bwMode="auto">
              <a:xfrm>
                <a:off x="1861418" y="743787"/>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F5A200"/>
              </a:solidFill>
              <a:ln w="9525">
                <a:noFill/>
                <a:round/>
              </a:ln>
            </p:spPr>
            <p:txBody>
              <a:bodyPr vert="horz" wrap="square" lIns="91440" tIns="45720" rIns="91440" bIns="45720" numCol="1" anchor="t" anchorCtr="0" compatLnSpc="1"/>
              <a:lstStyle/>
              <a:p>
                <a:pPr defTabSz="913765" eaLnBrk="1" fontAlgn="auto" hangingPunct="1">
                  <a:spcBef>
                    <a:spcPts val="0"/>
                  </a:spcBef>
                  <a:spcAft>
                    <a:spcPts val="0"/>
                  </a:spcAft>
                  <a:defRPr/>
                </a:pPr>
                <a:endParaRPr lang="zh-CN" altLang="en-US" kern="0">
                  <a:solidFill>
                    <a:sysClr val="windowText" lastClr="000000"/>
                  </a:solidFill>
                  <a:latin typeface="思源黑体 CN Regular" panose="020B0500000000000000" pitchFamily="34" charset="-122"/>
                  <a:ea typeface="思源黑体 CN Regular" panose="020B0500000000000000" pitchFamily="34" charset="-122"/>
                </a:endParaRPr>
              </a:p>
            </p:txBody>
          </p:sp>
          <p:sp>
            <p:nvSpPr>
              <p:cNvPr id="9" name="Freeform 73"/>
              <p:cNvSpPr/>
              <p:nvPr/>
            </p:nvSpPr>
            <p:spPr bwMode="auto">
              <a:xfrm>
                <a:off x="1475656" y="1183524"/>
                <a:ext cx="2413000" cy="2414588"/>
              </a:xfrm>
              <a:custGeom>
                <a:avLst/>
                <a:gdLst>
                  <a:gd name="T0" fmla="*/ 1520 w 1520"/>
                  <a:gd name="T1" fmla="*/ 761 h 1521"/>
                  <a:gd name="T2" fmla="*/ 760 w 1520"/>
                  <a:gd name="T3" fmla="*/ 1521 h 1521"/>
                  <a:gd name="T4" fmla="*/ 0 w 1520"/>
                  <a:gd name="T5" fmla="*/ 761 h 1521"/>
                  <a:gd name="T6" fmla="*/ 760 w 1520"/>
                  <a:gd name="T7" fmla="*/ 0 h 1521"/>
                  <a:gd name="T8" fmla="*/ 1520 w 1520"/>
                  <a:gd name="T9" fmla="*/ 761 h 1521"/>
                </a:gdLst>
                <a:ahLst/>
                <a:cxnLst>
                  <a:cxn ang="0">
                    <a:pos x="T0" y="T1"/>
                  </a:cxn>
                  <a:cxn ang="0">
                    <a:pos x="T2" y="T3"/>
                  </a:cxn>
                  <a:cxn ang="0">
                    <a:pos x="T4" y="T5"/>
                  </a:cxn>
                  <a:cxn ang="0">
                    <a:pos x="T6" y="T7"/>
                  </a:cxn>
                  <a:cxn ang="0">
                    <a:pos x="T8" y="T9"/>
                  </a:cxn>
                </a:cxnLst>
                <a:rect l="0" t="0" r="r" b="b"/>
                <a:pathLst>
                  <a:path w="1520" h="1521">
                    <a:moveTo>
                      <a:pt x="1520" y="761"/>
                    </a:moveTo>
                    <a:lnTo>
                      <a:pt x="760" y="1521"/>
                    </a:lnTo>
                    <a:lnTo>
                      <a:pt x="0" y="761"/>
                    </a:lnTo>
                    <a:lnTo>
                      <a:pt x="760" y="0"/>
                    </a:lnTo>
                    <a:lnTo>
                      <a:pt x="1520" y="761"/>
                    </a:lnTo>
                    <a:close/>
                  </a:path>
                </a:pathLst>
              </a:custGeom>
              <a:solidFill>
                <a:srgbClr val="004EA2"/>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eaLnBrk="1" fontAlgn="auto" hangingPunct="1">
                  <a:spcBef>
                    <a:spcPts val="0"/>
                  </a:spcBef>
                  <a:spcAft>
                    <a:spcPts val="0"/>
                  </a:spcAft>
                  <a:defRPr/>
                </a:pPr>
                <a:endParaRPr lang="zh-CN" altLang="en-US" kern="0">
                  <a:solidFill>
                    <a:sysClr val="windowText" lastClr="000000"/>
                  </a:solidFill>
                  <a:latin typeface="思源黑体 CN Regular" panose="020B0500000000000000" pitchFamily="34" charset="-122"/>
                  <a:ea typeface="思源黑体 CN Regular" panose="020B0500000000000000" pitchFamily="34" charset="-122"/>
                </a:endParaRPr>
              </a:p>
            </p:txBody>
          </p:sp>
        </p:grpSp>
        <p:sp>
          <p:nvSpPr>
            <p:cNvPr id="6" name="Rectangle 9"/>
            <p:cNvSpPr/>
            <p:nvPr/>
          </p:nvSpPr>
          <p:spPr>
            <a:xfrm rot="16200000">
              <a:off x="2182933" y="2667297"/>
              <a:ext cx="2364485" cy="923328"/>
            </a:xfrm>
            <a:prstGeom prst="rect">
              <a:avLst/>
            </a:prstGeom>
          </p:spPr>
          <p:txBody>
            <a:bodyPr wrap="square">
              <a:noAutofit/>
            </a:bodyPr>
            <a:lstStyle/>
            <a:p>
              <a:pPr algn="ctr" defTabSz="913765" eaLnBrk="1" fontAlgn="auto" hangingPunct="1">
                <a:spcBef>
                  <a:spcPts val="0"/>
                </a:spcBef>
                <a:spcAft>
                  <a:spcPts val="0"/>
                </a:spcAft>
                <a:defRPr/>
              </a:pPr>
              <a:r>
                <a:rPr lang="en-US" altLang="zh-CN" sz="2400" b="1" kern="0" dirty="0">
                  <a:solidFill>
                    <a:schemeClr val="bg1"/>
                  </a:solidFill>
                  <a:latin typeface="思源黑体 CN Regular" panose="020B0500000000000000" pitchFamily="34" charset="-122"/>
                  <a:ea typeface="思源黑体 CN Regular" panose="020B0500000000000000" pitchFamily="34" charset="-122"/>
                </a:rPr>
                <a:t>05</a:t>
              </a:r>
              <a:endParaRPr lang="zh-CN" altLang="en-US" sz="4400" b="1" kern="0" dirty="0">
                <a:solidFill>
                  <a:schemeClr val="bg1"/>
                </a:solidFill>
                <a:latin typeface="思源黑体 CN Regular" panose="020B0500000000000000" pitchFamily="34" charset="-122"/>
                <a:ea typeface="思源黑体 CN Regular" panose="020B0500000000000000" pitchFamily="34" charset="-122"/>
              </a:endParaRPr>
            </a:p>
          </p:txBody>
        </p:sp>
      </p:grpSp>
      <p:sp>
        <p:nvSpPr>
          <p:cNvPr id="10" name="文本框 9"/>
          <p:cNvSpPr txBox="1"/>
          <p:nvPr/>
        </p:nvSpPr>
        <p:spPr>
          <a:xfrm>
            <a:off x="2120287" y="528500"/>
            <a:ext cx="5288280" cy="706755"/>
          </a:xfrm>
          <a:prstGeom prst="rect">
            <a:avLst/>
          </a:prstGeom>
          <a:noFill/>
        </p:spPr>
        <p:txBody>
          <a:bodyPr wrap="none" rtlCol="0">
            <a:spAutoFit/>
          </a:bodyPr>
          <a:lstStyle/>
          <a:p>
            <a:r>
              <a:rPr kumimoji="1" lang="zh-CN" altLang="en-US" sz="4000" b="1" dirty="0">
                <a:solidFill>
                  <a:srgbClr val="0070C0"/>
                </a:solidFill>
                <a:latin typeface="黑体" panose="02010609060101010101" charset="-122"/>
                <a:ea typeface="黑体" panose="02010609060101010101" charset="-122"/>
              </a:rPr>
              <a:t>预期效果、下一步计划</a:t>
            </a:r>
            <a:endParaRPr kumimoji="1" lang="zh-CN" altLang="en-US" sz="4000" b="1" dirty="0">
              <a:solidFill>
                <a:srgbClr val="0070C0"/>
              </a:solidFill>
              <a:latin typeface="黑体" panose="02010609060101010101" charset="-122"/>
              <a:ea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334" y="1773383"/>
            <a:ext cx="11189546" cy="4267980"/>
          </a:xfrm>
        </p:spPr>
        <p:txBody>
          <a:bodyPr>
            <a:normAutofit/>
          </a:bodyPr>
          <a:lstStyle/>
          <a:p>
            <a:pPr marL="457200" lvl="1" indent="0">
              <a:lnSpc>
                <a:spcPct val="150000"/>
              </a:lnSpc>
              <a:buNone/>
            </a:pPr>
            <a:r>
              <a:rPr kumimoji="1" lang="zh-CN" sz="2000" dirty="0">
                <a:solidFill>
                  <a:schemeClr val="tx1"/>
                </a:solidFill>
              </a:rPr>
              <a:t>下一步计划</a:t>
            </a:r>
            <a:endParaRPr kumimoji="1" lang="zh-CN" sz="2000" dirty="0">
              <a:solidFill>
                <a:schemeClr val="tx1"/>
              </a:solidFill>
            </a:endParaRPr>
          </a:p>
          <a:p>
            <a:pPr marL="457200" lvl="1" indent="0">
              <a:lnSpc>
                <a:spcPct val="150000"/>
              </a:lnSpc>
              <a:buNone/>
            </a:pPr>
            <a:r>
              <a:rPr kumimoji="1" lang="en-US" altLang="zh-CN" sz="2000" dirty="0">
                <a:solidFill>
                  <a:schemeClr val="tx1"/>
                </a:solidFill>
                <a:sym typeface="+mn-ea"/>
              </a:rPr>
              <a:t>1</a:t>
            </a:r>
            <a:r>
              <a:rPr kumimoji="1" lang="zh-CN" altLang="en-US" sz="2000" dirty="0">
                <a:solidFill>
                  <a:schemeClr val="tx1"/>
                </a:solidFill>
                <a:sym typeface="+mn-ea"/>
              </a:rPr>
              <a:t>、建立提取传统特征模型</a:t>
            </a:r>
            <a:endParaRPr kumimoji="1" lang="zh-CN" altLang="en-US" sz="2000" dirty="0">
              <a:solidFill>
                <a:schemeClr val="tx1"/>
              </a:solidFill>
              <a:sym typeface="+mn-ea"/>
            </a:endParaRPr>
          </a:p>
          <a:p>
            <a:pPr marL="457200" lvl="1" indent="0">
              <a:lnSpc>
                <a:spcPct val="150000"/>
              </a:lnSpc>
              <a:buNone/>
            </a:pPr>
            <a:r>
              <a:rPr kumimoji="1" lang="en-US" altLang="zh-CN" sz="2000" dirty="0">
                <a:solidFill>
                  <a:schemeClr val="tx1"/>
                </a:solidFill>
                <a:sym typeface="+mn-ea"/>
              </a:rPr>
              <a:t>2</a:t>
            </a:r>
            <a:r>
              <a:rPr kumimoji="1" lang="zh-CN" altLang="en-US" sz="2000" dirty="0">
                <a:solidFill>
                  <a:schemeClr val="tx1"/>
                </a:solidFill>
                <a:sym typeface="+mn-ea"/>
              </a:rPr>
              <a:t>、将传统特征与深度模型相结合构建多任务学习模型</a:t>
            </a:r>
            <a:endParaRPr kumimoji="1" lang="zh-CN" altLang="en-US" sz="2000" dirty="0">
              <a:solidFill>
                <a:schemeClr val="tx1"/>
              </a:solidFill>
              <a:sym typeface="+mn-ea"/>
            </a:endParaRPr>
          </a:p>
          <a:p>
            <a:pPr marL="457200" lvl="1" indent="0">
              <a:lnSpc>
                <a:spcPct val="150000"/>
              </a:lnSpc>
              <a:buNone/>
            </a:pPr>
            <a:r>
              <a:rPr kumimoji="1" lang="en-US" altLang="zh-CN" sz="2000" dirty="0">
                <a:solidFill>
                  <a:schemeClr val="tx1"/>
                </a:solidFill>
                <a:sym typeface="+mn-ea"/>
              </a:rPr>
              <a:t>3</a:t>
            </a:r>
            <a:r>
              <a:rPr kumimoji="1" lang="zh-CN" altLang="en-US" sz="2000" dirty="0">
                <a:solidFill>
                  <a:schemeClr val="tx1"/>
                </a:solidFill>
                <a:sym typeface="+mn-ea"/>
              </a:rPr>
              <a:t>、将模型部署到边缘设备并搭配摄像头实现实时图像采集功能</a:t>
            </a:r>
            <a:endParaRPr kumimoji="1" lang="zh-CN" altLang="en-US" sz="2000" dirty="0">
              <a:solidFill>
                <a:schemeClr val="tx1"/>
              </a:solidFill>
              <a:sym typeface="+mn-ea"/>
            </a:endParaRPr>
          </a:p>
        </p:txBody>
      </p:sp>
      <p:grpSp>
        <p:nvGrpSpPr>
          <p:cNvPr id="4" name="组合 3"/>
          <p:cNvGrpSpPr/>
          <p:nvPr/>
        </p:nvGrpSpPr>
        <p:grpSpPr>
          <a:xfrm rot="5400000">
            <a:off x="864159" y="212571"/>
            <a:ext cx="1061215" cy="1434865"/>
            <a:chOff x="1967542" y="991717"/>
            <a:chExt cx="3217334" cy="4416978"/>
          </a:xfrm>
        </p:grpSpPr>
        <p:grpSp>
          <p:nvGrpSpPr>
            <p:cNvPr id="5" name="组合 4"/>
            <p:cNvGrpSpPr/>
            <p:nvPr/>
          </p:nvGrpSpPr>
          <p:grpSpPr>
            <a:xfrm>
              <a:off x="1967542" y="991717"/>
              <a:ext cx="3217334" cy="4416978"/>
              <a:chOff x="1475656" y="743787"/>
              <a:chExt cx="2413000" cy="3312733"/>
            </a:xfrm>
          </p:grpSpPr>
          <p:sp>
            <p:nvSpPr>
              <p:cNvPr id="7" name="Freeform 54"/>
              <p:cNvSpPr/>
              <p:nvPr/>
            </p:nvSpPr>
            <p:spPr bwMode="auto">
              <a:xfrm>
                <a:off x="1861418" y="2410282"/>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F5A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eaLnBrk="1" fontAlgn="auto" hangingPunct="1">
                  <a:spcBef>
                    <a:spcPts val="0"/>
                  </a:spcBef>
                  <a:spcAft>
                    <a:spcPts val="0"/>
                  </a:spcAft>
                  <a:defRPr/>
                </a:pPr>
                <a:endParaRPr lang="zh-CN" altLang="en-US" kern="0">
                  <a:solidFill>
                    <a:sysClr val="windowText" lastClr="000000"/>
                  </a:solidFill>
                  <a:latin typeface="思源黑体 CN Regular" panose="020B0500000000000000" pitchFamily="34" charset="-122"/>
                  <a:ea typeface="思源黑体 CN Regular" panose="020B0500000000000000" pitchFamily="34" charset="-122"/>
                </a:endParaRPr>
              </a:p>
            </p:txBody>
          </p:sp>
          <p:sp>
            <p:nvSpPr>
              <p:cNvPr id="8" name="Freeform 54"/>
              <p:cNvSpPr/>
              <p:nvPr/>
            </p:nvSpPr>
            <p:spPr bwMode="auto">
              <a:xfrm>
                <a:off x="1861418" y="743787"/>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F5A200"/>
              </a:solidFill>
              <a:ln w="9525">
                <a:noFill/>
                <a:round/>
              </a:ln>
            </p:spPr>
            <p:txBody>
              <a:bodyPr vert="horz" wrap="square" lIns="91440" tIns="45720" rIns="91440" bIns="45720" numCol="1" anchor="t" anchorCtr="0" compatLnSpc="1"/>
              <a:lstStyle/>
              <a:p>
                <a:pPr defTabSz="913765" eaLnBrk="1" fontAlgn="auto" hangingPunct="1">
                  <a:spcBef>
                    <a:spcPts val="0"/>
                  </a:spcBef>
                  <a:spcAft>
                    <a:spcPts val="0"/>
                  </a:spcAft>
                  <a:defRPr/>
                </a:pPr>
                <a:endParaRPr lang="zh-CN" altLang="en-US" kern="0">
                  <a:solidFill>
                    <a:sysClr val="windowText" lastClr="000000"/>
                  </a:solidFill>
                  <a:latin typeface="思源黑体 CN Regular" panose="020B0500000000000000" pitchFamily="34" charset="-122"/>
                  <a:ea typeface="思源黑体 CN Regular" panose="020B0500000000000000" pitchFamily="34" charset="-122"/>
                </a:endParaRPr>
              </a:p>
            </p:txBody>
          </p:sp>
          <p:sp>
            <p:nvSpPr>
              <p:cNvPr id="9" name="Freeform 73"/>
              <p:cNvSpPr/>
              <p:nvPr/>
            </p:nvSpPr>
            <p:spPr bwMode="auto">
              <a:xfrm>
                <a:off x="1475656" y="1183524"/>
                <a:ext cx="2413000" cy="2414588"/>
              </a:xfrm>
              <a:custGeom>
                <a:avLst/>
                <a:gdLst>
                  <a:gd name="T0" fmla="*/ 1520 w 1520"/>
                  <a:gd name="T1" fmla="*/ 761 h 1521"/>
                  <a:gd name="T2" fmla="*/ 760 w 1520"/>
                  <a:gd name="T3" fmla="*/ 1521 h 1521"/>
                  <a:gd name="T4" fmla="*/ 0 w 1520"/>
                  <a:gd name="T5" fmla="*/ 761 h 1521"/>
                  <a:gd name="T6" fmla="*/ 760 w 1520"/>
                  <a:gd name="T7" fmla="*/ 0 h 1521"/>
                  <a:gd name="T8" fmla="*/ 1520 w 1520"/>
                  <a:gd name="T9" fmla="*/ 761 h 1521"/>
                </a:gdLst>
                <a:ahLst/>
                <a:cxnLst>
                  <a:cxn ang="0">
                    <a:pos x="T0" y="T1"/>
                  </a:cxn>
                  <a:cxn ang="0">
                    <a:pos x="T2" y="T3"/>
                  </a:cxn>
                  <a:cxn ang="0">
                    <a:pos x="T4" y="T5"/>
                  </a:cxn>
                  <a:cxn ang="0">
                    <a:pos x="T6" y="T7"/>
                  </a:cxn>
                  <a:cxn ang="0">
                    <a:pos x="T8" y="T9"/>
                  </a:cxn>
                </a:cxnLst>
                <a:rect l="0" t="0" r="r" b="b"/>
                <a:pathLst>
                  <a:path w="1520" h="1521">
                    <a:moveTo>
                      <a:pt x="1520" y="761"/>
                    </a:moveTo>
                    <a:lnTo>
                      <a:pt x="760" y="1521"/>
                    </a:lnTo>
                    <a:lnTo>
                      <a:pt x="0" y="761"/>
                    </a:lnTo>
                    <a:lnTo>
                      <a:pt x="760" y="0"/>
                    </a:lnTo>
                    <a:lnTo>
                      <a:pt x="1520" y="761"/>
                    </a:lnTo>
                    <a:close/>
                  </a:path>
                </a:pathLst>
              </a:custGeom>
              <a:solidFill>
                <a:srgbClr val="004EA2"/>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eaLnBrk="1" fontAlgn="auto" hangingPunct="1">
                  <a:spcBef>
                    <a:spcPts val="0"/>
                  </a:spcBef>
                  <a:spcAft>
                    <a:spcPts val="0"/>
                  </a:spcAft>
                  <a:defRPr/>
                </a:pPr>
                <a:endParaRPr lang="zh-CN" altLang="en-US" kern="0">
                  <a:solidFill>
                    <a:sysClr val="windowText" lastClr="000000"/>
                  </a:solidFill>
                  <a:latin typeface="思源黑体 CN Regular" panose="020B0500000000000000" pitchFamily="34" charset="-122"/>
                  <a:ea typeface="思源黑体 CN Regular" panose="020B0500000000000000" pitchFamily="34" charset="-122"/>
                </a:endParaRPr>
              </a:p>
            </p:txBody>
          </p:sp>
        </p:grpSp>
        <p:sp>
          <p:nvSpPr>
            <p:cNvPr id="6" name="Rectangle 9"/>
            <p:cNvSpPr/>
            <p:nvPr/>
          </p:nvSpPr>
          <p:spPr>
            <a:xfrm rot="16200000">
              <a:off x="2182933" y="2667297"/>
              <a:ext cx="2364485" cy="923328"/>
            </a:xfrm>
            <a:prstGeom prst="rect">
              <a:avLst/>
            </a:prstGeom>
          </p:spPr>
          <p:txBody>
            <a:bodyPr wrap="square">
              <a:noAutofit/>
            </a:bodyPr>
            <a:lstStyle/>
            <a:p>
              <a:pPr algn="ctr" defTabSz="913765" eaLnBrk="1" fontAlgn="auto" hangingPunct="1">
                <a:spcBef>
                  <a:spcPts val="0"/>
                </a:spcBef>
                <a:spcAft>
                  <a:spcPts val="0"/>
                </a:spcAft>
                <a:defRPr/>
              </a:pPr>
              <a:r>
                <a:rPr lang="en-US" altLang="zh-CN" sz="2400" b="1" kern="0" dirty="0">
                  <a:solidFill>
                    <a:schemeClr val="bg1"/>
                  </a:solidFill>
                  <a:latin typeface="思源黑体 CN Regular" panose="020B0500000000000000" pitchFamily="34" charset="-122"/>
                  <a:ea typeface="思源黑体 CN Regular" panose="020B0500000000000000" pitchFamily="34" charset="-122"/>
                </a:rPr>
                <a:t>05</a:t>
              </a:r>
              <a:endParaRPr lang="zh-CN" altLang="en-US" sz="4400" b="1" kern="0" dirty="0">
                <a:solidFill>
                  <a:schemeClr val="bg1"/>
                </a:solidFill>
                <a:latin typeface="思源黑体 CN Regular" panose="020B0500000000000000" pitchFamily="34" charset="-122"/>
                <a:ea typeface="思源黑体 CN Regular" panose="020B0500000000000000" pitchFamily="34" charset="-122"/>
              </a:endParaRPr>
            </a:p>
          </p:txBody>
        </p:sp>
      </p:grpSp>
      <p:sp>
        <p:nvSpPr>
          <p:cNvPr id="10" name="文本框 9"/>
          <p:cNvSpPr txBox="1"/>
          <p:nvPr/>
        </p:nvSpPr>
        <p:spPr>
          <a:xfrm>
            <a:off x="2120287" y="528500"/>
            <a:ext cx="5288280" cy="706755"/>
          </a:xfrm>
          <a:prstGeom prst="rect">
            <a:avLst/>
          </a:prstGeom>
          <a:noFill/>
        </p:spPr>
        <p:txBody>
          <a:bodyPr wrap="none" rtlCol="0">
            <a:spAutoFit/>
          </a:bodyPr>
          <a:lstStyle/>
          <a:p>
            <a:r>
              <a:rPr kumimoji="1" lang="zh-CN" altLang="en-US" sz="4000" b="1" dirty="0">
                <a:solidFill>
                  <a:srgbClr val="0070C0"/>
                </a:solidFill>
                <a:latin typeface="黑体" panose="02010609060101010101" charset="-122"/>
                <a:ea typeface="黑体" panose="02010609060101010101" charset="-122"/>
              </a:rPr>
              <a:t>预期效果、下一步计划</a:t>
            </a:r>
            <a:endParaRPr kumimoji="1" lang="zh-CN" altLang="en-US" sz="4000" b="1" dirty="0">
              <a:solidFill>
                <a:srgbClr val="0070C0"/>
              </a:solidFill>
              <a:latin typeface="黑体" panose="02010609060101010101" charset="-122"/>
              <a:ea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776855" y="2742682"/>
            <a:ext cx="8145780" cy="1106805"/>
          </a:xfrm>
          <a:prstGeom prst="rect">
            <a:avLst/>
          </a:prstGeom>
          <a:noFill/>
        </p:spPr>
        <p:txBody>
          <a:bodyPr wrap="square">
            <a:spAutoFit/>
          </a:bodyPr>
          <a:lstStyle/>
          <a:p>
            <a:pPr>
              <a:lnSpc>
                <a:spcPct val="150000"/>
              </a:lnSpc>
            </a:pPr>
            <a:r>
              <a:rPr kumimoji="1" lang="en-US" altLang="zh-CN" sz="4400" dirty="0">
                <a:solidFill>
                  <a:schemeClr val="tx1"/>
                </a:solidFill>
                <a:latin typeface="思源黑体 CN Regular"/>
                <a:ea typeface="微软雅黑" panose="020B0503020204020204" pitchFamily="34" charset="-122"/>
              </a:rPr>
              <a:t>Thanks for watching</a:t>
            </a:r>
            <a:r>
              <a:rPr kumimoji="1" lang="zh-CN" altLang="en-US" sz="4400" dirty="0">
                <a:solidFill>
                  <a:schemeClr val="tx1"/>
                </a:solidFill>
                <a:latin typeface="思源黑体 CN Regular"/>
                <a:ea typeface="微软雅黑" panose="020B0503020204020204" pitchFamily="34" charset="-122"/>
              </a:rPr>
              <a:t>！</a:t>
            </a:r>
            <a:endParaRPr kumimoji="1" lang="zh-CN" altLang="en-US" sz="4400" dirty="0">
              <a:solidFill>
                <a:schemeClr val="tx1"/>
              </a:solidFill>
              <a:latin typeface="思源黑体 CN Regular"/>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内容占位符 2"/>
          <p:cNvSpPr>
            <a:spLocks noGrp="1"/>
          </p:cNvSpPr>
          <p:nvPr>
            <p:ph idx="1"/>
          </p:nvPr>
        </p:nvSpPr>
        <p:spPr>
          <a:xfrm>
            <a:off x="516255" y="1621155"/>
            <a:ext cx="6108065" cy="4380230"/>
          </a:xfrm>
        </p:spPr>
        <p:txBody>
          <a:bodyPr vert="horz" lIns="91440" tIns="45720" rIns="91440" bIns="45720" rtlCol="0">
            <a:normAutofit fontScale="25000"/>
          </a:bodyPr>
          <a:lstStyle/>
          <a:p>
            <a:pPr>
              <a:lnSpc>
                <a:spcPct val="150000"/>
              </a:lnSpc>
            </a:pPr>
            <a:r>
              <a:rPr kumimoji="1" lang="zh-CN" altLang="en-US" sz="8000" dirty="0">
                <a:solidFill>
                  <a:schemeClr val="tx1"/>
                </a:solidFill>
                <a:ea typeface="思源黑体 CN Regular"/>
              </a:rPr>
              <a:t>背景介绍：</a:t>
            </a:r>
            <a:endParaRPr kumimoji="1" lang="zh-CN" altLang="en-US" sz="8000" dirty="0">
              <a:solidFill>
                <a:schemeClr val="tx1"/>
              </a:solidFill>
              <a:ea typeface="思源黑体 CN Regular"/>
            </a:endParaRPr>
          </a:p>
          <a:p>
            <a:pPr>
              <a:lnSpc>
                <a:spcPct val="150000"/>
              </a:lnSpc>
            </a:pPr>
            <a:r>
              <a:rPr kumimoji="1" lang="zh-CN" altLang="en-US" sz="8000" dirty="0">
                <a:solidFill>
                  <a:schemeClr val="tx1"/>
                </a:solidFill>
                <a:ea typeface="思源黑体 CN Regular"/>
              </a:rPr>
              <a:t>随着人们的生活环境改变，大气污染日益严重，以及年轻人养成晚睡甚至通宵、高油高脂饮食的习惯，导致皮肤病发病率不断提高。数据显示，我国每年约1.5亿人患有皮肤病 ，</a:t>
            </a:r>
            <a:r>
              <a:rPr kumimoji="1" lang="zh-CN" altLang="en-US" sz="8000" dirty="0">
                <a:solidFill>
                  <a:schemeClr val="tx1"/>
                </a:solidFill>
                <a:ea typeface="思源黑体 CN Regular"/>
                <a:sym typeface="+mn-ea"/>
              </a:rPr>
              <a:t>皮肤病治疗市场规模处于上升阶段。</a:t>
            </a:r>
            <a:r>
              <a:rPr kumimoji="1" lang="zh-CN" altLang="en-US" sz="8000" dirty="0">
                <a:solidFill>
                  <a:schemeClr val="tx1"/>
                </a:solidFill>
                <a:ea typeface="思源黑体 CN Regular"/>
                <a:sym typeface="+mn-ea"/>
              </a:rPr>
              <a:t>传统技术依靠皮肤科医生的人工诊断方法容易受到主观因素影响，难以保证诊断的准确性。</a:t>
            </a:r>
            <a:endParaRPr kumimoji="1" lang="zh-CN" altLang="en-US" sz="8000" dirty="0">
              <a:solidFill>
                <a:schemeClr val="tx1"/>
              </a:solidFill>
              <a:ea typeface="思源黑体 CN Regular"/>
            </a:endParaRPr>
          </a:p>
          <a:p>
            <a:pPr>
              <a:lnSpc>
                <a:spcPct val="150000"/>
              </a:lnSpc>
            </a:pPr>
            <a:endParaRPr kumimoji="1" lang="zh-CN" altLang="en-US" sz="8000" dirty="0">
              <a:solidFill>
                <a:schemeClr val="tx1"/>
              </a:solidFill>
              <a:ea typeface="思源黑体 CN Regular"/>
            </a:endParaRPr>
          </a:p>
          <a:p>
            <a:pPr>
              <a:lnSpc>
                <a:spcPct val="150000"/>
              </a:lnSpc>
            </a:pPr>
            <a:endParaRPr kumimoji="1" lang="zh-CN" altLang="en-US" sz="8000" dirty="0">
              <a:solidFill>
                <a:schemeClr val="tx1"/>
              </a:solidFill>
              <a:ea typeface="思源黑体 CN Regular"/>
            </a:endParaRPr>
          </a:p>
        </p:txBody>
      </p:sp>
      <p:grpSp>
        <p:nvGrpSpPr>
          <p:cNvPr id="4" name="组合 3"/>
          <p:cNvGrpSpPr/>
          <p:nvPr/>
        </p:nvGrpSpPr>
        <p:grpSpPr>
          <a:xfrm rot="5400000">
            <a:off x="864159" y="212571"/>
            <a:ext cx="1061215" cy="1434865"/>
            <a:chOff x="1967542" y="991717"/>
            <a:chExt cx="3217334" cy="4416978"/>
          </a:xfrm>
        </p:grpSpPr>
        <p:grpSp>
          <p:nvGrpSpPr>
            <p:cNvPr id="5" name="组合 4"/>
            <p:cNvGrpSpPr/>
            <p:nvPr/>
          </p:nvGrpSpPr>
          <p:grpSpPr>
            <a:xfrm>
              <a:off x="1967542" y="991717"/>
              <a:ext cx="3217334" cy="4416978"/>
              <a:chOff x="1475656" y="743787"/>
              <a:chExt cx="2413000" cy="3312733"/>
            </a:xfrm>
          </p:grpSpPr>
          <p:sp>
            <p:nvSpPr>
              <p:cNvPr id="7" name="Freeform 54"/>
              <p:cNvSpPr/>
              <p:nvPr/>
            </p:nvSpPr>
            <p:spPr bwMode="auto">
              <a:xfrm>
                <a:off x="1861418" y="2410282"/>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F5A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eaLnBrk="1" fontAlgn="auto" hangingPunct="1">
                  <a:spcBef>
                    <a:spcPts val="0"/>
                  </a:spcBef>
                  <a:spcAft>
                    <a:spcPts val="0"/>
                  </a:spcAft>
                  <a:defRPr/>
                </a:pPr>
                <a:endParaRPr lang="zh-CN" altLang="en-US" kern="0">
                  <a:solidFill>
                    <a:sysClr val="windowText" lastClr="000000"/>
                  </a:solidFill>
                  <a:latin typeface="思源黑体 CN Regular" panose="020B0500000000000000" pitchFamily="34" charset="-122"/>
                  <a:ea typeface="思源黑体 CN Regular" panose="020B0500000000000000" pitchFamily="34" charset="-122"/>
                </a:endParaRPr>
              </a:p>
            </p:txBody>
          </p:sp>
          <p:sp>
            <p:nvSpPr>
              <p:cNvPr id="8" name="Freeform 54"/>
              <p:cNvSpPr/>
              <p:nvPr/>
            </p:nvSpPr>
            <p:spPr bwMode="auto">
              <a:xfrm>
                <a:off x="1861418" y="743787"/>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F5A200"/>
              </a:solidFill>
              <a:ln w="9525">
                <a:noFill/>
                <a:round/>
              </a:ln>
            </p:spPr>
            <p:txBody>
              <a:bodyPr vert="horz" wrap="square" lIns="91440" tIns="45720" rIns="91440" bIns="45720" numCol="1" anchor="t" anchorCtr="0" compatLnSpc="1"/>
              <a:lstStyle/>
              <a:p>
                <a:pPr defTabSz="913765" eaLnBrk="1" fontAlgn="auto" hangingPunct="1">
                  <a:spcBef>
                    <a:spcPts val="0"/>
                  </a:spcBef>
                  <a:spcAft>
                    <a:spcPts val="0"/>
                  </a:spcAft>
                  <a:defRPr/>
                </a:pPr>
                <a:endParaRPr lang="zh-CN" altLang="en-US" kern="0">
                  <a:solidFill>
                    <a:sysClr val="windowText" lastClr="000000"/>
                  </a:solidFill>
                  <a:latin typeface="思源黑体 CN Regular" panose="020B0500000000000000" pitchFamily="34" charset="-122"/>
                  <a:ea typeface="思源黑体 CN Regular" panose="020B0500000000000000" pitchFamily="34" charset="-122"/>
                </a:endParaRPr>
              </a:p>
            </p:txBody>
          </p:sp>
          <p:sp>
            <p:nvSpPr>
              <p:cNvPr id="9" name="Freeform 73"/>
              <p:cNvSpPr/>
              <p:nvPr/>
            </p:nvSpPr>
            <p:spPr bwMode="auto">
              <a:xfrm>
                <a:off x="1475656" y="1183524"/>
                <a:ext cx="2413000" cy="2414588"/>
              </a:xfrm>
              <a:custGeom>
                <a:avLst/>
                <a:gdLst>
                  <a:gd name="T0" fmla="*/ 1520 w 1520"/>
                  <a:gd name="T1" fmla="*/ 761 h 1521"/>
                  <a:gd name="T2" fmla="*/ 760 w 1520"/>
                  <a:gd name="T3" fmla="*/ 1521 h 1521"/>
                  <a:gd name="T4" fmla="*/ 0 w 1520"/>
                  <a:gd name="T5" fmla="*/ 761 h 1521"/>
                  <a:gd name="T6" fmla="*/ 760 w 1520"/>
                  <a:gd name="T7" fmla="*/ 0 h 1521"/>
                  <a:gd name="T8" fmla="*/ 1520 w 1520"/>
                  <a:gd name="T9" fmla="*/ 761 h 1521"/>
                </a:gdLst>
                <a:ahLst/>
                <a:cxnLst>
                  <a:cxn ang="0">
                    <a:pos x="T0" y="T1"/>
                  </a:cxn>
                  <a:cxn ang="0">
                    <a:pos x="T2" y="T3"/>
                  </a:cxn>
                  <a:cxn ang="0">
                    <a:pos x="T4" y="T5"/>
                  </a:cxn>
                  <a:cxn ang="0">
                    <a:pos x="T6" y="T7"/>
                  </a:cxn>
                  <a:cxn ang="0">
                    <a:pos x="T8" y="T9"/>
                  </a:cxn>
                </a:cxnLst>
                <a:rect l="0" t="0" r="r" b="b"/>
                <a:pathLst>
                  <a:path w="1520" h="1521">
                    <a:moveTo>
                      <a:pt x="1520" y="761"/>
                    </a:moveTo>
                    <a:lnTo>
                      <a:pt x="760" y="1521"/>
                    </a:lnTo>
                    <a:lnTo>
                      <a:pt x="0" y="761"/>
                    </a:lnTo>
                    <a:lnTo>
                      <a:pt x="760" y="0"/>
                    </a:lnTo>
                    <a:lnTo>
                      <a:pt x="1520" y="761"/>
                    </a:lnTo>
                    <a:close/>
                  </a:path>
                </a:pathLst>
              </a:custGeom>
              <a:solidFill>
                <a:srgbClr val="004EA2"/>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eaLnBrk="1" fontAlgn="auto" hangingPunct="1">
                  <a:spcBef>
                    <a:spcPts val="0"/>
                  </a:spcBef>
                  <a:spcAft>
                    <a:spcPts val="0"/>
                  </a:spcAft>
                  <a:defRPr/>
                </a:pPr>
                <a:endParaRPr lang="zh-CN" altLang="en-US" kern="0">
                  <a:solidFill>
                    <a:sysClr val="windowText" lastClr="000000"/>
                  </a:solidFill>
                  <a:latin typeface="思源黑体 CN Regular" panose="020B0500000000000000" pitchFamily="34" charset="-122"/>
                  <a:ea typeface="思源黑体 CN Regular" panose="020B0500000000000000" pitchFamily="34" charset="-122"/>
                </a:endParaRPr>
              </a:p>
            </p:txBody>
          </p:sp>
        </p:grpSp>
        <p:sp>
          <p:nvSpPr>
            <p:cNvPr id="6" name="Rectangle 9"/>
            <p:cNvSpPr/>
            <p:nvPr/>
          </p:nvSpPr>
          <p:spPr>
            <a:xfrm rot="16200000">
              <a:off x="2182933" y="2667297"/>
              <a:ext cx="2364485" cy="923328"/>
            </a:xfrm>
            <a:prstGeom prst="rect">
              <a:avLst/>
            </a:prstGeom>
          </p:spPr>
          <p:txBody>
            <a:bodyPr wrap="square">
              <a:noAutofit/>
            </a:bodyPr>
            <a:lstStyle/>
            <a:p>
              <a:pPr algn="ctr" defTabSz="913765" eaLnBrk="1" fontAlgn="auto" hangingPunct="1">
                <a:spcBef>
                  <a:spcPts val="0"/>
                </a:spcBef>
                <a:spcAft>
                  <a:spcPts val="0"/>
                </a:spcAft>
                <a:defRPr/>
              </a:pPr>
              <a:r>
                <a:rPr lang="en-US" altLang="zh-CN" sz="2400" b="1" kern="0" dirty="0">
                  <a:solidFill>
                    <a:schemeClr val="bg1"/>
                  </a:solidFill>
                  <a:latin typeface="思源黑体 CN Regular" panose="020B0500000000000000" pitchFamily="34" charset="-122"/>
                  <a:ea typeface="思源黑体 CN Regular" panose="020B0500000000000000" pitchFamily="34" charset="-122"/>
                </a:rPr>
                <a:t>01</a:t>
              </a:r>
              <a:endParaRPr lang="zh-CN" altLang="en-US" sz="4400" b="1" kern="0" dirty="0">
                <a:solidFill>
                  <a:schemeClr val="bg1"/>
                </a:solidFill>
                <a:latin typeface="思源黑体 CN Regular" panose="020B0500000000000000" pitchFamily="34" charset="-122"/>
                <a:ea typeface="思源黑体 CN Regular" panose="020B0500000000000000" pitchFamily="34" charset="-122"/>
              </a:endParaRPr>
            </a:p>
          </p:txBody>
        </p:sp>
      </p:grpSp>
      <p:sp>
        <p:nvSpPr>
          <p:cNvPr id="10" name="文本框 9"/>
          <p:cNvSpPr txBox="1"/>
          <p:nvPr/>
        </p:nvSpPr>
        <p:spPr>
          <a:xfrm>
            <a:off x="2120287" y="528500"/>
            <a:ext cx="2236510" cy="707886"/>
          </a:xfrm>
          <a:prstGeom prst="rect">
            <a:avLst/>
          </a:prstGeom>
          <a:noFill/>
        </p:spPr>
        <p:txBody>
          <a:bodyPr wrap="none" rtlCol="0">
            <a:spAutoFit/>
          </a:bodyPr>
          <a:lstStyle/>
          <a:p>
            <a:r>
              <a:rPr kumimoji="1" lang="zh-CN" altLang="en-US" sz="4000" b="1" dirty="0">
                <a:solidFill>
                  <a:srgbClr val="0070C0"/>
                </a:solidFill>
                <a:latin typeface="黑体" panose="02010609060101010101" charset="-122"/>
                <a:ea typeface="黑体" panose="02010609060101010101" charset="-122"/>
              </a:rPr>
              <a:t>作品简介</a:t>
            </a:r>
            <a:endParaRPr kumimoji="1" lang="zh-CN" altLang="en-US" sz="4000" b="1" dirty="0">
              <a:solidFill>
                <a:srgbClr val="0070C0"/>
              </a:solidFill>
              <a:latin typeface="黑体" panose="02010609060101010101" charset="-122"/>
              <a:ea typeface="黑体" panose="02010609060101010101" charset="-122"/>
            </a:endParaRPr>
          </a:p>
        </p:txBody>
      </p:sp>
      <p:pic>
        <p:nvPicPr>
          <p:cNvPr id="2" name="图片 1" descr="参考12"/>
          <p:cNvPicPr>
            <a:picLocks noChangeAspect="1"/>
          </p:cNvPicPr>
          <p:nvPr>
            <p:custDataLst>
              <p:tags r:id="rId1"/>
            </p:custDataLst>
          </p:nvPr>
        </p:nvPicPr>
        <p:blipFill>
          <a:blip r:embed="rId2"/>
          <a:stretch>
            <a:fillRect/>
          </a:stretch>
        </p:blipFill>
        <p:spPr>
          <a:xfrm>
            <a:off x="6722110" y="2308225"/>
            <a:ext cx="5025390" cy="4202430"/>
          </a:xfrm>
          <a:prstGeom prst="rect">
            <a:avLst/>
          </a:prstGeom>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内容占位符 2"/>
          <p:cNvSpPr>
            <a:spLocks noGrp="1"/>
          </p:cNvSpPr>
          <p:nvPr>
            <p:ph idx="1"/>
          </p:nvPr>
        </p:nvSpPr>
        <p:spPr>
          <a:xfrm>
            <a:off x="516255" y="1621155"/>
            <a:ext cx="6238240" cy="2052320"/>
          </a:xfrm>
        </p:spPr>
        <p:txBody>
          <a:bodyPr vert="horz" lIns="91440" tIns="45720" rIns="91440" bIns="45720" rtlCol="0">
            <a:normAutofit fontScale="25000"/>
          </a:bodyPr>
          <a:lstStyle/>
          <a:p>
            <a:pPr>
              <a:lnSpc>
                <a:spcPct val="150000"/>
              </a:lnSpc>
            </a:pPr>
            <a:r>
              <a:rPr kumimoji="1" lang="zh-CN" altLang="en-US" sz="8000" dirty="0">
                <a:solidFill>
                  <a:schemeClr val="tx1"/>
                </a:solidFill>
                <a:ea typeface="思源黑体 CN Regular"/>
              </a:rPr>
              <a:t>背景介绍：</a:t>
            </a:r>
            <a:endParaRPr kumimoji="1" lang="zh-CN" altLang="en-US" sz="8000" dirty="0">
              <a:solidFill>
                <a:schemeClr val="tx1"/>
              </a:solidFill>
              <a:ea typeface="思源黑体 CN Regular"/>
            </a:endParaRPr>
          </a:p>
          <a:p>
            <a:pPr>
              <a:lnSpc>
                <a:spcPct val="150000"/>
              </a:lnSpc>
            </a:pPr>
            <a:r>
              <a:rPr kumimoji="1" lang="zh-CN" altLang="en-US" sz="8000" dirty="0">
                <a:solidFill>
                  <a:schemeClr val="tx1"/>
                </a:solidFill>
                <a:ea typeface="思源黑体 CN Regular"/>
                <a:sym typeface="+mn-ea"/>
              </a:rPr>
              <a:t>从皮肤病医院的诊疗人次数和门急诊人次数来看，近年来我国皮肤病医院的服务需求规模呈扩大趋势。根据中国卫生健康统计年鉴显示，2017-2021年中国皮肤病医院的诊疗人次数和门急诊人次数整体呈波动上升走势。</a:t>
            </a:r>
            <a:endParaRPr kumimoji="1" lang="zh-CN" altLang="en-US" sz="8000" dirty="0">
              <a:solidFill>
                <a:schemeClr val="tx1"/>
              </a:solidFill>
              <a:ea typeface="思源黑体 CN Regular"/>
            </a:endParaRPr>
          </a:p>
          <a:p>
            <a:pPr>
              <a:lnSpc>
                <a:spcPct val="150000"/>
              </a:lnSpc>
            </a:pPr>
            <a:endParaRPr kumimoji="1" lang="zh-CN" altLang="en-US" sz="8000" dirty="0">
              <a:solidFill>
                <a:schemeClr val="tx1"/>
              </a:solidFill>
              <a:ea typeface="思源黑体 CN Regular"/>
            </a:endParaRPr>
          </a:p>
          <a:p>
            <a:pPr>
              <a:lnSpc>
                <a:spcPct val="150000"/>
              </a:lnSpc>
            </a:pPr>
            <a:endParaRPr kumimoji="1" lang="zh-CN" altLang="en-US" sz="8000" dirty="0">
              <a:solidFill>
                <a:schemeClr val="tx1"/>
              </a:solidFill>
              <a:ea typeface="思源黑体 CN Regular"/>
            </a:endParaRPr>
          </a:p>
        </p:txBody>
      </p:sp>
      <p:grpSp>
        <p:nvGrpSpPr>
          <p:cNvPr id="4" name="组合 3"/>
          <p:cNvGrpSpPr/>
          <p:nvPr/>
        </p:nvGrpSpPr>
        <p:grpSpPr>
          <a:xfrm rot="5400000">
            <a:off x="864159" y="212571"/>
            <a:ext cx="1061215" cy="1434865"/>
            <a:chOff x="1967542" y="991717"/>
            <a:chExt cx="3217334" cy="4416978"/>
          </a:xfrm>
        </p:grpSpPr>
        <p:grpSp>
          <p:nvGrpSpPr>
            <p:cNvPr id="5" name="组合 4"/>
            <p:cNvGrpSpPr/>
            <p:nvPr/>
          </p:nvGrpSpPr>
          <p:grpSpPr>
            <a:xfrm>
              <a:off x="1967542" y="991717"/>
              <a:ext cx="3217334" cy="4416978"/>
              <a:chOff x="1475656" y="743787"/>
              <a:chExt cx="2413000" cy="3312733"/>
            </a:xfrm>
          </p:grpSpPr>
          <p:sp>
            <p:nvSpPr>
              <p:cNvPr id="7" name="Freeform 54"/>
              <p:cNvSpPr/>
              <p:nvPr/>
            </p:nvSpPr>
            <p:spPr bwMode="auto">
              <a:xfrm>
                <a:off x="1861418" y="2410282"/>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F5A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eaLnBrk="1" fontAlgn="auto" hangingPunct="1">
                  <a:spcBef>
                    <a:spcPts val="0"/>
                  </a:spcBef>
                  <a:spcAft>
                    <a:spcPts val="0"/>
                  </a:spcAft>
                  <a:defRPr/>
                </a:pPr>
                <a:endParaRPr lang="zh-CN" altLang="en-US" kern="0">
                  <a:solidFill>
                    <a:sysClr val="windowText" lastClr="000000"/>
                  </a:solidFill>
                  <a:latin typeface="思源黑体 CN Regular" panose="020B0500000000000000" pitchFamily="34" charset="-122"/>
                  <a:ea typeface="思源黑体 CN Regular" panose="020B0500000000000000" pitchFamily="34" charset="-122"/>
                </a:endParaRPr>
              </a:p>
            </p:txBody>
          </p:sp>
          <p:sp>
            <p:nvSpPr>
              <p:cNvPr id="8" name="Freeform 54"/>
              <p:cNvSpPr/>
              <p:nvPr/>
            </p:nvSpPr>
            <p:spPr bwMode="auto">
              <a:xfrm>
                <a:off x="1861418" y="743787"/>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F5A200"/>
              </a:solidFill>
              <a:ln w="9525">
                <a:noFill/>
                <a:round/>
              </a:ln>
            </p:spPr>
            <p:txBody>
              <a:bodyPr vert="horz" wrap="square" lIns="91440" tIns="45720" rIns="91440" bIns="45720" numCol="1" anchor="t" anchorCtr="0" compatLnSpc="1"/>
              <a:lstStyle/>
              <a:p>
                <a:pPr defTabSz="913765" eaLnBrk="1" fontAlgn="auto" hangingPunct="1">
                  <a:spcBef>
                    <a:spcPts val="0"/>
                  </a:spcBef>
                  <a:spcAft>
                    <a:spcPts val="0"/>
                  </a:spcAft>
                  <a:defRPr/>
                </a:pPr>
                <a:endParaRPr lang="zh-CN" altLang="en-US" kern="0">
                  <a:solidFill>
                    <a:sysClr val="windowText" lastClr="000000"/>
                  </a:solidFill>
                  <a:latin typeface="思源黑体 CN Regular" panose="020B0500000000000000" pitchFamily="34" charset="-122"/>
                  <a:ea typeface="思源黑体 CN Regular" panose="020B0500000000000000" pitchFamily="34" charset="-122"/>
                </a:endParaRPr>
              </a:p>
            </p:txBody>
          </p:sp>
          <p:sp>
            <p:nvSpPr>
              <p:cNvPr id="9" name="Freeform 73"/>
              <p:cNvSpPr/>
              <p:nvPr/>
            </p:nvSpPr>
            <p:spPr bwMode="auto">
              <a:xfrm>
                <a:off x="1475656" y="1183524"/>
                <a:ext cx="2413000" cy="2414588"/>
              </a:xfrm>
              <a:custGeom>
                <a:avLst/>
                <a:gdLst>
                  <a:gd name="T0" fmla="*/ 1520 w 1520"/>
                  <a:gd name="T1" fmla="*/ 761 h 1521"/>
                  <a:gd name="T2" fmla="*/ 760 w 1520"/>
                  <a:gd name="T3" fmla="*/ 1521 h 1521"/>
                  <a:gd name="T4" fmla="*/ 0 w 1520"/>
                  <a:gd name="T5" fmla="*/ 761 h 1521"/>
                  <a:gd name="T6" fmla="*/ 760 w 1520"/>
                  <a:gd name="T7" fmla="*/ 0 h 1521"/>
                  <a:gd name="T8" fmla="*/ 1520 w 1520"/>
                  <a:gd name="T9" fmla="*/ 761 h 1521"/>
                </a:gdLst>
                <a:ahLst/>
                <a:cxnLst>
                  <a:cxn ang="0">
                    <a:pos x="T0" y="T1"/>
                  </a:cxn>
                  <a:cxn ang="0">
                    <a:pos x="T2" y="T3"/>
                  </a:cxn>
                  <a:cxn ang="0">
                    <a:pos x="T4" y="T5"/>
                  </a:cxn>
                  <a:cxn ang="0">
                    <a:pos x="T6" y="T7"/>
                  </a:cxn>
                  <a:cxn ang="0">
                    <a:pos x="T8" y="T9"/>
                  </a:cxn>
                </a:cxnLst>
                <a:rect l="0" t="0" r="r" b="b"/>
                <a:pathLst>
                  <a:path w="1520" h="1521">
                    <a:moveTo>
                      <a:pt x="1520" y="761"/>
                    </a:moveTo>
                    <a:lnTo>
                      <a:pt x="760" y="1521"/>
                    </a:lnTo>
                    <a:lnTo>
                      <a:pt x="0" y="761"/>
                    </a:lnTo>
                    <a:lnTo>
                      <a:pt x="760" y="0"/>
                    </a:lnTo>
                    <a:lnTo>
                      <a:pt x="1520" y="761"/>
                    </a:lnTo>
                    <a:close/>
                  </a:path>
                </a:pathLst>
              </a:custGeom>
              <a:solidFill>
                <a:srgbClr val="004EA2"/>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eaLnBrk="1" fontAlgn="auto" hangingPunct="1">
                  <a:spcBef>
                    <a:spcPts val="0"/>
                  </a:spcBef>
                  <a:spcAft>
                    <a:spcPts val="0"/>
                  </a:spcAft>
                  <a:defRPr/>
                </a:pPr>
                <a:endParaRPr lang="zh-CN" altLang="en-US" kern="0">
                  <a:solidFill>
                    <a:sysClr val="windowText" lastClr="000000"/>
                  </a:solidFill>
                  <a:latin typeface="思源黑体 CN Regular" panose="020B0500000000000000" pitchFamily="34" charset="-122"/>
                  <a:ea typeface="思源黑体 CN Regular" panose="020B0500000000000000" pitchFamily="34" charset="-122"/>
                </a:endParaRPr>
              </a:p>
            </p:txBody>
          </p:sp>
        </p:grpSp>
        <p:sp>
          <p:nvSpPr>
            <p:cNvPr id="6" name="Rectangle 9"/>
            <p:cNvSpPr/>
            <p:nvPr/>
          </p:nvSpPr>
          <p:spPr>
            <a:xfrm rot="16200000">
              <a:off x="2182933" y="2667297"/>
              <a:ext cx="2364485" cy="923328"/>
            </a:xfrm>
            <a:prstGeom prst="rect">
              <a:avLst/>
            </a:prstGeom>
          </p:spPr>
          <p:txBody>
            <a:bodyPr wrap="square">
              <a:noAutofit/>
            </a:bodyPr>
            <a:lstStyle/>
            <a:p>
              <a:pPr algn="ctr" defTabSz="913765" eaLnBrk="1" fontAlgn="auto" hangingPunct="1">
                <a:spcBef>
                  <a:spcPts val="0"/>
                </a:spcBef>
                <a:spcAft>
                  <a:spcPts val="0"/>
                </a:spcAft>
                <a:defRPr/>
              </a:pPr>
              <a:r>
                <a:rPr lang="en-US" altLang="zh-CN" sz="2400" b="1" kern="0" dirty="0">
                  <a:solidFill>
                    <a:schemeClr val="bg1"/>
                  </a:solidFill>
                  <a:latin typeface="思源黑体 CN Regular" panose="020B0500000000000000" pitchFamily="34" charset="-122"/>
                  <a:ea typeface="思源黑体 CN Regular" panose="020B0500000000000000" pitchFamily="34" charset="-122"/>
                </a:rPr>
                <a:t>01</a:t>
              </a:r>
              <a:endParaRPr lang="zh-CN" altLang="en-US" sz="4400" b="1" kern="0" dirty="0">
                <a:solidFill>
                  <a:schemeClr val="bg1"/>
                </a:solidFill>
                <a:latin typeface="思源黑体 CN Regular" panose="020B0500000000000000" pitchFamily="34" charset="-122"/>
                <a:ea typeface="思源黑体 CN Regular" panose="020B0500000000000000" pitchFamily="34" charset="-122"/>
              </a:endParaRPr>
            </a:p>
          </p:txBody>
        </p:sp>
      </p:grpSp>
      <p:sp>
        <p:nvSpPr>
          <p:cNvPr id="10" name="文本框 9"/>
          <p:cNvSpPr txBox="1"/>
          <p:nvPr/>
        </p:nvSpPr>
        <p:spPr>
          <a:xfrm>
            <a:off x="2120287" y="528500"/>
            <a:ext cx="2236510" cy="707886"/>
          </a:xfrm>
          <a:prstGeom prst="rect">
            <a:avLst/>
          </a:prstGeom>
          <a:noFill/>
        </p:spPr>
        <p:txBody>
          <a:bodyPr wrap="none" rtlCol="0">
            <a:spAutoFit/>
          </a:bodyPr>
          <a:lstStyle/>
          <a:p>
            <a:r>
              <a:rPr kumimoji="1" lang="zh-CN" altLang="en-US" sz="4000" b="1" dirty="0">
                <a:solidFill>
                  <a:srgbClr val="0070C0"/>
                </a:solidFill>
                <a:latin typeface="黑体" panose="02010609060101010101" charset="-122"/>
                <a:ea typeface="黑体" panose="02010609060101010101" charset="-122"/>
              </a:rPr>
              <a:t>作品简介</a:t>
            </a:r>
            <a:endParaRPr kumimoji="1" lang="zh-CN" altLang="en-US" sz="4000" b="1" dirty="0">
              <a:solidFill>
                <a:srgbClr val="0070C0"/>
              </a:solidFill>
              <a:latin typeface="黑体" panose="02010609060101010101" charset="-122"/>
              <a:ea typeface="黑体" panose="02010609060101010101" charset="-122"/>
            </a:endParaRPr>
          </a:p>
        </p:txBody>
      </p:sp>
      <p:pic>
        <p:nvPicPr>
          <p:cNvPr id="2" name="图片 1" descr="参考1"/>
          <p:cNvPicPr>
            <a:picLocks noChangeAspect="1"/>
          </p:cNvPicPr>
          <p:nvPr>
            <p:custDataLst>
              <p:tags r:id="rId1"/>
            </p:custDataLst>
          </p:nvPr>
        </p:nvPicPr>
        <p:blipFill>
          <a:blip r:embed="rId2"/>
          <a:stretch>
            <a:fillRect/>
          </a:stretch>
        </p:blipFill>
        <p:spPr>
          <a:xfrm>
            <a:off x="6754495" y="2049780"/>
            <a:ext cx="4853940" cy="4180840"/>
          </a:xfrm>
          <a:prstGeom prst="rect">
            <a:avLst/>
          </a:prstGeom>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75887" y="1535655"/>
            <a:ext cx="10608580" cy="4267980"/>
          </a:xfrm>
        </p:spPr>
        <p:txBody>
          <a:bodyPr/>
          <a:lstStyle/>
          <a:p>
            <a:pPr>
              <a:lnSpc>
                <a:spcPct val="150000"/>
              </a:lnSpc>
            </a:pPr>
            <a:r>
              <a:rPr kumimoji="1" sz="2000" dirty="0">
                <a:solidFill>
                  <a:schemeClr val="tx1"/>
                </a:solidFill>
                <a:ea typeface="思源黑体 CN Regular"/>
              </a:rPr>
              <a:t>价值</a:t>
            </a:r>
            <a:r>
              <a:rPr kumimoji="1" lang="zh-CN" sz="2000" dirty="0">
                <a:solidFill>
                  <a:schemeClr val="tx1"/>
                </a:solidFill>
                <a:ea typeface="思源黑体 CN Regular"/>
              </a:rPr>
              <a:t>（意义）</a:t>
            </a:r>
            <a:endParaRPr kumimoji="1" sz="2000" dirty="0">
              <a:solidFill>
                <a:schemeClr val="tx1"/>
              </a:solidFill>
              <a:ea typeface="思源黑体 CN Regular"/>
            </a:endParaRPr>
          </a:p>
          <a:p>
            <a:pPr>
              <a:lnSpc>
                <a:spcPct val="150000"/>
              </a:lnSpc>
            </a:pPr>
            <a:r>
              <a:rPr kumimoji="1" lang="en-US" altLang="zh-CN" sz="2000" dirty="0">
                <a:solidFill>
                  <a:schemeClr val="tx1"/>
                </a:solidFill>
                <a:ea typeface="思源黑体 CN Regular"/>
              </a:rPr>
              <a:t>1</a:t>
            </a:r>
            <a:r>
              <a:rPr kumimoji="1" lang="zh-CN" altLang="en-US" sz="2000" dirty="0">
                <a:solidFill>
                  <a:schemeClr val="tx1"/>
                </a:solidFill>
                <a:ea typeface="思源黑体 CN Regular"/>
              </a:rPr>
              <a:t>、满足日益增长的皮肤科医生需求</a:t>
            </a:r>
            <a:endParaRPr kumimoji="1" lang="zh-CN" altLang="en-US" sz="2000" dirty="0">
              <a:solidFill>
                <a:schemeClr val="tx1"/>
              </a:solidFill>
              <a:ea typeface="思源黑体 CN Regular"/>
            </a:endParaRPr>
          </a:p>
          <a:p>
            <a:pPr>
              <a:lnSpc>
                <a:spcPct val="150000"/>
              </a:lnSpc>
            </a:pPr>
            <a:r>
              <a:rPr kumimoji="1" lang="en-US" altLang="zh-CN" sz="2000" dirty="0">
                <a:solidFill>
                  <a:schemeClr val="tx1"/>
                </a:solidFill>
                <a:ea typeface="思源黑体 CN Regular"/>
              </a:rPr>
              <a:t>2</a:t>
            </a:r>
            <a:r>
              <a:rPr kumimoji="1" lang="zh-CN" altLang="en-US" sz="2000" dirty="0">
                <a:solidFill>
                  <a:schemeClr val="tx1"/>
                </a:solidFill>
                <a:ea typeface="思源黑体 CN Regular"/>
              </a:rPr>
              <a:t>、供就医人群检测自用，对人群实现分流的效果</a:t>
            </a:r>
            <a:endParaRPr kumimoji="1" lang="zh-CN" altLang="en-US" sz="2000" dirty="0">
              <a:solidFill>
                <a:schemeClr val="tx1"/>
              </a:solidFill>
              <a:ea typeface="思源黑体 CN Regular"/>
            </a:endParaRPr>
          </a:p>
          <a:p>
            <a:pPr>
              <a:lnSpc>
                <a:spcPct val="150000"/>
              </a:lnSpc>
            </a:pPr>
            <a:r>
              <a:rPr kumimoji="1" lang="en-US" altLang="zh-CN" sz="2000" dirty="0">
                <a:solidFill>
                  <a:schemeClr val="tx1"/>
                </a:solidFill>
                <a:ea typeface="思源黑体 CN Regular"/>
              </a:rPr>
              <a:t>3</a:t>
            </a:r>
            <a:r>
              <a:rPr kumimoji="1" lang="zh-CN" altLang="en-US" sz="2000" dirty="0">
                <a:solidFill>
                  <a:schemeClr val="tx1"/>
                </a:solidFill>
                <a:ea typeface="思源黑体 CN Regular"/>
              </a:rPr>
              <a:t>、可以辅助医生进行皮肤病的诊疗，提高效率和精度</a:t>
            </a:r>
            <a:endParaRPr kumimoji="1" lang="zh-CN" altLang="en-US" sz="2000" dirty="0">
              <a:solidFill>
                <a:schemeClr val="tx1"/>
              </a:solidFill>
              <a:ea typeface="思源黑体 CN Regular"/>
            </a:endParaRPr>
          </a:p>
        </p:txBody>
      </p:sp>
      <p:grpSp>
        <p:nvGrpSpPr>
          <p:cNvPr id="4" name="组合 3"/>
          <p:cNvGrpSpPr/>
          <p:nvPr/>
        </p:nvGrpSpPr>
        <p:grpSpPr>
          <a:xfrm rot="5400000">
            <a:off x="864159" y="212571"/>
            <a:ext cx="1061215" cy="1434865"/>
            <a:chOff x="1967542" y="991717"/>
            <a:chExt cx="3217334" cy="4416978"/>
          </a:xfrm>
        </p:grpSpPr>
        <p:grpSp>
          <p:nvGrpSpPr>
            <p:cNvPr id="5" name="组合 4"/>
            <p:cNvGrpSpPr/>
            <p:nvPr/>
          </p:nvGrpSpPr>
          <p:grpSpPr>
            <a:xfrm>
              <a:off x="1967542" y="991717"/>
              <a:ext cx="3217334" cy="4416978"/>
              <a:chOff x="1475656" y="743787"/>
              <a:chExt cx="2413000" cy="3312733"/>
            </a:xfrm>
          </p:grpSpPr>
          <p:sp>
            <p:nvSpPr>
              <p:cNvPr id="7" name="Freeform 54"/>
              <p:cNvSpPr/>
              <p:nvPr/>
            </p:nvSpPr>
            <p:spPr bwMode="auto">
              <a:xfrm>
                <a:off x="1861418" y="2410282"/>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F5A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eaLnBrk="1" fontAlgn="auto" hangingPunct="1">
                  <a:spcBef>
                    <a:spcPts val="0"/>
                  </a:spcBef>
                  <a:spcAft>
                    <a:spcPts val="0"/>
                  </a:spcAft>
                  <a:defRPr/>
                </a:pPr>
                <a:endParaRPr lang="zh-CN" altLang="en-US" kern="0">
                  <a:solidFill>
                    <a:sysClr val="windowText" lastClr="000000"/>
                  </a:solidFill>
                  <a:latin typeface="思源黑体 CN Regular" panose="020B0500000000000000" pitchFamily="34" charset="-122"/>
                  <a:ea typeface="思源黑体 CN Regular" panose="020B0500000000000000" pitchFamily="34" charset="-122"/>
                </a:endParaRPr>
              </a:p>
            </p:txBody>
          </p:sp>
          <p:sp>
            <p:nvSpPr>
              <p:cNvPr id="8" name="Freeform 54"/>
              <p:cNvSpPr/>
              <p:nvPr/>
            </p:nvSpPr>
            <p:spPr bwMode="auto">
              <a:xfrm>
                <a:off x="1861418" y="743787"/>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F5A200"/>
              </a:solidFill>
              <a:ln w="9525">
                <a:noFill/>
                <a:round/>
              </a:ln>
            </p:spPr>
            <p:txBody>
              <a:bodyPr vert="horz" wrap="square" lIns="91440" tIns="45720" rIns="91440" bIns="45720" numCol="1" anchor="t" anchorCtr="0" compatLnSpc="1"/>
              <a:lstStyle/>
              <a:p>
                <a:pPr defTabSz="913765" eaLnBrk="1" fontAlgn="auto" hangingPunct="1">
                  <a:spcBef>
                    <a:spcPts val="0"/>
                  </a:spcBef>
                  <a:spcAft>
                    <a:spcPts val="0"/>
                  </a:spcAft>
                  <a:defRPr/>
                </a:pPr>
                <a:endParaRPr lang="zh-CN" altLang="en-US" kern="0">
                  <a:solidFill>
                    <a:sysClr val="windowText" lastClr="000000"/>
                  </a:solidFill>
                  <a:latin typeface="思源黑体 CN Regular" panose="020B0500000000000000" pitchFamily="34" charset="-122"/>
                  <a:ea typeface="思源黑体 CN Regular" panose="020B0500000000000000" pitchFamily="34" charset="-122"/>
                </a:endParaRPr>
              </a:p>
            </p:txBody>
          </p:sp>
          <p:sp>
            <p:nvSpPr>
              <p:cNvPr id="9" name="Freeform 73"/>
              <p:cNvSpPr/>
              <p:nvPr/>
            </p:nvSpPr>
            <p:spPr bwMode="auto">
              <a:xfrm>
                <a:off x="1475656" y="1183524"/>
                <a:ext cx="2413000" cy="2414588"/>
              </a:xfrm>
              <a:custGeom>
                <a:avLst/>
                <a:gdLst>
                  <a:gd name="T0" fmla="*/ 1520 w 1520"/>
                  <a:gd name="T1" fmla="*/ 761 h 1521"/>
                  <a:gd name="T2" fmla="*/ 760 w 1520"/>
                  <a:gd name="T3" fmla="*/ 1521 h 1521"/>
                  <a:gd name="T4" fmla="*/ 0 w 1520"/>
                  <a:gd name="T5" fmla="*/ 761 h 1521"/>
                  <a:gd name="T6" fmla="*/ 760 w 1520"/>
                  <a:gd name="T7" fmla="*/ 0 h 1521"/>
                  <a:gd name="T8" fmla="*/ 1520 w 1520"/>
                  <a:gd name="T9" fmla="*/ 761 h 1521"/>
                </a:gdLst>
                <a:ahLst/>
                <a:cxnLst>
                  <a:cxn ang="0">
                    <a:pos x="T0" y="T1"/>
                  </a:cxn>
                  <a:cxn ang="0">
                    <a:pos x="T2" y="T3"/>
                  </a:cxn>
                  <a:cxn ang="0">
                    <a:pos x="T4" y="T5"/>
                  </a:cxn>
                  <a:cxn ang="0">
                    <a:pos x="T6" y="T7"/>
                  </a:cxn>
                  <a:cxn ang="0">
                    <a:pos x="T8" y="T9"/>
                  </a:cxn>
                </a:cxnLst>
                <a:rect l="0" t="0" r="r" b="b"/>
                <a:pathLst>
                  <a:path w="1520" h="1521">
                    <a:moveTo>
                      <a:pt x="1520" y="761"/>
                    </a:moveTo>
                    <a:lnTo>
                      <a:pt x="760" y="1521"/>
                    </a:lnTo>
                    <a:lnTo>
                      <a:pt x="0" y="761"/>
                    </a:lnTo>
                    <a:lnTo>
                      <a:pt x="760" y="0"/>
                    </a:lnTo>
                    <a:lnTo>
                      <a:pt x="1520" y="761"/>
                    </a:lnTo>
                    <a:close/>
                  </a:path>
                </a:pathLst>
              </a:custGeom>
              <a:solidFill>
                <a:srgbClr val="004EA2"/>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eaLnBrk="1" fontAlgn="auto" hangingPunct="1">
                  <a:spcBef>
                    <a:spcPts val="0"/>
                  </a:spcBef>
                  <a:spcAft>
                    <a:spcPts val="0"/>
                  </a:spcAft>
                  <a:defRPr/>
                </a:pPr>
                <a:endParaRPr lang="zh-CN" altLang="en-US" kern="0">
                  <a:solidFill>
                    <a:sysClr val="windowText" lastClr="000000"/>
                  </a:solidFill>
                  <a:latin typeface="思源黑体 CN Regular" panose="020B0500000000000000" pitchFamily="34" charset="-122"/>
                  <a:ea typeface="思源黑体 CN Regular" panose="020B0500000000000000" pitchFamily="34" charset="-122"/>
                </a:endParaRPr>
              </a:p>
            </p:txBody>
          </p:sp>
        </p:grpSp>
        <p:sp>
          <p:nvSpPr>
            <p:cNvPr id="6" name="Rectangle 9"/>
            <p:cNvSpPr/>
            <p:nvPr/>
          </p:nvSpPr>
          <p:spPr>
            <a:xfrm rot="16200000">
              <a:off x="2182933" y="2667297"/>
              <a:ext cx="2364485" cy="923328"/>
            </a:xfrm>
            <a:prstGeom prst="rect">
              <a:avLst/>
            </a:prstGeom>
          </p:spPr>
          <p:txBody>
            <a:bodyPr wrap="square">
              <a:noAutofit/>
            </a:bodyPr>
            <a:lstStyle/>
            <a:p>
              <a:pPr algn="ctr" defTabSz="913765" eaLnBrk="1" fontAlgn="auto" hangingPunct="1">
                <a:spcBef>
                  <a:spcPts val="0"/>
                </a:spcBef>
                <a:spcAft>
                  <a:spcPts val="0"/>
                </a:spcAft>
                <a:defRPr/>
              </a:pPr>
              <a:r>
                <a:rPr lang="en-US" altLang="zh-CN" sz="2400" b="1" kern="0" dirty="0">
                  <a:solidFill>
                    <a:schemeClr val="bg1"/>
                  </a:solidFill>
                  <a:latin typeface="思源黑体 CN Regular" panose="020B0500000000000000" pitchFamily="34" charset="-122"/>
                  <a:ea typeface="思源黑体 CN Regular" panose="020B0500000000000000" pitchFamily="34" charset="-122"/>
                </a:rPr>
                <a:t>01</a:t>
              </a:r>
              <a:endParaRPr lang="zh-CN" altLang="en-US" sz="4400" b="1" kern="0" dirty="0">
                <a:solidFill>
                  <a:schemeClr val="bg1"/>
                </a:solidFill>
                <a:latin typeface="思源黑体 CN Regular" panose="020B0500000000000000" pitchFamily="34" charset="-122"/>
                <a:ea typeface="思源黑体 CN Regular" panose="020B0500000000000000" pitchFamily="34" charset="-122"/>
              </a:endParaRPr>
            </a:p>
          </p:txBody>
        </p:sp>
      </p:grpSp>
      <p:sp>
        <p:nvSpPr>
          <p:cNvPr id="10" name="文本框 9"/>
          <p:cNvSpPr txBox="1"/>
          <p:nvPr/>
        </p:nvSpPr>
        <p:spPr>
          <a:xfrm>
            <a:off x="2120287" y="528500"/>
            <a:ext cx="2225040" cy="706755"/>
          </a:xfrm>
          <a:prstGeom prst="rect">
            <a:avLst/>
          </a:prstGeom>
          <a:noFill/>
        </p:spPr>
        <p:txBody>
          <a:bodyPr wrap="none" rtlCol="0">
            <a:spAutoFit/>
          </a:bodyPr>
          <a:lstStyle/>
          <a:p>
            <a:r>
              <a:rPr kumimoji="1" lang="zh-CN" altLang="en-US" sz="4000" b="1" dirty="0">
                <a:solidFill>
                  <a:srgbClr val="0070C0"/>
                </a:solidFill>
                <a:latin typeface="黑体" panose="02010609060101010101" charset="-122"/>
                <a:ea typeface="黑体" panose="02010609060101010101" charset="-122"/>
              </a:rPr>
              <a:t>作品简介</a:t>
            </a:r>
            <a:endParaRPr kumimoji="1" lang="zh-CN" altLang="en-US" sz="4000" b="1" dirty="0">
              <a:solidFill>
                <a:srgbClr val="0070C0"/>
              </a:solidFill>
              <a:latin typeface="黑体" panose="02010609060101010101" charset="-122"/>
              <a:ea typeface="黑体" panose="02010609060101010101" charset="-122"/>
            </a:endParaRPr>
          </a:p>
        </p:txBody>
      </p:sp>
      <p:pic>
        <p:nvPicPr>
          <p:cNvPr id="2" name="图片 1" descr="参考11"/>
          <p:cNvPicPr>
            <a:picLocks noChangeAspect="1"/>
          </p:cNvPicPr>
          <p:nvPr/>
        </p:nvPicPr>
        <p:blipFill>
          <a:blip r:embed="rId1"/>
          <a:stretch>
            <a:fillRect/>
          </a:stretch>
        </p:blipFill>
        <p:spPr>
          <a:xfrm>
            <a:off x="3027680" y="3983355"/>
            <a:ext cx="4899660" cy="287464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334" y="1773383"/>
            <a:ext cx="11220026" cy="4267980"/>
          </a:xfrm>
        </p:spPr>
        <p:txBody>
          <a:bodyPr vert="horz" lIns="91440" tIns="45720" rIns="91440" bIns="45720" rtlCol="0">
            <a:normAutofit/>
          </a:bodyPr>
          <a:lstStyle/>
          <a:p>
            <a:pPr>
              <a:lnSpc>
                <a:spcPct val="150000"/>
              </a:lnSpc>
            </a:pPr>
            <a:r>
              <a:rPr kumimoji="1" lang="zh-CN" altLang="en-US" sz="2000" dirty="0">
                <a:solidFill>
                  <a:schemeClr val="tx1"/>
                </a:solidFill>
                <a:ea typeface="思源黑体 CN Regular"/>
              </a:rPr>
              <a:t>功能及技术要求：</a:t>
            </a:r>
            <a:endParaRPr kumimoji="1" lang="zh-CN" altLang="en-US" sz="2000" dirty="0">
              <a:solidFill>
                <a:schemeClr val="tx1"/>
              </a:solidFill>
              <a:ea typeface="思源黑体 CN Regular"/>
            </a:endParaRPr>
          </a:p>
          <a:p>
            <a:pPr>
              <a:lnSpc>
                <a:spcPct val="150000"/>
              </a:lnSpc>
            </a:pPr>
            <a:r>
              <a:rPr kumimoji="1" lang="en-US" altLang="zh-CN" sz="2000" dirty="0">
                <a:solidFill>
                  <a:schemeClr val="tx1"/>
                </a:solidFill>
                <a:ea typeface="思源黑体 CN Regular"/>
              </a:rPr>
              <a:t>1</a:t>
            </a:r>
            <a:r>
              <a:rPr kumimoji="1" lang="zh-CN" altLang="en-US" sz="2000" dirty="0">
                <a:solidFill>
                  <a:schemeClr val="tx1"/>
                </a:solidFill>
                <a:ea typeface="思源黑体 CN Regular"/>
              </a:rPr>
              <a:t>、实现对常见人体皮肤病的分类工作</a:t>
            </a:r>
            <a:endParaRPr kumimoji="1" lang="zh-CN" altLang="en-US" sz="2000" dirty="0">
              <a:solidFill>
                <a:schemeClr val="tx1"/>
              </a:solidFill>
              <a:ea typeface="思源黑体 CN Regular"/>
            </a:endParaRPr>
          </a:p>
          <a:p>
            <a:pPr>
              <a:lnSpc>
                <a:spcPct val="150000"/>
              </a:lnSpc>
            </a:pPr>
            <a:r>
              <a:rPr kumimoji="1" lang="en-US" altLang="zh-CN" sz="2000" dirty="0">
                <a:solidFill>
                  <a:schemeClr val="tx1"/>
                </a:solidFill>
                <a:ea typeface="思源黑体 CN Regular"/>
              </a:rPr>
              <a:t>2</a:t>
            </a:r>
            <a:r>
              <a:rPr kumimoji="1" lang="zh-CN" altLang="en-US" sz="2000" dirty="0">
                <a:solidFill>
                  <a:schemeClr val="tx1"/>
                </a:solidFill>
                <a:ea typeface="思源黑体 CN Regular"/>
              </a:rPr>
              <a:t>、为皮肤科医生提供患有各种皮肤病的概率值以供参考</a:t>
            </a:r>
            <a:endParaRPr kumimoji="1" lang="zh-CN" altLang="en-US" sz="2000" dirty="0">
              <a:solidFill>
                <a:schemeClr val="tx1"/>
              </a:solidFill>
              <a:ea typeface="思源黑体 CN Regular"/>
            </a:endParaRPr>
          </a:p>
          <a:p>
            <a:pPr>
              <a:lnSpc>
                <a:spcPct val="150000"/>
              </a:lnSpc>
            </a:pPr>
            <a:r>
              <a:rPr kumimoji="1" lang="en-US" altLang="zh-CN" sz="2000" dirty="0">
                <a:solidFill>
                  <a:schemeClr val="tx1"/>
                </a:solidFill>
                <a:ea typeface="思源黑体 CN Regular"/>
              </a:rPr>
              <a:t>3</a:t>
            </a:r>
            <a:r>
              <a:rPr kumimoji="1" lang="zh-CN" altLang="en-US" sz="2000" dirty="0">
                <a:solidFill>
                  <a:schemeClr val="tx1"/>
                </a:solidFill>
                <a:ea typeface="思源黑体 CN Regular"/>
              </a:rPr>
              <a:t>、适应边缘设备（例如英伟达的</a:t>
            </a:r>
            <a:r>
              <a:rPr kumimoji="1" lang="en-US" altLang="zh-CN" sz="2000" dirty="0">
                <a:solidFill>
                  <a:schemeClr val="tx1"/>
                </a:solidFill>
                <a:ea typeface="思源黑体 CN Regular"/>
              </a:rPr>
              <a:t>Nano</a:t>
            </a:r>
            <a:r>
              <a:rPr kumimoji="1" lang="zh-CN" altLang="en-US" sz="2000" dirty="0">
                <a:solidFill>
                  <a:schemeClr val="tx1"/>
                </a:solidFill>
                <a:ea typeface="思源黑体 CN Regular"/>
              </a:rPr>
              <a:t>主板）的算力</a:t>
            </a:r>
            <a:endParaRPr kumimoji="1" lang="zh-CN" altLang="en-US" sz="2000" dirty="0">
              <a:solidFill>
                <a:schemeClr val="tx1"/>
              </a:solidFill>
              <a:ea typeface="思源黑体 CN Regular"/>
            </a:endParaRPr>
          </a:p>
          <a:p>
            <a:pPr>
              <a:lnSpc>
                <a:spcPct val="150000"/>
              </a:lnSpc>
            </a:pPr>
            <a:r>
              <a:rPr kumimoji="1" lang="en-US" altLang="zh-CN" sz="2000" dirty="0">
                <a:solidFill>
                  <a:schemeClr val="tx1"/>
                </a:solidFill>
                <a:ea typeface="思源黑体 CN Regular"/>
              </a:rPr>
              <a:t>4</a:t>
            </a:r>
            <a:r>
              <a:rPr kumimoji="1" lang="zh-CN" altLang="en-US" sz="2000" dirty="0">
                <a:solidFill>
                  <a:schemeClr val="tx1"/>
                </a:solidFill>
                <a:ea typeface="思源黑体 CN Regular"/>
              </a:rPr>
              <a:t>、放在医院中，供前往就医的人群自用</a:t>
            </a:r>
            <a:endParaRPr kumimoji="1" lang="zh-CN" altLang="en-US" sz="2000" dirty="0">
              <a:solidFill>
                <a:schemeClr val="tx1"/>
              </a:solidFill>
              <a:ea typeface="思源黑体 CN Regular"/>
            </a:endParaRPr>
          </a:p>
        </p:txBody>
      </p:sp>
      <p:grpSp>
        <p:nvGrpSpPr>
          <p:cNvPr id="4" name="组合 3"/>
          <p:cNvGrpSpPr/>
          <p:nvPr/>
        </p:nvGrpSpPr>
        <p:grpSpPr>
          <a:xfrm rot="5400000">
            <a:off x="864159" y="212571"/>
            <a:ext cx="1061215" cy="1434865"/>
            <a:chOff x="1967542" y="991717"/>
            <a:chExt cx="3217334" cy="4416978"/>
          </a:xfrm>
        </p:grpSpPr>
        <p:grpSp>
          <p:nvGrpSpPr>
            <p:cNvPr id="5" name="组合 4"/>
            <p:cNvGrpSpPr/>
            <p:nvPr/>
          </p:nvGrpSpPr>
          <p:grpSpPr>
            <a:xfrm>
              <a:off x="1967542" y="991717"/>
              <a:ext cx="3217334" cy="4416978"/>
              <a:chOff x="1475656" y="743787"/>
              <a:chExt cx="2413000" cy="3312733"/>
            </a:xfrm>
          </p:grpSpPr>
          <p:sp>
            <p:nvSpPr>
              <p:cNvPr id="7" name="Freeform 54"/>
              <p:cNvSpPr/>
              <p:nvPr/>
            </p:nvSpPr>
            <p:spPr bwMode="auto">
              <a:xfrm>
                <a:off x="1861418" y="2410282"/>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F5A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eaLnBrk="1" fontAlgn="auto" hangingPunct="1">
                  <a:spcBef>
                    <a:spcPts val="0"/>
                  </a:spcBef>
                  <a:spcAft>
                    <a:spcPts val="0"/>
                  </a:spcAft>
                  <a:defRPr/>
                </a:pPr>
                <a:endParaRPr lang="zh-CN" altLang="en-US" kern="0">
                  <a:solidFill>
                    <a:sysClr val="windowText" lastClr="000000"/>
                  </a:solidFill>
                  <a:latin typeface="思源黑体 CN Regular" panose="020B0500000000000000" pitchFamily="34" charset="-122"/>
                  <a:ea typeface="思源黑体 CN Regular" panose="020B0500000000000000" pitchFamily="34" charset="-122"/>
                </a:endParaRPr>
              </a:p>
            </p:txBody>
          </p:sp>
          <p:sp>
            <p:nvSpPr>
              <p:cNvPr id="8" name="Freeform 54"/>
              <p:cNvSpPr/>
              <p:nvPr/>
            </p:nvSpPr>
            <p:spPr bwMode="auto">
              <a:xfrm>
                <a:off x="1861418" y="743787"/>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F5A200"/>
              </a:solidFill>
              <a:ln w="9525">
                <a:noFill/>
                <a:round/>
              </a:ln>
            </p:spPr>
            <p:txBody>
              <a:bodyPr vert="horz" wrap="square" lIns="91440" tIns="45720" rIns="91440" bIns="45720" numCol="1" anchor="t" anchorCtr="0" compatLnSpc="1"/>
              <a:lstStyle/>
              <a:p>
                <a:pPr defTabSz="913765" eaLnBrk="1" fontAlgn="auto" hangingPunct="1">
                  <a:spcBef>
                    <a:spcPts val="0"/>
                  </a:spcBef>
                  <a:spcAft>
                    <a:spcPts val="0"/>
                  </a:spcAft>
                  <a:defRPr/>
                </a:pPr>
                <a:endParaRPr lang="zh-CN" altLang="en-US" kern="0">
                  <a:solidFill>
                    <a:sysClr val="windowText" lastClr="000000"/>
                  </a:solidFill>
                  <a:latin typeface="思源黑体 CN Regular" panose="020B0500000000000000" pitchFamily="34" charset="-122"/>
                  <a:ea typeface="思源黑体 CN Regular" panose="020B0500000000000000" pitchFamily="34" charset="-122"/>
                </a:endParaRPr>
              </a:p>
            </p:txBody>
          </p:sp>
          <p:sp>
            <p:nvSpPr>
              <p:cNvPr id="9" name="Freeform 73"/>
              <p:cNvSpPr/>
              <p:nvPr/>
            </p:nvSpPr>
            <p:spPr bwMode="auto">
              <a:xfrm>
                <a:off x="1475656" y="1183524"/>
                <a:ext cx="2413000" cy="2414588"/>
              </a:xfrm>
              <a:custGeom>
                <a:avLst/>
                <a:gdLst>
                  <a:gd name="T0" fmla="*/ 1520 w 1520"/>
                  <a:gd name="T1" fmla="*/ 761 h 1521"/>
                  <a:gd name="T2" fmla="*/ 760 w 1520"/>
                  <a:gd name="T3" fmla="*/ 1521 h 1521"/>
                  <a:gd name="T4" fmla="*/ 0 w 1520"/>
                  <a:gd name="T5" fmla="*/ 761 h 1521"/>
                  <a:gd name="T6" fmla="*/ 760 w 1520"/>
                  <a:gd name="T7" fmla="*/ 0 h 1521"/>
                  <a:gd name="T8" fmla="*/ 1520 w 1520"/>
                  <a:gd name="T9" fmla="*/ 761 h 1521"/>
                </a:gdLst>
                <a:ahLst/>
                <a:cxnLst>
                  <a:cxn ang="0">
                    <a:pos x="T0" y="T1"/>
                  </a:cxn>
                  <a:cxn ang="0">
                    <a:pos x="T2" y="T3"/>
                  </a:cxn>
                  <a:cxn ang="0">
                    <a:pos x="T4" y="T5"/>
                  </a:cxn>
                  <a:cxn ang="0">
                    <a:pos x="T6" y="T7"/>
                  </a:cxn>
                  <a:cxn ang="0">
                    <a:pos x="T8" y="T9"/>
                  </a:cxn>
                </a:cxnLst>
                <a:rect l="0" t="0" r="r" b="b"/>
                <a:pathLst>
                  <a:path w="1520" h="1521">
                    <a:moveTo>
                      <a:pt x="1520" y="761"/>
                    </a:moveTo>
                    <a:lnTo>
                      <a:pt x="760" y="1521"/>
                    </a:lnTo>
                    <a:lnTo>
                      <a:pt x="0" y="761"/>
                    </a:lnTo>
                    <a:lnTo>
                      <a:pt x="760" y="0"/>
                    </a:lnTo>
                    <a:lnTo>
                      <a:pt x="1520" y="761"/>
                    </a:lnTo>
                    <a:close/>
                  </a:path>
                </a:pathLst>
              </a:custGeom>
              <a:solidFill>
                <a:srgbClr val="004EA2"/>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eaLnBrk="1" fontAlgn="auto" hangingPunct="1">
                  <a:spcBef>
                    <a:spcPts val="0"/>
                  </a:spcBef>
                  <a:spcAft>
                    <a:spcPts val="0"/>
                  </a:spcAft>
                  <a:defRPr/>
                </a:pPr>
                <a:endParaRPr lang="zh-CN" altLang="en-US" kern="0">
                  <a:solidFill>
                    <a:sysClr val="windowText" lastClr="000000"/>
                  </a:solidFill>
                  <a:latin typeface="思源黑体 CN Regular" panose="020B0500000000000000" pitchFamily="34" charset="-122"/>
                  <a:ea typeface="思源黑体 CN Regular" panose="020B0500000000000000" pitchFamily="34" charset="-122"/>
                </a:endParaRPr>
              </a:p>
            </p:txBody>
          </p:sp>
        </p:grpSp>
        <p:sp>
          <p:nvSpPr>
            <p:cNvPr id="6" name="Rectangle 9"/>
            <p:cNvSpPr/>
            <p:nvPr/>
          </p:nvSpPr>
          <p:spPr>
            <a:xfrm rot="16200000">
              <a:off x="2182933" y="2667297"/>
              <a:ext cx="2364485" cy="923328"/>
            </a:xfrm>
            <a:prstGeom prst="rect">
              <a:avLst/>
            </a:prstGeom>
          </p:spPr>
          <p:txBody>
            <a:bodyPr wrap="square">
              <a:noAutofit/>
            </a:bodyPr>
            <a:lstStyle/>
            <a:p>
              <a:pPr algn="ctr" defTabSz="913765" eaLnBrk="1" fontAlgn="auto" hangingPunct="1">
                <a:spcBef>
                  <a:spcPts val="0"/>
                </a:spcBef>
                <a:spcAft>
                  <a:spcPts val="0"/>
                </a:spcAft>
                <a:defRPr/>
              </a:pPr>
              <a:r>
                <a:rPr lang="en-US" altLang="zh-CN" sz="2400" b="1" kern="0" dirty="0">
                  <a:solidFill>
                    <a:schemeClr val="bg1"/>
                  </a:solidFill>
                  <a:latin typeface="思源黑体 CN Regular" panose="020B0500000000000000" pitchFamily="34" charset="-122"/>
                  <a:ea typeface="思源黑体 CN Regular" panose="020B0500000000000000" pitchFamily="34" charset="-122"/>
                </a:rPr>
                <a:t>02</a:t>
              </a:r>
              <a:endParaRPr lang="zh-CN" altLang="en-US" sz="4400" b="1" kern="0" dirty="0">
                <a:solidFill>
                  <a:schemeClr val="bg1"/>
                </a:solidFill>
                <a:latin typeface="思源黑体 CN Regular" panose="020B0500000000000000" pitchFamily="34" charset="-122"/>
                <a:ea typeface="思源黑体 CN Regular" panose="020B0500000000000000" pitchFamily="34" charset="-122"/>
              </a:endParaRPr>
            </a:p>
          </p:txBody>
        </p:sp>
      </p:grpSp>
      <p:sp>
        <p:nvSpPr>
          <p:cNvPr id="10" name="文本框 9"/>
          <p:cNvSpPr txBox="1"/>
          <p:nvPr/>
        </p:nvSpPr>
        <p:spPr>
          <a:xfrm>
            <a:off x="2120287" y="528500"/>
            <a:ext cx="2242922" cy="707886"/>
          </a:xfrm>
          <a:prstGeom prst="rect">
            <a:avLst/>
          </a:prstGeom>
          <a:noFill/>
        </p:spPr>
        <p:txBody>
          <a:bodyPr wrap="none" rtlCol="0">
            <a:spAutoFit/>
          </a:bodyPr>
          <a:lstStyle/>
          <a:p>
            <a:r>
              <a:rPr kumimoji="1" lang="zh-CN" altLang="en-US" sz="4000" b="1" dirty="0">
                <a:solidFill>
                  <a:srgbClr val="0070C0"/>
                </a:solidFill>
                <a:latin typeface="黑体" panose="02010609060101010101" charset="-122"/>
                <a:ea typeface="黑体" panose="02010609060101010101" charset="-122"/>
              </a:rPr>
              <a:t>问题分析</a:t>
            </a:r>
            <a:endParaRPr kumimoji="1" lang="zh-CN" altLang="en-US" sz="4000" b="1" dirty="0">
              <a:solidFill>
                <a:srgbClr val="0070C0"/>
              </a:solidFill>
              <a:latin typeface="黑体" panose="02010609060101010101" charset="-122"/>
              <a:ea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545" y="1773555"/>
            <a:ext cx="6076950" cy="4267835"/>
          </a:xfrm>
        </p:spPr>
        <p:txBody>
          <a:bodyPr vert="horz" lIns="91440" tIns="45720" rIns="91440" bIns="45720" rtlCol="0">
            <a:noAutofit/>
          </a:bodyPr>
          <a:lstStyle/>
          <a:p>
            <a:pPr>
              <a:lnSpc>
                <a:spcPct val="150000"/>
              </a:lnSpc>
            </a:pPr>
            <a:r>
              <a:rPr kumimoji="1" lang="zh-CN" altLang="en-US" sz="2000" dirty="0">
                <a:solidFill>
                  <a:schemeClr val="tx1"/>
                </a:solidFill>
                <a:ea typeface="思源黑体 CN Regular"/>
              </a:rPr>
              <a:t>技术难点：</a:t>
            </a:r>
            <a:endParaRPr kumimoji="1" lang="zh-CN" altLang="en-US" sz="2000" dirty="0">
              <a:solidFill>
                <a:schemeClr val="tx1"/>
              </a:solidFill>
              <a:ea typeface="思源黑体 CN Regular"/>
            </a:endParaRPr>
          </a:p>
          <a:p>
            <a:pPr>
              <a:lnSpc>
                <a:spcPct val="150000"/>
              </a:lnSpc>
            </a:pPr>
            <a:r>
              <a:rPr kumimoji="1" lang="en-US" altLang="zh-CN" sz="2000" dirty="0">
                <a:solidFill>
                  <a:schemeClr val="tx1"/>
                </a:solidFill>
                <a:ea typeface="思源黑体 CN Regular"/>
              </a:rPr>
              <a:t>1</a:t>
            </a:r>
            <a:r>
              <a:rPr kumimoji="1" lang="zh-CN" altLang="en-US" sz="2000" dirty="0">
                <a:solidFill>
                  <a:schemeClr val="tx1"/>
                </a:solidFill>
                <a:ea typeface="思源黑体 CN Regular"/>
              </a:rPr>
              <a:t>、多任务学习模型的设计与训练</a:t>
            </a:r>
            <a:endParaRPr kumimoji="1" lang="zh-CN" altLang="en-US" sz="2000" dirty="0">
              <a:solidFill>
                <a:schemeClr val="tx1"/>
              </a:solidFill>
              <a:ea typeface="思源黑体 CN Regular"/>
            </a:endParaRPr>
          </a:p>
          <a:p>
            <a:pPr>
              <a:lnSpc>
                <a:spcPct val="150000"/>
              </a:lnSpc>
            </a:pPr>
            <a:r>
              <a:rPr kumimoji="1" lang="zh-CN" altLang="en-US" sz="2000" dirty="0">
                <a:solidFill>
                  <a:schemeClr val="tx1"/>
                </a:solidFill>
                <a:ea typeface="思源黑体 CN Regular"/>
              </a:rPr>
              <a:t>以深度学习为代表的计算机辅助诊疗地方法在皮肤病图像识别领域中取得了不俗的表现，但仍然存在一些不足之处，单模型的卷积神经网络在识别皮肤病图像时，从整张图像出发，对病斑区域聚焦程度不足，易受背景图像的影响，对皮肤病的关键特征提取效率较低。为解决以上问题，团队旨在建立多任务学习模型，融合传统特征和深度学习模型。</a:t>
            </a:r>
            <a:endParaRPr kumimoji="1" lang="zh-CN" altLang="en-US" sz="2000" dirty="0">
              <a:solidFill>
                <a:schemeClr val="tx1"/>
              </a:solidFill>
              <a:ea typeface="思源黑体 CN Regular"/>
            </a:endParaRPr>
          </a:p>
          <a:p>
            <a:pPr>
              <a:lnSpc>
                <a:spcPct val="150000"/>
              </a:lnSpc>
            </a:pPr>
            <a:endParaRPr kumimoji="1" lang="zh-CN" altLang="en-US" sz="1200" dirty="0">
              <a:solidFill>
                <a:schemeClr val="tx1"/>
              </a:solidFill>
              <a:ea typeface="思源黑体 CN Regular"/>
            </a:endParaRPr>
          </a:p>
        </p:txBody>
      </p:sp>
      <p:grpSp>
        <p:nvGrpSpPr>
          <p:cNvPr id="4" name="组合 3"/>
          <p:cNvGrpSpPr/>
          <p:nvPr/>
        </p:nvGrpSpPr>
        <p:grpSpPr>
          <a:xfrm rot="5400000">
            <a:off x="864159" y="212571"/>
            <a:ext cx="1061215" cy="1434865"/>
            <a:chOff x="1967542" y="991717"/>
            <a:chExt cx="3217334" cy="4416978"/>
          </a:xfrm>
        </p:grpSpPr>
        <p:grpSp>
          <p:nvGrpSpPr>
            <p:cNvPr id="5" name="组合 4"/>
            <p:cNvGrpSpPr/>
            <p:nvPr/>
          </p:nvGrpSpPr>
          <p:grpSpPr>
            <a:xfrm>
              <a:off x="1967542" y="991717"/>
              <a:ext cx="3217334" cy="4416978"/>
              <a:chOff x="1475656" y="743787"/>
              <a:chExt cx="2413000" cy="3312733"/>
            </a:xfrm>
          </p:grpSpPr>
          <p:sp>
            <p:nvSpPr>
              <p:cNvPr id="7" name="Freeform 54"/>
              <p:cNvSpPr/>
              <p:nvPr/>
            </p:nvSpPr>
            <p:spPr bwMode="auto">
              <a:xfrm>
                <a:off x="1861418" y="2410282"/>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F5A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eaLnBrk="1" fontAlgn="auto" hangingPunct="1">
                  <a:spcBef>
                    <a:spcPts val="0"/>
                  </a:spcBef>
                  <a:spcAft>
                    <a:spcPts val="0"/>
                  </a:spcAft>
                  <a:defRPr/>
                </a:pPr>
                <a:endParaRPr lang="zh-CN" altLang="en-US" kern="0">
                  <a:solidFill>
                    <a:sysClr val="windowText" lastClr="000000"/>
                  </a:solidFill>
                  <a:latin typeface="思源黑体 CN Regular" panose="020B0500000000000000" pitchFamily="34" charset="-122"/>
                  <a:ea typeface="思源黑体 CN Regular" panose="020B0500000000000000" pitchFamily="34" charset="-122"/>
                </a:endParaRPr>
              </a:p>
            </p:txBody>
          </p:sp>
          <p:sp>
            <p:nvSpPr>
              <p:cNvPr id="8" name="Freeform 54"/>
              <p:cNvSpPr/>
              <p:nvPr/>
            </p:nvSpPr>
            <p:spPr bwMode="auto">
              <a:xfrm>
                <a:off x="1861418" y="743787"/>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F5A200"/>
              </a:solidFill>
              <a:ln w="9525">
                <a:noFill/>
                <a:round/>
              </a:ln>
            </p:spPr>
            <p:txBody>
              <a:bodyPr vert="horz" wrap="square" lIns="91440" tIns="45720" rIns="91440" bIns="45720" numCol="1" anchor="t" anchorCtr="0" compatLnSpc="1"/>
              <a:lstStyle/>
              <a:p>
                <a:pPr defTabSz="913765" eaLnBrk="1" fontAlgn="auto" hangingPunct="1">
                  <a:spcBef>
                    <a:spcPts val="0"/>
                  </a:spcBef>
                  <a:spcAft>
                    <a:spcPts val="0"/>
                  </a:spcAft>
                  <a:defRPr/>
                </a:pPr>
                <a:endParaRPr lang="zh-CN" altLang="en-US" kern="0">
                  <a:solidFill>
                    <a:sysClr val="windowText" lastClr="000000"/>
                  </a:solidFill>
                  <a:latin typeface="思源黑体 CN Regular" panose="020B0500000000000000" pitchFamily="34" charset="-122"/>
                  <a:ea typeface="思源黑体 CN Regular" panose="020B0500000000000000" pitchFamily="34" charset="-122"/>
                </a:endParaRPr>
              </a:p>
            </p:txBody>
          </p:sp>
          <p:sp>
            <p:nvSpPr>
              <p:cNvPr id="9" name="Freeform 73"/>
              <p:cNvSpPr/>
              <p:nvPr/>
            </p:nvSpPr>
            <p:spPr bwMode="auto">
              <a:xfrm>
                <a:off x="1475656" y="1183524"/>
                <a:ext cx="2413000" cy="2414588"/>
              </a:xfrm>
              <a:custGeom>
                <a:avLst/>
                <a:gdLst>
                  <a:gd name="T0" fmla="*/ 1520 w 1520"/>
                  <a:gd name="T1" fmla="*/ 761 h 1521"/>
                  <a:gd name="T2" fmla="*/ 760 w 1520"/>
                  <a:gd name="T3" fmla="*/ 1521 h 1521"/>
                  <a:gd name="T4" fmla="*/ 0 w 1520"/>
                  <a:gd name="T5" fmla="*/ 761 h 1521"/>
                  <a:gd name="T6" fmla="*/ 760 w 1520"/>
                  <a:gd name="T7" fmla="*/ 0 h 1521"/>
                  <a:gd name="T8" fmla="*/ 1520 w 1520"/>
                  <a:gd name="T9" fmla="*/ 761 h 1521"/>
                </a:gdLst>
                <a:ahLst/>
                <a:cxnLst>
                  <a:cxn ang="0">
                    <a:pos x="T0" y="T1"/>
                  </a:cxn>
                  <a:cxn ang="0">
                    <a:pos x="T2" y="T3"/>
                  </a:cxn>
                  <a:cxn ang="0">
                    <a:pos x="T4" y="T5"/>
                  </a:cxn>
                  <a:cxn ang="0">
                    <a:pos x="T6" y="T7"/>
                  </a:cxn>
                  <a:cxn ang="0">
                    <a:pos x="T8" y="T9"/>
                  </a:cxn>
                </a:cxnLst>
                <a:rect l="0" t="0" r="r" b="b"/>
                <a:pathLst>
                  <a:path w="1520" h="1521">
                    <a:moveTo>
                      <a:pt x="1520" y="761"/>
                    </a:moveTo>
                    <a:lnTo>
                      <a:pt x="760" y="1521"/>
                    </a:lnTo>
                    <a:lnTo>
                      <a:pt x="0" y="761"/>
                    </a:lnTo>
                    <a:lnTo>
                      <a:pt x="760" y="0"/>
                    </a:lnTo>
                    <a:lnTo>
                      <a:pt x="1520" y="761"/>
                    </a:lnTo>
                    <a:close/>
                  </a:path>
                </a:pathLst>
              </a:custGeom>
              <a:solidFill>
                <a:srgbClr val="004EA2"/>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eaLnBrk="1" fontAlgn="auto" hangingPunct="1">
                  <a:spcBef>
                    <a:spcPts val="0"/>
                  </a:spcBef>
                  <a:spcAft>
                    <a:spcPts val="0"/>
                  </a:spcAft>
                  <a:defRPr/>
                </a:pPr>
                <a:endParaRPr lang="zh-CN" altLang="en-US" kern="0">
                  <a:solidFill>
                    <a:sysClr val="windowText" lastClr="000000"/>
                  </a:solidFill>
                  <a:latin typeface="思源黑体 CN Regular" panose="020B0500000000000000" pitchFamily="34" charset="-122"/>
                  <a:ea typeface="思源黑体 CN Regular" panose="020B0500000000000000" pitchFamily="34" charset="-122"/>
                </a:endParaRPr>
              </a:p>
            </p:txBody>
          </p:sp>
        </p:grpSp>
        <p:sp>
          <p:nvSpPr>
            <p:cNvPr id="6" name="Rectangle 9"/>
            <p:cNvSpPr/>
            <p:nvPr/>
          </p:nvSpPr>
          <p:spPr>
            <a:xfrm rot="16200000">
              <a:off x="2182933" y="2667297"/>
              <a:ext cx="2364485" cy="923328"/>
            </a:xfrm>
            <a:prstGeom prst="rect">
              <a:avLst/>
            </a:prstGeom>
          </p:spPr>
          <p:txBody>
            <a:bodyPr wrap="square">
              <a:noAutofit/>
            </a:bodyPr>
            <a:lstStyle/>
            <a:p>
              <a:pPr algn="ctr" defTabSz="913765" eaLnBrk="1" fontAlgn="auto" hangingPunct="1">
                <a:spcBef>
                  <a:spcPts val="0"/>
                </a:spcBef>
                <a:spcAft>
                  <a:spcPts val="0"/>
                </a:spcAft>
                <a:defRPr/>
              </a:pPr>
              <a:r>
                <a:rPr lang="en-US" altLang="zh-CN" sz="2400" b="1" kern="0" dirty="0">
                  <a:solidFill>
                    <a:schemeClr val="bg1"/>
                  </a:solidFill>
                  <a:latin typeface="思源黑体 CN Regular" panose="020B0500000000000000" pitchFamily="34" charset="-122"/>
                  <a:ea typeface="思源黑体 CN Regular" panose="020B0500000000000000" pitchFamily="34" charset="-122"/>
                </a:rPr>
                <a:t>02</a:t>
              </a:r>
              <a:endParaRPr lang="zh-CN" altLang="en-US" sz="4400" b="1" kern="0" dirty="0">
                <a:solidFill>
                  <a:schemeClr val="bg1"/>
                </a:solidFill>
                <a:latin typeface="思源黑体 CN Regular" panose="020B0500000000000000" pitchFamily="34" charset="-122"/>
                <a:ea typeface="思源黑体 CN Regular" panose="020B0500000000000000" pitchFamily="34" charset="-122"/>
              </a:endParaRPr>
            </a:p>
          </p:txBody>
        </p:sp>
      </p:grpSp>
      <p:sp>
        <p:nvSpPr>
          <p:cNvPr id="10" name="文本框 9"/>
          <p:cNvSpPr txBox="1"/>
          <p:nvPr/>
        </p:nvSpPr>
        <p:spPr>
          <a:xfrm>
            <a:off x="2120287" y="528500"/>
            <a:ext cx="2242922" cy="707886"/>
          </a:xfrm>
          <a:prstGeom prst="rect">
            <a:avLst/>
          </a:prstGeom>
          <a:noFill/>
        </p:spPr>
        <p:txBody>
          <a:bodyPr wrap="none" rtlCol="0">
            <a:spAutoFit/>
          </a:bodyPr>
          <a:lstStyle/>
          <a:p>
            <a:r>
              <a:rPr kumimoji="1" lang="zh-CN" altLang="en-US" sz="4000" b="1" dirty="0">
                <a:solidFill>
                  <a:srgbClr val="0070C0"/>
                </a:solidFill>
                <a:latin typeface="黑体" panose="02010609060101010101" charset="-122"/>
                <a:ea typeface="黑体" panose="02010609060101010101" charset="-122"/>
              </a:rPr>
              <a:t>问题分析</a:t>
            </a:r>
            <a:endParaRPr kumimoji="1" lang="zh-CN" altLang="en-US" sz="4000" b="1" dirty="0">
              <a:solidFill>
                <a:srgbClr val="0070C0"/>
              </a:solidFill>
              <a:latin typeface="黑体" panose="02010609060101010101" charset="-122"/>
              <a:ea typeface="黑体" panose="02010609060101010101" charset="-122"/>
            </a:endParaRPr>
          </a:p>
        </p:txBody>
      </p:sp>
      <p:pic>
        <p:nvPicPr>
          <p:cNvPr id="100" name="图片 99"/>
          <p:cNvPicPr/>
          <p:nvPr>
            <p:custDataLst>
              <p:tags r:id="rId1"/>
            </p:custDataLst>
          </p:nvPr>
        </p:nvPicPr>
        <p:blipFill>
          <a:blip r:embed="rId2"/>
          <a:stretch>
            <a:fillRect/>
          </a:stretch>
        </p:blipFill>
        <p:spPr>
          <a:xfrm>
            <a:off x="6967855" y="2193925"/>
            <a:ext cx="4253230" cy="416115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334" y="1773383"/>
            <a:ext cx="11220026" cy="4267980"/>
          </a:xfrm>
        </p:spPr>
        <p:txBody>
          <a:bodyPr vert="horz" lIns="91440" tIns="45720" rIns="91440" bIns="45720" rtlCol="0">
            <a:normAutofit/>
          </a:bodyPr>
          <a:lstStyle/>
          <a:p>
            <a:pPr>
              <a:lnSpc>
                <a:spcPct val="150000"/>
              </a:lnSpc>
            </a:pPr>
            <a:r>
              <a:rPr kumimoji="1" lang="zh-CN" altLang="en-US" sz="2000" dirty="0">
                <a:solidFill>
                  <a:schemeClr val="tx1"/>
                </a:solidFill>
                <a:ea typeface="思源黑体 CN Regular"/>
              </a:rPr>
              <a:t>技术难点：</a:t>
            </a:r>
            <a:endParaRPr kumimoji="1" lang="zh-CN" altLang="en-US" sz="2000" dirty="0">
              <a:solidFill>
                <a:schemeClr val="tx1"/>
              </a:solidFill>
              <a:ea typeface="思源黑体 CN Regular"/>
            </a:endParaRPr>
          </a:p>
          <a:p>
            <a:pPr>
              <a:lnSpc>
                <a:spcPct val="150000"/>
              </a:lnSpc>
            </a:pPr>
            <a:r>
              <a:rPr kumimoji="1" lang="en-US" altLang="zh-CN" sz="2000" dirty="0">
                <a:solidFill>
                  <a:schemeClr val="tx1"/>
                </a:solidFill>
                <a:ea typeface="思源黑体 CN Regular"/>
              </a:rPr>
              <a:t>2</a:t>
            </a:r>
            <a:r>
              <a:rPr kumimoji="1" lang="zh-CN" altLang="en-US" sz="2000" dirty="0">
                <a:solidFill>
                  <a:schemeClr val="tx1"/>
                </a:solidFill>
                <a:ea typeface="思源黑体 CN Regular"/>
              </a:rPr>
              <a:t>、传统特征的提取</a:t>
            </a:r>
            <a:endParaRPr kumimoji="1" lang="zh-CN" altLang="en-US" sz="2000" dirty="0">
              <a:solidFill>
                <a:schemeClr val="tx1"/>
              </a:solidFill>
              <a:ea typeface="思源黑体 CN Regular"/>
            </a:endParaRPr>
          </a:p>
          <a:p>
            <a:pPr>
              <a:lnSpc>
                <a:spcPct val="150000"/>
              </a:lnSpc>
            </a:pPr>
            <a:r>
              <a:rPr kumimoji="1" lang="zh-CN" altLang="en-US" sz="2000" dirty="0">
                <a:solidFill>
                  <a:schemeClr val="tx1"/>
                </a:solidFill>
                <a:ea typeface="思源黑体 CN Regular"/>
              </a:rPr>
              <a:t>由于数据集的多样性，传统的特征提取难度较大。</a:t>
            </a:r>
            <a:endParaRPr kumimoji="1" lang="zh-CN" altLang="en-US" sz="2000" dirty="0">
              <a:solidFill>
                <a:schemeClr val="tx1"/>
              </a:solidFill>
              <a:ea typeface="思源黑体 CN Regular"/>
            </a:endParaRPr>
          </a:p>
        </p:txBody>
      </p:sp>
      <p:grpSp>
        <p:nvGrpSpPr>
          <p:cNvPr id="4" name="组合 3"/>
          <p:cNvGrpSpPr/>
          <p:nvPr/>
        </p:nvGrpSpPr>
        <p:grpSpPr>
          <a:xfrm rot="5400000">
            <a:off x="864159" y="212571"/>
            <a:ext cx="1061215" cy="1434865"/>
            <a:chOff x="1967542" y="991717"/>
            <a:chExt cx="3217334" cy="4416978"/>
          </a:xfrm>
        </p:grpSpPr>
        <p:grpSp>
          <p:nvGrpSpPr>
            <p:cNvPr id="5" name="组合 4"/>
            <p:cNvGrpSpPr/>
            <p:nvPr/>
          </p:nvGrpSpPr>
          <p:grpSpPr>
            <a:xfrm>
              <a:off x="1967542" y="991717"/>
              <a:ext cx="3217334" cy="4416978"/>
              <a:chOff x="1475656" y="743787"/>
              <a:chExt cx="2413000" cy="3312733"/>
            </a:xfrm>
          </p:grpSpPr>
          <p:sp>
            <p:nvSpPr>
              <p:cNvPr id="7" name="Freeform 54"/>
              <p:cNvSpPr/>
              <p:nvPr/>
            </p:nvSpPr>
            <p:spPr bwMode="auto">
              <a:xfrm>
                <a:off x="1861418" y="2410282"/>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F5A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eaLnBrk="1" fontAlgn="auto" hangingPunct="1">
                  <a:spcBef>
                    <a:spcPts val="0"/>
                  </a:spcBef>
                  <a:spcAft>
                    <a:spcPts val="0"/>
                  </a:spcAft>
                  <a:defRPr/>
                </a:pPr>
                <a:endParaRPr lang="zh-CN" altLang="en-US" kern="0">
                  <a:solidFill>
                    <a:sysClr val="windowText" lastClr="000000"/>
                  </a:solidFill>
                  <a:latin typeface="思源黑体 CN Regular" panose="020B0500000000000000" pitchFamily="34" charset="-122"/>
                  <a:ea typeface="思源黑体 CN Regular" panose="020B0500000000000000" pitchFamily="34" charset="-122"/>
                </a:endParaRPr>
              </a:p>
            </p:txBody>
          </p:sp>
          <p:sp>
            <p:nvSpPr>
              <p:cNvPr id="8" name="Freeform 54"/>
              <p:cNvSpPr/>
              <p:nvPr/>
            </p:nvSpPr>
            <p:spPr bwMode="auto">
              <a:xfrm>
                <a:off x="1861418" y="743787"/>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F5A200"/>
              </a:solidFill>
              <a:ln w="9525">
                <a:noFill/>
                <a:round/>
              </a:ln>
            </p:spPr>
            <p:txBody>
              <a:bodyPr vert="horz" wrap="square" lIns="91440" tIns="45720" rIns="91440" bIns="45720" numCol="1" anchor="t" anchorCtr="0" compatLnSpc="1"/>
              <a:lstStyle/>
              <a:p>
                <a:pPr defTabSz="913765" eaLnBrk="1" fontAlgn="auto" hangingPunct="1">
                  <a:spcBef>
                    <a:spcPts val="0"/>
                  </a:spcBef>
                  <a:spcAft>
                    <a:spcPts val="0"/>
                  </a:spcAft>
                  <a:defRPr/>
                </a:pPr>
                <a:endParaRPr lang="zh-CN" altLang="en-US" kern="0">
                  <a:solidFill>
                    <a:sysClr val="windowText" lastClr="000000"/>
                  </a:solidFill>
                  <a:latin typeface="思源黑体 CN Regular" panose="020B0500000000000000" pitchFamily="34" charset="-122"/>
                  <a:ea typeface="思源黑体 CN Regular" panose="020B0500000000000000" pitchFamily="34" charset="-122"/>
                </a:endParaRPr>
              </a:p>
            </p:txBody>
          </p:sp>
          <p:sp>
            <p:nvSpPr>
              <p:cNvPr id="9" name="Freeform 73"/>
              <p:cNvSpPr/>
              <p:nvPr/>
            </p:nvSpPr>
            <p:spPr bwMode="auto">
              <a:xfrm>
                <a:off x="1475656" y="1183524"/>
                <a:ext cx="2413000" cy="2414588"/>
              </a:xfrm>
              <a:custGeom>
                <a:avLst/>
                <a:gdLst>
                  <a:gd name="T0" fmla="*/ 1520 w 1520"/>
                  <a:gd name="T1" fmla="*/ 761 h 1521"/>
                  <a:gd name="T2" fmla="*/ 760 w 1520"/>
                  <a:gd name="T3" fmla="*/ 1521 h 1521"/>
                  <a:gd name="T4" fmla="*/ 0 w 1520"/>
                  <a:gd name="T5" fmla="*/ 761 h 1521"/>
                  <a:gd name="T6" fmla="*/ 760 w 1520"/>
                  <a:gd name="T7" fmla="*/ 0 h 1521"/>
                  <a:gd name="T8" fmla="*/ 1520 w 1520"/>
                  <a:gd name="T9" fmla="*/ 761 h 1521"/>
                </a:gdLst>
                <a:ahLst/>
                <a:cxnLst>
                  <a:cxn ang="0">
                    <a:pos x="T0" y="T1"/>
                  </a:cxn>
                  <a:cxn ang="0">
                    <a:pos x="T2" y="T3"/>
                  </a:cxn>
                  <a:cxn ang="0">
                    <a:pos x="T4" y="T5"/>
                  </a:cxn>
                  <a:cxn ang="0">
                    <a:pos x="T6" y="T7"/>
                  </a:cxn>
                  <a:cxn ang="0">
                    <a:pos x="T8" y="T9"/>
                  </a:cxn>
                </a:cxnLst>
                <a:rect l="0" t="0" r="r" b="b"/>
                <a:pathLst>
                  <a:path w="1520" h="1521">
                    <a:moveTo>
                      <a:pt x="1520" y="761"/>
                    </a:moveTo>
                    <a:lnTo>
                      <a:pt x="760" y="1521"/>
                    </a:lnTo>
                    <a:lnTo>
                      <a:pt x="0" y="761"/>
                    </a:lnTo>
                    <a:lnTo>
                      <a:pt x="760" y="0"/>
                    </a:lnTo>
                    <a:lnTo>
                      <a:pt x="1520" y="761"/>
                    </a:lnTo>
                    <a:close/>
                  </a:path>
                </a:pathLst>
              </a:custGeom>
              <a:solidFill>
                <a:srgbClr val="004EA2"/>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eaLnBrk="1" fontAlgn="auto" hangingPunct="1">
                  <a:spcBef>
                    <a:spcPts val="0"/>
                  </a:spcBef>
                  <a:spcAft>
                    <a:spcPts val="0"/>
                  </a:spcAft>
                  <a:defRPr/>
                </a:pPr>
                <a:endParaRPr lang="zh-CN" altLang="en-US" kern="0">
                  <a:solidFill>
                    <a:sysClr val="windowText" lastClr="000000"/>
                  </a:solidFill>
                  <a:latin typeface="思源黑体 CN Regular" panose="020B0500000000000000" pitchFamily="34" charset="-122"/>
                  <a:ea typeface="思源黑体 CN Regular" panose="020B0500000000000000" pitchFamily="34" charset="-122"/>
                </a:endParaRPr>
              </a:p>
            </p:txBody>
          </p:sp>
        </p:grpSp>
        <p:sp>
          <p:nvSpPr>
            <p:cNvPr id="6" name="Rectangle 9"/>
            <p:cNvSpPr/>
            <p:nvPr/>
          </p:nvSpPr>
          <p:spPr>
            <a:xfrm rot="16200000">
              <a:off x="2182933" y="2667297"/>
              <a:ext cx="2364485" cy="923328"/>
            </a:xfrm>
            <a:prstGeom prst="rect">
              <a:avLst/>
            </a:prstGeom>
          </p:spPr>
          <p:txBody>
            <a:bodyPr wrap="square">
              <a:noAutofit/>
            </a:bodyPr>
            <a:lstStyle/>
            <a:p>
              <a:pPr algn="ctr" defTabSz="913765" eaLnBrk="1" fontAlgn="auto" hangingPunct="1">
                <a:spcBef>
                  <a:spcPts val="0"/>
                </a:spcBef>
                <a:spcAft>
                  <a:spcPts val="0"/>
                </a:spcAft>
                <a:defRPr/>
              </a:pPr>
              <a:r>
                <a:rPr lang="en-US" altLang="zh-CN" sz="2400" b="1" kern="0" dirty="0">
                  <a:solidFill>
                    <a:schemeClr val="bg1"/>
                  </a:solidFill>
                  <a:latin typeface="思源黑体 CN Regular" panose="020B0500000000000000" pitchFamily="34" charset="-122"/>
                  <a:ea typeface="思源黑体 CN Regular" panose="020B0500000000000000" pitchFamily="34" charset="-122"/>
                </a:rPr>
                <a:t>02</a:t>
              </a:r>
              <a:endParaRPr lang="zh-CN" altLang="en-US" sz="4400" b="1" kern="0" dirty="0">
                <a:solidFill>
                  <a:schemeClr val="bg1"/>
                </a:solidFill>
                <a:latin typeface="思源黑体 CN Regular" panose="020B0500000000000000" pitchFamily="34" charset="-122"/>
                <a:ea typeface="思源黑体 CN Regular" panose="020B0500000000000000" pitchFamily="34" charset="-122"/>
              </a:endParaRPr>
            </a:p>
          </p:txBody>
        </p:sp>
      </p:grpSp>
      <p:sp>
        <p:nvSpPr>
          <p:cNvPr id="10" name="文本框 9"/>
          <p:cNvSpPr txBox="1"/>
          <p:nvPr/>
        </p:nvSpPr>
        <p:spPr>
          <a:xfrm>
            <a:off x="2120287" y="528500"/>
            <a:ext cx="2242922" cy="707886"/>
          </a:xfrm>
          <a:prstGeom prst="rect">
            <a:avLst/>
          </a:prstGeom>
          <a:noFill/>
        </p:spPr>
        <p:txBody>
          <a:bodyPr wrap="none" rtlCol="0">
            <a:spAutoFit/>
          </a:bodyPr>
          <a:lstStyle/>
          <a:p>
            <a:r>
              <a:rPr kumimoji="1" lang="zh-CN" altLang="en-US" sz="4000" b="1" dirty="0">
                <a:solidFill>
                  <a:srgbClr val="0070C0"/>
                </a:solidFill>
                <a:latin typeface="黑体" panose="02010609060101010101" charset="-122"/>
                <a:ea typeface="黑体" panose="02010609060101010101" charset="-122"/>
              </a:rPr>
              <a:t>问题分析</a:t>
            </a:r>
            <a:endParaRPr kumimoji="1" lang="zh-CN" altLang="en-US" sz="4000" b="1" dirty="0">
              <a:solidFill>
                <a:srgbClr val="0070C0"/>
              </a:solidFill>
              <a:latin typeface="黑体" panose="02010609060101010101" charset="-122"/>
              <a:ea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334" y="1773383"/>
            <a:ext cx="11220026" cy="4267980"/>
          </a:xfrm>
        </p:spPr>
        <p:txBody>
          <a:bodyPr vert="horz" lIns="91440" tIns="45720" rIns="91440" bIns="45720" rtlCol="0">
            <a:normAutofit/>
          </a:bodyPr>
          <a:lstStyle/>
          <a:p>
            <a:pPr>
              <a:lnSpc>
                <a:spcPct val="150000"/>
              </a:lnSpc>
            </a:pPr>
            <a:r>
              <a:rPr kumimoji="1" lang="zh-CN" altLang="en-US" sz="2000" dirty="0">
                <a:solidFill>
                  <a:schemeClr val="tx1"/>
                </a:solidFill>
                <a:ea typeface="思源黑体 CN Regular"/>
              </a:rPr>
              <a:t>技术难点：</a:t>
            </a:r>
            <a:endParaRPr kumimoji="1" lang="zh-CN" altLang="en-US" sz="2000" dirty="0">
              <a:solidFill>
                <a:schemeClr val="tx1"/>
              </a:solidFill>
              <a:ea typeface="思源黑体 CN Regular"/>
            </a:endParaRPr>
          </a:p>
          <a:p>
            <a:pPr>
              <a:lnSpc>
                <a:spcPct val="150000"/>
              </a:lnSpc>
            </a:pPr>
            <a:r>
              <a:rPr kumimoji="1" lang="en-US" altLang="zh-CN" sz="2000" dirty="0">
                <a:solidFill>
                  <a:schemeClr val="tx1"/>
                </a:solidFill>
                <a:ea typeface="思源黑体 CN Regular"/>
              </a:rPr>
              <a:t>3</a:t>
            </a:r>
            <a:r>
              <a:rPr kumimoji="1" lang="zh-CN" altLang="en-US" sz="2000" dirty="0">
                <a:solidFill>
                  <a:schemeClr val="tx1"/>
                </a:solidFill>
                <a:ea typeface="思源黑体 CN Regular"/>
              </a:rPr>
              <a:t>、融合策略的改善</a:t>
            </a:r>
            <a:endParaRPr kumimoji="1" lang="zh-CN" altLang="en-US" sz="2000" dirty="0">
              <a:solidFill>
                <a:schemeClr val="tx1"/>
              </a:solidFill>
              <a:ea typeface="思源黑体 CN Regular"/>
            </a:endParaRPr>
          </a:p>
          <a:p>
            <a:pPr>
              <a:lnSpc>
                <a:spcPct val="150000"/>
              </a:lnSpc>
            </a:pPr>
            <a:r>
              <a:rPr kumimoji="1" lang="zh-CN" altLang="en-US" sz="2000" dirty="0">
                <a:solidFill>
                  <a:schemeClr val="tx1"/>
                </a:solidFill>
                <a:ea typeface="思源黑体 CN Regular"/>
              </a:rPr>
              <a:t>传统多模型融合方法中固定权重值的融合策略难以达到全局最优，这在一定程度上影响皮肤病识别效果，团队旨在将融合权重值也作为参数进行更新，先随机给定参数值，将各任务给出的预测概率值，加权求和得到最终的分类概率，在训练集上进行训练，将权重参数作为更新对象，通过迭代法（牛顿迭代、梯度下降）不断更新参数。寻找各任务的最优权重参数。</a:t>
            </a:r>
            <a:endParaRPr kumimoji="1" lang="zh-CN" altLang="en-US" sz="2000" dirty="0">
              <a:solidFill>
                <a:srgbClr val="FF0000"/>
              </a:solidFill>
              <a:ea typeface="思源黑体 CN Regular"/>
            </a:endParaRPr>
          </a:p>
        </p:txBody>
      </p:sp>
      <p:grpSp>
        <p:nvGrpSpPr>
          <p:cNvPr id="4" name="组合 3"/>
          <p:cNvGrpSpPr/>
          <p:nvPr/>
        </p:nvGrpSpPr>
        <p:grpSpPr>
          <a:xfrm rot="5400000">
            <a:off x="864159" y="212571"/>
            <a:ext cx="1061215" cy="1434865"/>
            <a:chOff x="1967542" y="991717"/>
            <a:chExt cx="3217334" cy="4416978"/>
          </a:xfrm>
        </p:grpSpPr>
        <p:grpSp>
          <p:nvGrpSpPr>
            <p:cNvPr id="5" name="组合 4"/>
            <p:cNvGrpSpPr/>
            <p:nvPr/>
          </p:nvGrpSpPr>
          <p:grpSpPr>
            <a:xfrm>
              <a:off x="1967542" y="991717"/>
              <a:ext cx="3217334" cy="4416978"/>
              <a:chOff x="1475656" y="743787"/>
              <a:chExt cx="2413000" cy="3312733"/>
            </a:xfrm>
          </p:grpSpPr>
          <p:sp>
            <p:nvSpPr>
              <p:cNvPr id="7" name="Freeform 54"/>
              <p:cNvSpPr/>
              <p:nvPr/>
            </p:nvSpPr>
            <p:spPr bwMode="auto">
              <a:xfrm>
                <a:off x="1861418" y="2410282"/>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F5A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eaLnBrk="1" fontAlgn="auto" hangingPunct="1">
                  <a:spcBef>
                    <a:spcPts val="0"/>
                  </a:spcBef>
                  <a:spcAft>
                    <a:spcPts val="0"/>
                  </a:spcAft>
                  <a:defRPr/>
                </a:pPr>
                <a:endParaRPr lang="zh-CN" altLang="en-US" kern="0">
                  <a:solidFill>
                    <a:sysClr val="windowText" lastClr="000000"/>
                  </a:solidFill>
                  <a:latin typeface="思源黑体 CN Regular" panose="020B0500000000000000" pitchFamily="34" charset="-122"/>
                  <a:ea typeface="思源黑体 CN Regular" panose="020B0500000000000000" pitchFamily="34" charset="-122"/>
                </a:endParaRPr>
              </a:p>
            </p:txBody>
          </p:sp>
          <p:sp>
            <p:nvSpPr>
              <p:cNvPr id="8" name="Freeform 54"/>
              <p:cNvSpPr/>
              <p:nvPr/>
            </p:nvSpPr>
            <p:spPr bwMode="auto">
              <a:xfrm>
                <a:off x="1861418" y="743787"/>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F5A200"/>
              </a:solidFill>
              <a:ln w="9525">
                <a:noFill/>
                <a:round/>
              </a:ln>
            </p:spPr>
            <p:txBody>
              <a:bodyPr vert="horz" wrap="square" lIns="91440" tIns="45720" rIns="91440" bIns="45720" numCol="1" anchor="t" anchorCtr="0" compatLnSpc="1"/>
              <a:lstStyle/>
              <a:p>
                <a:pPr defTabSz="913765" eaLnBrk="1" fontAlgn="auto" hangingPunct="1">
                  <a:spcBef>
                    <a:spcPts val="0"/>
                  </a:spcBef>
                  <a:spcAft>
                    <a:spcPts val="0"/>
                  </a:spcAft>
                  <a:defRPr/>
                </a:pPr>
                <a:endParaRPr lang="zh-CN" altLang="en-US" kern="0">
                  <a:solidFill>
                    <a:sysClr val="windowText" lastClr="000000"/>
                  </a:solidFill>
                  <a:latin typeface="思源黑体 CN Regular" panose="020B0500000000000000" pitchFamily="34" charset="-122"/>
                  <a:ea typeface="思源黑体 CN Regular" panose="020B0500000000000000" pitchFamily="34" charset="-122"/>
                </a:endParaRPr>
              </a:p>
            </p:txBody>
          </p:sp>
          <p:sp>
            <p:nvSpPr>
              <p:cNvPr id="9" name="Freeform 73"/>
              <p:cNvSpPr/>
              <p:nvPr/>
            </p:nvSpPr>
            <p:spPr bwMode="auto">
              <a:xfrm>
                <a:off x="1475656" y="1183524"/>
                <a:ext cx="2413000" cy="2414588"/>
              </a:xfrm>
              <a:custGeom>
                <a:avLst/>
                <a:gdLst>
                  <a:gd name="T0" fmla="*/ 1520 w 1520"/>
                  <a:gd name="T1" fmla="*/ 761 h 1521"/>
                  <a:gd name="T2" fmla="*/ 760 w 1520"/>
                  <a:gd name="T3" fmla="*/ 1521 h 1521"/>
                  <a:gd name="T4" fmla="*/ 0 w 1520"/>
                  <a:gd name="T5" fmla="*/ 761 h 1521"/>
                  <a:gd name="T6" fmla="*/ 760 w 1520"/>
                  <a:gd name="T7" fmla="*/ 0 h 1521"/>
                  <a:gd name="T8" fmla="*/ 1520 w 1520"/>
                  <a:gd name="T9" fmla="*/ 761 h 1521"/>
                </a:gdLst>
                <a:ahLst/>
                <a:cxnLst>
                  <a:cxn ang="0">
                    <a:pos x="T0" y="T1"/>
                  </a:cxn>
                  <a:cxn ang="0">
                    <a:pos x="T2" y="T3"/>
                  </a:cxn>
                  <a:cxn ang="0">
                    <a:pos x="T4" y="T5"/>
                  </a:cxn>
                  <a:cxn ang="0">
                    <a:pos x="T6" y="T7"/>
                  </a:cxn>
                  <a:cxn ang="0">
                    <a:pos x="T8" y="T9"/>
                  </a:cxn>
                </a:cxnLst>
                <a:rect l="0" t="0" r="r" b="b"/>
                <a:pathLst>
                  <a:path w="1520" h="1521">
                    <a:moveTo>
                      <a:pt x="1520" y="761"/>
                    </a:moveTo>
                    <a:lnTo>
                      <a:pt x="760" y="1521"/>
                    </a:lnTo>
                    <a:lnTo>
                      <a:pt x="0" y="761"/>
                    </a:lnTo>
                    <a:lnTo>
                      <a:pt x="760" y="0"/>
                    </a:lnTo>
                    <a:lnTo>
                      <a:pt x="1520" y="761"/>
                    </a:lnTo>
                    <a:close/>
                  </a:path>
                </a:pathLst>
              </a:custGeom>
              <a:solidFill>
                <a:srgbClr val="004EA2"/>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eaLnBrk="1" fontAlgn="auto" hangingPunct="1">
                  <a:spcBef>
                    <a:spcPts val="0"/>
                  </a:spcBef>
                  <a:spcAft>
                    <a:spcPts val="0"/>
                  </a:spcAft>
                  <a:defRPr/>
                </a:pPr>
                <a:endParaRPr lang="zh-CN" altLang="en-US" kern="0">
                  <a:solidFill>
                    <a:sysClr val="windowText" lastClr="000000"/>
                  </a:solidFill>
                  <a:latin typeface="思源黑体 CN Regular" panose="020B0500000000000000" pitchFamily="34" charset="-122"/>
                  <a:ea typeface="思源黑体 CN Regular" panose="020B0500000000000000" pitchFamily="34" charset="-122"/>
                </a:endParaRPr>
              </a:p>
            </p:txBody>
          </p:sp>
        </p:grpSp>
        <p:sp>
          <p:nvSpPr>
            <p:cNvPr id="6" name="Rectangle 9"/>
            <p:cNvSpPr/>
            <p:nvPr/>
          </p:nvSpPr>
          <p:spPr>
            <a:xfrm rot="16200000">
              <a:off x="2182933" y="2667297"/>
              <a:ext cx="2364485" cy="923328"/>
            </a:xfrm>
            <a:prstGeom prst="rect">
              <a:avLst/>
            </a:prstGeom>
          </p:spPr>
          <p:txBody>
            <a:bodyPr wrap="square">
              <a:noAutofit/>
            </a:bodyPr>
            <a:lstStyle/>
            <a:p>
              <a:pPr algn="ctr" defTabSz="913765" eaLnBrk="1" fontAlgn="auto" hangingPunct="1">
                <a:spcBef>
                  <a:spcPts val="0"/>
                </a:spcBef>
                <a:spcAft>
                  <a:spcPts val="0"/>
                </a:spcAft>
                <a:defRPr/>
              </a:pPr>
              <a:r>
                <a:rPr lang="en-US" altLang="zh-CN" sz="2400" b="1" kern="0" dirty="0">
                  <a:solidFill>
                    <a:schemeClr val="bg1"/>
                  </a:solidFill>
                  <a:latin typeface="思源黑体 CN Regular" panose="020B0500000000000000" pitchFamily="34" charset="-122"/>
                  <a:ea typeface="思源黑体 CN Regular" panose="020B0500000000000000" pitchFamily="34" charset="-122"/>
                </a:rPr>
                <a:t>02</a:t>
              </a:r>
              <a:endParaRPr lang="zh-CN" altLang="en-US" sz="4400" b="1" kern="0" dirty="0">
                <a:solidFill>
                  <a:schemeClr val="bg1"/>
                </a:solidFill>
                <a:latin typeface="思源黑体 CN Regular" panose="020B0500000000000000" pitchFamily="34" charset="-122"/>
                <a:ea typeface="思源黑体 CN Regular" panose="020B0500000000000000" pitchFamily="34" charset="-122"/>
              </a:endParaRPr>
            </a:p>
          </p:txBody>
        </p:sp>
      </p:grpSp>
      <p:sp>
        <p:nvSpPr>
          <p:cNvPr id="10" name="文本框 9"/>
          <p:cNvSpPr txBox="1"/>
          <p:nvPr/>
        </p:nvSpPr>
        <p:spPr>
          <a:xfrm>
            <a:off x="2120287" y="528500"/>
            <a:ext cx="2242922" cy="707886"/>
          </a:xfrm>
          <a:prstGeom prst="rect">
            <a:avLst/>
          </a:prstGeom>
          <a:noFill/>
        </p:spPr>
        <p:txBody>
          <a:bodyPr wrap="none" rtlCol="0">
            <a:spAutoFit/>
          </a:bodyPr>
          <a:lstStyle/>
          <a:p>
            <a:r>
              <a:rPr kumimoji="1" lang="zh-CN" altLang="en-US" sz="4000" b="1" dirty="0">
                <a:solidFill>
                  <a:srgbClr val="0070C0"/>
                </a:solidFill>
                <a:latin typeface="黑体" panose="02010609060101010101" charset="-122"/>
                <a:ea typeface="黑体" panose="02010609060101010101" charset="-122"/>
              </a:rPr>
              <a:t>问题分析</a:t>
            </a:r>
            <a:endParaRPr kumimoji="1" lang="zh-CN" altLang="en-US" sz="4000" b="1" dirty="0">
              <a:solidFill>
                <a:srgbClr val="0070C0"/>
              </a:solidFill>
              <a:latin typeface="黑体" panose="02010609060101010101" charset="-122"/>
              <a:ea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tags/tag1.xml><?xml version="1.0" encoding="utf-8"?>
<p:tagLst xmlns:p="http://schemas.openxmlformats.org/presentationml/2006/main">
  <p:tag name="KSO_WM_UNIT_PLACING_PICTURE_USER_VIEWPORT" val="{&quot;height&quot;:5436,&quot;width&quot;:9144}"/>
</p:tagLst>
</file>

<file path=ppt/tags/tag2.xml><?xml version="1.0" encoding="utf-8"?>
<p:tagLst xmlns:p="http://schemas.openxmlformats.org/presentationml/2006/main">
  <p:tag name="KSO_WM_UNIT_PLACING_PICTURE_USER_VIEWPORT" val="{&quot;height&quot;:4380,&quot;width&quot;:7164}"/>
</p:tagLst>
</file>

<file path=ppt/tags/tag3.xml><?xml version="1.0" encoding="utf-8"?>
<p:tagLst xmlns:p="http://schemas.openxmlformats.org/presentationml/2006/main">
  <p:tag name="KSO_WM_UNIT_PLACING_PICTURE_USER_VIEWPORT" val="{&quot;height&quot;:9300,&quot;width&quot;:11250}"/>
</p:tagLst>
</file>

<file path=ppt/tags/tag4.xml><?xml version="1.0" encoding="utf-8"?>
<p:tagLst xmlns:p="http://schemas.openxmlformats.org/presentationml/2006/main">
  <p:tag name="KSO_WM_UNIT_PLACING_PICTURE_USER_VIEWPORT" val="{&quot;height&quot;:3760,&quot;width&quot;:4384}"/>
</p:tagLst>
</file>

<file path=ppt/tags/tag5.xml><?xml version="1.0" encoding="utf-8"?>
<p:tagLst xmlns:p="http://schemas.openxmlformats.org/presentationml/2006/main">
  <p:tag name="KSO_WM_UNIT_PLACING_PICTURE_USER_VIEWPORT" val="{&quot;height&quot;:4572,&quot;width&quot;:7548}"/>
</p:tagLst>
</file>

<file path=ppt/tags/tag6.xml><?xml version="1.0" encoding="utf-8"?>
<p:tagLst xmlns:p="http://schemas.openxmlformats.org/presentationml/2006/main">
  <p:tag name="KSO_WPP_MARK_KEY" val="3f728d8a-090c-4024-818a-8881896b065f"/>
  <p:tag name="COMMONDATA" val="eyJoZGlkIjoiMjIyYTA0Y2Y3ODc0M2VjMTU4ZWQ1ODhjNmNmYTcxN2IifQ=="/>
</p:tagLst>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2.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3.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docProps/app.xml><?xml version="1.0" encoding="utf-8"?>
<Properties xmlns="http://schemas.openxmlformats.org/officeDocument/2006/extended-properties" xmlns:vt="http://schemas.openxmlformats.org/officeDocument/2006/docPropsVTypes">
  <TotalTime>0</TotalTime>
  <Words>2681</Words>
  <Application>WPS 演示</Application>
  <PresentationFormat>宽屏</PresentationFormat>
  <Paragraphs>232</Paragraphs>
  <Slides>25</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25</vt:i4>
      </vt:variant>
    </vt:vector>
  </HeadingPairs>
  <TitlesOfParts>
    <vt:vector size="40" baseType="lpstr">
      <vt:lpstr>Arial</vt:lpstr>
      <vt:lpstr>宋体</vt:lpstr>
      <vt:lpstr>Wingdings</vt:lpstr>
      <vt:lpstr>微软雅黑</vt:lpstr>
      <vt:lpstr>Wingdings 3</vt:lpstr>
      <vt:lpstr>Arial</vt:lpstr>
      <vt:lpstr>思源黑体 CN Regular</vt:lpstr>
      <vt:lpstr>黑体</vt:lpstr>
      <vt:lpstr>Times New Roman</vt:lpstr>
      <vt:lpstr>思源黑体 CN Regular</vt:lpstr>
      <vt:lpstr>Arial Unicode MS</vt:lpstr>
      <vt:lpstr>Trebuchet MS</vt:lpstr>
      <vt:lpstr>华文新魏</vt:lpstr>
      <vt:lpstr>Calibri</vt:lpstr>
      <vt:lpstr>平面</vt:lpstr>
      <vt:lpstr>PowerPoint 演示文稿</vt:lpstr>
      <vt:lpstr>报告主要内容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2016国赛</dc:title>
  <dc:creator>Junyang Li</dc:creator>
  <cp:lastModifiedBy>。</cp:lastModifiedBy>
  <cp:revision>424</cp:revision>
  <dcterms:created xsi:type="dcterms:W3CDTF">2016-03-22T22:37:00Z</dcterms:created>
  <dcterms:modified xsi:type="dcterms:W3CDTF">2023-05-07T16:38:02Z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BBB49777732B4151B150DBEB73AFAD22_12</vt:lpwstr>
  </property>
  <property fmtid="{D5CDD505-2E9C-101B-9397-08002B2CF9AE}" pid="3" name="KSOProductBuildVer">
    <vt:lpwstr>2052-11.1.0.14036</vt:lpwstr>
  </property>
</Properties>
</file>