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4" roundtripDataSignature="AMtx7milbUyrej2osORm/Lot8OlbxTRjF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Lipnick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08" autoAdjust="0"/>
    <p:restoredTop sz="84536" autoAdjust="0"/>
  </p:normalViewPr>
  <p:slideViewPr>
    <p:cSldViewPr snapToGrid="0">
      <p:cViewPr varScale="1">
        <p:scale>
          <a:sx n="61" d="100"/>
          <a:sy n="61" d="100"/>
        </p:scale>
        <p:origin x="4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0-02T17:33:44.209" idx="1">
    <p:pos x="436" y="575"/>
    <p:text>Not convinced by this one. Might need to change.</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commentPostId="AAAAD0iTmz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Sam</a:t>
            </a:r>
            <a:endParaRPr dirty="0"/>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Youssef</a:t>
            </a:r>
            <a:endParaRPr dirty="0"/>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Victor – goals</a:t>
            </a:r>
          </a:p>
          <a:p>
            <a:pPr marL="0" lvl="0" indent="0" algn="l" rtl="0">
              <a:spcBef>
                <a:spcPts val="0"/>
              </a:spcBef>
              <a:spcAft>
                <a:spcPts val="0"/>
              </a:spcAft>
              <a:buNone/>
            </a:pPr>
            <a:r>
              <a:rPr lang="en-GB" dirty="0"/>
              <a:t>John - focus</a:t>
            </a:r>
            <a:endParaRPr dirty="0"/>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1fa23e9e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1fa23e9e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Sam</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1fa23e9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1fa23e9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John</a:t>
            </a:r>
          </a:p>
          <a:p>
            <a:pPr marL="0" lvl="0" indent="0" algn="l" rtl="0">
              <a:spcBef>
                <a:spcPts val="0"/>
              </a:spcBef>
              <a:spcAft>
                <a:spcPts val="0"/>
              </a:spcAft>
              <a:buNone/>
            </a:pPr>
            <a:r>
              <a:rPr lang="en-GB" dirty="0"/>
              <a:t>Adam</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1fa23e9e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61fa23e9e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Adam</a:t>
            </a:r>
          </a:p>
          <a:p>
            <a:pPr marL="0" lvl="0" indent="0" algn="l" rtl="0">
              <a:spcBef>
                <a:spcPts val="0"/>
              </a:spcBef>
              <a:spcAft>
                <a:spcPts val="0"/>
              </a:spcAft>
              <a:buNone/>
            </a:pPr>
            <a:r>
              <a:rPr lang="en-GB" dirty="0" err="1"/>
              <a:t>Saif</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1fa23e9e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1fa23e9e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Sam</a:t>
            </a:r>
          </a:p>
          <a:p>
            <a:pPr marL="0" lvl="0" indent="0" algn="l" rtl="0">
              <a:spcBef>
                <a:spcPts val="0"/>
              </a:spcBef>
              <a:spcAft>
                <a:spcPts val="0"/>
              </a:spcAft>
              <a:buNone/>
            </a:pPr>
            <a:r>
              <a:rPr lang="en-GB" dirty="0"/>
              <a:t>People liked the presentation and appearance of the website, also believing it is straightforward to use.</a:t>
            </a:r>
            <a:endParaRPr dirty="0"/>
          </a:p>
          <a:p>
            <a:pPr marL="0" lvl="0" indent="0" algn="l" rtl="0">
              <a:spcBef>
                <a:spcPts val="0"/>
              </a:spcBef>
              <a:spcAft>
                <a:spcPts val="0"/>
              </a:spcAft>
              <a:buNone/>
            </a:pPr>
            <a:r>
              <a:rPr lang="en-GB" dirty="0"/>
              <a:t>However, the results could be confusing and procedure names could be vague, despite our efforts to map keywords.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Both maps highlight the word “search”. People liked the keyword mapping but didn’t think the results of the search were that informative. Mostly the result of lack of useful information about procedures in the dataset.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Also highlight there are more words in the Not so good word map. Indication there was some work required!</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1fa23e9e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1fa23e9e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John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5"/>
          <p:cNvGrpSpPr/>
          <p:nvPr/>
        </p:nvGrpSpPr>
        <p:grpSpPr>
          <a:xfrm>
            <a:off x="0" y="-8467"/>
            <a:ext cx="12192000" cy="6866467"/>
            <a:chOff x="0" y="-8467"/>
            <a:chExt cx="12192000" cy="6866467"/>
          </a:xfrm>
        </p:grpSpPr>
        <p:cxnSp>
          <p:nvCxnSpPr>
            <p:cNvPr id="24" name="Google Shape;24;p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5"/>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5"/>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3" name="Google Shape;103;p15"/>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BFE471"/>
                </a:solidFill>
                <a:latin typeface="Arial"/>
                <a:ea typeface="Arial"/>
                <a:cs typeface="Arial"/>
                <a:sym typeface="Arial"/>
              </a:rPr>
              <a:t>“</a:t>
            </a:r>
            <a:endParaRPr/>
          </a:p>
        </p:txBody>
      </p:sp>
      <p:sp>
        <p:nvSpPr>
          <p:cNvPr id="104" name="Google Shape;104;p15"/>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18" name="Google Shape;118;p1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BFE471"/>
                </a:solidFill>
                <a:latin typeface="Arial"/>
                <a:ea typeface="Arial"/>
                <a:cs typeface="Arial"/>
                <a:sym typeface="Arial"/>
              </a:rPr>
              <a:t>“</a:t>
            </a:r>
            <a:endParaRPr/>
          </a:p>
        </p:txBody>
      </p:sp>
      <p:sp>
        <p:nvSpPr>
          <p:cNvPr id="119" name="Google Shape;119;p1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0"/>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8"/>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9"/>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9"/>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9"/>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12"/>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3"/>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4"/>
          <p:cNvGrpSpPr/>
          <p:nvPr/>
        </p:nvGrpSpPr>
        <p:grpSpPr>
          <a:xfrm>
            <a:off x="0" y="-8467"/>
            <a:ext cx="12192000" cy="6866467"/>
            <a:chOff x="0" y="-8467"/>
            <a:chExt cx="12192000" cy="6866467"/>
          </a:xfrm>
        </p:grpSpPr>
        <p:cxnSp>
          <p:nvCxnSpPr>
            <p:cNvPr id="7" name="Google Shape;7;p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507067" y="825115"/>
            <a:ext cx="7766936" cy="164630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5400"/>
              <a:buFont typeface="Trebuchet MS"/>
              <a:buNone/>
            </a:pPr>
            <a:r>
              <a:rPr lang="en-GB"/>
              <a:t>AC41004</a:t>
            </a:r>
            <a:br>
              <a:rPr lang="en-GB"/>
            </a:br>
            <a:r>
              <a:rPr lang="en-GB"/>
              <a:t>Team 4</a:t>
            </a:r>
            <a:endParaRPr/>
          </a:p>
        </p:txBody>
      </p:sp>
      <p:sp>
        <p:nvSpPr>
          <p:cNvPr id="144" name="Google Shape;144;p1"/>
          <p:cNvSpPr txBox="1">
            <a:spLocks noGrp="1"/>
          </p:cNvSpPr>
          <p:nvPr>
            <p:ph type="subTitle" idx="1"/>
          </p:nvPr>
        </p:nvSpPr>
        <p:spPr>
          <a:xfrm>
            <a:off x="1507067" y="3640975"/>
            <a:ext cx="7766936" cy="283464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GB"/>
              <a:t>John Parsons</a:t>
            </a:r>
            <a:endParaRPr/>
          </a:p>
          <a:p>
            <a:pPr marL="0" lvl="0" indent="0" algn="l" rtl="0">
              <a:spcBef>
                <a:spcPts val="1000"/>
              </a:spcBef>
              <a:spcAft>
                <a:spcPts val="0"/>
              </a:spcAft>
              <a:buSzPts val="1440"/>
              <a:buNone/>
            </a:pPr>
            <a:r>
              <a:rPr lang="en-GB"/>
              <a:t>Sam Glendenning</a:t>
            </a:r>
            <a:endParaRPr/>
          </a:p>
          <a:p>
            <a:pPr marL="0" lvl="0" indent="0" algn="l" rtl="0">
              <a:spcBef>
                <a:spcPts val="1000"/>
              </a:spcBef>
              <a:spcAft>
                <a:spcPts val="0"/>
              </a:spcAft>
              <a:buSzPts val="1440"/>
              <a:buNone/>
            </a:pPr>
            <a:r>
              <a:rPr lang="en-GB"/>
              <a:t>Victor Yu</a:t>
            </a:r>
            <a:endParaRPr/>
          </a:p>
          <a:p>
            <a:pPr marL="0" lvl="0" indent="0" algn="l" rtl="0">
              <a:spcBef>
                <a:spcPts val="1000"/>
              </a:spcBef>
              <a:spcAft>
                <a:spcPts val="0"/>
              </a:spcAft>
              <a:buSzPts val="1440"/>
              <a:buNone/>
            </a:pPr>
            <a:r>
              <a:rPr lang="en-GB"/>
              <a:t>Youssef Aloulou</a:t>
            </a:r>
            <a:endParaRPr/>
          </a:p>
          <a:p>
            <a:pPr marL="0" lvl="0" indent="0" algn="l" rtl="0">
              <a:spcBef>
                <a:spcPts val="1000"/>
              </a:spcBef>
              <a:spcAft>
                <a:spcPts val="0"/>
              </a:spcAft>
              <a:buSzPts val="1440"/>
              <a:buNone/>
            </a:pPr>
            <a:r>
              <a:rPr lang="en-GB"/>
              <a:t>Saif Fardan</a:t>
            </a:r>
            <a:endParaRPr/>
          </a:p>
          <a:p>
            <a:pPr marL="0" lvl="0" indent="0" algn="l" rtl="0">
              <a:spcBef>
                <a:spcPts val="1000"/>
              </a:spcBef>
              <a:spcAft>
                <a:spcPts val="0"/>
              </a:spcAft>
              <a:buSzPts val="1440"/>
              <a:buNone/>
            </a:pPr>
            <a:r>
              <a:rPr lang="en-GB"/>
              <a:t>Adam Munro</a:t>
            </a:r>
            <a:endParaRPr/>
          </a:p>
        </p:txBody>
      </p:sp>
      <p:sp>
        <p:nvSpPr>
          <p:cNvPr id="145" name="Google Shape;145;p1"/>
          <p:cNvSpPr txBox="1"/>
          <p:nvPr/>
        </p:nvSpPr>
        <p:spPr>
          <a:xfrm>
            <a:off x="1507067" y="2967644"/>
            <a:ext cx="812738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b="0" i="0" u="none" strike="noStrike" cap="none">
                <a:solidFill>
                  <a:schemeClr val="dk1"/>
                </a:solidFill>
                <a:latin typeface="Trebuchet MS"/>
                <a:ea typeface="Trebuchet MS"/>
                <a:cs typeface="Trebuchet MS"/>
                <a:sym typeface="Trebuchet MS"/>
              </a:rPr>
              <a:t>CompareTheHealthcare.com</a:t>
            </a:r>
            <a:endParaRPr sz="32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body" idx="1"/>
          </p:nvPr>
        </p:nvSpPr>
        <p:spPr>
          <a:xfrm>
            <a:off x="692915" y="912813"/>
            <a:ext cx="8321100" cy="54621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GB" b="1" dirty="0">
                <a:latin typeface="Calibri"/>
                <a:ea typeface="Calibri"/>
                <a:cs typeface="Calibri"/>
                <a:sym typeface="Calibri"/>
              </a:rPr>
              <a:t>Addressing a social need</a:t>
            </a:r>
            <a:endParaRPr b="1" dirty="0">
              <a:latin typeface="Calibri"/>
              <a:ea typeface="Calibri"/>
              <a:cs typeface="Calibri"/>
              <a:sym typeface="Calibri"/>
            </a:endParaRPr>
          </a:p>
          <a:p>
            <a:pPr marL="0" lvl="0" indent="0" algn="l" rtl="0">
              <a:spcBef>
                <a:spcPts val="0"/>
              </a:spcBef>
              <a:spcAft>
                <a:spcPts val="0"/>
              </a:spcAft>
              <a:buSzPts val="1440"/>
              <a:buNone/>
            </a:pPr>
            <a:endParaRPr dirty="0">
              <a:latin typeface="Calibri"/>
              <a:ea typeface="Calibri"/>
              <a:cs typeface="Calibri"/>
              <a:sym typeface="Calibri"/>
            </a:endParaRPr>
          </a:p>
          <a:p>
            <a:pPr marL="457200" lvl="0" indent="-320040" algn="l" rtl="0">
              <a:spcBef>
                <a:spcPts val="0"/>
              </a:spcBef>
              <a:spcAft>
                <a:spcPts val="0"/>
              </a:spcAft>
              <a:buClr>
                <a:schemeClr val="dk1"/>
              </a:buClr>
              <a:buSzPts val="1440"/>
              <a:buFont typeface="Calibri"/>
              <a:buChar char="-"/>
            </a:pPr>
            <a:r>
              <a:rPr lang="en-GB" dirty="0">
                <a:solidFill>
                  <a:schemeClr val="dk1"/>
                </a:solidFill>
                <a:latin typeface="Calibri"/>
                <a:ea typeface="Calibri"/>
                <a:cs typeface="Calibri"/>
                <a:sym typeface="Calibri"/>
              </a:rPr>
              <a:t>Contrary to most developed countries, US does not offer universal healthcare for its citizens</a:t>
            </a:r>
            <a:endParaRPr dirty="0">
              <a:solidFill>
                <a:schemeClr val="dk1"/>
              </a:solidFill>
              <a:latin typeface="Calibri"/>
              <a:ea typeface="Calibri"/>
              <a:cs typeface="Calibri"/>
              <a:sym typeface="Calibri"/>
            </a:endParaRPr>
          </a:p>
          <a:p>
            <a:pPr marL="457200" lvl="0" indent="-320040" algn="just" rtl="0">
              <a:lnSpc>
                <a:spcPct val="115000"/>
              </a:lnSpc>
              <a:spcBef>
                <a:spcPts val="0"/>
              </a:spcBef>
              <a:spcAft>
                <a:spcPts val="0"/>
              </a:spcAft>
              <a:buClr>
                <a:schemeClr val="dk1"/>
              </a:buClr>
              <a:buSzPts val="1440"/>
              <a:buFont typeface="Calibri"/>
              <a:buChar char="-"/>
            </a:pPr>
            <a:r>
              <a:rPr lang="en-GB" dirty="0">
                <a:solidFill>
                  <a:schemeClr val="dk1"/>
                </a:solidFill>
                <a:latin typeface="Calibri"/>
                <a:ea typeface="Calibri"/>
                <a:cs typeface="Calibri"/>
                <a:sym typeface="Calibri"/>
              </a:rPr>
              <a:t>“Comparethehealthcare.com” is an online price comparison tool for treatment available to American citizens (location, budget and medicinal needs are taken into account)</a:t>
            </a:r>
            <a:endParaRPr dirty="0">
              <a:solidFill>
                <a:schemeClr val="dk1"/>
              </a:solidFill>
              <a:latin typeface="Calibri"/>
              <a:ea typeface="Calibri"/>
              <a:cs typeface="Calibri"/>
              <a:sym typeface="Calibri"/>
            </a:endParaRPr>
          </a:p>
          <a:p>
            <a:pPr marL="457200" lvl="0" indent="-320040" algn="just" rtl="0">
              <a:lnSpc>
                <a:spcPct val="115000"/>
              </a:lnSpc>
              <a:spcBef>
                <a:spcPts val="0"/>
              </a:spcBef>
              <a:spcAft>
                <a:spcPts val="0"/>
              </a:spcAft>
              <a:buClr>
                <a:schemeClr val="dk1"/>
              </a:buClr>
              <a:buSzPts val="1440"/>
              <a:buFont typeface="Calibri"/>
              <a:buChar char="-"/>
            </a:pPr>
            <a:r>
              <a:rPr lang="en-GB" dirty="0">
                <a:solidFill>
                  <a:schemeClr val="dk1"/>
                </a:solidFill>
                <a:latin typeface="Calibri"/>
                <a:ea typeface="Calibri"/>
                <a:cs typeface="Calibri"/>
                <a:sym typeface="Calibri"/>
              </a:rPr>
              <a:t>Allows to find closest and most affordable treatment all over the country</a:t>
            </a:r>
            <a:endParaRPr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SzPts val="1100"/>
              <a:buNone/>
            </a:pPr>
            <a:endParaRPr lang="en-GB"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SzPts val="1100"/>
              <a:buNone/>
            </a:pPr>
            <a:endParaRPr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SzPts val="1100"/>
              <a:buNone/>
            </a:pPr>
            <a:r>
              <a:rPr lang="en-GB" b="1" dirty="0">
                <a:solidFill>
                  <a:schemeClr val="dk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Promoting health insurance</a:t>
            </a:r>
            <a:endParaRPr b="1"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SzPts val="1100"/>
              <a:buNone/>
            </a:pPr>
            <a:endParaRPr b="1" dirty="0">
              <a:solidFill>
                <a:schemeClr val="dk1"/>
              </a:solidFill>
              <a:latin typeface="Calibri"/>
              <a:ea typeface="Calibri"/>
              <a:cs typeface="Calibri"/>
              <a:sym typeface="Calibri"/>
            </a:endParaRPr>
          </a:p>
          <a:p>
            <a:pPr marL="457200" lvl="0" indent="-320040" algn="just" rtl="0">
              <a:lnSpc>
                <a:spcPct val="115000"/>
              </a:lnSpc>
              <a:spcBef>
                <a:spcPts val="0"/>
              </a:spcBef>
              <a:spcAft>
                <a:spcPts val="0"/>
              </a:spcAft>
              <a:buClr>
                <a:schemeClr val="dk1"/>
              </a:buClr>
              <a:buSzPts val="1440"/>
              <a:buFont typeface="Calibri"/>
              <a:buChar char="-"/>
            </a:pPr>
            <a:r>
              <a:rPr lang="en-GB" dirty="0">
                <a:solidFill>
                  <a:schemeClr val="dk1"/>
                </a:solidFill>
                <a:latin typeface="Calibri"/>
                <a:ea typeface="Calibri"/>
                <a:cs typeface="Calibri"/>
                <a:sym typeface="Calibri"/>
              </a:rPr>
              <a:t>“Comparethehealthcare.com” highlights the difference between the prices paid for the same treatment by a Medicare-insured citizen and an uninsured citizen</a:t>
            </a:r>
            <a:endParaRPr dirty="0">
              <a:solidFill>
                <a:schemeClr val="dk1"/>
              </a:solidFill>
              <a:latin typeface="Calibri"/>
              <a:ea typeface="Calibri"/>
              <a:cs typeface="Calibri"/>
              <a:sym typeface="Calibri"/>
            </a:endParaRPr>
          </a:p>
        </p:txBody>
      </p:sp>
      <p:sp>
        <p:nvSpPr>
          <p:cNvPr id="151" name="Google Shape;151;p2"/>
          <p:cNvSpPr txBox="1">
            <a:spLocks noGrp="1"/>
          </p:cNvSpPr>
          <p:nvPr>
            <p:ph type="title"/>
          </p:nvPr>
        </p:nvSpPr>
        <p:spPr>
          <a:xfrm>
            <a:off x="6" y="11199"/>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6000"/>
              <a:buFont typeface="Trebuchet MS"/>
              <a:buNone/>
            </a:pPr>
            <a:r>
              <a:rPr lang="en-GB" sz="6000" b="1"/>
              <a:t>BACKGROUND</a:t>
            </a:r>
            <a:endParaRPr sz="6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196575" y="42950"/>
            <a:ext cx="8596800" cy="1028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6000"/>
              <a:buFont typeface="Trebuchet MS"/>
              <a:buNone/>
            </a:pPr>
            <a:r>
              <a:rPr lang="en-GB" sz="6000"/>
              <a:t>OUR </a:t>
            </a:r>
            <a:r>
              <a:rPr lang="en-GB" sz="6000" b="1"/>
              <a:t>GOALS</a:t>
            </a:r>
            <a:endParaRPr sz="6000" b="1"/>
          </a:p>
        </p:txBody>
      </p:sp>
      <p:sp>
        <p:nvSpPr>
          <p:cNvPr id="157" name="Google Shape;157;p3"/>
          <p:cNvSpPr/>
          <p:nvPr/>
        </p:nvSpPr>
        <p:spPr>
          <a:xfrm>
            <a:off x="314125" y="1008208"/>
            <a:ext cx="2805000" cy="16869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Trebuchet MS"/>
                <a:ea typeface="Trebuchet MS"/>
                <a:cs typeface="Trebuchet MS"/>
                <a:sym typeface="Trebuchet MS"/>
              </a:rPr>
              <a:t>Provide information on a range of affordable healthcare procedures for American citizens of all budgets</a:t>
            </a:r>
            <a:endParaRPr sz="1800">
              <a:solidFill>
                <a:schemeClr val="lt1"/>
              </a:solidFill>
              <a:latin typeface="Trebuchet MS"/>
              <a:ea typeface="Trebuchet MS"/>
              <a:cs typeface="Trebuchet MS"/>
              <a:sym typeface="Trebuchet MS"/>
            </a:endParaRPr>
          </a:p>
        </p:txBody>
      </p:sp>
      <p:sp>
        <p:nvSpPr>
          <p:cNvPr id="158" name="Google Shape;158;p3"/>
          <p:cNvSpPr/>
          <p:nvPr/>
        </p:nvSpPr>
        <p:spPr>
          <a:xfrm>
            <a:off x="3233517" y="1008314"/>
            <a:ext cx="2805000" cy="1686900"/>
          </a:xfrm>
          <a:prstGeom prst="roundRect">
            <a:avLst>
              <a:gd name="adj" fmla="val 16667"/>
            </a:avLst>
          </a:prstGeom>
          <a:solidFill>
            <a:schemeClr val="accent2"/>
          </a:solidFill>
          <a:ln w="19050" cap="rnd" cmpd="sng">
            <a:solidFill>
              <a:srgbClr val="BFE47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Trebuchet MS"/>
                <a:ea typeface="Trebuchet MS"/>
                <a:cs typeface="Trebuchet MS"/>
                <a:sym typeface="Trebuchet MS"/>
              </a:rPr>
              <a:t>Improve public knowledge of healthcare solutions offered to American citizens</a:t>
            </a:r>
            <a:endParaRPr sz="1800">
              <a:solidFill>
                <a:schemeClr val="lt1"/>
              </a:solidFill>
              <a:latin typeface="Trebuchet MS"/>
              <a:ea typeface="Trebuchet MS"/>
              <a:cs typeface="Trebuchet MS"/>
              <a:sym typeface="Trebuchet MS"/>
            </a:endParaRPr>
          </a:p>
        </p:txBody>
      </p:sp>
      <p:sp>
        <p:nvSpPr>
          <p:cNvPr id="159" name="Google Shape;159;p3"/>
          <p:cNvSpPr/>
          <p:nvPr/>
        </p:nvSpPr>
        <p:spPr>
          <a:xfrm>
            <a:off x="6153003" y="1008285"/>
            <a:ext cx="2805000" cy="16869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Trebuchet MS"/>
                <a:ea typeface="Trebuchet MS"/>
                <a:cs typeface="Trebuchet MS"/>
                <a:sym typeface="Trebuchet MS"/>
              </a:rPr>
              <a:t>Enhance the convenience of medical care for the American citizen</a:t>
            </a:r>
            <a:endParaRPr sz="1800">
              <a:solidFill>
                <a:schemeClr val="lt1"/>
              </a:solidFill>
              <a:latin typeface="Trebuchet MS"/>
              <a:ea typeface="Trebuchet MS"/>
              <a:cs typeface="Trebuchet MS"/>
              <a:sym typeface="Trebuchet MS"/>
            </a:endParaRPr>
          </a:p>
        </p:txBody>
      </p:sp>
      <p:sp>
        <p:nvSpPr>
          <p:cNvPr id="160" name="Google Shape;160;p3"/>
          <p:cNvSpPr txBox="1">
            <a:spLocks noGrp="1"/>
          </p:cNvSpPr>
          <p:nvPr>
            <p:ph type="title"/>
          </p:nvPr>
        </p:nvSpPr>
        <p:spPr>
          <a:xfrm>
            <a:off x="228600" y="2914800"/>
            <a:ext cx="8596800" cy="1028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6000"/>
              <a:buFont typeface="Trebuchet MS"/>
              <a:buNone/>
            </a:pPr>
            <a:r>
              <a:rPr lang="en-GB" sz="6000"/>
              <a:t>OUR </a:t>
            </a:r>
            <a:r>
              <a:rPr lang="en-GB" sz="6000" b="1"/>
              <a:t>FOCUS</a:t>
            </a:r>
            <a:endParaRPr sz="6000" b="1"/>
          </a:p>
        </p:txBody>
      </p:sp>
      <p:sp>
        <p:nvSpPr>
          <p:cNvPr id="161" name="Google Shape;161;p3"/>
          <p:cNvSpPr/>
          <p:nvPr/>
        </p:nvSpPr>
        <p:spPr>
          <a:xfrm>
            <a:off x="346413" y="3893895"/>
            <a:ext cx="2805000" cy="16869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Trebuchet MS"/>
                <a:ea typeface="Trebuchet MS"/>
                <a:cs typeface="Trebuchet MS"/>
                <a:sym typeface="Trebuchet MS"/>
              </a:rPr>
              <a:t>Provide a fast and efficient search of medical procedures offered to the public</a:t>
            </a:r>
            <a:endParaRPr sz="1800">
              <a:solidFill>
                <a:schemeClr val="lt1"/>
              </a:solidFill>
              <a:latin typeface="Trebuchet MS"/>
              <a:ea typeface="Trebuchet MS"/>
              <a:cs typeface="Trebuchet MS"/>
              <a:sym typeface="Trebuchet MS"/>
            </a:endParaRPr>
          </a:p>
        </p:txBody>
      </p:sp>
      <p:sp>
        <p:nvSpPr>
          <p:cNvPr id="162" name="Google Shape;162;p3"/>
          <p:cNvSpPr/>
          <p:nvPr/>
        </p:nvSpPr>
        <p:spPr>
          <a:xfrm>
            <a:off x="3265805" y="3894002"/>
            <a:ext cx="2805000" cy="1686900"/>
          </a:xfrm>
          <a:prstGeom prst="roundRect">
            <a:avLst>
              <a:gd name="adj" fmla="val 16667"/>
            </a:avLst>
          </a:prstGeom>
          <a:solidFill>
            <a:schemeClr val="accent2"/>
          </a:solidFill>
          <a:ln w="19050" cap="rnd" cmpd="sng">
            <a:solidFill>
              <a:srgbClr val="BFE47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Trebuchet MS"/>
                <a:ea typeface="Trebuchet MS"/>
                <a:cs typeface="Trebuchet MS"/>
                <a:sym typeface="Trebuchet MS"/>
              </a:rPr>
              <a:t>Mapping of jargon medical terms to a more accessible vocabulary</a:t>
            </a:r>
            <a:endParaRPr sz="1800">
              <a:solidFill>
                <a:schemeClr val="lt1"/>
              </a:solidFill>
              <a:latin typeface="Trebuchet MS"/>
              <a:ea typeface="Trebuchet MS"/>
              <a:cs typeface="Trebuchet MS"/>
              <a:sym typeface="Trebuchet MS"/>
            </a:endParaRPr>
          </a:p>
        </p:txBody>
      </p:sp>
      <p:sp>
        <p:nvSpPr>
          <p:cNvPr id="163" name="Google Shape;163;p3"/>
          <p:cNvSpPr/>
          <p:nvPr/>
        </p:nvSpPr>
        <p:spPr>
          <a:xfrm>
            <a:off x="6185290" y="3893972"/>
            <a:ext cx="2805000" cy="1686900"/>
          </a:xfrm>
          <a:prstGeom prst="roundRect">
            <a:avLst>
              <a:gd name="adj" fmla="val 16667"/>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Trebuchet MS"/>
                <a:ea typeface="Trebuchet MS"/>
                <a:cs typeface="Trebuchet MS"/>
                <a:sym typeface="Trebuchet MS"/>
              </a:rPr>
              <a:t>Improving public knowledge of healthcare offered in a citizen’s local area</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61fa23e9ee_0_18"/>
          <p:cNvSpPr txBox="1">
            <a:spLocks noGrp="1"/>
          </p:cNvSpPr>
          <p:nvPr>
            <p:ph type="body" idx="1"/>
          </p:nvPr>
        </p:nvSpPr>
        <p:spPr>
          <a:xfrm>
            <a:off x="120375" y="1184100"/>
            <a:ext cx="4043700" cy="1485600"/>
          </a:xfrm>
          <a:prstGeom prst="rect">
            <a:avLst/>
          </a:prstGeom>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1000"/>
              </a:spcBef>
              <a:spcAft>
                <a:spcPts val="0"/>
              </a:spcAft>
              <a:buNone/>
            </a:pPr>
            <a:r>
              <a:rPr lang="en-GB" sz="3000" b="1"/>
              <a:t>Dataset Analysis</a:t>
            </a:r>
            <a:endParaRPr sz="3000" b="1"/>
          </a:p>
          <a:p>
            <a:pPr marL="0" lvl="0" indent="0" algn="ctr" rtl="0">
              <a:spcBef>
                <a:spcPts val="1000"/>
              </a:spcBef>
              <a:spcAft>
                <a:spcPts val="0"/>
              </a:spcAft>
              <a:buNone/>
            </a:pPr>
            <a:r>
              <a:rPr lang="en-GB"/>
              <a:t>Extracting, keyword mapping, formatting, converting </a:t>
            </a:r>
            <a:endParaRPr/>
          </a:p>
        </p:txBody>
      </p:sp>
      <p:sp>
        <p:nvSpPr>
          <p:cNvPr id="169" name="Google Shape;169;g61fa23e9ee_0_18"/>
          <p:cNvSpPr txBox="1">
            <a:spLocks noGrp="1"/>
          </p:cNvSpPr>
          <p:nvPr>
            <p:ph type="title"/>
          </p:nvPr>
        </p:nvSpPr>
        <p:spPr>
          <a:xfrm>
            <a:off x="120375" y="119150"/>
            <a:ext cx="8596800" cy="1021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6000"/>
              <a:buFont typeface="Trebuchet MS"/>
              <a:buNone/>
            </a:pPr>
            <a:r>
              <a:rPr lang="en-GB" sz="6000" b="1"/>
              <a:t>APPROACH</a:t>
            </a:r>
            <a:endParaRPr sz="6000" b="1"/>
          </a:p>
        </p:txBody>
      </p:sp>
      <p:sp>
        <p:nvSpPr>
          <p:cNvPr id="170" name="Google Shape;170;g61fa23e9ee_0_18"/>
          <p:cNvSpPr txBox="1">
            <a:spLocks noGrp="1"/>
          </p:cNvSpPr>
          <p:nvPr>
            <p:ph type="body" idx="1"/>
          </p:nvPr>
        </p:nvSpPr>
        <p:spPr>
          <a:xfrm>
            <a:off x="4920425" y="1681850"/>
            <a:ext cx="4434000" cy="1485600"/>
          </a:xfrm>
          <a:prstGeom prst="rect">
            <a:avLst/>
          </a:prstGeom>
          <a:ln w="38100" cap="flat" cmpd="sng">
            <a:solidFill>
              <a:srgbClr val="BFE47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1000"/>
              </a:spcBef>
              <a:spcAft>
                <a:spcPts val="0"/>
              </a:spcAft>
              <a:buNone/>
            </a:pPr>
            <a:r>
              <a:rPr lang="en-GB" sz="3000" b="1"/>
              <a:t>Database Construction</a:t>
            </a:r>
            <a:endParaRPr sz="3000" b="1"/>
          </a:p>
          <a:p>
            <a:pPr marL="0" lvl="0" indent="0" algn="ctr" rtl="0">
              <a:spcBef>
                <a:spcPts val="1000"/>
              </a:spcBef>
              <a:spcAft>
                <a:spcPts val="0"/>
              </a:spcAft>
              <a:buNone/>
            </a:pPr>
            <a:r>
              <a:rPr lang="en-GB"/>
              <a:t>Table design, data importing, procedure creation, view implementation</a:t>
            </a:r>
            <a:endParaRPr/>
          </a:p>
        </p:txBody>
      </p:sp>
      <p:sp>
        <p:nvSpPr>
          <p:cNvPr id="171" name="Google Shape;171;g61fa23e9ee_0_18"/>
          <p:cNvSpPr txBox="1">
            <a:spLocks noGrp="1"/>
          </p:cNvSpPr>
          <p:nvPr>
            <p:ph type="body" idx="1"/>
          </p:nvPr>
        </p:nvSpPr>
        <p:spPr>
          <a:xfrm>
            <a:off x="618150" y="3033750"/>
            <a:ext cx="4043700" cy="1485600"/>
          </a:xfrm>
          <a:prstGeom prst="rect">
            <a:avLst/>
          </a:prstGeom>
          <a:ln w="381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1000"/>
              </a:spcBef>
              <a:spcAft>
                <a:spcPts val="0"/>
              </a:spcAft>
              <a:buNone/>
            </a:pPr>
            <a:r>
              <a:rPr lang="en-GB" sz="3000" b="1"/>
              <a:t>API Implementation</a:t>
            </a:r>
            <a:endParaRPr sz="3000" b="1"/>
          </a:p>
          <a:p>
            <a:pPr marL="0" lvl="0" indent="0" algn="ctr" rtl="0">
              <a:spcBef>
                <a:spcPts val="1000"/>
              </a:spcBef>
              <a:spcAft>
                <a:spcPts val="0"/>
              </a:spcAft>
              <a:buNone/>
            </a:pPr>
            <a:r>
              <a:rPr lang="en-GB"/>
              <a:t>Database queries, web routes, request testing, logging, unit testing</a:t>
            </a:r>
            <a:endParaRPr/>
          </a:p>
        </p:txBody>
      </p:sp>
      <p:sp>
        <p:nvSpPr>
          <p:cNvPr id="172" name="Google Shape;172;g61fa23e9ee_0_18"/>
          <p:cNvSpPr txBox="1">
            <a:spLocks noGrp="1"/>
          </p:cNvSpPr>
          <p:nvPr>
            <p:ph type="body" idx="1"/>
          </p:nvPr>
        </p:nvSpPr>
        <p:spPr>
          <a:xfrm>
            <a:off x="4920425" y="4360375"/>
            <a:ext cx="4434000" cy="1659000"/>
          </a:xfrm>
          <a:prstGeom prst="rect">
            <a:avLst/>
          </a:prstGeom>
          <a:ln w="38100" cap="flat" cmpd="sng">
            <a:solidFill>
              <a:srgbClr val="BFE47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1000"/>
              </a:spcBef>
              <a:spcAft>
                <a:spcPts val="0"/>
              </a:spcAft>
              <a:buNone/>
            </a:pPr>
            <a:r>
              <a:rPr lang="en-GB" sz="3000" b="1"/>
              <a:t>Web Development</a:t>
            </a:r>
            <a:endParaRPr sz="3000" b="1"/>
          </a:p>
          <a:p>
            <a:pPr marL="0" lvl="0" indent="0" algn="ctr" rtl="0">
              <a:spcBef>
                <a:spcPts val="1000"/>
              </a:spcBef>
              <a:spcAft>
                <a:spcPts val="0"/>
              </a:spcAft>
              <a:buNone/>
            </a:pPr>
            <a:r>
              <a:rPr lang="en-GB"/>
              <a:t>Bootstrap design, search feature, Google Maps API, zip code mapping, paginated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g61fa23e9ee_0_0"/>
          <p:cNvSpPr txBox="1">
            <a:spLocks noGrp="1"/>
          </p:cNvSpPr>
          <p:nvPr>
            <p:ph type="title"/>
          </p:nvPr>
        </p:nvSpPr>
        <p:spPr>
          <a:xfrm>
            <a:off x="120381" y="119149"/>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6000"/>
              <a:buFont typeface="Trebuchet MS"/>
              <a:buNone/>
            </a:pPr>
            <a:r>
              <a:rPr lang="en-GB" sz="6000" b="1"/>
              <a:t>DEMO</a:t>
            </a:r>
            <a:endParaRPr sz="6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61fa23e9ee_0_24"/>
          <p:cNvSpPr txBox="1">
            <a:spLocks noGrp="1"/>
          </p:cNvSpPr>
          <p:nvPr>
            <p:ph type="title"/>
          </p:nvPr>
        </p:nvSpPr>
        <p:spPr>
          <a:xfrm>
            <a:off x="120375" y="119150"/>
            <a:ext cx="8596800" cy="926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6000"/>
              <a:buFont typeface="Trebuchet MS"/>
              <a:buNone/>
            </a:pPr>
            <a:r>
              <a:rPr lang="en-GB" sz="6000" b="1"/>
              <a:t>PROBLEMS</a:t>
            </a:r>
            <a:endParaRPr sz="6000" b="1"/>
          </a:p>
        </p:txBody>
      </p:sp>
      <p:pic>
        <p:nvPicPr>
          <p:cNvPr id="184" name="Google Shape;184;g61fa23e9ee_0_24"/>
          <p:cNvPicPr preferRelativeResize="0"/>
          <p:nvPr/>
        </p:nvPicPr>
        <p:blipFill>
          <a:blip r:embed="rId3">
            <a:alphaModFix/>
          </a:blip>
          <a:stretch>
            <a:fillRect/>
          </a:stretch>
        </p:blipFill>
        <p:spPr>
          <a:xfrm>
            <a:off x="241225" y="1250200"/>
            <a:ext cx="9330399" cy="4165075"/>
          </a:xfrm>
          <a:prstGeom prst="rect">
            <a:avLst/>
          </a:prstGeom>
          <a:noFill/>
          <a:ln>
            <a:noFill/>
          </a:ln>
        </p:spPr>
      </p:pic>
      <p:sp>
        <p:nvSpPr>
          <p:cNvPr id="185" name="Google Shape;185;g61fa23e9ee_0_24"/>
          <p:cNvSpPr/>
          <p:nvPr/>
        </p:nvSpPr>
        <p:spPr>
          <a:xfrm>
            <a:off x="2526100" y="1509750"/>
            <a:ext cx="197400" cy="2565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g61fa23e9ee_0_24"/>
          <p:cNvSpPr txBox="1"/>
          <p:nvPr/>
        </p:nvSpPr>
        <p:spPr>
          <a:xfrm>
            <a:off x="769600" y="1697175"/>
            <a:ext cx="1667700" cy="3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351C75"/>
                </a:solidFill>
                <a:latin typeface="Trebuchet MS"/>
                <a:ea typeface="Trebuchet MS"/>
                <a:cs typeface="Trebuchet MS"/>
                <a:sym typeface="Trebuchet MS"/>
              </a:rPr>
              <a:t>of problems</a:t>
            </a:r>
            <a:endParaRPr sz="1800" b="1">
              <a:solidFill>
                <a:srgbClr val="351C75"/>
              </a:solidFill>
              <a:latin typeface="Trebuchet MS"/>
              <a:ea typeface="Trebuchet MS"/>
              <a:cs typeface="Trebuchet MS"/>
              <a:sym typeface="Trebuchet MS"/>
            </a:endParaRPr>
          </a:p>
        </p:txBody>
      </p:sp>
      <p:sp>
        <p:nvSpPr>
          <p:cNvPr id="187" name="Google Shape;187;g61fa23e9ee_0_24"/>
          <p:cNvSpPr txBox="1"/>
          <p:nvPr/>
        </p:nvSpPr>
        <p:spPr>
          <a:xfrm>
            <a:off x="2283750" y="3187250"/>
            <a:ext cx="5640000" cy="700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50" b="1">
                <a:solidFill>
                  <a:srgbClr val="3C78D8"/>
                </a:solidFill>
                <a:latin typeface="Trebuchet MS"/>
                <a:ea typeface="Trebuchet MS"/>
                <a:cs typeface="Trebuchet MS"/>
                <a:sym typeface="Trebuchet MS"/>
              </a:rPr>
              <a:t>INCONSISTENT DATASET FORMATTING</a:t>
            </a:r>
            <a:endParaRPr sz="1450" b="1">
              <a:solidFill>
                <a:srgbClr val="3C78D8"/>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GB" sz="1450">
                <a:solidFill>
                  <a:srgbClr val="3C78D8"/>
                </a:solidFill>
              </a:rPr>
              <a:t>ADAM MUNRO FT. JOHN PARSONS</a:t>
            </a:r>
            <a:endParaRPr sz="1450">
              <a:solidFill>
                <a:srgbClr val="3C78D8"/>
              </a:solidFill>
            </a:endParaRPr>
          </a:p>
        </p:txBody>
      </p:sp>
      <p:pic>
        <p:nvPicPr>
          <p:cNvPr id="188" name="Google Shape;188;g61fa23e9ee_0_24"/>
          <p:cNvPicPr preferRelativeResize="0"/>
          <p:nvPr/>
        </p:nvPicPr>
        <p:blipFill>
          <a:blip r:embed="rId4">
            <a:alphaModFix/>
          </a:blip>
          <a:stretch>
            <a:fillRect/>
          </a:stretch>
        </p:blipFill>
        <p:spPr>
          <a:xfrm>
            <a:off x="1314525" y="3170013"/>
            <a:ext cx="747474" cy="735275"/>
          </a:xfrm>
          <a:prstGeom prst="rect">
            <a:avLst/>
          </a:prstGeom>
          <a:noFill/>
          <a:ln>
            <a:noFill/>
          </a:ln>
        </p:spPr>
      </p:pic>
      <p:sp>
        <p:nvSpPr>
          <p:cNvPr id="189" name="Google Shape;189;g61fa23e9ee_0_24"/>
          <p:cNvSpPr txBox="1"/>
          <p:nvPr/>
        </p:nvSpPr>
        <p:spPr>
          <a:xfrm>
            <a:off x="8629675" y="3330425"/>
            <a:ext cx="281100" cy="281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
        <p:nvSpPr>
          <p:cNvPr id="190" name="Google Shape;190;g61fa23e9ee_0_24"/>
          <p:cNvSpPr txBox="1"/>
          <p:nvPr/>
        </p:nvSpPr>
        <p:spPr>
          <a:xfrm>
            <a:off x="2283750" y="3905300"/>
            <a:ext cx="5640000" cy="700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50" b="1">
                <a:solidFill>
                  <a:srgbClr val="3C78D8"/>
                </a:solidFill>
                <a:latin typeface="Trebuchet MS"/>
                <a:ea typeface="Trebuchet MS"/>
                <a:cs typeface="Trebuchet MS"/>
                <a:sym typeface="Trebuchet MS"/>
              </a:rPr>
              <a:t>KEYWORD MAPPING</a:t>
            </a:r>
            <a:endParaRPr sz="1450" b="1">
              <a:solidFill>
                <a:srgbClr val="3C78D8"/>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GB" sz="1450">
                <a:solidFill>
                  <a:srgbClr val="3C78D8"/>
                </a:solidFill>
              </a:rPr>
              <a:t>SAIF FARDAN</a:t>
            </a:r>
            <a:endParaRPr sz="1450">
              <a:solidFill>
                <a:srgbClr val="3C78D8"/>
              </a:solidFill>
            </a:endParaRPr>
          </a:p>
        </p:txBody>
      </p:sp>
      <p:pic>
        <p:nvPicPr>
          <p:cNvPr id="191" name="Google Shape;191;g61fa23e9ee_0_24"/>
          <p:cNvPicPr preferRelativeResize="0"/>
          <p:nvPr/>
        </p:nvPicPr>
        <p:blipFill>
          <a:blip r:embed="rId5">
            <a:alphaModFix/>
          </a:blip>
          <a:stretch>
            <a:fillRect/>
          </a:stretch>
        </p:blipFill>
        <p:spPr>
          <a:xfrm>
            <a:off x="1314525" y="3905300"/>
            <a:ext cx="747475" cy="735274"/>
          </a:xfrm>
          <a:prstGeom prst="rect">
            <a:avLst/>
          </a:prstGeom>
          <a:noFill/>
          <a:ln>
            <a:noFill/>
          </a:ln>
        </p:spPr>
      </p:pic>
      <p:sp>
        <p:nvSpPr>
          <p:cNvPr id="192" name="Google Shape;192;g61fa23e9ee_0_24"/>
          <p:cNvSpPr txBox="1"/>
          <p:nvPr/>
        </p:nvSpPr>
        <p:spPr>
          <a:xfrm>
            <a:off x="8629675" y="4087650"/>
            <a:ext cx="281100" cy="281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
        <p:nvSpPr>
          <p:cNvPr id="193" name="Google Shape;193;g61fa23e9ee_0_24"/>
          <p:cNvSpPr txBox="1"/>
          <p:nvPr/>
        </p:nvSpPr>
        <p:spPr>
          <a:xfrm>
            <a:off x="2283750" y="4662525"/>
            <a:ext cx="5640000" cy="700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450" b="1">
                <a:solidFill>
                  <a:srgbClr val="3C78D8"/>
                </a:solidFill>
                <a:latin typeface="Trebuchet MS"/>
                <a:ea typeface="Trebuchet MS"/>
                <a:cs typeface="Trebuchet MS"/>
                <a:sym typeface="Trebuchet MS"/>
              </a:rPr>
              <a:t>LONG DATA IMPORT AND QUERY TIMES</a:t>
            </a:r>
            <a:endParaRPr sz="1450" b="1">
              <a:solidFill>
                <a:srgbClr val="3C78D8"/>
              </a:solidFill>
              <a:latin typeface="Trebuchet MS"/>
              <a:ea typeface="Trebuchet MS"/>
              <a:cs typeface="Trebuchet MS"/>
              <a:sym typeface="Trebuchet MS"/>
            </a:endParaRPr>
          </a:p>
          <a:p>
            <a:pPr marL="0" lvl="0" indent="0" algn="l" rtl="0">
              <a:lnSpc>
                <a:spcPct val="115000"/>
              </a:lnSpc>
              <a:spcBef>
                <a:spcPts val="0"/>
              </a:spcBef>
              <a:spcAft>
                <a:spcPts val="0"/>
              </a:spcAft>
              <a:buNone/>
            </a:pPr>
            <a:r>
              <a:rPr lang="en-GB" sz="1450">
                <a:solidFill>
                  <a:srgbClr val="3C78D8"/>
                </a:solidFill>
              </a:rPr>
              <a:t>EVERYONE HAD TO SUFFER THROUGH THIS</a:t>
            </a:r>
            <a:endParaRPr sz="1450">
              <a:solidFill>
                <a:srgbClr val="3C78D8"/>
              </a:solidFill>
            </a:endParaRPr>
          </a:p>
        </p:txBody>
      </p:sp>
      <p:pic>
        <p:nvPicPr>
          <p:cNvPr id="194" name="Google Shape;194;g61fa23e9ee_0_24"/>
          <p:cNvPicPr preferRelativeResize="0"/>
          <p:nvPr/>
        </p:nvPicPr>
        <p:blipFill rotWithShape="1">
          <a:blip r:embed="rId6">
            <a:alphaModFix/>
          </a:blip>
          <a:srcRect l="7487" r="9137"/>
          <a:stretch/>
        </p:blipFill>
        <p:spPr>
          <a:xfrm>
            <a:off x="1314525" y="4662525"/>
            <a:ext cx="747475" cy="735275"/>
          </a:xfrm>
          <a:prstGeom prst="rect">
            <a:avLst/>
          </a:prstGeom>
          <a:noFill/>
          <a:ln>
            <a:noFill/>
          </a:ln>
        </p:spPr>
      </p:pic>
      <p:sp>
        <p:nvSpPr>
          <p:cNvPr id="195" name="Google Shape;195;g61fa23e9ee_0_24"/>
          <p:cNvSpPr txBox="1"/>
          <p:nvPr/>
        </p:nvSpPr>
        <p:spPr>
          <a:xfrm>
            <a:off x="8629675" y="4821050"/>
            <a:ext cx="281100" cy="281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61fa23e9ee_0_12"/>
          <p:cNvSpPr txBox="1">
            <a:spLocks noGrp="1"/>
          </p:cNvSpPr>
          <p:nvPr>
            <p:ph type="title"/>
          </p:nvPr>
        </p:nvSpPr>
        <p:spPr>
          <a:xfrm>
            <a:off x="120375" y="119150"/>
            <a:ext cx="9610800" cy="798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6000"/>
              <a:buFont typeface="Trebuchet MS"/>
              <a:buNone/>
            </a:pPr>
            <a:r>
              <a:rPr lang="en-GB" sz="4800" b="1"/>
              <a:t>EVALUATIONS &amp; IMPROVEMENTS</a:t>
            </a:r>
            <a:endParaRPr sz="4800" b="1"/>
          </a:p>
        </p:txBody>
      </p:sp>
      <p:pic>
        <p:nvPicPr>
          <p:cNvPr id="201" name="Google Shape;201;g61fa23e9ee_0_12"/>
          <p:cNvPicPr preferRelativeResize="0"/>
          <p:nvPr/>
        </p:nvPicPr>
        <p:blipFill>
          <a:blip r:embed="rId3">
            <a:alphaModFix/>
          </a:blip>
          <a:stretch>
            <a:fillRect/>
          </a:stretch>
        </p:blipFill>
        <p:spPr>
          <a:xfrm>
            <a:off x="80900" y="1657275"/>
            <a:ext cx="5380525" cy="4830700"/>
          </a:xfrm>
          <a:prstGeom prst="rect">
            <a:avLst/>
          </a:prstGeom>
          <a:noFill/>
          <a:ln>
            <a:noFill/>
          </a:ln>
        </p:spPr>
      </p:pic>
      <p:pic>
        <p:nvPicPr>
          <p:cNvPr id="202" name="Google Shape;202;g61fa23e9ee_0_12"/>
          <p:cNvPicPr preferRelativeResize="0"/>
          <p:nvPr/>
        </p:nvPicPr>
        <p:blipFill>
          <a:blip r:embed="rId4">
            <a:alphaModFix/>
          </a:blip>
          <a:stretch>
            <a:fillRect/>
          </a:stretch>
        </p:blipFill>
        <p:spPr>
          <a:xfrm>
            <a:off x="6265075" y="1385925"/>
            <a:ext cx="5615200" cy="5373400"/>
          </a:xfrm>
          <a:prstGeom prst="rect">
            <a:avLst/>
          </a:prstGeom>
          <a:noFill/>
          <a:ln>
            <a:noFill/>
          </a:ln>
        </p:spPr>
      </p:pic>
      <p:sp>
        <p:nvSpPr>
          <p:cNvPr id="203" name="Google Shape;203;g61fa23e9ee_0_12"/>
          <p:cNvSpPr txBox="1"/>
          <p:nvPr/>
        </p:nvSpPr>
        <p:spPr>
          <a:xfrm>
            <a:off x="720325" y="1036100"/>
            <a:ext cx="2753100" cy="70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a:latin typeface="Trebuchet MS"/>
                <a:ea typeface="Trebuchet MS"/>
                <a:cs typeface="Trebuchet MS"/>
                <a:sym typeface="Trebuchet MS"/>
              </a:rPr>
              <a:t>Good</a:t>
            </a:r>
            <a:endParaRPr sz="3600">
              <a:latin typeface="Trebuchet MS"/>
              <a:ea typeface="Trebuchet MS"/>
              <a:cs typeface="Trebuchet MS"/>
              <a:sym typeface="Trebuchet MS"/>
            </a:endParaRPr>
          </a:p>
        </p:txBody>
      </p:sp>
      <p:sp>
        <p:nvSpPr>
          <p:cNvPr id="204" name="Google Shape;204;g61fa23e9ee_0_12"/>
          <p:cNvSpPr txBox="1"/>
          <p:nvPr/>
        </p:nvSpPr>
        <p:spPr>
          <a:xfrm>
            <a:off x="7696125" y="883700"/>
            <a:ext cx="2753100" cy="70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a:latin typeface="Trebuchet MS"/>
                <a:ea typeface="Trebuchet MS"/>
                <a:cs typeface="Trebuchet MS"/>
                <a:sym typeface="Trebuchet MS"/>
              </a:rPr>
              <a:t>Not so good</a:t>
            </a:r>
            <a:endParaRPr sz="36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61fa23e9ee_0_30"/>
          <p:cNvSpPr txBox="1">
            <a:spLocks noGrp="1"/>
          </p:cNvSpPr>
          <p:nvPr>
            <p:ph type="title"/>
          </p:nvPr>
        </p:nvSpPr>
        <p:spPr>
          <a:xfrm>
            <a:off x="120381" y="119149"/>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6000"/>
              <a:buFont typeface="Trebuchet MS"/>
              <a:buNone/>
            </a:pPr>
            <a:r>
              <a:rPr lang="en-GB" sz="6000" b="1"/>
              <a:t>CONCLUSION</a:t>
            </a:r>
            <a:endParaRPr sz="6000" b="1"/>
          </a:p>
        </p:txBody>
      </p:sp>
      <p:sp>
        <p:nvSpPr>
          <p:cNvPr id="210" name="Google Shape;210;g61fa23e9ee_0_30"/>
          <p:cNvSpPr txBox="1"/>
          <p:nvPr/>
        </p:nvSpPr>
        <p:spPr>
          <a:xfrm>
            <a:off x="1298650" y="1369825"/>
            <a:ext cx="8210100" cy="395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Trebuchet MS"/>
                <a:ea typeface="Trebuchet MS"/>
                <a:cs typeface="Trebuchet MS"/>
                <a:sym typeface="Trebuchet MS"/>
              </a:rPr>
              <a:t>Team is happy with achievements of project</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GB" sz="2400">
                <a:latin typeface="Trebuchet MS"/>
                <a:ea typeface="Trebuchet MS"/>
                <a:cs typeface="Trebuchet MS"/>
                <a:sym typeface="Trebuchet MS"/>
              </a:rPr>
              <a:t>Applied a rigid agile methodology to our work</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GB" sz="2400">
                <a:latin typeface="Trebuchet MS"/>
                <a:ea typeface="Trebuchet MS"/>
                <a:cs typeface="Trebuchet MS"/>
                <a:sym typeface="Trebuchet MS"/>
              </a:rPr>
              <a:t>Encountered seemingly every problem in the book</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GB" sz="2400">
                <a:latin typeface="Trebuchet MS"/>
                <a:ea typeface="Trebuchet MS"/>
                <a:cs typeface="Trebuchet MS"/>
                <a:sym typeface="Trebuchet MS"/>
              </a:rPr>
              <a:t>Collaborated to overcome them</a:t>
            </a:r>
            <a:endParaRPr sz="2400">
              <a:latin typeface="Trebuchet MS"/>
              <a:ea typeface="Trebuchet MS"/>
              <a:cs typeface="Trebuchet MS"/>
              <a:sym typeface="Trebuchet MS"/>
            </a:endParaRPr>
          </a:p>
          <a:p>
            <a:pPr marL="0" lvl="0" indent="0" algn="l" rtl="0">
              <a:spcBef>
                <a:spcPts val="0"/>
              </a:spcBef>
              <a:spcAft>
                <a:spcPts val="0"/>
              </a:spcAft>
              <a:buNone/>
            </a:pPr>
            <a:endParaRPr sz="2400">
              <a:latin typeface="Trebuchet MS"/>
              <a:ea typeface="Trebuchet MS"/>
              <a:cs typeface="Trebuchet MS"/>
              <a:sym typeface="Trebuchet MS"/>
            </a:endParaRPr>
          </a:p>
          <a:p>
            <a:pPr marL="0" lvl="0" indent="0" algn="l" rtl="0">
              <a:spcBef>
                <a:spcPts val="0"/>
              </a:spcBef>
              <a:spcAft>
                <a:spcPts val="0"/>
              </a:spcAft>
              <a:buNone/>
            </a:pPr>
            <a:r>
              <a:rPr lang="en-GB" sz="2400">
                <a:latin typeface="Trebuchet MS"/>
                <a:ea typeface="Trebuchet MS"/>
                <a:cs typeface="Trebuchet MS"/>
                <a:sym typeface="Trebuchet MS"/>
              </a:rPr>
              <a:t>Went above and beyond to deliver a strong website</a:t>
            </a:r>
            <a:endParaRPr sz="2400">
              <a:latin typeface="Trebuchet MS"/>
              <a:ea typeface="Trebuchet MS"/>
              <a:cs typeface="Trebuchet MS"/>
              <a:sym typeface="Trebuchet MS"/>
            </a:endParaRPr>
          </a:p>
        </p:txBody>
      </p:sp>
      <p:pic>
        <p:nvPicPr>
          <p:cNvPr id="211" name="Google Shape;211;g61fa23e9ee_0_30"/>
          <p:cNvPicPr preferRelativeResize="0"/>
          <p:nvPr/>
        </p:nvPicPr>
        <p:blipFill>
          <a:blip r:embed="rId3">
            <a:alphaModFix/>
          </a:blip>
          <a:stretch>
            <a:fillRect/>
          </a:stretch>
        </p:blipFill>
        <p:spPr>
          <a:xfrm>
            <a:off x="730650" y="1363849"/>
            <a:ext cx="471350" cy="491200"/>
          </a:xfrm>
          <a:prstGeom prst="rect">
            <a:avLst/>
          </a:prstGeom>
          <a:noFill/>
          <a:ln>
            <a:noFill/>
          </a:ln>
        </p:spPr>
      </p:pic>
      <p:pic>
        <p:nvPicPr>
          <p:cNvPr id="212" name="Google Shape;212;g61fa23e9ee_0_30"/>
          <p:cNvPicPr preferRelativeResize="0"/>
          <p:nvPr/>
        </p:nvPicPr>
        <p:blipFill>
          <a:blip r:embed="rId3">
            <a:alphaModFix/>
          </a:blip>
          <a:stretch>
            <a:fillRect/>
          </a:stretch>
        </p:blipFill>
        <p:spPr>
          <a:xfrm>
            <a:off x="730650" y="2112199"/>
            <a:ext cx="471350" cy="491200"/>
          </a:xfrm>
          <a:prstGeom prst="rect">
            <a:avLst/>
          </a:prstGeom>
          <a:noFill/>
          <a:ln>
            <a:noFill/>
          </a:ln>
        </p:spPr>
      </p:pic>
      <p:pic>
        <p:nvPicPr>
          <p:cNvPr id="213" name="Google Shape;213;g61fa23e9ee_0_30"/>
          <p:cNvPicPr preferRelativeResize="0"/>
          <p:nvPr/>
        </p:nvPicPr>
        <p:blipFill>
          <a:blip r:embed="rId3">
            <a:alphaModFix/>
          </a:blip>
          <a:stretch>
            <a:fillRect/>
          </a:stretch>
        </p:blipFill>
        <p:spPr>
          <a:xfrm>
            <a:off x="730650" y="2809224"/>
            <a:ext cx="471350" cy="491200"/>
          </a:xfrm>
          <a:prstGeom prst="rect">
            <a:avLst/>
          </a:prstGeom>
          <a:noFill/>
          <a:ln>
            <a:noFill/>
          </a:ln>
        </p:spPr>
      </p:pic>
      <p:pic>
        <p:nvPicPr>
          <p:cNvPr id="214" name="Google Shape;214;g61fa23e9ee_0_30"/>
          <p:cNvPicPr preferRelativeResize="0"/>
          <p:nvPr/>
        </p:nvPicPr>
        <p:blipFill>
          <a:blip r:embed="rId3">
            <a:alphaModFix/>
          </a:blip>
          <a:stretch>
            <a:fillRect/>
          </a:stretch>
        </p:blipFill>
        <p:spPr>
          <a:xfrm>
            <a:off x="730650" y="3557574"/>
            <a:ext cx="471350" cy="491200"/>
          </a:xfrm>
          <a:prstGeom prst="rect">
            <a:avLst/>
          </a:prstGeom>
          <a:noFill/>
          <a:ln>
            <a:noFill/>
          </a:ln>
        </p:spPr>
      </p:pic>
      <p:pic>
        <p:nvPicPr>
          <p:cNvPr id="215" name="Google Shape;215;g61fa23e9ee_0_30"/>
          <p:cNvPicPr preferRelativeResize="0"/>
          <p:nvPr/>
        </p:nvPicPr>
        <p:blipFill>
          <a:blip r:embed="rId3">
            <a:alphaModFix/>
          </a:blip>
          <a:stretch>
            <a:fillRect/>
          </a:stretch>
        </p:blipFill>
        <p:spPr>
          <a:xfrm>
            <a:off x="730650" y="4305924"/>
            <a:ext cx="471350" cy="491200"/>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Widescreen</PresentationFormat>
  <Paragraphs>78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Noto Sans Symbols</vt:lpstr>
      <vt:lpstr>Times New Roman</vt:lpstr>
      <vt:lpstr>Trebuchet MS</vt:lpstr>
      <vt:lpstr>Facet</vt:lpstr>
      <vt:lpstr>AC41004 Team 4</vt:lpstr>
      <vt:lpstr>BACKGROUND</vt:lpstr>
      <vt:lpstr>OUR GOALS</vt:lpstr>
      <vt:lpstr>APPROACH</vt:lpstr>
      <vt:lpstr>DEMO</vt:lpstr>
      <vt:lpstr>PROBLEMS</vt:lpstr>
      <vt:lpstr>EVALUATIONS &amp; IMPROVEMENTS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AC41004 Team 4</dc:title>
  <dc:creator>SamGlendenning</dc:creator>
  <cp:lastModifiedBy>John Parsons</cp:lastModifiedBy>
  <cp:revision>8</cp:revision>
  <dcterms:created xsi:type="dcterms:W3CDTF">2019-10-01T12:56:18Z</dcterms:created>
  <dcterms:modified xsi:type="dcterms:W3CDTF">2019-10-04T10:12:10Z</dcterms:modified>
</cp:coreProperties>
</file>