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53"/>
  </p:notesMasterIdLst>
  <p:sldIdLst>
    <p:sldId id="256" r:id="rId2"/>
    <p:sldId id="259" r:id="rId3"/>
    <p:sldId id="257" r:id="rId4"/>
    <p:sldId id="258" r:id="rId5"/>
    <p:sldId id="301" r:id="rId6"/>
    <p:sldId id="260" r:id="rId7"/>
    <p:sldId id="312" r:id="rId8"/>
    <p:sldId id="263" r:id="rId9"/>
    <p:sldId id="262" r:id="rId10"/>
    <p:sldId id="264" r:id="rId11"/>
    <p:sldId id="266" r:id="rId12"/>
    <p:sldId id="306" r:id="rId13"/>
    <p:sldId id="308" r:id="rId14"/>
    <p:sldId id="267" r:id="rId15"/>
    <p:sldId id="302" r:id="rId16"/>
    <p:sldId id="311" r:id="rId17"/>
    <p:sldId id="290" r:id="rId18"/>
    <p:sldId id="273" r:id="rId19"/>
    <p:sldId id="298" r:id="rId20"/>
    <p:sldId id="285" r:id="rId21"/>
    <p:sldId id="313" r:id="rId22"/>
    <p:sldId id="314" r:id="rId23"/>
    <p:sldId id="293" r:id="rId24"/>
    <p:sldId id="276" r:id="rId25"/>
    <p:sldId id="288" r:id="rId26"/>
    <p:sldId id="289" r:id="rId27"/>
    <p:sldId id="286" r:id="rId28"/>
    <p:sldId id="310" r:id="rId29"/>
    <p:sldId id="309" r:id="rId30"/>
    <p:sldId id="305" r:id="rId31"/>
    <p:sldId id="275" r:id="rId32"/>
    <p:sldId id="304" r:id="rId33"/>
    <p:sldId id="303" r:id="rId34"/>
    <p:sldId id="277" r:id="rId35"/>
    <p:sldId id="292" r:id="rId36"/>
    <p:sldId id="294" r:id="rId37"/>
    <p:sldId id="299" r:id="rId38"/>
    <p:sldId id="295" r:id="rId39"/>
    <p:sldId id="300" r:id="rId40"/>
    <p:sldId id="296" r:id="rId41"/>
    <p:sldId id="280" r:id="rId42"/>
    <p:sldId id="281" r:id="rId43"/>
    <p:sldId id="283" r:id="rId44"/>
    <p:sldId id="284" r:id="rId45"/>
    <p:sldId id="261" r:id="rId46"/>
    <p:sldId id="282" r:id="rId47"/>
    <p:sldId id="307" r:id="rId48"/>
    <p:sldId id="291" r:id="rId49"/>
    <p:sldId id="315" r:id="rId50"/>
    <p:sldId id="269" r:id="rId51"/>
    <p:sldId id="265"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801" autoAdjust="0"/>
    <p:restoredTop sz="67658" autoAdjust="0"/>
  </p:normalViewPr>
  <p:slideViewPr>
    <p:cSldViewPr snapToGrid="0">
      <p:cViewPr varScale="1">
        <p:scale>
          <a:sx n="58" d="100"/>
          <a:sy n="58" d="100"/>
        </p:scale>
        <p:origin x="142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0F84C6-4B66-FC4F-9BD6-6F53B9E68AE3}" type="datetimeFigureOut">
              <a:rPr lang="ru-RU" smtClean="0"/>
              <a:t>26.05.2017</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8728AD-2EC3-CF45-89B7-24476471A0CA}" type="slidenum">
              <a:rPr lang="ru-RU" smtClean="0"/>
              <a:t>‹#›</a:t>
            </a:fld>
            <a:endParaRPr lang="ru-RU"/>
          </a:p>
        </p:txBody>
      </p:sp>
    </p:spTree>
    <p:extLst>
      <p:ext uri="{BB962C8B-B14F-4D97-AF65-F5344CB8AC3E}">
        <p14:creationId xmlns:p14="http://schemas.microsoft.com/office/powerpoint/2010/main" val="434731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ark.intel.com/Search/FeatureFilter?productType=processors&amp;SoftwareGuardExtensions=true"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ware.intel.com/en-us/documentation/sgx-sdk-installation-guide"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01.org/intel-software-guard-extensions/documentation/intel-sgx-sdk-installation-guide"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GB" dirty="0"/>
              <a:t>Each organization has its own dialect of English. That’s why there are 2 probably not too much understandable abbreviations on this slide: SGX and WKM. SGX is a software guard extensions of Intel. WKM is an opposite of BKM ( best known methods) and means, of course , worst known methods.</a:t>
            </a:r>
          </a:p>
          <a:p>
            <a:r>
              <a:rPr lang="en-GB" dirty="0"/>
              <a:t>Today I going to talk about mistakes that can be done (and usually done) with SGX programming – and going to present a training target for hacking SGX enclaved software.</a:t>
            </a:r>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1</a:t>
            </a:fld>
            <a:endParaRPr lang="ru-RU"/>
          </a:p>
        </p:txBody>
      </p:sp>
    </p:spTree>
    <p:extLst>
      <p:ext uri="{BB962C8B-B14F-4D97-AF65-F5344CB8AC3E}">
        <p14:creationId xmlns:p14="http://schemas.microsoft.com/office/powerpoint/2010/main" val="34724646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These properties define some consequences:</a:t>
            </a:r>
          </a:p>
          <a:p>
            <a:endParaRPr lang="en-US" dirty="0"/>
          </a:p>
          <a:p>
            <a:r>
              <a:rPr lang="en-US" dirty="0"/>
              <a:t>SGX enclave is specially designed for keeping secrets safe</a:t>
            </a:r>
          </a:p>
          <a:p>
            <a:pPr lvl="1"/>
            <a:r>
              <a:rPr lang="en-US" dirty="0"/>
              <a:t>SGX enclave is a perfect place to hide and isolate interesting activity</a:t>
            </a:r>
          </a:p>
          <a:p>
            <a:r>
              <a:rPr lang="en-US" dirty="0"/>
              <a:t>SGX enclave can be very small</a:t>
            </a:r>
          </a:p>
          <a:p>
            <a:pPr lvl="1"/>
            <a:r>
              <a:rPr lang="en-US" dirty="0"/>
              <a:t>Smaller SGX enclave has significantly smaller attack surface</a:t>
            </a:r>
          </a:p>
          <a:p>
            <a:r>
              <a:rPr lang="en-US" dirty="0"/>
              <a:t>SGX enclave is a part of an ordinary application</a:t>
            </a:r>
          </a:p>
          <a:p>
            <a:pPr lvl="1"/>
            <a:r>
              <a:rPr lang="en-US" dirty="0"/>
              <a:t>SGX enclave is a code, written by programmers. They are making mistakes. I know that my English is bad, but I really mean that they are writing code now and making mistakes just now – it is never ending process and it will continue until something will not disappear: SGX or programmers </a:t>
            </a:r>
            <a:r>
              <a:rPr lang="en-US" dirty="0">
                <a:sym typeface="Wingdings" panose="05000000000000000000" pitchFamily="2" charset="2"/>
              </a:rPr>
              <a:t> </a:t>
            </a:r>
            <a:r>
              <a:rPr lang="en-US" dirty="0"/>
              <a:t>.</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10</a:t>
            </a:fld>
            <a:endParaRPr lang="ru-RU"/>
          </a:p>
        </p:txBody>
      </p:sp>
    </p:spTree>
    <p:extLst>
      <p:ext uri="{BB962C8B-B14F-4D97-AF65-F5344CB8AC3E}">
        <p14:creationId xmlns:p14="http://schemas.microsoft.com/office/powerpoint/2010/main" val="39697538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Having such a thing in the system makes some shifts in “standard” threat model.</a:t>
            </a:r>
          </a:p>
          <a:p>
            <a:r>
              <a:rPr lang="en-US" dirty="0"/>
              <a:t>SGX enclaves as a feature were designed to allow correct and secure enclave functioning in worst conditions, even if the system is completely compromised by the attacker.</a:t>
            </a:r>
          </a:p>
          <a:p>
            <a:r>
              <a:rPr lang="en-US" dirty="0"/>
              <a:t>It is assumed that the attacker already has system-wide capabilities</a:t>
            </a:r>
          </a:p>
          <a:p>
            <a:pPr lvl="1"/>
            <a:r>
              <a:rPr lang="en-US" dirty="0"/>
              <a:t>Which is the end-point and the ultimate goal of “standard” attacks</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a:t>And it still holds the ground even in this case: attacks on enclaves are starting after the most ultimate standard goal of the attacker is achieved</a:t>
            </a:r>
          </a:p>
          <a:p>
            <a:r>
              <a:rPr lang="en-US" dirty="0"/>
              <a:t>No memory access means actually no debugging. No debugging in offensive context means no smart fuzzing, which means that at least for SGX release enclaves </a:t>
            </a:r>
          </a:p>
          <a:p>
            <a:r>
              <a:rPr lang="en-US" dirty="0"/>
              <a:t>Static analysis is back.</a:t>
            </a:r>
          </a:p>
          <a:p>
            <a:r>
              <a:rPr lang="en-US" dirty="0"/>
              <a:t>Side channel attacks are the special case: see SGX enclave writers guide </a:t>
            </a:r>
            <a:r>
              <a:rPr lang="mr-IN" dirty="0"/>
              <a:t>–</a:t>
            </a:r>
            <a:r>
              <a:rPr lang="en-US" dirty="0"/>
              <a:t> but you are more then welcome to explore this direction, it works</a:t>
            </a:r>
          </a:p>
          <a:p>
            <a:endParaRPr lang="en-US" dirty="0"/>
          </a:p>
          <a:p>
            <a:r>
              <a:rPr lang="en-US" dirty="0"/>
              <a:t>It also changes the focus of the attack: Attacks on SGX enclaves will be mostly focused on extracting of enclaves secrets and reusing enclaves capabilities rather then code execution - </a:t>
            </a:r>
          </a:p>
          <a:p>
            <a:pPr lvl="1"/>
            <a:r>
              <a:rPr lang="en-US" dirty="0"/>
              <a:t>Just because by definition the hacker already has all the rest</a:t>
            </a:r>
          </a:p>
        </p:txBody>
      </p:sp>
      <p:sp>
        <p:nvSpPr>
          <p:cNvPr id="4" name="Номер слайда 3"/>
          <p:cNvSpPr>
            <a:spLocks noGrp="1"/>
          </p:cNvSpPr>
          <p:nvPr>
            <p:ph type="sldNum" sz="quarter" idx="10"/>
          </p:nvPr>
        </p:nvSpPr>
        <p:spPr/>
        <p:txBody>
          <a:bodyPr/>
          <a:lstStyle/>
          <a:p>
            <a:fld id="{CD8728AD-2EC3-CF45-89B7-24476471A0CA}" type="slidenum">
              <a:rPr lang="ru-RU" smtClean="0"/>
              <a:t>11</a:t>
            </a:fld>
            <a:endParaRPr lang="ru-RU"/>
          </a:p>
        </p:txBody>
      </p:sp>
    </p:spTree>
    <p:extLst>
      <p:ext uri="{BB962C8B-B14F-4D97-AF65-F5344CB8AC3E}">
        <p14:creationId xmlns:p14="http://schemas.microsoft.com/office/powerpoint/2010/main" val="11301790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Side channel attacks are the special case: see SGX enclave writers guide </a:t>
            </a:r>
            <a:r>
              <a:rPr lang="mr-IN" dirty="0"/>
              <a:t>–</a:t>
            </a:r>
            <a:r>
              <a:rPr lang="en-US" dirty="0"/>
              <a:t> but you are more then welcome to explore this direction, it works</a:t>
            </a:r>
          </a:p>
          <a:p>
            <a:r>
              <a:rPr lang="en-US" dirty="0"/>
              <a:t>There are some articles published recently. I keeping this long quote here</a:t>
            </a:r>
            <a:r>
              <a:rPr lang="en-US" baseline="0" dirty="0"/>
              <a:t> for those that can not hear me and will be reading the presentation, it is exact quote from enclave writers guide – please don’t rush into reading it, the essence follows:</a:t>
            </a:r>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12</a:t>
            </a:fld>
            <a:endParaRPr lang="ru-RU"/>
          </a:p>
        </p:txBody>
      </p:sp>
    </p:spTree>
    <p:extLst>
      <p:ext uri="{BB962C8B-B14F-4D97-AF65-F5344CB8AC3E}">
        <p14:creationId xmlns:p14="http://schemas.microsoft.com/office/powerpoint/2010/main" val="7393700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it is - </a:t>
            </a:r>
            <a:r>
              <a:rPr lang="en-US" baseline="0" dirty="0"/>
              <a:t>in translation from English to Understandable: it is on responsibility of the programmer to care about it.</a:t>
            </a:r>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13</a:t>
            </a:fld>
            <a:endParaRPr lang="ru-RU"/>
          </a:p>
        </p:txBody>
      </p:sp>
    </p:spTree>
    <p:extLst>
      <p:ext uri="{BB962C8B-B14F-4D97-AF65-F5344CB8AC3E}">
        <p14:creationId xmlns:p14="http://schemas.microsoft.com/office/powerpoint/2010/main" val="37488113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New task requires new/good old set of tools: this brings us to a bit different skillset – running </a:t>
            </a:r>
            <a:r>
              <a:rPr lang="en-US" dirty="0" err="1"/>
              <a:t>fuzzer</a:t>
            </a:r>
            <a:r>
              <a:rPr lang="en-US" dirty="0"/>
              <a:t> and !exploitable in </a:t>
            </a:r>
            <a:r>
              <a:rPr lang="en-US" dirty="0" err="1"/>
              <a:t>WinDbg</a:t>
            </a:r>
            <a:r>
              <a:rPr lang="en-US" dirty="0"/>
              <a:t> is definitely not enough.</a:t>
            </a:r>
          </a:p>
          <a:p>
            <a:r>
              <a:rPr lang="en-US" dirty="0"/>
              <a:t>Code review, both in source and binary level (meaning – old good reverse engineering), will be much more productive.</a:t>
            </a:r>
          </a:p>
          <a:p>
            <a:r>
              <a:rPr lang="en-US" dirty="0"/>
              <a:t>Attacker will also need at least some basic knowledge in cryptography because AES GCM is used for default sealing.</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14</a:t>
            </a:fld>
            <a:endParaRPr lang="ru-RU"/>
          </a:p>
        </p:txBody>
      </p:sp>
    </p:spTree>
    <p:extLst>
      <p:ext uri="{BB962C8B-B14F-4D97-AF65-F5344CB8AC3E}">
        <p14:creationId xmlns:p14="http://schemas.microsoft.com/office/powerpoint/2010/main" val="12855727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Target specifics</a:t>
            </a:r>
          </a:p>
          <a:p>
            <a:pPr lvl="1"/>
            <a:r>
              <a:rPr lang="en-US" dirty="0"/>
              <a:t>If the enclave is good – it is really small, smaller enclave means smaller attack surface</a:t>
            </a:r>
          </a:p>
          <a:p>
            <a:pPr lvl="2"/>
            <a:r>
              <a:rPr lang="en-US" dirty="0"/>
              <a:t>On the other side, the fact of enclave existence, reveals the most interesting target and (none accessible) location of the secrets immediately, all the “interesting” things are located at the same place, the enclave itself. </a:t>
            </a:r>
          </a:p>
          <a:p>
            <a:pPr lvl="2"/>
            <a:r>
              <a:rPr lang="en-US" dirty="0"/>
              <a:t>And you have no debugging capabilities inside for release enclaves.</a:t>
            </a:r>
          </a:p>
          <a:p>
            <a:pPr lvl="1"/>
            <a:r>
              <a:rPr lang="en-US" dirty="0"/>
              <a:t>In a standard case it is readable, and you literally can read it all.</a:t>
            </a:r>
          </a:p>
          <a:p>
            <a:pPr lvl="2"/>
            <a:r>
              <a:rPr lang="en-US" dirty="0"/>
              <a:t>However, enclave itself can be encrypted.</a:t>
            </a:r>
          </a:p>
          <a:p>
            <a:pPr lvl="2"/>
            <a:r>
              <a:rPr lang="en-US" dirty="0"/>
              <a:t>But even in this case the enclave driving application is reverse-engineer-able and blind fuzzing is still possible.</a:t>
            </a:r>
          </a:p>
          <a:p>
            <a:r>
              <a:rPr lang="en-US" dirty="0"/>
              <a:t>          So, again, static analysis is back. Seriously.</a:t>
            </a:r>
          </a:p>
          <a:p>
            <a:r>
              <a:rPr lang="en-US" dirty="0"/>
              <a:t>So most interesting things will be hidden in the enclave</a:t>
            </a:r>
          </a:p>
          <a:p>
            <a:pPr lvl="1"/>
            <a:r>
              <a:rPr lang="en-US" dirty="0"/>
              <a:t>Which makes the enclave the first priority target</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15</a:t>
            </a:fld>
            <a:endParaRPr lang="ru-RU"/>
          </a:p>
        </p:txBody>
      </p:sp>
    </p:spTree>
    <p:extLst>
      <p:ext uri="{BB962C8B-B14F-4D97-AF65-F5344CB8AC3E}">
        <p14:creationId xmlns:p14="http://schemas.microsoft.com/office/powerpoint/2010/main" val="39697943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know what enclave is, and what properties it has.</a:t>
            </a:r>
          </a:p>
          <a:p>
            <a:r>
              <a:rPr lang="en-US" dirty="0"/>
              <a:t>Let’s explore what is required for playing with it.</a:t>
            </a:r>
          </a:p>
          <a:p>
            <a:endParaRPr lang="en-US" dirty="0"/>
          </a:p>
          <a:p>
            <a:endParaRPr lang="en-US" dirty="0"/>
          </a:p>
          <a:p>
            <a:r>
              <a:rPr lang="en-US" dirty="0"/>
              <a:t>First of all it appears that having processor with SGX support is not enough … (btw, by this link you’ll find the full list)</a:t>
            </a:r>
          </a:p>
          <a:p>
            <a:endParaRPr lang="en-US" dirty="0"/>
          </a:p>
          <a:p>
            <a:r>
              <a:rPr lang="en-US" dirty="0">
                <a:hlinkClick r:id="rId3"/>
              </a:rPr>
              <a:t>http://ark.intel.com/Search/FeatureFilter?productType=processors&amp;SoftwareGuardExtensions=true</a:t>
            </a:r>
            <a:endParaRPr lang="en-US" dirty="0"/>
          </a:p>
          <a:p>
            <a:endParaRPr lang="en-US" dirty="0"/>
          </a:p>
          <a:p>
            <a:r>
              <a:rPr lang="en-US" dirty="0"/>
              <a:t>“SGX is turned off by default and must enabled via MSR.IA32_Feature_Control.SGX_Enable. Only the BIOS can make changes to the IA32_Feature_Control.”</a:t>
            </a:r>
          </a:p>
          <a:p>
            <a:r>
              <a:rPr lang="en-US" b="1" dirty="0"/>
              <a:t>“Required Hardware:</a:t>
            </a:r>
            <a:r>
              <a:rPr lang="en-US" dirty="0"/>
              <a:t> 6th generation Intel® Core™ processor (or later) based platform with Intel SGX-enabled BIOS support”</a:t>
            </a:r>
          </a:p>
          <a:p>
            <a:r>
              <a:rPr lang="en-US" dirty="0"/>
              <a:t>I spent a week for finding a laptop (this one, Dell Inspiron 15 5578 2-in-1) that really supports it.</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16</a:t>
            </a:fld>
            <a:endParaRPr lang="ru-RU"/>
          </a:p>
        </p:txBody>
      </p:sp>
    </p:spTree>
    <p:extLst>
      <p:ext uri="{BB962C8B-B14F-4D97-AF65-F5344CB8AC3E}">
        <p14:creationId xmlns:p14="http://schemas.microsoft.com/office/powerpoint/2010/main" val="30525268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addition to hardware and BIOS we need some software.</a:t>
            </a:r>
          </a:p>
          <a:p>
            <a:r>
              <a:rPr lang="en-US" dirty="0"/>
              <a:t>Playing with SGX requires SDK and PSW which is actually out of scope of this talk …</a:t>
            </a:r>
          </a:p>
          <a:p>
            <a:r>
              <a:rPr lang="en-US" dirty="0"/>
              <a:t>PSW (platform software) is out of scope – it is kind of runtime environment</a:t>
            </a:r>
          </a:p>
          <a:p>
            <a:r>
              <a:rPr lang="en-US" dirty="0"/>
              <a:t>          SDK is actually for building the enclave and the application</a:t>
            </a:r>
          </a:p>
          <a:p>
            <a:pPr lvl="1"/>
            <a:r>
              <a:rPr lang="en-US" dirty="0"/>
              <a:t>Predefined enclaves (quoting, licensing, provisioning)	</a:t>
            </a:r>
          </a:p>
          <a:p>
            <a:pPr lvl="1"/>
            <a:r>
              <a:rPr lang="en-US" dirty="0" err="1"/>
              <a:t>aesm_service</a:t>
            </a:r>
            <a:r>
              <a:rPr lang="en-US" dirty="0"/>
              <a:t> is intended to orchestrate all of them</a:t>
            </a:r>
          </a:p>
          <a:p>
            <a:r>
              <a:rPr lang="en-US" dirty="0"/>
              <a:t>*** PSW is kind of runtime environment, </a:t>
            </a:r>
          </a:p>
          <a:p>
            <a:r>
              <a:rPr lang="en-US" dirty="0"/>
              <a:t>*** SDK is for compiling</a:t>
            </a:r>
          </a:p>
        </p:txBody>
      </p:sp>
      <p:sp>
        <p:nvSpPr>
          <p:cNvPr id="4" name="Slide Number Placeholder 3"/>
          <p:cNvSpPr>
            <a:spLocks noGrp="1"/>
          </p:cNvSpPr>
          <p:nvPr>
            <p:ph type="sldNum" sz="quarter" idx="10"/>
          </p:nvPr>
        </p:nvSpPr>
        <p:spPr/>
        <p:txBody>
          <a:bodyPr/>
          <a:lstStyle/>
          <a:p>
            <a:fld id="{CD8728AD-2EC3-CF45-89B7-24476471A0CA}" type="slidenum">
              <a:rPr lang="ru-RU" smtClean="0"/>
              <a:t>17</a:t>
            </a:fld>
            <a:endParaRPr lang="ru-RU"/>
          </a:p>
        </p:txBody>
      </p:sp>
    </p:spTree>
    <p:extLst>
      <p:ext uri="{BB962C8B-B14F-4D97-AF65-F5344CB8AC3E}">
        <p14:creationId xmlns:p14="http://schemas.microsoft.com/office/powerpoint/2010/main" val="30472769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We have the environment to play with it both in Linux and Windows.</a:t>
            </a:r>
          </a:p>
          <a:p>
            <a:r>
              <a:rPr lang="en-US" dirty="0">
                <a:hlinkClick r:id="rId3"/>
              </a:rPr>
              <a:t>Here is windows environment definition:</a:t>
            </a:r>
          </a:p>
          <a:p>
            <a:endParaRPr lang="en-US" dirty="0">
              <a:hlinkClick r:id="rId3"/>
            </a:endParaRPr>
          </a:p>
          <a:p>
            <a:r>
              <a:rPr lang="en-US" dirty="0">
                <a:hlinkClick r:id="rId3"/>
              </a:rPr>
              <a:t>Installation guide</a:t>
            </a:r>
            <a:endParaRPr lang="en-US" dirty="0"/>
          </a:p>
          <a:p>
            <a:r>
              <a:rPr lang="en-US" dirty="0"/>
              <a:t>Revision: 1.7 (Intel® SGX SDK version: 1.7.100.35600)</a:t>
            </a:r>
          </a:p>
          <a:p>
            <a:r>
              <a:rPr lang="en-US" dirty="0"/>
              <a:t>Visual Studio 2013/2015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Visual Studio 2013/2015 (mentioned as visual studio 2015 professional in the docs, I am  using community edition and it works: the SDK files also has VS 2013 related files)</a:t>
            </a:r>
          </a:p>
          <a:p>
            <a:r>
              <a:rPr lang="en-US" dirty="0"/>
              <a:t>Debugger is included for debug mode enclaves</a:t>
            </a:r>
          </a:p>
          <a:p>
            <a:r>
              <a:rPr lang="en-US" dirty="0"/>
              <a:t>Enclave simulation exists</a:t>
            </a:r>
          </a:p>
          <a:p>
            <a:r>
              <a:rPr lang="en-US" b="1" dirty="0"/>
              <a:t>Required Hardware:</a:t>
            </a:r>
            <a:r>
              <a:rPr lang="en-US" dirty="0"/>
              <a:t> ”6th generation Intel® Core™ processor (or later) based platform with Intel SGX-enabled BIOS support”</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18</a:t>
            </a:fld>
            <a:endParaRPr lang="ru-RU"/>
          </a:p>
        </p:txBody>
      </p:sp>
    </p:spTree>
    <p:extLst>
      <p:ext uri="{BB962C8B-B14F-4D97-AF65-F5344CB8AC3E}">
        <p14:creationId xmlns:p14="http://schemas.microsoft.com/office/powerpoint/2010/main" val="34335932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hlinkClick r:id="rId3"/>
              </a:rPr>
              <a:t>And here is a Linux environment definition, please remember to install both PSW and SDK on both targets.</a:t>
            </a:r>
          </a:p>
          <a:p>
            <a:endParaRPr lang="en-US" dirty="0">
              <a:hlinkClick r:id="rId3"/>
            </a:endParaRPr>
          </a:p>
          <a:p>
            <a:r>
              <a:rPr lang="en-US" dirty="0">
                <a:hlinkClick r:id="rId3"/>
              </a:rPr>
              <a:t>Installation guide</a:t>
            </a:r>
            <a:r>
              <a:rPr lang="en-US" dirty="0"/>
              <a:t> </a:t>
            </a:r>
          </a:p>
          <a:p>
            <a:r>
              <a:rPr lang="en-US" dirty="0"/>
              <a:t>Revision: 1.8 (Linux 1.8 Open Source)</a:t>
            </a:r>
          </a:p>
          <a:p>
            <a:r>
              <a:rPr lang="en-US" dirty="0"/>
              <a:t>Eclipse with the plugin </a:t>
            </a:r>
          </a:p>
          <a:p>
            <a:r>
              <a:rPr lang="en-US" dirty="0"/>
              <a:t>Debugger is included for debug mode enclaves (</a:t>
            </a:r>
            <a:r>
              <a:rPr lang="en-US" dirty="0" err="1"/>
              <a:t>sgx_gdb</a:t>
            </a:r>
            <a:r>
              <a:rPr lang="en-US" dirty="0"/>
              <a:t> utility)</a:t>
            </a:r>
          </a:p>
          <a:p>
            <a:r>
              <a:rPr lang="en-US" b="1" dirty="0"/>
              <a:t>Required Hardware:</a:t>
            </a:r>
            <a:r>
              <a:rPr lang="en-US" dirty="0"/>
              <a:t> ”6th generation Intel® Core™ processor (or later) based platform with Intel SGX-enabled BIOS support”</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19</a:t>
            </a:fld>
            <a:endParaRPr lang="ru-RU"/>
          </a:p>
        </p:txBody>
      </p:sp>
    </p:spTree>
    <p:extLst>
      <p:ext uri="{BB962C8B-B14F-4D97-AF65-F5344CB8AC3E}">
        <p14:creationId xmlns:p14="http://schemas.microsoft.com/office/powerpoint/2010/main" val="1747838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GB" dirty="0"/>
              <a:t>Let me introduce myself,</a:t>
            </a:r>
            <a:endParaRPr lang="en-US" dirty="0"/>
          </a:p>
          <a:p>
            <a:r>
              <a:rPr lang="en-US" dirty="0"/>
              <a:t>Michael Atlas</a:t>
            </a:r>
          </a:p>
          <a:p>
            <a:pPr lvl="1"/>
            <a:r>
              <a:rPr lang="en-US" dirty="0"/>
              <a:t>working ~10 years as a security researcher at various places, such as Intel, NDS and Cisco @Haifa, Israel</a:t>
            </a:r>
          </a:p>
          <a:p>
            <a:pPr lvl="1"/>
            <a:r>
              <a:rPr lang="en-US" dirty="0"/>
              <a:t>@w s at reverse engineering stack exchange</a:t>
            </a:r>
          </a:p>
          <a:p>
            <a:r>
              <a:rPr lang="en-GB" dirty="0"/>
              <a:t>And I have to state some things loud and clear before we starting</a:t>
            </a:r>
            <a:endParaRPr lang="en-US" dirty="0"/>
          </a:p>
          <a:p>
            <a:r>
              <a:rPr lang="en-US" dirty="0"/>
              <a:t>Legal</a:t>
            </a:r>
          </a:p>
          <a:p>
            <a:pPr lvl="1"/>
            <a:r>
              <a:rPr lang="en-US" dirty="0"/>
              <a:t>The opinions expressed in this presentation and on the following slides are </a:t>
            </a:r>
            <a:r>
              <a:rPr lang="en-US" u="sng" dirty="0"/>
              <a:t>solely those of the presenter</a:t>
            </a:r>
            <a:r>
              <a:rPr lang="en-US" dirty="0"/>
              <a:t> and not necessarily those of any of the presenters current, previous, or future employers </a:t>
            </a:r>
            <a:r>
              <a:rPr lang="en-US" dirty="0">
                <a:sym typeface="Wingdings" panose="05000000000000000000" pitchFamily="2" charset="2"/>
              </a:rPr>
              <a:t></a:t>
            </a:r>
            <a:endParaRPr lang="en-US" dirty="0"/>
          </a:p>
          <a:p>
            <a:pPr lvl="1"/>
            <a:r>
              <a:rPr lang="en-US" dirty="0"/>
              <a:t>This is not SGX advertisement presentation (there are a lot of others, better then this one)</a:t>
            </a:r>
          </a:p>
          <a:p>
            <a:pPr lvl="1"/>
            <a:r>
              <a:rPr lang="en-US" dirty="0"/>
              <a:t>I respect the signed NDAs. Please expect “I can not answer this question” as an answer for really interesting things.</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2</a:t>
            </a:fld>
            <a:endParaRPr lang="ru-RU"/>
          </a:p>
        </p:txBody>
      </p:sp>
    </p:spTree>
    <p:extLst>
      <p:ext uri="{BB962C8B-B14F-4D97-AF65-F5344CB8AC3E}">
        <p14:creationId xmlns:p14="http://schemas.microsoft.com/office/powerpoint/2010/main" val="21871093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 that can not interact with user and/or other code is invisible, inaudible, unobservable, can not do anything and can be considered non-existing.</a:t>
            </a:r>
          </a:p>
          <a:p>
            <a:r>
              <a:rPr lang="en-US" dirty="0"/>
              <a:t>Enclave, as it was said before, should have well defined interfaces and here is the way in which these interfaces are defined:</a:t>
            </a:r>
          </a:p>
          <a:p>
            <a:r>
              <a:rPr lang="en-US" dirty="0"/>
              <a:t>EDL file (it looks like that </a:t>
            </a:r>
            <a:r>
              <a:rPr lang="en-US" dirty="0" err="1"/>
              <a:t>edl</a:t>
            </a:r>
            <a:r>
              <a:rPr lang="en-US" dirty="0"/>
              <a:t> means enclave definition language).</a:t>
            </a:r>
          </a:p>
          <a:p>
            <a:r>
              <a:rPr lang="en-US" dirty="0"/>
              <a:t>The idea behind it is very similar to the COM interfaces definitions:  there are some definition of the call inside and outside of an enclave.</a:t>
            </a:r>
          </a:p>
          <a:p>
            <a:r>
              <a:rPr lang="en-US" dirty="0"/>
              <a:t>Generally it is a rich language – there are imports, complex data types, etc.</a:t>
            </a:r>
          </a:p>
          <a:p>
            <a:r>
              <a:rPr lang="en-US" dirty="0"/>
              <a:t>In this picture trusted section means  calls into the enclave, </a:t>
            </a:r>
          </a:p>
          <a:p>
            <a:r>
              <a:rPr lang="en-US" dirty="0"/>
              <a:t>And untrusted – calls out of the enclave to untrusted environment</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20</a:t>
            </a:fld>
            <a:endParaRPr lang="ru-RU"/>
          </a:p>
        </p:txBody>
      </p:sp>
    </p:spTree>
    <p:extLst>
      <p:ext uri="{BB962C8B-B14F-4D97-AF65-F5344CB8AC3E}">
        <p14:creationId xmlns:p14="http://schemas.microsoft.com/office/powerpoint/2010/main" val="23754887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picture trusted section means  calls into the enclave, named ECALLS</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21</a:t>
            </a:fld>
            <a:endParaRPr lang="ru-RU"/>
          </a:p>
        </p:txBody>
      </p:sp>
    </p:spTree>
    <p:extLst>
      <p:ext uri="{BB962C8B-B14F-4D97-AF65-F5344CB8AC3E}">
        <p14:creationId xmlns:p14="http://schemas.microsoft.com/office/powerpoint/2010/main" val="32138125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untrusted – calls out of the enclave to untrusted environment (OCALLS)</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22</a:t>
            </a:fld>
            <a:endParaRPr lang="ru-RU"/>
          </a:p>
        </p:txBody>
      </p:sp>
    </p:spTree>
    <p:extLst>
      <p:ext uri="{BB962C8B-B14F-4D97-AF65-F5344CB8AC3E}">
        <p14:creationId xmlns:p14="http://schemas.microsoft.com/office/powerpoint/2010/main" val="29406550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 EDL file is not compiled directly, there is some utility that generates a code from it in order to push some data inside an enclave and get some data out of it.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This is done with tool called edger8r – it generates code in C to solve this problem.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This code is added automatically into the project (both enclave and enclave driving application for trusted and untrusted parts correspondingly) by visual studio SGX plugin.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By the way, it is a great tool for building enclave fuzzing harness once you have or can deduce EDLs file content correctly(just import it to the project from the enclave or elsewhere in Visual Studio)</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23</a:t>
            </a:fld>
            <a:endParaRPr lang="ru-RU"/>
          </a:p>
        </p:txBody>
      </p:sp>
    </p:spTree>
    <p:extLst>
      <p:ext uri="{BB962C8B-B14F-4D97-AF65-F5344CB8AC3E}">
        <p14:creationId xmlns:p14="http://schemas.microsoft.com/office/powerpoint/2010/main" val="23829610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Let’s talk about how these calls are implemented: we have the following parts: user application, untrusted generated code, Platform software code, trusted generated code, and trusted enclave code.</a:t>
            </a:r>
          </a:p>
          <a:p>
            <a:r>
              <a:rPr lang="en-US" dirty="0"/>
              <a:t>Blocks looking like red are untrusted and running in standard hackable mode. </a:t>
            </a:r>
          </a:p>
          <a:p>
            <a:r>
              <a:rPr lang="en-US" dirty="0"/>
              <a:t>Blocks looking green are trusted and running in enclave mode.</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24</a:t>
            </a:fld>
            <a:endParaRPr lang="ru-RU"/>
          </a:p>
        </p:txBody>
      </p:sp>
    </p:spTree>
    <p:extLst>
      <p:ext uri="{BB962C8B-B14F-4D97-AF65-F5344CB8AC3E}">
        <p14:creationId xmlns:p14="http://schemas.microsoft.com/office/powerpoint/2010/main" val="15974895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Let’s try to imagine an e-call and understand how it works from trusted/untrusted/generated/written manually code.</a:t>
            </a:r>
          </a:p>
          <a:p>
            <a:r>
              <a:rPr lang="en-US" dirty="0"/>
              <a:t>Here is how all transitions between the code parts looks like …</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25</a:t>
            </a:fld>
            <a:endParaRPr lang="ru-RU"/>
          </a:p>
        </p:txBody>
      </p:sp>
    </p:spTree>
    <p:extLst>
      <p:ext uri="{BB962C8B-B14F-4D97-AF65-F5344CB8AC3E}">
        <p14:creationId xmlns:p14="http://schemas.microsoft.com/office/powerpoint/2010/main" val="23788399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Adding </a:t>
            </a:r>
            <a:r>
              <a:rPr lang="en-US" dirty="0" err="1"/>
              <a:t>Ocall</a:t>
            </a:r>
            <a:r>
              <a:rPr lang="en-US" dirty="0"/>
              <a:t> (call to untrusted service such as open file, which should require transfer from ring3 to ring 0) makes things a bit more complicated</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26</a:t>
            </a:fld>
            <a:endParaRPr lang="ru-RU"/>
          </a:p>
        </p:txBody>
      </p:sp>
    </p:spTree>
    <p:extLst>
      <p:ext uri="{BB962C8B-B14F-4D97-AF65-F5344CB8AC3E}">
        <p14:creationId xmlns:p14="http://schemas.microsoft.com/office/powerpoint/2010/main" val="7881517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And now let’s look how all these transitions are look like in the code.</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27</a:t>
            </a:fld>
            <a:endParaRPr lang="ru-RU"/>
          </a:p>
        </p:txBody>
      </p:sp>
    </p:spTree>
    <p:extLst>
      <p:ext uri="{BB962C8B-B14F-4D97-AF65-F5344CB8AC3E}">
        <p14:creationId xmlns:p14="http://schemas.microsoft.com/office/powerpoint/2010/main" val="24033401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have seen how it should work, let’s start with overviewing the promised DVSE</a:t>
            </a:r>
          </a:p>
          <a:p>
            <a:r>
              <a:rPr lang="en-US" dirty="0"/>
              <a:t>First of all – link is here:</a:t>
            </a:r>
          </a:p>
          <a:p>
            <a:endParaRPr lang="en-US" dirty="0"/>
          </a:p>
          <a:p>
            <a:r>
              <a:rPr lang="en-US" dirty="0"/>
              <a:t>You can (and should) build it and debug it as you can and as platform allows</a:t>
            </a:r>
          </a:p>
          <a:p>
            <a:r>
              <a:rPr lang="en-US" dirty="0"/>
              <a:t>Debugging flag is a part of the key derivation material – which makes pre-release build much more interesting target</a:t>
            </a:r>
          </a:p>
          <a:p>
            <a:r>
              <a:rPr lang="en-US" dirty="0"/>
              <a:t>If you want to use this in release environment you have to sign it yourself on behalf of yourself or your organization</a:t>
            </a:r>
          </a:p>
          <a:p>
            <a:r>
              <a:rPr lang="en-US" dirty="0"/>
              <a:t>[insert here a link to the access to SGX development services to sign a release enclave]</a:t>
            </a:r>
          </a:p>
          <a:p>
            <a:r>
              <a:rPr lang="en-US" dirty="0"/>
              <a:t>[insert here the link to “DVSE”]</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28</a:t>
            </a:fld>
            <a:endParaRPr lang="ru-RU"/>
          </a:p>
        </p:txBody>
      </p:sp>
    </p:spTree>
    <p:extLst>
      <p:ext uri="{BB962C8B-B14F-4D97-AF65-F5344CB8AC3E}">
        <p14:creationId xmlns:p14="http://schemas.microsoft.com/office/powerpoint/2010/main" val="39241684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some statements I have to state loud and clear, but this time not for the legal gods sake:</a:t>
            </a:r>
          </a:p>
          <a:p>
            <a:endParaRPr lang="en-US" dirty="0"/>
          </a:p>
          <a:p>
            <a:r>
              <a:rPr lang="en-US" dirty="0"/>
              <a:t>All mistakes I deliberately inserted to “DVSE” were observed in real life in the code which was marked as “finished” or “near to production” quality</a:t>
            </a:r>
          </a:p>
          <a:p>
            <a:pPr lvl="1"/>
            <a:r>
              <a:rPr lang="en-US" dirty="0"/>
              <a:t>To my best knowledge all mistakes I am going to speak about were fixed in original enclaves</a:t>
            </a:r>
          </a:p>
          <a:p>
            <a:pPr lvl="1"/>
            <a:r>
              <a:rPr lang="en-US" dirty="0"/>
              <a:t>It doesn't mean that there are no other mistakes I made not intentionally</a:t>
            </a:r>
          </a:p>
          <a:p>
            <a:pPr lvl="1"/>
            <a:r>
              <a:rPr lang="en-US" dirty="0"/>
              <a:t>Some of these mistakes deliberately are made a bit easier to exploit</a:t>
            </a:r>
          </a:p>
          <a:p>
            <a:pPr lvl="1"/>
            <a:endParaRPr lang="en-US" dirty="0"/>
          </a:p>
          <a:p>
            <a:r>
              <a:rPr lang="en-US" dirty="0"/>
              <a:t>In order to write it I had to resurrect the bad programmer buried inside of myself since I stopped to work as such.</a:t>
            </a:r>
          </a:p>
          <a:p>
            <a:r>
              <a:rPr lang="en-US" dirty="0"/>
              <a:t>It was very hard. In addition it was very interesting psychological experience. </a:t>
            </a:r>
          </a:p>
          <a:p>
            <a:r>
              <a:rPr lang="en-US" dirty="0"/>
              <a:t>I even had an idea to publish it on behalf of imaginary programmer with complicated name taken from Russian literature – but abandoned it.</a:t>
            </a:r>
          </a:p>
          <a:p>
            <a:r>
              <a:rPr lang="en-US" dirty="0"/>
              <a:t>Whoever didn’t play – didn’t fake.</a:t>
            </a:r>
          </a:p>
        </p:txBody>
      </p:sp>
      <p:sp>
        <p:nvSpPr>
          <p:cNvPr id="4" name="Slide Number Placeholder 3"/>
          <p:cNvSpPr>
            <a:spLocks noGrp="1"/>
          </p:cNvSpPr>
          <p:nvPr>
            <p:ph type="sldNum" sz="quarter" idx="10"/>
          </p:nvPr>
        </p:nvSpPr>
        <p:spPr/>
        <p:txBody>
          <a:bodyPr/>
          <a:lstStyle/>
          <a:p>
            <a:fld id="{CD8728AD-2EC3-CF45-89B7-24476471A0CA}" type="slidenum">
              <a:rPr lang="ru-RU" smtClean="0"/>
              <a:t>29</a:t>
            </a:fld>
            <a:endParaRPr lang="ru-RU"/>
          </a:p>
        </p:txBody>
      </p:sp>
    </p:spTree>
    <p:extLst>
      <p:ext uri="{BB962C8B-B14F-4D97-AF65-F5344CB8AC3E}">
        <p14:creationId xmlns:p14="http://schemas.microsoft.com/office/powerpoint/2010/main" val="3858790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Note that SGX</a:t>
            </a:r>
            <a:r>
              <a:rPr lang="en-US" baseline="0" dirty="0"/>
              <a:t> is a bit complicated and some of this talk will have to describe SGX and its SDK itself. There are a lot of good people that made a lot of presentations about it.</a:t>
            </a:r>
          </a:p>
          <a:p>
            <a:r>
              <a:rPr lang="en-US" baseline="0" dirty="0"/>
              <a:t>In addition I’ll try to avoid spoilers in WKMs definitions.</a:t>
            </a:r>
          </a:p>
          <a:p>
            <a:r>
              <a:rPr lang="en-US" baseline="0" dirty="0"/>
              <a:t>Here is an agenda: I going to speak about the following</a:t>
            </a:r>
          </a:p>
          <a:p>
            <a:r>
              <a:rPr lang="en-US" dirty="0"/>
              <a:t>-remind Damn Vulnerable approach</a:t>
            </a:r>
          </a:p>
          <a:p>
            <a:r>
              <a:rPr lang="en-US" dirty="0"/>
              <a:t>- What is SGX Enclave, how it changes standard threat model and why I think that it is good</a:t>
            </a:r>
          </a:p>
          <a:p>
            <a:r>
              <a:rPr lang="en-US" dirty="0"/>
              <a:t>-What is PSW (platform software), SDK and what is a standard structure the structure of applications with SGX enclave built with this SDK</a:t>
            </a:r>
          </a:p>
          <a:p>
            <a:r>
              <a:rPr lang="en-US" dirty="0"/>
              <a:t>-DVSE itself, its code quality and finding hardware</a:t>
            </a:r>
          </a:p>
          <a:p>
            <a:r>
              <a:rPr lang="en-US" dirty="0"/>
              <a:t>-List of bad practices (WKMs)</a:t>
            </a:r>
          </a:p>
          <a:p>
            <a:r>
              <a:rPr lang="en-US" dirty="0"/>
              <a:t>-DVSE Demo</a:t>
            </a:r>
          </a:p>
          <a:p>
            <a:r>
              <a:rPr lang="en-US" dirty="0"/>
              <a:t>-Tools and better practices (BKMs)</a:t>
            </a:r>
          </a:p>
          <a:p>
            <a:endParaRPr lang="ru-RU" dirty="0"/>
          </a:p>
        </p:txBody>
      </p:sp>
      <p:sp>
        <p:nvSpPr>
          <p:cNvPr id="4" name="Номер слайда 3"/>
          <p:cNvSpPr>
            <a:spLocks noGrp="1"/>
          </p:cNvSpPr>
          <p:nvPr>
            <p:ph type="sldNum" sz="quarter" idx="10"/>
          </p:nvPr>
        </p:nvSpPr>
        <p:spPr/>
        <p:txBody>
          <a:bodyPr/>
          <a:lstStyle/>
          <a:p>
            <a:fld id="{CD8728AD-2EC3-CF45-89B7-24476471A0CA}" type="slidenum">
              <a:rPr lang="ru-RU" smtClean="0"/>
              <a:t>3</a:t>
            </a:fld>
            <a:endParaRPr lang="ru-RU"/>
          </a:p>
        </p:txBody>
      </p:sp>
    </p:spTree>
    <p:extLst>
      <p:ext uri="{BB962C8B-B14F-4D97-AF65-F5344CB8AC3E}">
        <p14:creationId xmlns:p14="http://schemas.microsoft.com/office/powerpoint/2010/main" val="8006678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So, what is it? On what exactly are we training ?</a:t>
            </a:r>
          </a:p>
          <a:p>
            <a:r>
              <a:rPr lang="en-US" dirty="0"/>
              <a:t>This is windows application I planning to port on Linux sometimes,</a:t>
            </a:r>
          </a:p>
          <a:p>
            <a:r>
              <a:rPr lang="en-US" dirty="0"/>
              <a:t>Intentionally vulnerable, partially copylefted from stack-overflow and samples, </a:t>
            </a:r>
          </a:p>
          <a:p>
            <a:r>
              <a:rPr lang="en-US" dirty="0"/>
              <a:t>And of course, completely not usable in production.</a:t>
            </a:r>
          </a:p>
          <a:p>
            <a:r>
              <a:rPr lang="en-US" dirty="0"/>
              <a:t>I beg you. Please don’t shoot yourself in the leg, you were warned. </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30</a:t>
            </a:fld>
            <a:endParaRPr lang="ru-RU"/>
          </a:p>
        </p:txBody>
      </p:sp>
    </p:spTree>
    <p:extLst>
      <p:ext uri="{BB962C8B-B14F-4D97-AF65-F5344CB8AC3E}">
        <p14:creationId xmlns:p14="http://schemas.microsoft.com/office/powerpoint/2010/main" val="14805832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The application consists from client, server, and the evil DRM.</a:t>
            </a:r>
          </a:p>
          <a:p>
            <a:r>
              <a:rPr lang="en-US" dirty="0"/>
              <a:t>This evil DRM includes:</a:t>
            </a:r>
          </a:p>
          <a:p>
            <a:pPr lvl="2"/>
            <a:r>
              <a:rPr lang="en-US" dirty="0"/>
              <a:t>“Time limited” VOD </a:t>
            </a:r>
          </a:p>
          <a:p>
            <a:pPr lvl="2"/>
            <a:r>
              <a:rPr lang="en-US" dirty="0"/>
              <a:t>“Secure” media storage </a:t>
            </a:r>
          </a:p>
          <a:p>
            <a:pPr lvl="2"/>
            <a:r>
              <a:rPr lang="en-US" dirty="0"/>
              <a:t>“Secure” subscription management</a:t>
            </a:r>
          </a:p>
          <a:p>
            <a:pPr lvl="2"/>
            <a:r>
              <a:rPr lang="en-US" dirty="0"/>
              <a:t>“Secure” local library management</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31</a:t>
            </a:fld>
            <a:endParaRPr lang="ru-RU"/>
          </a:p>
        </p:txBody>
      </p:sp>
    </p:spTree>
    <p:extLst>
      <p:ext uri="{BB962C8B-B14F-4D97-AF65-F5344CB8AC3E}">
        <p14:creationId xmlns:p14="http://schemas.microsoft.com/office/powerpoint/2010/main" val="21066210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In the real life this kind of applications will be protected with obfuscation and other tricks in untrusted part. I decided to leave application protection out of scope – </a:t>
            </a:r>
          </a:p>
          <a:p>
            <a:r>
              <a:rPr lang="en-US" dirty="0"/>
              <a:t>Defeating it is not the point. I establishing some kind of pseudo-secure channel between enclave and the player implemented with additional layer of AES encryption, </a:t>
            </a:r>
          </a:p>
          <a:p>
            <a:r>
              <a:rPr lang="en-US" dirty="0"/>
              <a:t>But the main goal of this exercise is to create another application that will get all the enclave’s secrets and will be able to decrypt the movies.</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32</a:t>
            </a:fld>
            <a:endParaRPr lang="ru-RU"/>
          </a:p>
        </p:txBody>
      </p:sp>
    </p:spTree>
    <p:extLst>
      <p:ext uri="{BB962C8B-B14F-4D97-AF65-F5344CB8AC3E}">
        <p14:creationId xmlns:p14="http://schemas.microsoft.com/office/powerpoint/2010/main" val="20572549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Server gives up all the files if asked correctly, and defeating it is also not the point:</a:t>
            </a:r>
          </a:p>
          <a:p>
            <a:r>
              <a:rPr lang="en-US" dirty="0"/>
              <a:t>Server is out of scope too.</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33</a:t>
            </a:fld>
            <a:endParaRPr lang="ru-RU"/>
          </a:p>
        </p:txBody>
      </p:sp>
    </p:spTree>
    <p:extLst>
      <p:ext uri="{BB962C8B-B14F-4D97-AF65-F5344CB8AC3E}">
        <p14:creationId xmlns:p14="http://schemas.microsoft.com/office/powerpoint/2010/main" val="29556792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So here you can see a general usage instructions: install components, compile the code including the enclave in pre-release mode, add media to the media folder as wrote in the readme file, run client on the local machine.</a:t>
            </a:r>
          </a:p>
          <a:p>
            <a:endParaRPr lang="en-US" dirty="0"/>
          </a:p>
          <a:p>
            <a:r>
              <a:rPr lang="en-US" dirty="0"/>
              <a:t>In short – use, hack, enjoy. </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34</a:t>
            </a:fld>
            <a:endParaRPr lang="ru-RU"/>
          </a:p>
        </p:txBody>
      </p:sp>
    </p:spTree>
    <p:extLst>
      <p:ext uri="{BB962C8B-B14F-4D97-AF65-F5344CB8AC3E}">
        <p14:creationId xmlns:p14="http://schemas.microsoft.com/office/powerpoint/2010/main" val="33424226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Then question is – what mistakes are there. Now we going to explore the promised WKMs I observed on real–life enclaves.</a:t>
            </a:r>
          </a:p>
          <a:p>
            <a:r>
              <a:rPr lang="en-US" dirty="0"/>
              <a:t>System programming provides a lot of possibilities to shoot yourself in the leg.</a:t>
            </a:r>
          </a:p>
          <a:p>
            <a:r>
              <a:rPr lang="en-US" dirty="0"/>
              <a:t>SGX enclave programming is not an exception, and we going to explore these possibilities just now. </a:t>
            </a:r>
          </a:p>
          <a:p>
            <a:endParaRPr lang="en-US" dirty="0"/>
          </a:p>
          <a:p>
            <a:r>
              <a:rPr lang="en-US" dirty="0"/>
              <a:t>	WKMs (worst known methods, as opposed to BKM)</a:t>
            </a:r>
          </a:p>
          <a:p>
            <a:r>
              <a:rPr lang="en-US" dirty="0"/>
              <a:t>	Not too much spoilers ahead, but the general spirit of the things is kept</a:t>
            </a:r>
          </a:p>
          <a:p>
            <a:endParaRPr lang="en-US" dirty="0"/>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35</a:t>
            </a:fld>
            <a:endParaRPr lang="ru-RU"/>
          </a:p>
        </p:txBody>
      </p:sp>
    </p:spTree>
    <p:extLst>
      <p:ext uri="{BB962C8B-B14F-4D97-AF65-F5344CB8AC3E}">
        <p14:creationId xmlns:p14="http://schemas.microsoft.com/office/powerpoint/2010/main" val="8751636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I divided these WKMs according to the development phase they should be discovered.</a:t>
            </a:r>
          </a:p>
          <a:p>
            <a:r>
              <a:rPr lang="en-US" dirty="0"/>
              <a:t>So, design review should avoid – surprise – bad design :)</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36</a:t>
            </a:fld>
            <a:endParaRPr lang="ru-RU"/>
          </a:p>
        </p:txBody>
      </p:sp>
    </p:spTree>
    <p:extLst>
      <p:ext uri="{BB962C8B-B14F-4D97-AF65-F5344CB8AC3E}">
        <p14:creationId xmlns:p14="http://schemas.microsoft.com/office/powerpoint/2010/main" val="32381352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Please verify every single line of the code, bad random is hard to catch.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understand the noble idea “we can not audit </a:t>
            </a:r>
            <a:r>
              <a:rPr lang="en-US" dirty="0" err="1"/>
              <a:t>rdrand</a:t>
            </a:r>
            <a:r>
              <a:rPr lang="en-US" dirty="0"/>
              <a:t> and then we’ll use it only for sealing”</a:t>
            </a:r>
          </a:p>
          <a:p>
            <a:r>
              <a:rPr lang="en-US" dirty="0"/>
              <a:t>After taking this unfortunate decision the responsibility on this is your alone.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Decrypt secret using the hidden key shouldn’t be an ECALL if enclave doesn’t check outside environment, which is almost impossible to do reliably</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37</a:t>
            </a:fld>
            <a:endParaRPr lang="ru-RU"/>
          </a:p>
        </p:txBody>
      </p:sp>
    </p:spTree>
    <p:extLst>
      <p:ext uri="{BB962C8B-B14F-4D97-AF65-F5344CB8AC3E}">
        <p14:creationId xmlns:p14="http://schemas.microsoft.com/office/powerpoint/2010/main" val="33335697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Code and build review can reveal the following things</a:t>
            </a:r>
          </a:p>
          <a:p>
            <a:endParaRPr lang="en-US" dirty="0"/>
          </a:p>
          <a:p>
            <a:r>
              <a:rPr lang="en-US" dirty="0"/>
              <a:t>Misconfiguration of the enclave</a:t>
            </a:r>
          </a:p>
          <a:p>
            <a:pPr lvl="1"/>
            <a:r>
              <a:rPr lang="en-US" dirty="0"/>
              <a:t>Debug enclave sent to </a:t>
            </a:r>
            <a:r>
              <a:rPr lang="en-US" dirty="0" err="1"/>
              <a:t>to</a:t>
            </a:r>
            <a:r>
              <a:rPr lang="en-US" dirty="0"/>
              <a:t> production</a:t>
            </a:r>
          </a:p>
          <a:p>
            <a:pPr lvl="1"/>
            <a:r>
              <a:rPr lang="en-US" dirty="0" err="1"/>
              <a:t>Usercheck</a:t>
            </a:r>
            <a:r>
              <a:rPr lang="en-US" dirty="0"/>
              <a:t> modifiers in then EDL</a:t>
            </a:r>
          </a:p>
          <a:p>
            <a:r>
              <a:rPr lang="en-US" dirty="0"/>
              <a:t>Well known vulnerabilities such as not checked inputs or buffer overflows(enclave will not make your code secure if it has mistakes inside )</a:t>
            </a:r>
          </a:p>
          <a:p>
            <a:pPr lvl="1"/>
            <a:r>
              <a:rPr lang="en-US" dirty="0"/>
              <a:t>A lot of examples, such as TOCTOU on input buffer, not checked inputs and so on.</a:t>
            </a:r>
          </a:p>
          <a:p>
            <a:r>
              <a:rPr lang="en-US" dirty="0"/>
              <a:t>Leaving secrets unattended, even inside of the enclave</a:t>
            </a:r>
          </a:p>
          <a:p>
            <a:pPr lvl="1"/>
            <a:r>
              <a:rPr lang="en-US" dirty="0"/>
              <a:t>Use </a:t>
            </a:r>
            <a:r>
              <a:rPr lang="en-US" dirty="0" err="1"/>
              <a:t>memset_s</a:t>
            </a:r>
            <a:r>
              <a:rPr lang="en-US" dirty="0"/>
              <a:t> to clear secrets</a:t>
            </a:r>
          </a:p>
          <a:p>
            <a:pPr lvl="1"/>
            <a:r>
              <a:rPr lang="en-US" dirty="0"/>
              <a:t>Clear secrets as soon as possible after usage</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38</a:t>
            </a:fld>
            <a:endParaRPr lang="ru-RU"/>
          </a:p>
        </p:txBody>
      </p:sp>
    </p:spTree>
    <p:extLst>
      <p:ext uri="{BB962C8B-B14F-4D97-AF65-F5344CB8AC3E}">
        <p14:creationId xmlns:p14="http://schemas.microsoft.com/office/powerpoint/2010/main" val="40884896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More things that should be caught there:</a:t>
            </a:r>
          </a:p>
          <a:p>
            <a:endParaRPr lang="en-US" dirty="0"/>
          </a:p>
          <a:p>
            <a:r>
              <a:rPr lang="en-US" dirty="0"/>
              <a:t>Accessing not secure memory from the enclave</a:t>
            </a:r>
          </a:p>
          <a:p>
            <a:pPr lvl="1"/>
            <a:r>
              <a:rPr lang="en-US" dirty="0"/>
              <a:t>It is still untrusted</a:t>
            </a:r>
          </a:p>
          <a:p>
            <a:r>
              <a:rPr lang="en-US" dirty="0"/>
              <a:t>Timing attacks (because of algorithmic flaws)</a:t>
            </a:r>
          </a:p>
          <a:p>
            <a:pPr lvl="1"/>
            <a:r>
              <a:rPr lang="en-US" dirty="0" err="1"/>
              <a:t>strcmp</a:t>
            </a:r>
            <a:r>
              <a:rPr lang="en-US" dirty="0"/>
              <a:t> like checks. </a:t>
            </a:r>
          </a:p>
          <a:p>
            <a:pPr lvl="1"/>
            <a:r>
              <a:rPr lang="en-US" dirty="0"/>
              <a:t>Using secrets as a source of a conditional expressions is always a problem</a:t>
            </a:r>
          </a:p>
          <a:p>
            <a:r>
              <a:rPr lang="en-US" dirty="0"/>
              <a:t>Inventing a wheel instead of using SDK</a:t>
            </a:r>
          </a:p>
          <a:p>
            <a:pPr lvl="1"/>
            <a:r>
              <a:rPr lang="en-US" dirty="0"/>
              <a:t>Please don’t implement sealing, multithreading, crypto, and other things existing in the SDK yourself.</a:t>
            </a:r>
          </a:p>
          <a:p>
            <a:pPr lvl="1"/>
            <a:r>
              <a:rPr lang="en-US" dirty="0"/>
              <a:t>I’d seen some of custom implementations of this idea, none of them made sense.</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39</a:t>
            </a:fld>
            <a:endParaRPr lang="ru-RU"/>
          </a:p>
        </p:txBody>
      </p:sp>
    </p:spTree>
    <p:extLst>
      <p:ext uri="{BB962C8B-B14F-4D97-AF65-F5344CB8AC3E}">
        <p14:creationId xmlns:p14="http://schemas.microsoft.com/office/powerpoint/2010/main" val="1362988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GB" dirty="0"/>
              <a:t>Some of you probably remember what is “damn vulnerable</a:t>
            </a:r>
            <a:r>
              <a:rPr lang="en-US" dirty="0"/>
              <a:t>” </a:t>
            </a:r>
            <a:r>
              <a:rPr lang="en-US" dirty="0" err="1"/>
              <a:t>excersises</a:t>
            </a:r>
            <a:r>
              <a:rPr lang="en-US" dirty="0"/>
              <a:t> </a:t>
            </a:r>
          </a:p>
          <a:p>
            <a:endParaRPr lang="en-US" dirty="0"/>
          </a:p>
          <a:p>
            <a:r>
              <a:rPr lang="en-US" dirty="0"/>
              <a:t>-Damn vulnerable * is a * which is damn vulnerable</a:t>
            </a:r>
          </a:p>
          <a:p>
            <a:r>
              <a:rPr lang="en-US" dirty="0"/>
              <a:t>-iOS app, Android app, Linux, Windows, web-app, database server, etc. </a:t>
            </a:r>
            <a:r>
              <a:rPr lang="mr-IN" dirty="0"/>
              <a:t>–</a:t>
            </a:r>
            <a:r>
              <a:rPr lang="en-US" dirty="0"/>
              <a:t> in almost any “alive” software “ecosystem”</a:t>
            </a:r>
          </a:p>
          <a:p>
            <a:r>
              <a:rPr lang="en-US" dirty="0"/>
              <a:t>-Standard practice to provide “legitimate” (IANAL, check with your lawyer first) training target and raise security awareness</a:t>
            </a:r>
          </a:p>
          <a:p>
            <a:r>
              <a:rPr lang="en-US" dirty="0"/>
              <a:t>-Shows “damned if you do” instead of “blessed if you do” practices intentionally</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4</a:t>
            </a:fld>
            <a:endParaRPr lang="ru-RU"/>
          </a:p>
        </p:txBody>
      </p:sp>
    </p:spTree>
    <p:extLst>
      <p:ext uri="{BB962C8B-B14F-4D97-AF65-F5344CB8AC3E}">
        <p14:creationId xmlns:p14="http://schemas.microsoft.com/office/powerpoint/2010/main" val="15234575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And fuzzing, in the end.</a:t>
            </a:r>
          </a:p>
          <a:p>
            <a:r>
              <a:rPr lang="en-US" dirty="0"/>
              <a:t>Please note that most interesting things almost can not be found dynamically.</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40</a:t>
            </a:fld>
            <a:endParaRPr lang="ru-RU"/>
          </a:p>
        </p:txBody>
      </p:sp>
    </p:spTree>
    <p:extLst>
      <p:ext uri="{BB962C8B-B14F-4D97-AF65-F5344CB8AC3E}">
        <p14:creationId xmlns:p14="http://schemas.microsoft.com/office/powerpoint/2010/main" val="32412224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 is the demo – let’s exfiltrate something from the enclave.</a:t>
            </a:r>
          </a:p>
          <a:p>
            <a:r>
              <a:rPr lang="en-US" dirty="0"/>
              <a:t>All the rest you’ll have to find yourself – or contact me for the solution.</a:t>
            </a:r>
          </a:p>
          <a:p>
            <a:endParaRPr lang="en-US" dirty="0"/>
          </a:p>
          <a:p>
            <a:r>
              <a:rPr lang="en-US" dirty="0"/>
              <a:t>Intended vulnerability – will be under #ifdef – not checked index of the</a:t>
            </a:r>
            <a:r>
              <a:rPr lang="en-US" baseline="0" dirty="0"/>
              <a:t> read buffer</a:t>
            </a:r>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41</a:t>
            </a:fld>
            <a:endParaRPr lang="ru-RU"/>
          </a:p>
        </p:txBody>
      </p:sp>
    </p:spTree>
    <p:extLst>
      <p:ext uri="{BB962C8B-B14F-4D97-AF65-F5344CB8AC3E}">
        <p14:creationId xmlns:p14="http://schemas.microsoft.com/office/powerpoint/2010/main" val="108831088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Nothing new here except of old good and dumb enclave fuzzing – there are no tools that allow to use something more complicated.</a:t>
            </a:r>
          </a:p>
          <a:p>
            <a:r>
              <a:rPr lang="en-US" dirty="0"/>
              <a:t>Symbolic execution may be interesting in this context, may be next time …</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42</a:t>
            </a:fld>
            <a:endParaRPr lang="ru-RU"/>
          </a:p>
        </p:txBody>
      </p:sp>
    </p:spTree>
    <p:extLst>
      <p:ext uri="{BB962C8B-B14F-4D97-AF65-F5344CB8AC3E}">
        <p14:creationId xmlns:p14="http://schemas.microsoft.com/office/powerpoint/2010/main" val="12921570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Special thanks : as in list.</a:t>
            </a:r>
          </a:p>
        </p:txBody>
      </p:sp>
      <p:sp>
        <p:nvSpPr>
          <p:cNvPr id="4" name="Slide Number Placeholder 3"/>
          <p:cNvSpPr>
            <a:spLocks noGrp="1"/>
          </p:cNvSpPr>
          <p:nvPr>
            <p:ph type="sldNum" sz="quarter" idx="10"/>
          </p:nvPr>
        </p:nvSpPr>
        <p:spPr/>
        <p:txBody>
          <a:bodyPr/>
          <a:lstStyle/>
          <a:p>
            <a:fld id="{CD8728AD-2EC3-CF45-89B7-24476471A0CA}" type="slidenum">
              <a:rPr lang="ru-RU" smtClean="0"/>
              <a:t>43</a:t>
            </a:fld>
            <a:endParaRPr lang="ru-RU"/>
          </a:p>
        </p:txBody>
      </p:sp>
    </p:spTree>
    <p:extLst>
      <p:ext uri="{BB962C8B-B14F-4D97-AF65-F5344CB8AC3E}">
        <p14:creationId xmlns:p14="http://schemas.microsoft.com/office/powerpoint/2010/main" val="24572366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Some useful links for the concerned fellow citizens</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45</a:t>
            </a:fld>
            <a:endParaRPr lang="ru-RU"/>
          </a:p>
        </p:txBody>
      </p:sp>
    </p:spTree>
    <p:extLst>
      <p:ext uri="{BB962C8B-B14F-4D97-AF65-F5344CB8AC3E}">
        <p14:creationId xmlns:p14="http://schemas.microsoft.com/office/powerpoint/2010/main" val="190272504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more note</a:t>
            </a:r>
            <a:r>
              <a:rPr lang="en-US" baseline="0" dirty="0"/>
              <a:t> for history – key derivation material. This table actually shows that each enclave will have its own key, depending on a lot of parameters including debug state, enclave content or enclave certificate and </a:t>
            </a:r>
            <a:r>
              <a:rPr lang="en-US" baseline="0" dirty="0" err="1"/>
              <a:t>fuzez</a:t>
            </a:r>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48</a:t>
            </a:fld>
            <a:endParaRPr lang="ru-RU"/>
          </a:p>
        </p:txBody>
      </p:sp>
    </p:spTree>
    <p:extLst>
      <p:ext uri="{BB962C8B-B14F-4D97-AF65-F5344CB8AC3E}">
        <p14:creationId xmlns:p14="http://schemas.microsoft.com/office/powerpoint/2010/main" val="4147125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are not speaking about local/remote attestation </a:t>
            </a:r>
            <a:r>
              <a:rPr lang="mr-IN" dirty="0"/>
              <a:t>–</a:t>
            </a:r>
            <a:r>
              <a:rPr lang="en-US" dirty="0"/>
              <a:t> AES GCM is the crypto algorithm used in sealing the secrets by default (as in Linux SDK source code).</a:t>
            </a:r>
          </a:p>
          <a:p>
            <a:r>
              <a:rPr lang="en-US" dirty="0"/>
              <a:t>EPID and other things (a lot of them) are used for the attestation, licensing and quoting: all of them are out of scope for this talk</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50</a:t>
            </a:fld>
            <a:endParaRPr lang="ru-RU"/>
          </a:p>
        </p:txBody>
      </p:sp>
    </p:spTree>
    <p:extLst>
      <p:ext uri="{BB962C8B-B14F-4D97-AF65-F5344CB8AC3E}">
        <p14:creationId xmlns:p14="http://schemas.microsoft.com/office/powerpoint/2010/main" val="394677990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Yes, we have extensions for extensions </a:t>
            </a:r>
            <a:r>
              <a:rPr lang="en-US" dirty="0">
                <a:sym typeface="Wingdings"/>
              </a:rPr>
              <a:t></a:t>
            </a:r>
            <a:endParaRPr lang="ru-RU" dirty="0"/>
          </a:p>
        </p:txBody>
      </p:sp>
      <p:sp>
        <p:nvSpPr>
          <p:cNvPr id="4" name="Номер слайда 3"/>
          <p:cNvSpPr>
            <a:spLocks noGrp="1"/>
          </p:cNvSpPr>
          <p:nvPr>
            <p:ph type="sldNum" sz="quarter" idx="10"/>
          </p:nvPr>
        </p:nvSpPr>
        <p:spPr/>
        <p:txBody>
          <a:bodyPr/>
          <a:lstStyle/>
          <a:p>
            <a:fld id="{CD8728AD-2EC3-CF45-89B7-24476471A0CA}" type="slidenum">
              <a:rPr lang="ru-RU" smtClean="0"/>
              <a:t>51</a:t>
            </a:fld>
            <a:endParaRPr lang="ru-RU"/>
          </a:p>
        </p:txBody>
      </p:sp>
    </p:spTree>
    <p:extLst>
      <p:ext uri="{BB962C8B-B14F-4D97-AF65-F5344CB8AC3E}">
        <p14:creationId xmlns:p14="http://schemas.microsoft.com/office/powerpoint/2010/main" val="1585884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I made a thing like this for SGX enclaves</a:t>
            </a:r>
          </a:p>
          <a:p>
            <a:r>
              <a:rPr lang="en-US" dirty="0"/>
              <a:t>Things like this are usually called “damn vulnerable”</a:t>
            </a:r>
          </a:p>
          <a:p>
            <a:r>
              <a:rPr lang="en-US" dirty="0"/>
              <a:t>All this presentation is intended to provide you a context around its usage</a:t>
            </a:r>
          </a:p>
          <a:p>
            <a:r>
              <a:rPr lang="en-US" dirty="0"/>
              <a:t>And of course I call this training target a damn vulnerable SGX enclave according to this old respectable tradition </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5</a:t>
            </a:fld>
            <a:endParaRPr lang="ru-RU"/>
          </a:p>
        </p:txBody>
      </p:sp>
    </p:spTree>
    <p:extLst>
      <p:ext uri="{BB962C8B-B14F-4D97-AF65-F5344CB8AC3E}">
        <p14:creationId xmlns:p14="http://schemas.microsoft.com/office/powerpoint/2010/main" val="2457786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 - SGX is new Intel ‘s TEE and instruction set extension (2 opcodes </a:t>
            </a:r>
            <a:r>
              <a:rPr lang="en-US" dirty="0" err="1"/>
              <a:t>enclu</a:t>
            </a:r>
            <a:r>
              <a:rPr lang="en-US" dirty="0"/>
              <a:t> and </a:t>
            </a:r>
            <a:r>
              <a:rPr lang="en-US" dirty="0" err="1"/>
              <a:t>encls</a:t>
            </a:r>
            <a:r>
              <a:rPr lang="en-US" dirty="0"/>
              <a:t>, with so-called leaves numbers of which are passed in RAX register), </a:t>
            </a:r>
          </a:p>
          <a:p>
            <a:pPr fontAlgn="base"/>
            <a:r>
              <a:rPr lang="en-US" dirty="0"/>
              <a:t> - Exists in 6th Generation Intel® Core™ Processor or newer</a:t>
            </a:r>
          </a:p>
          <a:p>
            <a:r>
              <a:rPr lang="en-US" dirty="0"/>
              <a:t> - Main goal: “to protects selected code and data from disclosure or modification. The  CPU-hardened SGX “enclaves” are protected areas of execution that increase security even on compromised platforms.”</a:t>
            </a:r>
          </a:p>
          <a:p>
            <a:r>
              <a:rPr lang="en-US" dirty="0"/>
              <a:t>- SGX enclave is a blob of code, packed as .so/.</a:t>
            </a:r>
            <a:r>
              <a:rPr lang="en-US" dirty="0" err="1"/>
              <a:t>dll</a:t>
            </a:r>
            <a:r>
              <a:rPr lang="en-US" dirty="0"/>
              <a:t> with well defined interfaces which can be called from the usual application as functions</a:t>
            </a:r>
          </a:p>
          <a:p>
            <a:endParaRPr lang="en-US" dirty="0"/>
          </a:p>
          <a:p>
            <a:r>
              <a:rPr lang="en-US" dirty="0"/>
              <a:t>SGX enclave is an isolated, signed, and attestable piece of code with well defined interfaces that allows to the programmer to execute it safely without of intervention of other parties, even most privileged such as BIOS, OS, hypervisor, SMM and Management Engine which nobody can debug and/or read/write its memory(unless it is in debug mode), bound to specific processor by unique </a:t>
            </a:r>
            <a:r>
              <a:rPr lang="en-US" dirty="0" err="1"/>
              <a:t>processor+enclave</a:t>
            </a:r>
            <a:r>
              <a:rPr lang="en-US" dirty="0"/>
              <a:t> specific keys it uses.</a:t>
            </a:r>
            <a:endParaRPr lang="ru-RU" dirty="0"/>
          </a:p>
        </p:txBody>
      </p:sp>
      <p:sp>
        <p:nvSpPr>
          <p:cNvPr id="4" name="Номер слайда 3"/>
          <p:cNvSpPr>
            <a:spLocks noGrp="1"/>
          </p:cNvSpPr>
          <p:nvPr>
            <p:ph type="sldNum" sz="quarter" idx="10"/>
          </p:nvPr>
        </p:nvSpPr>
        <p:spPr/>
        <p:txBody>
          <a:bodyPr/>
          <a:lstStyle/>
          <a:p>
            <a:fld id="{CD8728AD-2EC3-CF45-89B7-24476471A0CA}" type="slidenum">
              <a:rPr lang="ru-RU" smtClean="0"/>
              <a:t>6</a:t>
            </a:fld>
            <a:endParaRPr lang="ru-RU"/>
          </a:p>
        </p:txBody>
      </p:sp>
    </p:spTree>
    <p:extLst>
      <p:ext uri="{BB962C8B-B14F-4D97-AF65-F5344CB8AC3E}">
        <p14:creationId xmlns:p14="http://schemas.microsoft.com/office/powerpoint/2010/main" val="548055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First of all … I like it</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7</a:t>
            </a:fld>
            <a:endParaRPr lang="ru-RU"/>
          </a:p>
        </p:txBody>
      </p:sp>
    </p:spTree>
    <p:extLst>
      <p:ext uri="{BB962C8B-B14F-4D97-AF65-F5344CB8AC3E}">
        <p14:creationId xmlns:p14="http://schemas.microsoft.com/office/powerpoint/2010/main" val="2878563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main ideas behind this invention is to reduce the attack surface of the application, which means creating some kind of code and data enclave which can not be accessed by privileged software with some additional security properties. If the software is designed properly - the attack surface of the application is reduced to defined enclave interfaces(instead of all the privileged software and all the application itself).  </a:t>
            </a:r>
          </a:p>
          <a:p>
            <a:r>
              <a:rPr lang="en-US" dirty="0"/>
              <a:t>Privileged code can not access enclave’s internal state – and other enclaves too.</a:t>
            </a:r>
          </a:p>
          <a:p>
            <a:r>
              <a:rPr lang="en-US" dirty="0"/>
              <a:t>Enclave is signed and attestable</a:t>
            </a:r>
          </a:p>
          <a:p>
            <a:r>
              <a:rPr lang="en-US" dirty="0"/>
              <a:t>Enclave has access to unique </a:t>
            </a:r>
            <a:r>
              <a:rPr lang="en-US" dirty="0" err="1"/>
              <a:t>platform+enclave</a:t>
            </a:r>
            <a:r>
              <a:rPr lang="en-US" dirty="0"/>
              <a:t> specific crypto keys (and nobody else, keys are derived from the enclaves content or materials used for its signing)</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8</a:t>
            </a:fld>
            <a:endParaRPr lang="ru-RU"/>
          </a:p>
        </p:txBody>
      </p:sp>
    </p:spTree>
    <p:extLst>
      <p:ext uri="{BB962C8B-B14F-4D97-AF65-F5344CB8AC3E}">
        <p14:creationId xmlns:p14="http://schemas.microsoft.com/office/powerpoint/2010/main" val="30164439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enclaves have the following architectural properties:</a:t>
            </a:r>
          </a:p>
          <a:p>
            <a:endParaRPr lang="en-US" dirty="0"/>
          </a:p>
          <a:p>
            <a:r>
              <a:rPr lang="en-US" dirty="0"/>
              <a:t>Altered enclave will not load (It is signed, loading fails, cryptographically protected by hardware)</a:t>
            </a:r>
          </a:p>
          <a:p>
            <a:r>
              <a:rPr lang="en-US" dirty="0"/>
              <a:t>Loading only debug and whitelisted enclave (licensing enclave will decline others)</a:t>
            </a:r>
          </a:p>
          <a:p>
            <a:r>
              <a:rPr lang="en-US" dirty="0"/>
              <a:t>Nobody except enclave itself can read or write enclave’s memory if the enclave is not defined as debug (debugging instructions will work otherwise)</a:t>
            </a:r>
          </a:p>
          <a:p>
            <a:pPr lvl="1"/>
            <a:r>
              <a:rPr lang="en-US" dirty="0"/>
              <a:t>Neither SMM, neither bios, neither kernel, nor other enclave</a:t>
            </a:r>
          </a:p>
          <a:p>
            <a:r>
              <a:rPr lang="en-US" dirty="0"/>
              <a:t>Enclave’s memory is encrypted (MEE is used in order to avoid HW attacks)</a:t>
            </a:r>
          </a:p>
          <a:p>
            <a:r>
              <a:rPr lang="en-US" dirty="0"/>
              <a:t>Evicted memory is also encrypted and protected from replay attack</a:t>
            </a:r>
          </a:p>
          <a:p>
            <a:r>
              <a:rPr lang="en-US" dirty="0"/>
              <a:t>There is a usual design pattern – more secure code should be more privileged (and all negative numbered rings are the proof for that)</a:t>
            </a:r>
          </a:p>
          <a:p>
            <a:r>
              <a:rPr lang="en-US" dirty="0"/>
              <a:t>SGX designers made completely different decision - Enclave itself has ring 3 privileges, so it allegedly can not harm anyone else </a:t>
            </a:r>
          </a:p>
          <a:p>
            <a:r>
              <a:rPr lang="en-US" dirty="0"/>
              <a:t>Enclave is able to prove its authenticity to authorized parties</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9</a:t>
            </a:fld>
            <a:endParaRPr lang="ru-RU"/>
          </a:p>
        </p:txBody>
      </p:sp>
    </p:spTree>
    <p:extLst>
      <p:ext uri="{BB962C8B-B14F-4D97-AF65-F5344CB8AC3E}">
        <p14:creationId xmlns:p14="http://schemas.microsoft.com/office/powerpoint/2010/main" val="27688552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1DCBB70-9A08-4AA5-A271-721B6525CB9F}" type="datetime1">
              <a:rPr lang="en-US" smtClean="0"/>
              <a:t>5/26/2017</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3446045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661AA1-C993-49F4-84DE-675C7065B200}" type="datetime1">
              <a:rPr lang="en-US" smtClean="0"/>
              <a:t>5/26/2017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2637939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ED3023-723E-443F-8079-577C9EEE921C}" type="datetime1">
              <a:rPr lang="en-US" smtClean="0"/>
              <a:t>5/26/2017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3973587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73FD1C-B51A-48F7-AC02-2F0D97D814F7}" type="datetime1">
              <a:rPr lang="en-US" smtClean="0"/>
              <a:t>5/26/2017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B20E1-BFBC-4C97-821D-580820242ED4}"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108685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8D9E83-F75A-43AD-B2ED-7E8CAF48F668}" type="datetime1">
              <a:rPr lang="en-US" smtClean="0"/>
              <a:t>5/26/2017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13893442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68A83B0-3BAE-4E53-B5B7-0FF7FE737D64}" type="datetime1">
              <a:rPr lang="en-US" smtClean="0"/>
              <a:t>5/26/2017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1452177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16730D7-1777-41F9-B918-BBBB96CD566E}" type="datetime1">
              <a:rPr lang="en-US" smtClean="0"/>
              <a:t>5/26/2017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40221457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09EAFD-48A8-461E-BE3C-44687419BF39}" type="datetime1">
              <a:rPr lang="en-US" smtClean="0"/>
              <a:t>5/26/2017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13272114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D3B498-F311-4C43-B1BB-5A8293E0A9A4}" type="datetime1">
              <a:rPr lang="en-US" smtClean="0"/>
              <a:t>5/26/2017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2211682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3771BF-CA23-432F-8D8B-D4805A2FDC25}" type="datetime1">
              <a:rPr lang="en-US" smtClean="0"/>
              <a:t>5/26/2017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3050821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68C36A-6259-4E5A-A049-3DCA1D14583C}" type="datetime1">
              <a:rPr lang="en-US" smtClean="0"/>
              <a:t>5/26/2017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1452564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4191F4-FB8B-48CA-AE1C-459EE9927C52}" type="datetime1">
              <a:rPr lang="en-US" smtClean="0"/>
              <a:t>5/26/2017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78375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00DB3D-0C93-46F0-85AD-FA7B3F55FC09}" type="datetime1">
              <a:rPr lang="en-US" smtClean="0"/>
              <a:t>5/26/2017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3722790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97B238E-31D3-4B1F-B348-185C972FE44A}" type="datetime1">
              <a:rPr lang="en-US" smtClean="0"/>
              <a:t>5/26/2017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2178525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582FB6-8FF1-4BD0-8894-95577FB7710C}" type="datetime1">
              <a:rPr lang="en-US" smtClean="0"/>
              <a:t>5/26/2017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839765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DA5B7C6-DBC3-44D3-B529-A12A76EAA082}" type="datetime1">
              <a:rPr lang="en-US" smtClean="0"/>
              <a:t>5/26/2017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1846937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E04D17-1D2A-4495-A1D2-AEA6C5658C0F}" type="datetime1">
              <a:rPr lang="en-US" smtClean="0"/>
              <a:t>5/26/2017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1181202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780C3C2-E360-4074-89B7-939D42F4D217}" type="datetime1">
              <a:rPr lang="en-US" smtClean="0"/>
              <a:t>5/26/2017</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49B20E1-BFBC-4C97-821D-580820242ED4}" type="slidenum">
              <a:rPr lang="en-US" smtClean="0"/>
              <a:t>‹#›</a:t>
            </a:fld>
            <a:endParaRPr lang="en-US"/>
          </a:p>
        </p:txBody>
      </p:sp>
    </p:spTree>
    <p:extLst>
      <p:ext uri="{BB962C8B-B14F-4D97-AF65-F5344CB8AC3E}">
        <p14:creationId xmlns:p14="http://schemas.microsoft.com/office/powerpoint/2010/main" val="3504554821"/>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wireshrink@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ark.intel.com/Search/FeatureFilter?productType=processors&amp;SoftwareGuardExtensions=true"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s://github.com/ayeks/SGX-hardware"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software.intel.com/en-us/documentation/sgx-sdk-installation-guide"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01.org/intel-software-guard-extensions/documentation/intel-sgx-sdk-installation-guide"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software.intel.com/sites/default/files/managed/b4/cf/Intel-SGX-SDK-Developer-Reference-for-Windows-OS.pdf"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software.intel.com/sites/default/files/managed/b4/cf/Intel-SGX-SDK-Developer-Reference-for-Windows-OS.pdf"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software.intel.com/sites/default/files/managed/b4/cf/Intel-SGX-SDK-Developer-Reference-for-Windows-OS.pdf"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software.intel.com/en-us/node/708941"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github.com/wireshrink/RECONMTL-2017"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security-center.intel.com/BugBountyProgram.aspx"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hyperlink" Target="https://github.com/01org/linux-sgx" TargetMode="External"/><Relationship Id="rId3" Type="http://schemas.openxmlformats.org/officeDocument/2006/relationships/hyperlink" Target="https://software.intel.com/en-us/sgx" TargetMode="External"/><Relationship Id="rId7" Type="http://schemas.openxmlformats.org/officeDocument/2006/relationships/hyperlink" Target="https://01.org/intel-softwareguard-extensions"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hyperlink" Target="http://www.intel.com/content/dam/www/public/us/en/documents/manuals/64-ia-32-architectures-software-developer-manual-325462.pdf" TargetMode="External"/><Relationship Id="rId5" Type="http://schemas.openxmlformats.org/officeDocument/2006/relationships/hyperlink" Target="http://eprint.iacr.org/2016/086.pdf" TargetMode="External"/><Relationship Id="rId4" Type="http://schemas.openxmlformats.org/officeDocument/2006/relationships/hyperlink" Target="https://software.intel.com/sites/default/files/332680-002.pdf" TargetMode="External"/><Relationship Id="rId9" Type="http://schemas.openxmlformats.org/officeDocument/2006/relationships/hyperlink" Target="https://software.intel.com/sites/default/files/managed/ae/48/Software-Guard-Extensions-Enclave-Writers-Guide.pdf"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s://software.intel.com/en-us/license/intel-software-guard-extensions-licensee-guid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dirty="0"/>
              <a:t>SGX Enclave Programming: Common Mistakes</a:t>
            </a:r>
          </a:p>
        </p:txBody>
      </p:sp>
      <p:sp>
        <p:nvSpPr>
          <p:cNvPr id="3" name="Subtitle 2"/>
          <p:cNvSpPr>
            <a:spLocks noGrp="1"/>
          </p:cNvSpPr>
          <p:nvPr>
            <p:ph type="subTitle" idx="1"/>
          </p:nvPr>
        </p:nvSpPr>
        <p:spPr>
          <a:xfrm>
            <a:off x="1876424" y="4032403"/>
            <a:ext cx="8598581" cy="1947333"/>
          </a:xfrm>
        </p:spPr>
        <p:txBody>
          <a:bodyPr>
            <a:normAutofit/>
          </a:bodyPr>
          <a:lstStyle/>
          <a:p>
            <a:pPr algn="ctr"/>
            <a:r>
              <a:rPr lang="en-US" dirty="0"/>
              <a:t>An Implementation of WKMs Observed In The Field</a:t>
            </a:r>
          </a:p>
          <a:p>
            <a:pPr algn="ctr"/>
            <a:r>
              <a:rPr lang="en-US" dirty="0"/>
              <a:t>@w s, </a:t>
            </a:r>
            <a:r>
              <a:rPr lang="en-US" dirty="0">
                <a:hlinkClick r:id="rId3"/>
              </a:rPr>
              <a:t>wireshrink@gmail.com</a:t>
            </a:r>
            <a:endParaRPr lang="en-US" dirty="0"/>
          </a:p>
          <a:p>
            <a:pPr algn="ctr"/>
            <a:r>
              <a:rPr lang="en-US" dirty="0"/>
              <a:t>Michael Atlas</a:t>
            </a:r>
            <a:br>
              <a:rPr lang="en-US" dirty="0"/>
            </a:br>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a:t>
            </a:fld>
            <a:endParaRPr lang="en-US"/>
          </a:p>
        </p:txBody>
      </p:sp>
    </p:spTree>
    <p:extLst>
      <p:ext uri="{BB962C8B-B14F-4D97-AF65-F5344CB8AC3E}">
        <p14:creationId xmlns:p14="http://schemas.microsoft.com/office/powerpoint/2010/main" val="702604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properties– some consequences </a:t>
            </a:r>
          </a:p>
        </p:txBody>
      </p:sp>
      <p:sp>
        <p:nvSpPr>
          <p:cNvPr id="3" name="Content Placeholder 2"/>
          <p:cNvSpPr>
            <a:spLocks noGrp="1"/>
          </p:cNvSpPr>
          <p:nvPr>
            <p:ph idx="1"/>
          </p:nvPr>
        </p:nvSpPr>
        <p:spPr/>
        <p:txBody>
          <a:bodyPr>
            <a:normAutofit/>
          </a:bodyPr>
          <a:lstStyle/>
          <a:p>
            <a:r>
              <a:rPr lang="en-US" dirty="0"/>
              <a:t>SGX enclave is specially designed for keeping secrets safe</a:t>
            </a:r>
          </a:p>
          <a:p>
            <a:pPr lvl="1"/>
            <a:r>
              <a:rPr lang="en-US" dirty="0"/>
              <a:t>SGX enclave is a perfect place to hide and isolate interesting activity</a:t>
            </a:r>
          </a:p>
          <a:p>
            <a:r>
              <a:rPr lang="en-US" dirty="0"/>
              <a:t>SGX enclave can be very small</a:t>
            </a:r>
          </a:p>
          <a:p>
            <a:pPr lvl="1"/>
            <a:r>
              <a:rPr lang="en-US" dirty="0"/>
              <a:t>Smaller SGX enclave has significantly smaller attack surface</a:t>
            </a:r>
          </a:p>
          <a:p>
            <a:r>
              <a:rPr lang="en-US" dirty="0"/>
              <a:t>SGX enclave is a part of an ordinary application</a:t>
            </a:r>
          </a:p>
          <a:p>
            <a:pPr lvl="1"/>
            <a:r>
              <a:rPr lang="en-US" dirty="0"/>
              <a:t>SGX enclave is a code, written by programmers. They are making mistakes.</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10</a:t>
            </a:fld>
            <a:endParaRPr lang="en-US"/>
          </a:p>
        </p:txBody>
      </p:sp>
    </p:spTree>
    <p:extLst>
      <p:ext uri="{BB962C8B-B14F-4D97-AF65-F5344CB8AC3E}">
        <p14:creationId xmlns:p14="http://schemas.microsoft.com/office/powerpoint/2010/main" val="2324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Threat model differences</a:t>
            </a:r>
          </a:p>
        </p:txBody>
      </p:sp>
      <p:sp>
        <p:nvSpPr>
          <p:cNvPr id="3" name="Content Placeholder 2"/>
          <p:cNvSpPr>
            <a:spLocks noGrp="1"/>
          </p:cNvSpPr>
          <p:nvPr>
            <p:ph idx="1"/>
          </p:nvPr>
        </p:nvSpPr>
        <p:spPr/>
        <p:txBody>
          <a:bodyPr>
            <a:normAutofit/>
          </a:bodyPr>
          <a:lstStyle/>
          <a:p>
            <a:r>
              <a:rPr lang="en-US" dirty="0"/>
              <a:t>It is assumed that the attacker already has system-wide capabilities</a:t>
            </a:r>
          </a:p>
          <a:p>
            <a:pPr lvl="1"/>
            <a:r>
              <a:rPr lang="en-US" dirty="0"/>
              <a:t>Which is the end-point and the ultimate goal of “standard” attacks</a:t>
            </a:r>
          </a:p>
          <a:p>
            <a:r>
              <a:rPr lang="en-US" dirty="0"/>
              <a:t>Static analysis is back for release enclaves (no memory read/write – no debugging – no traces – no modern fuzzing techniques)</a:t>
            </a:r>
          </a:p>
          <a:p>
            <a:r>
              <a:rPr lang="en-US" dirty="0"/>
              <a:t>Attack should be focused on secrets and enclave capabilities</a:t>
            </a:r>
          </a:p>
          <a:p>
            <a:pPr lvl="1"/>
            <a:r>
              <a:rPr lang="en-US" dirty="0"/>
              <a:t>Just because by definition the hacker already has all the rest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11</a:t>
            </a:fld>
            <a:endParaRPr lang="en-US"/>
          </a:p>
        </p:txBody>
      </p:sp>
    </p:spTree>
    <p:extLst>
      <p:ext uri="{BB962C8B-B14F-4D97-AF65-F5344CB8AC3E}">
        <p14:creationId xmlns:p14="http://schemas.microsoft.com/office/powerpoint/2010/main" val="997066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Special note on side channel attacks (exact quote from enclave writers guide)</a:t>
            </a:r>
          </a:p>
        </p:txBody>
      </p:sp>
      <p:sp>
        <p:nvSpPr>
          <p:cNvPr id="3" name="Content Placeholder 2"/>
          <p:cNvSpPr>
            <a:spLocks noGrp="1"/>
          </p:cNvSpPr>
          <p:nvPr>
            <p:ph idx="1"/>
          </p:nvPr>
        </p:nvSpPr>
        <p:spPr/>
        <p:txBody>
          <a:bodyPr>
            <a:normAutofit fontScale="62500" lnSpcReduction="20000"/>
          </a:bodyPr>
          <a:lstStyle/>
          <a:p>
            <a:r>
              <a:rPr lang="en-US" dirty="0"/>
              <a:t>The Intel® architecture aims to provide protection against software side channel attacks at the cache line granularity. The Intel SGX architecture does nothing to improve this position. </a:t>
            </a:r>
          </a:p>
          <a:p>
            <a:r>
              <a:rPr lang="en-US" dirty="0"/>
              <a:t>In general, enclave operations that require an </a:t>
            </a:r>
            <a:r>
              <a:rPr lang="en-US" dirty="0" err="1"/>
              <a:t>OCall</a:t>
            </a:r>
            <a:r>
              <a:rPr lang="en-US" dirty="0"/>
              <a:t>, such as thread synchronization, I/O, etc., are exposed to the untrusted domain. If using an </a:t>
            </a:r>
            <a:r>
              <a:rPr lang="en-US" dirty="0" err="1"/>
              <a:t>OCall</a:t>
            </a:r>
            <a:r>
              <a:rPr lang="en-US" dirty="0"/>
              <a:t> would allow an attacker to gain insight into enclave secrets, then there would be a security concern. This scenario would be classified as a </a:t>
            </a:r>
            <a:r>
              <a:rPr lang="en-US" dirty="0" err="1"/>
              <a:t>sidechannel</a:t>
            </a:r>
            <a:r>
              <a:rPr lang="en-US" dirty="0"/>
              <a:t> attack, and it would be up to the ISV to design the enclave in a way that prevents the leaking of side-channel information. An attacker with access to the platform can see what pages are being executed or accessed. This side-channel vulnerability can be mitigated by aligning specific code and data blocks to exist entirely within a single page. </a:t>
            </a:r>
          </a:p>
          <a:p>
            <a:r>
              <a:rPr lang="en-US" b="1" u="sng" dirty="0"/>
              <a:t>More important, the application enclave should use an appropriate crypto implementation that is side-channel attack resistant inside the enclave if side-channel attacks are a concern. </a:t>
            </a:r>
          </a:p>
          <a:p>
            <a:r>
              <a:rPr lang="en-US" dirty="0"/>
              <a:t>NOTE: The Intel Advanced Encryption Standard New Instructions (AES-NI) Set is designed to be constant time to prevent timing based side channel attacks.</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12</a:t>
            </a:fld>
            <a:endParaRPr lang="en-US"/>
          </a:p>
        </p:txBody>
      </p:sp>
    </p:spTree>
    <p:extLst>
      <p:ext uri="{BB962C8B-B14F-4D97-AF65-F5344CB8AC3E}">
        <p14:creationId xmlns:p14="http://schemas.microsoft.com/office/powerpoint/2010/main" val="3424533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par>
                                <p:cTn id="11" presetID="3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5"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6" dur="1000"/>
                                        <p:tgtEl>
                                          <p:spTgt spid="3">
                                            <p:txEl>
                                              <p:pRg st="1" end="1"/>
                                            </p:txEl>
                                          </p:spTgt>
                                        </p:tgtEl>
                                      </p:cBhvr>
                                    </p:animEffect>
                                  </p:childTnLst>
                                </p:cTn>
                              </p:par>
                              <p:par>
                                <p:cTn id="17" presetID="31"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1"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2" dur="1000"/>
                                        <p:tgtEl>
                                          <p:spTgt spid="3">
                                            <p:txEl>
                                              <p:pRg st="2" end="2"/>
                                            </p:txEl>
                                          </p:spTgt>
                                        </p:tgtEl>
                                      </p:cBhvr>
                                    </p:animEffect>
                                  </p:childTnLst>
                                </p:cTn>
                              </p:par>
                              <p:par>
                                <p:cTn id="23" presetID="31" presetClass="entr" presetSubtype="0"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p:cTn id="25"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6"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27"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28"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Side channel attack issue bottom line</a:t>
            </a:r>
          </a:p>
        </p:txBody>
      </p:sp>
      <p:sp>
        <p:nvSpPr>
          <p:cNvPr id="3" name="Content Placeholder 2"/>
          <p:cNvSpPr>
            <a:spLocks noGrp="1"/>
          </p:cNvSpPr>
          <p:nvPr>
            <p:ph idx="1"/>
          </p:nvPr>
        </p:nvSpPr>
        <p:spPr/>
        <p:txBody>
          <a:bodyPr/>
          <a:lstStyle/>
          <a:p>
            <a:r>
              <a:rPr lang="en-US" b="1" u="sng" dirty="0"/>
              <a:t>The Intel® architecture aims to provide protection against software side channel attacks at the cache line granularity. The Intel SGX architecture does nothing to improve this position. </a:t>
            </a:r>
          </a:p>
          <a:p>
            <a:endParaRPr lang="en-US" b="1" u="sng" dirty="0"/>
          </a:p>
          <a:p>
            <a:r>
              <a:rPr lang="en-US" b="1" u="sng" dirty="0"/>
              <a:t>More important, the application enclave should use an appropriate crypto implementation that is side-channel attack resistant inside the enclave if side-channel attacks are a concern. </a:t>
            </a:r>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13</a:t>
            </a:fld>
            <a:endParaRPr lang="en-US"/>
          </a:p>
        </p:txBody>
      </p:sp>
    </p:spTree>
    <p:extLst>
      <p:ext uri="{BB962C8B-B14F-4D97-AF65-F5344CB8AC3E}">
        <p14:creationId xmlns:p14="http://schemas.microsoft.com/office/powerpoint/2010/main" val="1880626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Attacker: Required </a:t>
            </a:r>
            <a:r>
              <a:rPr lang="en-US" dirty="0" err="1"/>
              <a:t>skill</a:t>
            </a:r>
            <a:r>
              <a:rPr lang="en-US" b="1" dirty="0" err="1"/>
              <a:t>Z</a:t>
            </a:r>
            <a:endParaRPr lang="en-US" b="1" dirty="0"/>
          </a:p>
        </p:txBody>
      </p:sp>
      <p:sp>
        <p:nvSpPr>
          <p:cNvPr id="3" name="Content Placeholder 2"/>
          <p:cNvSpPr>
            <a:spLocks noGrp="1"/>
          </p:cNvSpPr>
          <p:nvPr>
            <p:ph idx="1"/>
          </p:nvPr>
        </p:nvSpPr>
        <p:spPr/>
        <p:txBody>
          <a:bodyPr>
            <a:normAutofit/>
          </a:bodyPr>
          <a:lstStyle/>
          <a:p>
            <a:r>
              <a:rPr lang="en-US" dirty="0" err="1"/>
              <a:t>SkillZ</a:t>
            </a:r>
            <a:endParaRPr lang="en-US" dirty="0"/>
          </a:p>
          <a:p>
            <a:pPr lvl="1"/>
            <a:r>
              <a:rPr lang="en-US" dirty="0"/>
              <a:t>Code review, both in source and binary level</a:t>
            </a:r>
          </a:p>
          <a:p>
            <a:pPr lvl="1"/>
            <a:r>
              <a:rPr lang="en-US" dirty="0"/>
              <a:t>Reverse engineering</a:t>
            </a:r>
          </a:p>
          <a:p>
            <a:pPr lvl="1"/>
            <a:r>
              <a:rPr lang="en-US" dirty="0"/>
              <a:t>Fuzzing</a:t>
            </a:r>
          </a:p>
          <a:p>
            <a:pPr lvl="1"/>
            <a:r>
              <a:rPr lang="en-US" dirty="0"/>
              <a:t>Crypto, at least basic knowledge (in AES GCM/ECB/CBC/etc.)</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14</a:t>
            </a:fld>
            <a:endParaRPr lang="en-US"/>
          </a:p>
        </p:txBody>
      </p:sp>
    </p:spTree>
    <p:extLst>
      <p:ext uri="{BB962C8B-B14F-4D97-AF65-F5344CB8AC3E}">
        <p14:creationId xmlns:p14="http://schemas.microsoft.com/office/powerpoint/2010/main" val="2505878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Target specifics</a:t>
            </a:r>
          </a:p>
        </p:txBody>
      </p:sp>
      <p:sp>
        <p:nvSpPr>
          <p:cNvPr id="3" name="Content Placeholder 2"/>
          <p:cNvSpPr>
            <a:spLocks noGrp="1"/>
          </p:cNvSpPr>
          <p:nvPr>
            <p:ph idx="1"/>
          </p:nvPr>
        </p:nvSpPr>
        <p:spPr/>
        <p:txBody>
          <a:bodyPr>
            <a:normAutofit/>
          </a:bodyPr>
          <a:lstStyle/>
          <a:p>
            <a:r>
              <a:rPr lang="en-US" dirty="0"/>
              <a:t>Enclaves are small</a:t>
            </a:r>
          </a:p>
          <a:p>
            <a:pPr lvl="1"/>
            <a:r>
              <a:rPr lang="en-US" dirty="0"/>
              <a:t>And can be read</a:t>
            </a:r>
          </a:p>
          <a:p>
            <a:pPr lvl="1"/>
            <a:r>
              <a:rPr lang="en-US" dirty="0"/>
              <a:t>Encrypted enclave is still fuzz-able</a:t>
            </a:r>
          </a:p>
          <a:p>
            <a:r>
              <a:rPr lang="en-US" dirty="0"/>
              <a:t>Most interesting things will be hidden in the enclave</a:t>
            </a:r>
          </a:p>
          <a:p>
            <a:pPr lvl="1"/>
            <a:r>
              <a:rPr lang="en-US" dirty="0"/>
              <a:t>Which makes it the first priority target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15</a:t>
            </a:fld>
            <a:endParaRPr lang="en-US"/>
          </a:p>
        </p:txBody>
      </p:sp>
    </p:spTree>
    <p:extLst>
      <p:ext uri="{BB962C8B-B14F-4D97-AF65-F5344CB8AC3E}">
        <p14:creationId xmlns:p14="http://schemas.microsoft.com/office/powerpoint/2010/main" val="42212080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 note on hardware availability or choose HW wisely</a:t>
            </a:r>
          </a:p>
        </p:txBody>
      </p:sp>
      <p:sp>
        <p:nvSpPr>
          <p:cNvPr id="3" name="Content Placeholder 2"/>
          <p:cNvSpPr>
            <a:spLocks noGrp="1"/>
          </p:cNvSpPr>
          <p:nvPr>
            <p:ph idx="1"/>
          </p:nvPr>
        </p:nvSpPr>
        <p:spPr/>
        <p:txBody>
          <a:bodyPr>
            <a:normAutofit lnSpcReduction="10000"/>
          </a:bodyPr>
          <a:lstStyle/>
          <a:p>
            <a:r>
              <a:rPr lang="en-US" dirty="0"/>
              <a:t>Best way to check for processor support : look at </a:t>
            </a:r>
            <a:r>
              <a:rPr lang="en-US" dirty="0">
                <a:hlinkClick r:id="rId3"/>
              </a:rPr>
              <a:t>http://ark.intel.com/Search/FeatureFilter?productType=processors&amp;SoftwareGuardExtensions=true</a:t>
            </a:r>
            <a:endParaRPr lang="en-US" dirty="0">
              <a:hlinkClick r:id="rId4"/>
            </a:endParaRPr>
          </a:p>
          <a:p>
            <a:r>
              <a:rPr lang="en-US" dirty="0">
                <a:hlinkClick r:id="rId4"/>
              </a:rPr>
              <a:t>https://github.com/ayeks/SGX-hardware</a:t>
            </a:r>
            <a:endParaRPr lang="en-US" dirty="0"/>
          </a:p>
          <a:p>
            <a:r>
              <a:rPr lang="en-US" dirty="0"/>
              <a:t>SGX may be turned off or not supported by BIOS</a:t>
            </a:r>
          </a:p>
          <a:p>
            <a:r>
              <a:rPr lang="en-US" dirty="0"/>
              <a:t>Official requirement: “</a:t>
            </a:r>
            <a:r>
              <a:rPr lang="en-US" b="1" dirty="0"/>
              <a:t>Required Hardware:</a:t>
            </a:r>
            <a:r>
              <a:rPr lang="en-US" dirty="0"/>
              <a:t> 6th generation Intel® Core™ processor (or later) based platform with Intel SGX-enabled BIOS support”</a:t>
            </a:r>
          </a:p>
          <a:p>
            <a:endParaRPr lang="en-US" dirty="0"/>
          </a:p>
          <a:p>
            <a:endParaRPr lang="en-US" dirty="0"/>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16</a:t>
            </a:fld>
            <a:endParaRPr lang="en-US"/>
          </a:p>
        </p:txBody>
      </p:sp>
    </p:spTree>
    <p:extLst>
      <p:ext uri="{BB962C8B-B14F-4D97-AF65-F5344CB8AC3E}">
        <p14:creationId xmlns:p14="http://schemas.microsoft.com/office/powerpoint/2010/main" val="27875535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SDK and PSW(Platform software)</a:t>
            </a:r>
            <a:endParaRPr lang="ru-RU" dirty="0"/>
          </a:p>
        </p:txBody>
      </p:sp>
      <p:sp>
        <p:nvSpPr>
          <p:cNvPr id="3" name="Объект 2"/>
          <p:cNvSpPr>
            <a:spLocks noGrp="1"/>
          </p:cNvSpPr>
          <p:nvPr>
            <p:ph idx="1"/>
          </p:nvPr>
        </p:nvSpPr>
        <p:spPr/>
        <p:txBody>
          <a:bodyPr/>
          <a:lstStyle/>
          <a:p>
            <a:r>
              <a:rPr lang="en-US" dirty="0"/>
              <a:t>PSW (platform software) is out of scope</a:t>
            </a:r>
          </a:p>
          <a:p>
            <a:pPr lvl="1"/>
            <a:r>
              <a:rPr lang="en-US" dirty="0"/>
              <a:t>Predefined enclaves (quoting, licensing, provisioning)	</a:t>
            </a:r>
          </a:p>
          <a:p>
            <a:pPr lvl="1"/>
            <a:r>
              <a:rPr lang="en-US" dirty="0" err="1"/>
              <a:t>aesm_service</a:t>
            </a:r>
            <a:r>
              <a:rPr lang="en-US" dirty="0"/>
              <a:t> is intended to orchestrate all of them</a:t>
            </a:r>
          </a:p>
          <a:p>
            <a:pPr marL="457200" lvl="1" indent="0">
              <a:buNone/>
            </a:pPr>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17</a:t>
            </a:fld>
            <a:endParaRPr lang="en-US"/>
          </a:p>
        </p:txBody>
      </p:sp>
    </p:spTree>
    <p:extLst>
      <p:ext uri="{BB962C8B-B14F-4D97-AF65-F5344CB8AC3E}">
        <p14:creationId xmlns:p14="http://schemas.microsoft.com/office/powerpoint/2010/main" val="431056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and installing environment - windows</a:t>
            </a:r>
          </a:p>
        </p:txBody>
      </p:sp>
      <p:sp>
        <p:nvSpPr>
          <p:cNvPr id="3" name="Content Placeholder 2"/>
          <p:cNvSpPr>
            <a:spLocks noGrp="1"/>
          </p:cNvSpPr>
          <p:nvPr>
            <p:ph idx="1"/>
          </p:nvPr>
        </p:nvSpPr>
        <p:spPr/>
        <p:txBody>
          <a:bodyPr>
            <a:normAutofit fontScale="92500" lnSpcReduction="10000"/>
          </a:bodyPr>
          <a:lstStyle/>
          <a:p>
            <a:r>
              <a:rPr lang="en-US" dirty="0">
                <a:hlinkClick r:id="rId3"/>
              </a:rPr>
              <a:t>Installation guide</a:t>
            </a:r>
            <a:endParaRPr lang="en-US" dirty="0"/>
          </a:p>
          <a:p>
            <a:r>
              <a:rPr lang="en-US" dirty="0"/>
              <a:t>Revision: 1.7 (Intel® SGX SDK version: 1.7.100.35600)</a:t>
            </a:r>
          </a:p>
          <a:p>
            <a:r>
              <a:rPr lang="en-US" dirty="0"/>
              <a:t>Visual Studio 2013/2015</a:t>
            </a:r>
          </a:p>
          <a:p>
            <a:r>
              <a:rPr lang="en-US" dirty="0"/>
              <a:t>Debugger is included for debug mode enclaves</a:t>
            </a:r>
          </a:p>
          <a:p>
            <a:r>
              <a:rPr lang="en-US" dirty="0"/>
              <a:t>Enclave simulation exists</a:t>
            </a:r>
          </a:p>
          <a:p>
            <a:r>
              <a:rPr lang="en-US" b="1" dirty="0"/>
              <a:t>Required Hardware:</a:t>
            </a:r>
            <a:r>
              <a:rPr lang="en-US" dirty="0"/>
              <a:t> ”6th generation Intel® Core™ processor (or later) based platform with Intel SGX-enabled BIOS support”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18</a:t>
            </a:fld>
            <a:endParaRPr lang="en-US"/>
          </a:p>
        </p:txBody>
      </p:sp>
    </p:spTree>
    <p:extLst>
      <p:ext uri="{BB962C8B-B14F-4D97-AF65-F5344CB8AC3E}">
        <p14:creationId xmlns:p14="http://schemas.microsoft.com/office/powerpoint/2010/main" val="5562886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and installing environment - </a:t>
            </a:r>
            <a:r>
              <a:rPr lang="en-US" dirty="0" err="1"/>
              <a:t>LInux</a:t>
            </a:r>
            <a:endParaRPr lang="en-US" dirty="0"/>
          </a:p>
        </p:txBody>
      </p:sp>
      <p:sp>
        <p:nvSpPr>
          <p:cNvPr id="3" name="Content Placeholder 2"/>
          <p:cNvSpPr>
            <a:spLocks noGrp="1"/>
          </p:cNvSpPr>
          <p:nvPr>
            <p:ph idx="1"/>
          </p:nvPr>
        </p:nvSpPr>
        <p:spPr/>
        <p:txBody>
          <a:bodyPr>
            <a:normAutofit/>
          </a:bodyPr>
          <a:lstStyle/>
          <a:p>
            <a:r>
              <a:rPr lang="en-US" dirty="0">
                <a:hlinkClick r:id="rId3"/>
              </a:rPr>
              <a:t>Installation guide</a:t>
            </a:r>
            <a:r>
              <a:rPr lang="en-US" dirty="0"/>
              <a:t> </a:t>
            </a:r>
          </a:p>
          <a:p>
            <a:r>
              <a:rPr lang="en-US" dirty="0"/>
              <a:t>Revision: 1.8 (Linux 1.8 Open Source)</a:t>
            </a:r>
          </a:p>
          <a:p>
            <a:r>
              <a:rPr lang="en-US" dirty="0"/>
              <a:t>Eclipse with the plugin </a:t>
            </a:r>
          </a:p>
          <a:p>
            <a:r>
              <a:rPr lang="en-US" dirty="0"/>
              <a:t>Debugger is included for debug mode enclaves (</a:t>
            </a:r>
            <a:r>
              <a:rPr lang="en-US" dirty="0" err="1"/>
              <a:t>sgx_gdb</a:t>
            </a:r>
            <a:r>
              <a:rPr lang="en-US" dirty="0"/>
              <a:t>)</a:t>
            </a:r>
          </a:p>
          <a:p>
            <a:r>
              <a:rPr lang="en-US" b="1" dirty="0"/>
              <a:t>Required Hardware:</a:t>
            </a:r>
            <a:r>
              <a:rPr lang="en-US" dirty="0"/>
              <a:t> ”6th generation Intel® Core™ processor (or later) based platform with Intel SGX-enabled BIOS support”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19</a:t>
            </a:fld>
            <a:endParaRPr lang="en-US"/>
          </a:p>
        </p:txBody>
      </p:sp>
    </p:spTree>
    <p:extLst>
      <p:ext uri="{BB962C8B-B14F-4D97-AF65-F5344CB8AC3E}">
        <p14:creationId xmlns:p14="http://schemas.microsoft.com/office/powerpoint/2010/main" val="3139921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fontScale="85000" lnSpcReduction="10000"/>
          </a:bodyPr>
          <a:lstStyle/>
          <a:p>
            <a:r>
              <a:rPr lang="en-US" dirty="0"/>
              <a:t>Michael Atlas</a:t>
            </a:r>
          </a:p>
          <a:p>
            <a:pPr lvl="1"/>
            <a:r>
              <a:rPr lang="en-US" dirty="0"/>
              <a:t>working ~10 years as a security researcher at various places, such as Intel, NDS and Cisco @Haifa, Israel</a:t>
            </a:r>
          </a:p>
          <a:p>
            <a:pPr lvl="1"/>
            <a:r>
              <a:rPr lang="en-US" dirty="0"/>
              <a:t>@w s at reverse engineering stack exchange</a:t>
            </a:r>
          </a:p>
          <a:p>
            <a:r>
              <a:rPr lang="en-US" dirty="0"/>
              <a:t>Legal</a:t>
            </a:r>
          </a:p>
          <a:p>
            <a:pPr lvl="1"/>
            <a:r>
              <a:rPr lang="en-US" dirty="0"/>
              <a:t>The opinions expressed in this presentation and on the following slides are </a:t>
            </a:r>
            <a:r>
              <a:rPr lang="en-US" u="sng" dirty="0"/>
              <a:t>solely those of the presenter</a:t>
            </a:r>
            <a:r>
              <a:rPr lang="en-US" dirty="0"/>
              <a:t> and not necessarily those of any of the presenters current, previous, or future employers </a:t>
            </a:r>
            <a:r>
              <a:rPr lang="en-US" dirty="0">
                <a:sym typeface="Wingdings" panose="05000000000000000000" pitchFamily="2" charset="2"/>
              </a:rPr>
              <a:t></a:t>
            </a:r>
            <a:endParaRPr lang="en-US" dirty="0"/>
          </a:p>
          <a:p>
            <a:pPr lvl="1"/>
            <a:r>
              <a:rPr lang="en-US" dirty="0"/>
              <a:t>This is not SGX advertisement presentation (there are a lot of others, better then this one)</a:t>
            </a:r>
          </a:p>
          <a:p>
            <a:pPr lvl="1"/>
            <a:r>
              <a:rPr lang="en-US" dirty="0"/>
              <a:t>I respect the signed NDAs. Please expect “I can not answer this question” as an answer for really interesting things.</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a:t>
            </a:fld>
            <a:endParaRPr lang="en-US"/>
          </a:p>
        </p:txBody>
      </p:sp>
    </p:spTree>
    <p:extLst>
      <p:ext uri="{BB962C8B-B14F-4D97-AF65-F5344CB8AC3E}">
        <p14:creationId xmlns:p14="http://schemas.microsoft.com/office/powerpoint/2010/main" val="4190637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4212" y="5178829"/>
            <a:ext cx="8559540" cy="1538778"/>
          </a:xfrm>
        </p:spPr>
        <p:txBody>
          <a:bodyPr>
            <a:normAutofit/>
          </a:bodyPr>
          <a:lstStyle/>
          <a:p>
            <a:r>
              <a:rPr lang="en-US" dirty="0"/>
              <a:t>SGX enclave EDL file syntax and capabilities</a:t>
            </a:r>
            <a:endParaRPr lang="ru-RU" dirty="0"/>
          </a:p>
        </p:txBody>
      </p:sp>
      <p:sp>
        <p:nvSpPr>
          <p:cNvPr id="3" name="Объект 2"/>
          <p:cNvSpPr>
            <a:spLocks noGrp="1"/>
          </p:cNvSpPr>
          <p:nvPr>
            <p:ph idx="1"/>
          </p:nvPr>
        </p:nvSpPr>
        <p:spPr>
          <a:xfrm>
            <a:off x="684212" y="685800"/>
            <a:ext cx="3332617" cy="3615267"/>
          </a:xfrm>
        </p:spPr>
        <p:txBody>
          <a:bodyPr/>
          <a:lstStyle/>
          <a:p>
            <a:r>
              <a:rPr lang="en-US" dirty="0"/>
              <a:t>Best example: </a:t>
            </a:r>
            <a:r>
              <a:rPr lang="en-US" dirty="0" err="1"/>
              <a:t>SampleEnclave</a:t>
            </a:r>
            <a:r>
              <a:rPr lang="en-US" dirty="0"/>
              <a:t> in the SDK</a:t>
            </a:r>
          </a:p>
          <a:p>
            <a:r>
              <a:rPr lang="en-US" dirty="0">
                <a:hlinkClick r:id="rId3"/>
              </a:rPr>
              <a:t>Docs</a:t>
            </a:r>
            <a:endParaRPr lang="en-US" dirty="0"/>
          </a:p>
          <a:p>
            <a:r>
              <a:rPr lang="en-US" dirty="0"/>
              <a:t>IDL like idea</a:t>
            </a:r>
          </a:p>
          <a:p>
            <a:endParaRPr lang="ru-RU" dirty="0"/>
          </a:p>
        </p:txBody>
      </p:sp>
      <p:sp>
        <p:nvSpPr>
          <p:cNvPr id="6" name="Rectangle 2"/>
          <p:cNvSpPr>
            <a:spLocks noChangeArrowheads="1"/>
          </p:cNvSpPr>
          <p:nvPr/>
        </p:nvSpPr>
        <p:spPr bwMode="auto">
          <a:xfrm>
            <a:off x="3722915" y="1432675"/>
            <a:ext cx="8799204"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enclave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trusted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 define ECALLs here.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public </a:t>
            </a:r>
            <a:r>
              <a:rPr lang="en-US" altLang="en-US" sz="1100" dirty="0" err="1"/>
              <a:t>int</a:t>
            </a:r>
            <a:r>
              <a:rPr lang="en-US" altLang="en-US" sz="1100" dirty="0"/>
              <a:t> </a:t>
            </a:r>
            <a:r>
              <a:rPr lang="en-US" altLang="en-US" sz="1100" dirty="0" err="1"/>
              <a:t>ecall_update_epg</a:t>
            </a: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public </a:t>
            </a:r>
            <a:r>
              <a:rPr lang="en-US" altLang="en-US" sz="1100" dirty="0" err="1"/>
              <a:t>int</a:t>
            </a:r>
            <a:r>
              <a:rPr lang="en-US" altLang="en-US" sz="1100" dirty="0"/>
              <a:t> </a:t>
            </a:r>
            <a:r>
              <a:rPr lang="en-US" altLang="en-US" sz="1100" dirty="0" err="1"/>
              <a:t>ecall_get_epg_page</a:t>
            </a:r>
            <a:r>
              <a:rPr lang="en-US" altLang="en-US" sz="1100" dirty="0"/>
              <a:t>(</a:t>
            </a:r>
            <a:r>
              <a:rPr lang="en-US" altLang="en-US" sz="1100" dirty="0" err="1"/>
              <a:t>int</a:t>
            </a:r>
            <a:r>
              <a:rPr lang="en-US" altLang="en-US" sz="1100" dirty="0"/>
              <a:t> number, </a:t>
            </a:r>
            <a:r>
              <a:rPr lang="en-US" altLang="en-US" sz="1100" dirty="0" err="1"/>
              <a:t>size_t</a:t>
            </a:r>
            <a:r>
              <a:rPr lang="en-US" altLang="en-US" sz="1100" dirty="0"/>
              <a:t> </a:t>
            </a:r>
            <a:r>
              <a:rPr lang="en-US" altLang="en-US" sz="1100" dirty="0" err="1"/>
              <a:t>strsize</a:t>
            </a:r>
            <a:r>
              <a:rPr lang="en-US" altLang="en-US" sz="1100" dirty="0"/>
              <a:t>, [out, size=</a:t>
            </a:r>
            <a:r>
              <a:rPr lang="en-US" altLang="en-US" sz="1100" dirty="0" err="1"/>
              <a:t>strsize</a:t>
            </a:r>
            <a:r>
              <a:rPr lang="en-US" altLang="en-US" sz="1100" dirty="0"/>
              <a:t>] void* page);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public </a:t>
            </a:r>
            <a:r>
              <a:rPr lang="en-US" altLang="en-US" sz="1100" dirty="0" err="1"/>
              <a:t>int</a:t>
            </a:r>
            <a:r>
              <a:rPr lang="en-US" altLang="en-US" sz="1100" dirty="0"/>
              <a:t> </a:t>
            </a:r>
            <a:r>
              <a:rPr lang="en-US" altLang="en-US" sz="1100" dirty="0" err="1"/>
              <a:t>ecall_get_movie_chunk</a:t>
            </a:r>
            <a:r>
              <a:rPr lang="en-US" altLang="en-US" sz="1100" dirty="0"/>
              <a:t>(</a:t>
            </a:r>
            <a:r>
              <a:rPr lang="en-US" altLang="en-US" sz="1100" dirty="0" err="1"/>
              <a:t>size_t</a:t>
            </a:r>
            <a:r>
              <a:rPr lang="en-US" altLang="en-US" sz="1100" dirty="0"/>
              <a:t> </a:t>
            </a:r>
            <a:r>
              <a:rPr lang="en-US" altLang="en-US" sz="1100" dirty="0" err="1"/>
              <a:t>movie_id</a:t>
            </a:r>
            <a:r>
              <a:rPr lang="en-US" altLang="en-US" sz="1100" dirty="0"/>
              <a:t>, </a:t>
            </a:r>
            <a:r>
              <a:rPr lang="en-US" altLang="en-US" sz="1100" dirty="0" err="1"/>
              <a:t>size_t</a:t>
            </a:r>
            <a:r>
              <a:rPr lang="en-US" altLang="en-US" sz="1100" dirty="0"/>
              <a:t> </a:t>
            </a:r>
            <a:r>
              <a:rPr lang="en-US" altLang="en-US" sz="1100" dirty="0" err="1"/>
              <a:t>chunk_id</a:t>
            </a:r>
            <a:r>
              <a:rPr lang="en-US" altLang="en-US" sz="1100" dirty="0"/>
              <a:t>, </a:t>
            </a:r>
            <a:r>
              <a:rPr lang="en-US" altLang="en-US" sz="1100" dirty="0" err="1"/>
              <a:t>size_t</a:t>
            </a:r>
            <a:r>
              <a:rPr lang="en-US" altLang="en-US" sz="1100" dirty="0"/>
              <a:t> </a:t>
            </a:r>
            <a:r>
              <a:rPr lang="en-US" altLang="en-US" sz="1100" dirty="0" err="1"/>
              <a:t>chunk_size</a:t>
            </a:r>
            <a:r>
              <a:rPr lang="en-US" altLang="en-US" sz="1100" dirty="0"/>
              <a:t>, [out, size=</a:t>
            </a:r>
            <a:r>
              <a:rPr lang="en-US" altLang="en-US" sz="1100" dirty="0" err="1"/>
              <a:t>chunk_size</a:t>
            </a:r>
            <a:r>
              <a:rPr lang="en-US" altLang="en-US" sz="1100" dirty="0"/>
              <a:t>] void* chunk);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public </a:t>
            </a:r>
            <a:r>
              <a:rPr lang="en-US" altLang="en-US" sz="1100" dirty="0" err="1"/>
              <a:t>int</a:t>
            </a:r>
            <a:r>
              <a:rPr lang="en-US" altLang="en-US" sz="1100" dirty="0"/>
              <a:t> </a:t>
            </a:r>
            <a:r>
              <a:rPr lang="en-US" altLang="en-US" sz="1100" dirty="0" err="1"/>
              <a:t>ecall_purge_filesystem</a:t>
            </a:r>
            <a:r>
              <a:rPr lang="en-US" altLang="en-US" sz="1100" dirty="0"/>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untrusted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 define OCALLs here.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void* </a:t>
            </a:r>
            <a:r>
              <a:rPr lang="en-US" altLang="en-US" sz="1100" dirty="0" err="1"/>
              <a:t>ocall_file_open</a:t>
            </a:r>
            <a:r>
              <a:rPr lang="en-US" altLang="en-US" sz="1100" dirty="0"/>
              <a:t> ([in, </a:t>
            </a:r>
            <a:r>
              <a:rPr lang="en-US" altLang="en-US" sz="1100" dirty="0" err="1"/>
              <a:t>out,string</a:t>
            </a:r>
            <a:r>
              <a:rPr lang="en-US" altLang="en-US" sz="1100" dirty="0"/>
              <a:t>] char* </a:t>
            </a:r>
            <a:r>
              <a:rPr lang="en-US" altLang="en-US" sz="1100" dirty="0" err="1"/>
              <a:t>file_name</a:t>
            </a:r>
            <a:r>
              <a:rPr lang="en-US" altLang="en-US" sz="1100" dirty="0"/>
              <a:t>, [</a:t>
            </a:r>
            <a:r>
              <a:rPr lang="en-US" altLang="en-US" sz="1100" dirty="0" err="1"/>
              <a:t>in,out,string</a:t>
            </a:r>
            <a:r>
              <a:rPr lang="en-US" altLang="en-US" sz="1100" dirty="0"/>
              <a:t>] char* format);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ocall_file_close</a:t>
            </a:r>
            <a:r>
              <a:rPr lang="en-US" altLang="en-US" sz="1100" dirty="0"/>
              <a:t>([</a:t>
            </a:r>
            <a:r>
              <a:rPr lang="en-US" altLang="en-US" sz="1100" dirty="0" err="1"/>
              <a:t>user_check</a:t>
            </a:r>
            <a:r>
              <a:rPr lang="en-US" altLang="en-US" sz="1100" dirty="0"/>
              <a:t>]void* handle); //</a:t>
            </a:r>
            <a:r>
              <a:rPr lang="en-US" altLang="en-US" sz="1100" dirty="0" err="1"/>
              <a:t>size_t</a:t>
            </a:r>
            <a:r>
              <a:rPr lang="en-US" altLang="en-US" sz="1100" dirty="0"/>
              <a:t> is used </a:t>
            </a:r>
            <a:r>
              <a:rPr lang="en-US" altLang="en-US" sz="1100" dirty="0" err="1"/>
              <a:t>foir</a:t>
            </a:r>
            <a:r>
              <a:rPr lang="en-US" altLang="en-US" sz="1100" dirty="0"/>
              <a:t> passing a file pointer</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size_t</a:t>
            </a:r>
            <a:r>
              <a:rPr lang="en-US" altLang="en-US" sz="1100" dirty="0"/>
              <a:t> </a:t>
            </a:r>
            <a:r>
              <a:rPr lang="en-US" altLang="en-US" sz="1100" dirty="0" err="1"/>
              <a:t>ocall_sealed_file_read_page</a:t>
            </a:r>
            <a:r>
              <a:rPr lang="en-US" altLang="en-US" sz="1100" dirty="0"/>
              <a:t>([</a:t>
            </a:r>
            <a:r>
              <a:rPr lang="en-US" altLang="en-US" sz="1100" dirty="0" err="1"/>
              <a:t>user_check</a:t>
            </a:r>
            <a:r>
              <a:rPr lang="en-US" altLang="en-US" sz="1100" dirty="0"/>
              <a:t>]void* handle, </a:t>
            </a:r>
            <a:r>
              <a:rPr lang="en-US" altLang="en-US" sz="1100" dirty="0" err="1"/>
              <a:t>size_t</a:t>
            </a:r>
            <a:r>
              <a:rPr lang="en-US" altLang="en-US" sz="1100" dirty="0"/>
              <a:t> offset, [</a:t>
            </a:r>
            <a:r>
              <a:rPr lang="en-US" altLang="en-US" sz="1100" dirty="0" err="1"/>
              <a:t>in,out</a:t>
            </a:r>
            <a:r>
              <a:rPr lang="en-US" altLang="en-US" sz="1100" dirty="0"/>
              <a:t>]unsigned char data[1024]);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size_t</a:t>
            </a:r>
            <a:r>
              <a:rPr lang="en-US" altLang="en-US" sz="1100" dirty="0"/>
              <a:t> </a:t>
            </a:r>
            <a:r>
              <a:rPr lang="en-US" altLang="en-US" sz="1100" dirty="0" err="1"/>
              <a:t>ocall_sealed_file_write_page</a:t>
            </a:r>
            <a:r>
              <a:rPr lang="en-US" altLang="en-US" sz="1100" dirty="0"/>
              <a:t>([</a:t>
            </a:r>
            <a:r>
              <a:rPr lang="en-US" altLang="en-US" sz="1100" dirty="0" err="1"/>
              <a:t>user_check</a:t>
            </a:r>
            <a:r>
              <a:rPr lang="en-US" altLang="en-US" sz="1100" dirty="0"/>
              <a:t>]void *handle, </a:t>
            </a:r>
            <a:r>
              <a:rPr lang="en-US" altLang="en-US" sz="1100" dirty="0" err="1"/>
              <a:t>size_t</a:t>
            </a:r>
            <a:r>
              <a:rPr lang="en-US" altLang="en-US" sz="1100" dirty="0"/>
              <a:t> offset, [</a:t>
            </a:r>
            <a:r>
              <a:rPr lang="en-US" altLang="en-US" sz="1100" dirty="0" err="1"/>
              <a:t>in,out</a:t>
            </a:r>
            <a:r>
              <a:rPr lang="en-US" altLang="en-US" sz="1100" dirty="0"/>
              <a:t>]unsigned char data[1024]);</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ocall_socket_connect</a:t>
            </a:r>
            <a:r>
              <a:rPr lang="en-US" altLang="en-US" sz="1100" dirty="0"/>
              <a:t> ([in, string]char *</a:t>
            </a:r>
            <a:r>
              <a:rPr lang="en-US" altLang="en-US" sz="1100" dirty="0" err="1"/>
              <a:t>url</a:t>
            </a:r>
            <a:r>
              <a:rPr lang="en-US" altLang="en-US" sz="1100" dirty="0"/>
              <a:t>, unsigned </a:t>
            </a:r>
            <a:r>
              <a:rPr lang="en-US" altLang="en-US" sz="1100" dirty="0" err="1"/>
              <a:t>int</a:t>
            </a:r>
            <a:r>
              <a:rPr lang="en-US" altLang="en-US" sz="1100" dirty="0"/>
              <a:t> port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ocall_socket_send</a:t>
            </a:r>
            <a:r>
              <a:rPr lang="en-US" altLang="en-US" sz="1100" dirty="0"/>
              <a:t>    ([in, out, size=</a:t>
            </a:r>
            <a:r>
              <a:rPr lang="en-US" altLang="en-US" sz="1100" dirty="0" err="1"/>
              <a:t>data_size</a:t>
            </a:r>
            <a:r>
              <a:rPr lang="en-US" altLang="en-US" sz="1100" dirty="0"/>
              <a:t>] void* </a:t>
            </a:r>
            <a:r>
              <a:rPr lang="en-US" altLang="en-US" sz="1100" dirty="0" err="1"/>
              <a:t>data,size_t</a:t>
            </a:r>
            <a:r>
              <a:rPr lang="en-US" altLang="en-US" sz="1100" dirty="0"/>
              <a:t> </a:t>
            </a:r>
            <a:r>
              <a:rPr lang="en-US" altLang="en-US" sz="1100" dirty="0" err="1"/>
              <a:t>data_size</a:t>
            </a: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ocall_socket_receive</a:t>
            </a:r>
            <a:r>
              <a:rPr lang="en-US" altLang="en-US" sz="1100" dirty="0"/>
              <a:t> ([in, out, size=</a:t>
            </a:r>
            <a:r>
              <a:rPr lang="en-US" altLang="en-US" sz="1100" dirty="0" err="1"/>
              <a:t>data_size</a:t>
            </a:r>
            <a:r>
              <a:rPr lang="en-US" altLang="en-US" sz="1100" dirty="0"/>
              <a:t>] void* </a:t>
            </a:r>
            <a:r>
              <a:rPr lang="en-US" altLang="en-US" sz="1100" dirty="0" err="1"/>
              <a:t>data,size_t</a:t>
            </a:r>
            <a:r>
              <a:rPr lang="en-US" altLang="en-US" sz="1100" dirty="0"/>
              <a:t> </a:t>
            </a:r>
            <a:r>
              <a:rPr lang="en-US" altLang="en-US" sz="1100" dirty="0" err="1"/>
              <a:t>data_size</a:t>
            </a: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ocall_socket_shutdown</a:t>
            </a: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20</a:t>
            </a:fld>
            <a:endParaRPr lang="en-US"/>
          </a:p>
        </p:txBody>
      </p:sp>
    </p:spTree>
    <p:extLst>
      <p:ext uri="{BB962C8B-B14F-4D97-AF65-F5344CB8AC3E}">
        <p14:creationId xmlns:p14="http://schemas.microsoft.com/office/powerpoint/2010/main" val="18379433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4212" y="5178829"/>
            <a:ext cx="8559540" cy="1538778"/>
          </a:xfrm>
        </p:spPr>
        <p:txBody>
          <a:bodyPr>
            <a:normAutofit/>
          </a:bodyPr>
          <a:lstStyle/>
          <a:p>
            <a:r>
              <a:rPr lang="en-US" dirty="0"/>
              <a:t>SGX enclave EDL file syntax and capabilities</a:t>
            </a:r>
            <a:endParaRPr lang="ru-RU" dirty="0"/>
          </a:p>
        </p:txBody>
      </p:sp>
      <p:sp>
        <p:nvSpPr>
          <p:cNvPr id="3" name="Объект 2"/>
          <p:cNvSpPr>
            <a:spLocks noGrp="1"/>
          </p:cNvSpPr>
          <p:nvPr>
            <p:ph idx="1"/>
          </p:nvPr>
        </p:nvSpPr>
        <p:spPr>
          <a:xfrm>
            <a:off x="684212" y="685800"/>
            <a:ext cx="3332617" cy="3615267"/>
          </a:xfrm>
        </p:spPr>
        <p:txBody>
          <a:bodyPr/>
          <a:lstStyle/>
          <a:p>
            <a:r>
              <a:rPr lang="en-US" dirty="0"/>
              <a:t>Best example: </a:t>
            </a:r>
            <a:r>
              <a:rPr lang="en-US" dirty="0" err="1"/>
              <a:t>SampleEnclave</a:t>
            </a:r>
            <a:r>
              <a:rPr lang="en-US" dirty="0"/>
              <a:t> in the SDK</a:t>
            </a:r>
          </a:p>
          <a:p>
            <a:r>
              <a:rPr lang="en-US" dirty="0">
                <a:hlinkClick r:id="rId3"/>
              </a:rPr>
              <a:t>Docs</a:t>
            </a:r>
            <a:endParaRPr lang="en-US" dirty="0"/>
          </a:p>
          <a:p>
            <a:r>
              <a:rPr lang="en-US" dirty="0"/>
              <a:t>IDL like idea</a:t>
            </a:r>
          </a:p>
          <a:p>
            <a:endParaRPr lang="ru-RU" dirty="0"/>
          </a:p>
        </p:txBody>
      </p:sp>
      <p:sp>
        <p:nvSpPr>
          <p:cNvPr id="6" name="Rectangle 2"/>
          <p:cNvSpPr>
            <a:spLocks noChangeArrowheads="1"/>
          </p:cNvSpPr>
          <p:nvPr/>
        </p:nvSpPr>
        <p:spPr bwMode="auto">
          <a:xfrm>
            <a:off x="3722915" y="1432675"/>
            <a:ext cx="9382697"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enclave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b="1" u="sng" dirty="0">
                <a:solidFill>
                  <a:srgbClr val="002060"/>
                </a:solidFill>
              </a:rPr>
              <a:t>trusted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u="sng" dirty="0">
                <a:solidFill>
                  <a:srgbClr val="002060"/>
                </a:solidFill>
              </a:rPr>
              <a:t>        /* define ECALLs here.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u="sng" dirty="0">
                <a:solidFill>
                  <a:srgbClr val="002060"/>
                </a:solidFill>
              </a:rPr>
              <a:t>	public </a:t>
            </a:r>
            <a:r>
              <a:rPr lang="en-US" altLang="en-US" sz="1100" b="1" u="sng" dirty="0" err="1">
                <a:solidFill>
                  <a:srgbClr val="002060"/>
                </a:solidFill>
              </a:rPr>
              <a:t>int</a:t>
            </a:r>
            <a:r>
              <a:rPr lang="en-US" altLang="en-US" sz="1100" b="1" u="sng" dirty="0">
                <a:solidFill>
                  <a:srgbClr val="002060"/>
                </a:solidFill>
              </a:rPr>
              <a:t> </a:t>
            </a:r>
            <a:r>
              <a:rPr lang="en-US" altLang="en-US" sz="1100" b="1" u="sng" dirty="0" err="1">
                <a:solidFill>
                  <a:srgbClr val="002060"/>
                </a:solidFill>
              </a:rPr>
              <a:t>ecall_update_epg</a:t>
            </a:r>
            <a:r>
              <a:rPr lang="en-US" altLang="en-US" sz="1100" b="1" u="sng" dirty="0">
                <a:solidFill>
                  <a:srgbClr val="002060"/>
                </a:solidFill>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u="sng" dirty="0">
                <a:solidFill>
                  <a:srgbClr val="002060"/>
                </a:solidFill>
              </a:rPr>
              <a:t>	public </a:t>
            </a:r>
            <a:r>
              <a:rPr lang="en-US" altLang="en-US" sz="1100" b="1" u="sng" dirty="0" err="1">
                <a:solidFill>
                  <a:srgbClr val="002060"/>
                </a:solidFill>
              </a:rPr>
              <a:t>int</a:t>
            </a:r>
            <a:r>
              <a:rPr lang="en-US" altLang="en-US" sz="1100" b="1" u="sng" dirty="0">
                <a:solidFill>
                  <a:srgbClr val="002060"/>
                </a:solidFill>
              </a:rPr>
              <a:t> </a:t>
            </a:r>
            <a:r>
              <a:rPr lang="en-US" altLang="en-US" sz="1100" b="1" u="sng" dirty="0" err="1">
                <a:solidFill>
                  <a:srgbClr val="002060"/>
                </a:solidFill>
              </a:rPr>
              <a:t>ecall_get_epg_page</a:t>
            </a:r>
            <a:r>
              <a:rPr lang="en-US" altLang="en-US" sz="1100" b="1" u="sng" dirty="0">
                <a:solidFill>
                  <a:srgbClr val="002060"/>
                </a:solidFill>
              </a:rPr>
              <a:t>(</a:t>
            </a:r>
            <a:r>
              <a:rPr lang="en-US" altLang="en-US" sz="1100" b="1" u="sng" dirty="0" err="1">
                <a:solidFill>
                  <a:srgbClr val="002060"/>
                </a:solidFill>
              </a:rPr>
              <a:t>int</a:t>
            </a:r>
            <a:r>
              <a:rPr lang="en-US" altLang="en-US" sz="1100" b="1" u="sng" dirty="0">
                <a:solidFill>
                  <a:srgbClr val="002060"/>
                </a:solidFill>
              </a:rPr>
              <a:t> number, </a:t>
            </a:r>
            <a:r>
              <a:rPr lang="en-US" altLang="en-US" sz="1100" b="1" u="sng" dirty="0" err="1">
                <a:solidFill>
                  <a:srgbClr val="002060"/>
                </a:solidFill>
              </a:rPr>
              <a:t>size_t</a:t>
            </a:r>
            <a:r>
              <a:rPr lang="en-US" altLang="en-US" sz="1100" b="1" u="sng" dirty="0">
                <a:solidFill>
                  <a:srgbClr val="002060"/>
                </a:solidFill>
              </a:rPr>
              <a:t> </a:t>
            </a:r>
            <a:r>
              <a:rPr lang="en-US" altLang="en-US" sz="1100" b="1" u="sng" dirty="0" err="1">
                <a:solidFill>
                  <a:srgbClr val="002060"/>
                </a:solidFill>
              </a:rPr>
              <a:t>strsize</a:t>
            </a:r>
            <a:r>
              <a:rPr lang="en-US" altLang="en-US" sz="1100" b="1" u="sng" dirty="0">
                <a:solidFill>
                  <a:srgbClr val="002060"/>
                </a:solidFill>
              </a:rPr>
              <a:t>, [out, size=</a:t>
            </a:r>
            <a:r>
              <a:rPr lang="en-US" altLang="en-US" sz="1100" b="1" u="sng" dirty="0" err="1">
                <a:solidFill>
                  <a:srgbClr val="002060"/>
                </a:solidFill>
              </a:rPr>
              <a:t>strsize</a:t>
            </a:r>
            <a:r>
              <a:rPr lang="en-US" altLang="en-US" sz="1100" b="1" u="sng" dirty="0">
                <a:solidFill>
                  <a:srgbClr val="002060"/>
                </a:solidFill>
              </a:rPr>
              <a:t>] void* page);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u="sng" dirty="0">
                <a:solidFill>
                  <a:srgbClr val="002060"/>
                </a:solidFill>
              </a:rPr>
              <a:t>	public </a:t>
            </a:r>
            <a:r>
              <a:rPr lang="en-US" altLang="en-US" sz="1100" b="1" u="sng" dirty="0" err="1">
                <a:solidFill>
                  <a:srgbClr val="002060"/>
                </a:solidFill>
              </a:rPr>
              <a:t>int</a:t>
            </a:r>
            <a:r>
              <a:rPr lang="en-US" altLang="en-US" sz="1100" b="1" u="sng" dirty="0">
                <a:solidFill>
                  <a:srgbClr val="002060"/>
                </a:solidFill>
              </a:rPr>
              <a:t> </a:t>
            </a:r>
            <a:r>
              <a:rPr lang="en-US" altLang="en-US" sz="1100" b="1" u="sng" dirty="0" err="1">
                <a:solidFill>
                  <a:srgbClr val="002060"/>
                </a:solidFill>
              </a:rPr>
              <a:t>ecall_get_movie_chunk</a:t>
            </a:r>
            <a:r>
              <a:rPr lang="en-US" altLang="en-US" sz="1100" b="1" u="sng" dirty="0">
                <a:solidFill>
                  <a:srgbClr val="002060"/>
                </a:solidFill>
              </a:rPr>
              <a:t>(</a:t>
            </a:r>
            <a:r>
              <a:rPr lang="en-US" altLang="en-US" sz="1100" b="1" u="sng" dirty="0" err="1">
                <a:solidFill>
                  <a:srgbClr val="002060"/>
                </a:solidFill>
              </a:rPr>
              <a:t>size_t</a:t>
            </a:r>
            <a:r>
              <a:rPr lang="en-US" altLang="en-US" sz="1100" b="1" u="sng" dirty="0">
                <a:solidFill>
                  <a:srgbClr val="002060"/>
                </a:solidFill>
              </a:rPr>
              <a:t> </a:t>
            </a:r>
            <a:r>
              <a:rPr lang="en-US" altLang="en-US" sz="1100" b="1" u="sng" dirty="0" err="1">
                <a:solidFill>
                  <a:srgbClr val="002060"/>
                </a:solidFill>
              </a:rPr>
              <a:t>movie_id</a:t>
            </a:r>
            <a:r>
              <a:rPr lang="en-US" altLang="en-US" sz="1100" b="1" u="sng" dirty="0">
                <a:solidFill>
                  <a:srgbClr val="002060"/>
                </a:solidFill>
              </a:rPr>
              <a:t>, </a:t>
            </a:r>
            <a:r>
              <a:rPr lang="en-US" altLang="en-US" sz="1100" b="1" u="sng" dirty="0" err="1">
                <a:solidFill>
                  <a:srgbClr val="002060"/>
                </a:solidFill>
              </a:rPr>
              <a:t>size_t</a:t>
            </a:r>
            <a:r>
              <a:rPr lang="en-US" altLang="en-US" sz="1100" b="1" u="sng" dirty="0">
                <a:solidFill>
                  <a:srgbClr val="002060"/>
                </a:solidFill>
              </a:rPr>
              <a:t> </a:t>
            </a:r>
            <a:r>
              <a:rPr lang="en-US" altLang="en-US" sz="1100" b="1" u="sng" dirty="0" err="1">
                <a:solidFill>
                  <a:srgbClr val="002060"/>
                </a:solidFill>
              </a:rPr>
              <a:t>chunk_id</a:t>
            </a:r>
            <a:r>
              <a:rPr lang="en-US" altLang="en-US" sz="1100" b="1" u="sng" dirty="0">
                <a:solidFill>
                  <a:srgbClr val="002060"/>
                </a:solidFill>
              </a:rPr>
              <a:t>, </a:t>
            </a:r>
            <a:r>
              <a:rPr lang="en-US" altLang="en-US" sz="1100" b="1" u="sng" dirty="0" err="1">
                <a:solidFill>
                  <a:srgbClr val="002060"/>
                </a:solidFill>
              </a:rPr>
              <a:t>size_t</a:t>
            </a:r>
            <a:r>
              <a:rPr lang="en-US" altLang="en-US" sz="1100" b="1" u="sng" dirty="0">
                <a:solidFill>
                  <a:srgbClr val="002060"/>
                </a:solidFill>
              </a:rPr>
              <a:t> </a:t>
            </a:r>
            <a:r>
              <a:rPr lang="en-US" altLang="en-US" sz="1100" b="1" u="sng" dirty="0" err="1">
                <a:solidFill>
                  <a:srgbClr val="002060"/>
                </a:solidFill>
              </a:rPr>
              <a:t>chunk_size</a:t>
            </a:r>
            <a:r>
              <a:rPr lang="en-US" altLang="en-US" sz="1100" b="1" u="sng" dirty="0">
                <a:solidFill>
                  <a:srgbClr val="002060"/>
                </a:solidFill>
              </a:rPr>
              <a:t>, [out, size=</a:t>
            </a:r>
            <a:r>
              <a:rPr lang="en-US" altLang="en-US" sz="1100" b="1" u="sng" dirty="0" err="1">
                <a:solidFill>
                  <a:srgbClr val="002060"/>
                </a:solidFill>
              </a:rPr>
              <a:t>chunk_size</a:t>
            </a:r>
            <a:r>
              <a:rPr lang="en-US" altLang="en-US" sz="1100" b="1" u="sng" dirty="0">
                <a:solidFill>
                  <a:srgbClr val="002060"/>
                </a:solidFill>
              </a:rPr>
              <a:t>] void* chunk);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u="sng" dirty="0">
                <a:solidFill>
                  <a:srgbClr val="002060"/>
                </a:solidFill>
              </a:rPr>
              <a:t>	public </a:t>
            </a:r>
            <a:r>
              <a:rPr lang="en-US" altLang="en-US" sz="1100" b="1" u="sng" dirty="0" err="1">
                <a:solidFill>
                  <a:srgbClr val="002060"/>
                </a:solidFill>
              </a:rPr>
              <a:t>int</a:t>
            </a:r>
            <a:r>
              <a:rPr lang="en-US" altLang="en-US" sz="1100" b="1" u="sng" dirty="0">
                <a:solidFill>
                  <a:srgbClr val="002060"/>
                </a:solidFill>
              </a:rPr>
              <a:t> </a:t>
            </a:r>
            <a:r>
              <a:rPr lang="en-US" altLang="en-US" sz="1100" b="1" u="sng" dirty="0" err="1">
                <a:solidFill>
                  <a:srgbClr val="002060"/>
                </a:solidFill>
              </a:rPr>
              <a:t>ecall_purge_filesystem</a:t>
            </a:r>
            <a:r>
              <a:rPr lang="en-US" altLang="en-US" sz="1100" b="1" u="sng" dirty="0">
                <a:solidFill>
                  <a:srgbClr val="002060"/>
                </a:solidFill>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u="sng" dirty="0">
                <a:solidFill>
                  <a:srgbClr val="002060"/>
                </a:solidFill>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untrusted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 define OCALLs here.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void* </a:t>
            </a:r>
            <a:r>
              <a:rPr lang="en-US" altLang="en-US" sz="1100" dirty="0" err="1"/>
              <a:t>ocall_file_open</a:t>
            </a:r>
            <a:r>
              <a:rPr lang="en-US" altLang="en-US" sz="1100" dirty="0"/>
              <a:t> ([in, </a:t>
            </a:r>
            <a:r>
              <a:rPr lang="en-US" altLang="en-US" sz="1100" dirty="0" err="1"/>
              <a:t>out,string</a:t>
            </a:r>
            <a:r>
              <a:rPr lang="en-US" altLang="en-US" sz="1100" dirty="0"/>
              <a:t>] char* </a:t>
            </a:r>
            <a:r>
              <a:rPr lang="en-US" altLang="en-US" sz="1100" dirty="0" err="1"/>
              <a:t>file_name</a:t>
            </a:r>
            <a:r>
              <a:rPr lang="en-US" altLang="en-US" sz="1100" dirty="0"/>
              <a:t>, [</a:t>
            </a:r>
            <a:r>
              <a:rPr lang="en-US" altLang="en-US" sz="1100" dirty="0" err="1"/>
              <a:t>in,out,string</a:t>
            </a:r>
            <a:r>
              <a:rPr lang="en-US" altLang="en-US" sz="1100" dirty="0"/>
              <a:t>] char* format);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ocall_file_close</a:t>
            </a:r>
            <a:r>
              <a:rPr lang="en-US" altLang="en-US" sz="1100" dirty="0"/>
              <a:t>([</a:t>
            </a:r>
            <a:r>
              <a:rPr lang="en-US" altLang="en-US" sz="1100" dirty="0" err="1"/>
              <a:t>user_check</a:t>
            </a:r>
            <a:r>
              <a:rPr lang="en-US" altLang="en-US" sz="1100" dirty="0"/>
              <a:t>]void* handle); //</a:t>
            </a:r>
            <a:r>
              <a:rPr lang="en-US" altLang="en-US" sz="1100" dirty="0" err="1"/>
              <a:t>size_t</a:t>
            </a:r>
            <a:r>
              <a:rPr lang="en-US" altLang="en-US" sz="1100" dirty="0"/>
              <a:t> is used </a:t>
            </a:r>
            <a:r>
              <a:rPr lang="en-US" altLang="en-US" sz="1100" dirty="0" err="1"/>
              <a:t>foir</a:t>
            </a:r>
            <a:r>
              <a:rPr lang="en-US" altLang="en-US" sz="1100" dirty="0"/>
              <a:t> passing a file pointer</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size_t</a:t>
            </a:r>
            <a:r>
              <a:rPr lang="en-US" altLang="en-US" sz="1100" dirty="0"/>
              <a:t> </a:t>
            </a:r>
            <a:r>
              <a:rPr lang="en-US" altLang="en-US" sz="1100" dirty="0" err="1"/>
              <a:t>ocall_sealed_file_read_page</a:t>
            </a:r>
            <a:r>
              <a:rPr lang="en-US" altLang="en-US" sz="1100" dirty="0"/>
              <a:t>([</a:t>
            </a:r>
            <a:r>
              <a:rPr lang="en-US" altLang="en-US" sz="1100" dirty="0" err="1"/>
              <a:t>user_check</a:t>
            </a:r>
            <a:r>
              <a:rPr lang="en-US" altLang="en-US" sz="1100" dirty="0"/>
              <a:t>]void* handle, </a:t>
            </a:r>
            <a:r>
              <a:rPr lang="en-US" altLang="en-US" sz="1100" dirty="0" err="1"/>
              <a:t>size_t</a:t>
            </a:r>
            <a:r>
              <a:rPr lang="en-US" altLang="en-US" sz="1100" dirty="0"/>
              <a:t> offset, [</a:t>
            </a:r>
            <a:r>
              <a:rPr lang="en-US" altLang="en-US" sz="1100" dirty="0" err="1"/>
              <a:t>in,out</a:t>
            </a:r>
            <a:r>
              <a:rPr lang="en-US" altLang="en-US" sz="1100" dirty="0"/>
              <a:t>]unsigned char data[1024]);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size_t</a:t>
            </a:r>
            <a:r>
              <a:rPr lang="en-US" altLang="en-US" sz="1100" dirty="0"/>
              <a:t> </a:t>
            </a:r>
            <a:r>
              <a:rPr lang="en-US" altLang="en-US" sz="1100" dirty="0" err="1"/>
              <a:t>ocall_sealed_file_write_page</a:t>
            </a:r>
            <a:r>
              <a:rPr lang="en-US" altLang="en-US" sz="1100" dirty="0"/>
              <a:t>([</a:t>
            </a:r>
            <a:r>
              <a:rPr lang="en-US" altLang="en-US" sz="1100" dirty="0" err="1"/>
              <a:t>user_check</a:t>
            </a:r>
            <a:r>
              <a:rPr lang="en-US" altLang="en-US" sz="1100" dirty="0"/>
              <a:t>]void *handle, </a:t>
            </a:r>
            <a:r>
              <a:rPr lang="en-US" altLang="en-US" sz="1100" dirty="0" err="1"/>
              <a:t>size_t</a:t>
            </a:r>
            <a:r>
              <a:rPr lang="en-US" altLang="en-US" sz="1100" dirty="0"/>
              <a:t> offset, [</a:t>
            </a:r>
            <a:r>
              <a:rPr lang="en-US" altLang="en-US" sz="1100" dirty="0" err="1"/>
              <a:t>in,out</a:t>
            </a:r>
            <a:r>
              <a:rPr lang="en-US" altLang="en-US" sz="1100" dirty="0"/>
              <a:t>]unsigned char data[1024]);</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ocall_socket_connect</a:t>
            </a:r>
            <a:r>
              <a:rPr lang="en-US" altLang="en-US" sz="1100" dirty="0"/>
              <a:t> ([in, string]char *</a:t>
            </a:r>
            <a:r>
              <a:rPr lang="en-US" altLang="en-US" sz="1100" dirty="0" err="1"/>
              <a:t>url</a:t>
            </a:r>
            <a:r>
              <a:rPr lang="en-US" altLang="en-US" sz="1100" dirty="0"/>
              <a:t>, unsigned </a:t>
            </a:r>
            <a:r>
              <a:rPr lang="en-US" altLang="en-US" sz="1100" dirty="0" err="1"/>
              <a:t>int</a:t>
            </a:r>
            <a:r>
              <a:rPr lang="en-US" altLang="en-US" sz="1100" dirty="0"/>
              <a:t> port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ocall_socket_send</a:t>
            </a:r>
            <a:r>
              <a:rPr lang="en-US" altLang="en-US" sz="1100" dirty="0"/>
              <a:t>    ([in, out, size=</a:t>
            </a:r>
            <a:r>
              <a:rPr lang="en-US" altLang="en-US" sz="1100" dirty="0" err="1"/>
              <a:t>data_size</a:t>
            </a:r>
            <a:r>
              <a:rPr lang="en-US" altLang="en-US" sz="1100" dirty="0"/>
              <a:t>] void* </a:t>
            </a:r>
            <a:r>
              <a:rPr lang="en-US" altLang="en-US" sz="1100" dirty="0" err="1"/>
              <a:t>data,size_t</a:t>
            </a:r>
            <a:r>
              <a:rPr lang="en-US" altLang="en-US" sz="1100" dirty="0"/>
              <a:t> </a:t>
            </a:r>
            <a:r>
              <a:rPr lang="en-US" altLang="en-US" sz="1100" dirty="0" err="1"/>
              <a:t>data_size</a:t>
            </a: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ocall_socket_receive</a:t>
            </a:r>
            <a:r>
              <a:rPr lang="en-US" altLang="en-US" sz="1100" dirty="0"/>
              <a:t> ([in, out, size=</a:t>
            </a:r>
            <a:r>
              <a:rPr lang="en-US" altLang="en-US" sz="1100" dirty="0" err="1"/>
              <a:t>data_size</a:t>
            </a:r>
            <a:r>
              <a:rPr lang="en-US" altLang="en-US" sz="1100" dirty="0"/>
              <a:t>] void* </a:t>
            </a:r>
            <a:r>
              <a:rPr lang="en-US" altLang="en-US" sz="1100" dirty="0" err="1"/>
              <a:t>data,size_t</a:t>
            </a:r>
            <a:r>
              <a:rPr lang="en-US" altLang="en-US" sz="1100" dirty="0"/>
              <a:t> </a:t>
            </a:r>
            <a:r>
              <a:rPr lang="en-US" altLang="en-US" sz="1100" dirty="0" err="1"/>
              <a:t>data_size</a:t>
            </a: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ocall_socket_shutdown</a:t>
            </a: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21</a:t>
            </a:fld>
            <a:endParaRPr lang="en-US"/>
          </a:p>
        </p:txBody>
      </p:sp>
    </p:spTree>
    <p:extLst>
      <p:ext uri="{BB962C8B-B14F-4D97-AF65-F5344CB8AC3E}">
        <p14:creationId xmlns:p14="http://schemas.microsoft.com/office/powerpoint/2010/main" val="4870387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4212" y="5178829"/>
            <a:ext cx="8559540" cy="1538778"/>
          </a:xfrm>
        </p:spPr>
        <p:txBody>
          <a:bodyPr>
            <a:normAutofit/>
          </a:bodyPr>
          <a:lstStyle/>
          <a:p>
            <a:r>
              <a:rPr lang="en-US" dirty="0"/>
              <a:t>SGX enclave EDL file syntax and capabilities</a:t>
            </a:r>
            <a:endParaRPr lang="ru-RU" dirty="0"/>
          </a:p>
        </p:txBody>
      </p:sp>
      <p:sp>
        <p:nvSpPr>
          <p:cNvPr id="3" name="Объект 2"/>
          <p:cNvSpPr>
            <a:spLocks noGrp="1"/>
          </p:cNvSpPr>
          <p:nvPr>
            <p:ph idx="1"/>
          </p:nvPr>
        </p:nvSpPr>
        <p:spPr>
          <a:xfrm>
            <a:off x="684212" y="685800"/>
            <a:ext cx="3332617" cy="3615267"/>
          </a:xfrm>
        </p:spPr>
        <p:txBody>
          <a:bodyPr/>
          <a:lstStyle/>
          <a:p>
            <a:r>
              <a:rPr lang="en-US" dirty="0"/>
              <a:t>Best example: </a:t>
            </a:r>
            <a:r>
              <a:rPr lang="en-US" dirty="0" err="1"/>
              <a:t>SampleEnclave</a:t>
            </a:r>
            <a:r>
              <a:rPr lang="en-US" dirty="0"/>
              <a:t> in the SDK</a:t>
            </a:r>
          </a:p>
          <a:p>
            <a:r>
              <a:rPr lang="en-US" dirty="0">
                <a:hlinkClick r:id="rId3"/>
              </a:rPr>
              <a:t>Docs</a:t>
            </a:r>
            <a:endParaRPr lang="en-US" dirty="0"/>
          </a:p>
          <a:p>
            <a:r>
              <a:rPr lang="en-US" dirty="0"/>
              <a:t>IDL like idea</a:t>
            </a:r>
          </a:p>
          <a:p>
            <a:endParaRPr lang="ru-RU" dirty="0"/>
          </a:p>
        </p:txBody>
      </p:sp>
      <p:sp>
        <p:nvSpPr>
          <p:cNvPr id="6" name="Rectangle 2"/>
          <p:cNvSpPr>
            <a:spLocks noChangeArrowheads="1"/>
          </p:cNvSpPr>
          <p:nvPr/>
        </p:nvSpPr>
        <p:spPr bwMode="auto">
          <a:xfrm>
            <a:off x="3722915" y="1432675"/>
            <a:ext cx="8799204"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enclave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trusted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 define ECALLs here.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public </a:t>
            </a:r>
            <a:r>
              <a:rPr lang="en-US" altLang="en-US" sz="1100" dirty="0" err="1"/>
              <a:t>int</a:t>
            </a:r>
            <a:r>
              <a:rPr lang="en-US" altLang="en-US" sz="1100" dirty="0"/>
              <a:t> </a:t>
            </a:r>
            <a:r>
              <a:rPr lang="en-US" altLang="en-US" sz="1100" dirty="0" err="1"/>
              <a:t>ecall_update_epg</a:t>
            </a: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public </a:t>
            </a:r>
            <a:r>
              <a:rPr lang="en-US" altLang="en-US" sz="1100" dirty="0" err="1"/>
              <a:t>int</a:t>
            </a:r>
            <a:r>
              <a:rPr lang="en-US" altLang="en-US" sz="1100" dirty="0"/>
              <a:t> </a:t>
            </a:r>
            <a:r>
              <a:rPr lang="en-US" altLang="en-US" sz="1100" dirty="0" err="1"/>
              <a:t>ecall_get_epg_page</a:t>
            </a:r>
            <a:r>
              <a:rPr lang="en-US" altLang="en-US" sz="1100" dirty="0"/>
              <a:t>(</a:t>
            </a:r>
            <a:r>
              <a:rPr lang="en-US" altLang="en-US" sz="1100" dirty="0" err="1"/>
              <a:t>int</a:t>
            </a:r>
            <a:r>
              <a:rPr lang="en-US" altLang="en-US" sz="1100" dirty="0"/>
              <a:t> number, </a:t>
            </a:r>
            <a:r>
              <a:rPr lang="en-US" altLang="en-US" sz="1100" dirty="0" err="1"/>
              <a:t>size_t</a:t>
            </a:r>
            <a:r>
              <a:rPr lang="en-US" altLang="en-US" sz="1100" dirty="0"/>
              <a:t> </a:t>
            </a:r>
            <a:r>
              <a:rPr lang="en-US" altLang="en-US" sz="1100" dirty="0" err="1"/>
              <a:t>strsize</a:t>
            </a:r>
            <a:r>
              <a:rPr lang="en-US" altLang="en-US" sz="1100" dirty="0"/>
              <a:t>, [out, size=</a:t>
            </a:r>
            <a:r>
              <a:rPr lang="en-US" altLang="en-US" sz="1100" dirty="0" err="1"/>
              <a:t>strsize</a:t>
            </a:r>
            <a:r>
              <a:rPr lang="en-US" altLang="en-US" sz="1100" dirty="0"/>
              <a:t>] void* page);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public </a:t>
            </a:r>
            <a:r>
              <a:rPr lang="en-US" altLang="en-US" sz="1100" dirty="0" err="1"/>
              <a:t>int</a:t>
            </a:r>
            <a:r>
              <a:rPr lang="en-US" altLang="en-US" sz="1100" dirty="0"/>
              <a:t> </a:t>
            </a:r>
            <a:r>
              <a:rPr lang="en-US" altLang="en-US" sz="1100" dirty="0" err="1"/>
              <a:t>ecall_get_movie_chunk</a:t>
            </a:r>
            <a:r>
              <a:rPr lang="en-US" altLang="en-US" sz="1100" dirty="0"/>
              <a:t>(</a:t>
            </a:r>
            <a:r>
              <a:rPr lang="en-US" altLang="en-US" sz="1100" dirty="0" err="1"/>
              <a:t>size_t</a:t>
            </a:r>
            <a:r>
              <a:rPr lang="en-US" altLang="en-US" sz="1100" dirty="0"/>
              <a:t> </a:t>
            </a:r>
            <a:r>
              <a:rPr lang="en-US" altLang="en-US" sz="1100" dirty="0" err="1"/>
              <a:t>movie_id</a:t>
            </a:r>
            <a:r>
              <a:rPr lang="en-US" altLang="en-US" sz="1100" dirty="0"/>
              <a:t>, </a:t>
            </a:r>
            <a:r>
              <a:rPr lang="en-US" altLang="en-US" sz="1100" dirty="0" err="1"/>
              <a:t>size_t</a:t>
            </a:r>
            <a:r>
              <a:rPr lang="en-US" altLang="en-US" sz="1100" dirty="0"/>
              <a:t> </a:t>
            </a:r>
            <a:r>
              <a:rPr lang="en-US" altLang="en-US" sz="1100" dirty="0" err="1"/>
              <a:t>chunk_id</a:t>
            </a:r>
            <a:r>
              <a:rPr lang="en-US" altLang="en-US" sz="1100" dirty="0"/>
              <a:t>, </a:t>
            </a:r>
            <a:r>
              <a:rPr lang="en-US" altLang="en-US" sz="1100" dirty="0" err="1"/>
              <a:t>size_t</a:t>
            </a:r>
            <a:r>
              <a:rPr lang="en-US" altLang="en-US" sz="1100" dirty="0"/>
              <a:t> </a:t>
            </a:r>
            <a:r>
              <a:rPr lang="en-US" altLang="en-US" sz="1100" dirty="0" err="1"/>
              <a:t>chunk_size</a:t>
            </a:r>
            <a:r>
              <a:rPr lang="en-US" altLang="en-US" sz="1100" dirty="0"/>
              <a:t>, [out, size=</a:t>
            </a:r>
            <a:r>
              <a:rPr lang="en-US" altLang="en-US" sz="1100" dirty="0" err="1"/>
              <a:t>chunk_size</a:t>
            </a:r>
            <a:r>
              <a:rPr lang="en-US" altLang="en-US" sz="1100" dirty="0"/>
              <a:t>] void* chunk);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public </a:t>
            </a:r>
            <a:r>
              <a:rPr lang="en-US" altLang="en-US" sz="1100" dirty="0" err="1"/>
              <a:t>int</a:t>
            </a:r>
            <a:r>
              <a:rPr lang="en-US" altLang="en-US" sz="1100" dirty="0"/>
              <a:t> </a:t>
            </a:r>
            <a:r>
              <a:rPr lang="en-US" altLang="en-US" sz="1100" dirty="0" err="1"/>
              <a:t>ecall_purge_filesystem</a:t>
            </a:r>
            <a:r>
              <a:rPr lang="en-US" altLang="en-US" sz="1100" dirty="0"/>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b="1" dirty="0">
                <a:solidFill>
                  <a:srgbClr val="002060"/>
                </a:solidFill>
              </a:rPr>
              <a:t> untrusted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 define OCALLs here.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void* </a:t>
            </a:r>
            <a:r>
              <a:rPr lang="en-US" altLang="en-US" sz="1100" b="1" dirty="0" err="1">
                <a:solidFill>
                  <a:srgbClr val="002060"/>
                </a:solidFill>
              </a:rPr>
              <a:t>ocall_file_open</a:t>
            </a:r>
            <a:r>
              <a:rPr lang="en-US" altLang="en-US" sz="1100" b="1" dirty="0">
                <a:solidFill>
                  <a:srgbClr val="002060"/>
                </a:solidFill>
              </a:rPr>
              <a:t> ([in, </a:t>
            </a:r>
            <a:r>
              <a:rPr lang="en-US" altLang="en-US" sz="1100" b="1" dirty="0" err="1">
                <a:solidFill>
                  <a:srgbClr val="002060"/>
                </a:solidFill>
              </a:rPr>
              <a:t>out,string</a:t>
            </a:r>
            <a:r>
              <a:rPr lang="en-US" altLang="en-US" sz="1100" b="1" dirty="0">
                <a:solidFill>
                  <a:srgbClr val="002060"/>
                </a:solidFill>
              </a:rPr>
              <a:t>] char* </a:t>
            </a:r>
            <a:r>
              <a:rPr lang="en-US" altLang="en-US" sz="1100" b="1" dirty="0" err="1">
                <a:solidFill>
                  <a:srgbClr val="002060"/>
                </a:solidFill>
              </a:rPr>
              <a:t>file_name</a:t>
            </a:r>
            <a:r>
              <a:rPr lang="en-US" altLang="en-US" sz="1100" b="1" dirty="0">
                <a:solidFill>
                  <a:srgbClr val="002060"/>
                </a:solidFill>
              </a:rPr>
              <a:t>, [</a:t>
            </a:r>
            <a:r>
              <a:rPr lang="en-US" altLang="en-US" sz="1100" b="1" dirty="0" err="1">
                <a:solidFill>
                  <a:srgbClr val="002060"/>
                </a:solidFill>
              </a:rPr>
              <a:t>in,out,string</a:t>
            </a:r>
            <a:r>
              <a:rPr lang="en-US" altLang="en-US" sz="1100" b="1" dirty="0">
                <a:solidFill>
                  <a:srgbClr val="002060"/>
                </a:solidFill>
              </a:rPr>
              <a:t>] char* format);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a:t>
            </a:r>
            <a:r>
              <a:rPr lang="en-US" altLang="en-US" sz="1100" b="1" dirty="0" err="1">
                <a:solidFill>
                  <a:srgbClr val="002060"/>
                </a:solidFill>
              </a:rPr>
              <a:t>int</a:t>
            </a:r>
            <a:r>
              <a:rPr lang="en-US" altLang="en-US" sz="1100" b="1" dirty="0">
                <a:solidFill>
                  <a:srgbClr val="002060"/>
                </a:solidFill>
              </a:rPr>
              <a:t> </a:t>
            </a:r>
            <a:r>
              <a:rPr lang="en-US" altLang="en-US" sz="1100" b="1" dirty="0" err="1">
                <a:solidFill>
                  <a:srgbClr val="002060"/>
                </a:solidFill>
              </a:rPr>
              <a:t>ocall_file_close</a:t>
            </a:r>
            <a:r>
              <a:rPr lang="en-US" altLang="en-US" sz="1100" b="1" dirty="0">
                <a:solidFill>
                  <a:srgbClr val="002060"/>
                </a:solidFill>
              </a:rPr>
              <a:t>([</a:t>
            </a:r>
            <a:r>
              <a:rPr lang="en-US" altLang="en-US" sz="1100" b="1" dirty="0" err="1">
                <a:solidFill>
                  <a:srgbClr val="002060"/>
                </a:solidFill>
              </a:rPr>
              <a:t>user_check</a:t>
            </a:r>
            <a:r>
              <a:rPr lang="en-US" altLang="en-US" sz="1100" b="1" dirty="0">
                <a:solidFill>
                  <a:srgbClr val="002060"/>
                </a:solidFill>
              </a:rPr>
              <a:t>]void* handle); //</a:t>
            </a:r>
            <a:r>
              <a:rPr lang="en-US" altLang="en-US" sz="1100" b="1" dirty="0" err="1">
                <a:solidFill>
                  <a:srgbClr val="002060"/>
                </a:solidFill>
              </a:rPr>
              <a:t>size_t</a:t>
            </a:r>
            <a:r>
              <a:rPr lang="en-US" altLang="en-US" sz="1100" b="1" dirty="0">
                <a:solidFill>
                  <a:srgbClr val="002060"/>
                </a:solidFill>
              </a:rPr>
              <a:t> is used </a:t>
            </a:r>
            <a:r>
              <a:rPr lang="en-US" altLang="en-US" sz="1100" b="1" dirty="0" err="1">
                <a:solidFill>
                  <a:srgbClr val="002060"/>
                </a:solidFill>
              </a:rPr>
              <a:t>foir</a:t>
            </a:r>
            <a:r>
              <a:rPr lang="en-US" altLang="en-US" sz="1100" b="1" dirty="0">
                <a:solidFill>
                  <a:srgbClr val="002060"/>
                </a:solidFill>
              </a:rPr>
              <a:t> passing a file pointer</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a:t>
            </a:r>
            <a:r>
              <a:rPr lang="en-US" altLang="en-US" sz="1100" b="1" dirty="0" err="1">
                <a:solidFill>
                  <a:srgbClr val="002060"/>
                </a:solidFill>
              </a:rPr>
              <a:t>size_t</a:t>
            </a:r>
            <a:r>
              <a:rPr lang="en-US" altLang="en-US" sz="1100" b="1" dirty="0">
                <a:solidFill>
                  <a:srgbClr val="002060"/>
                </a:solidFill>
              </a:rPr>
              <a:t> </a:t>
            </a:r>
            <a:r>
              <a:rPr lang="en-US" altLang="en-US" sz="1100" b="1" dirty="0" err="1">
                <a:solidFill>
                  <a:srgbClr val="002060"/>
                </a:solidFill>
              </a:rPr>
              <a:t>ocall_sealed_file_read_page</a:t>
            </a:r>
            <a:r>
              <a:rPr lang="en-US" altLang="en-US" sz="1100" b="1" dirty="0">
                <a:solidFill>
                  <a:srgbClr val="002060"/>
                </a:solidFill>
              </a:rPr>
              <a:t>([</a:t>
            </a:r>
            <a:r>
              <a:rPr lang="en-US" altLang="en-US" sz="1100" b="1" dirty="0" err="1">
                <a:solidFill>
                  <a:srgbClr val="002060"/>
                </a:solidFill>
              </a:rPr>
              <a:t>user_check</a:t>
            </a:r>
            <a:r>
              <a:rPr lang="en-US" altLang="en-US" sz="1100" b="1" dirty="0">
                <a:solidFill>
                  <a:srgbClr val="002060"/>
                </a:solidFill>
              </a:rPr>
              <a:t>]void* handle, </a:t>
            </a:r>
            <a:r>
              <a:rPr lang="en-US" altLang="en-US" sz="1100" b="1" dirty="0" err="1">
                <a:solidFill>
                  <a:srgbClr val="002060"/>
                </a:solidFill>
              </a:rPr>
              <a:t>size_t</a:t>
            </a:r>
            <a:r>
              <a:rPr lang="en-US" altLang="en-US" sz="1100" b="1" dirty="0">
                <a:solidFill>
                  <a:srgbClr val="002060"/>
                </a:solidFill>
              </a:rPr>
              <a:t> offset, [</a:t>
            </a:r>
            <a:r>
              <a:rPr lang="en-US" altLang="en-US" sz="1100" b="1" dirty="0" err="1">
                <a:solidFill>
                  <a:srgbClr val="002060"/>
                </a:solidFill>
              </a:rPr>
              <a:t>in,out</a:t>
            </a:r>
            <a:r>
              <a:rPr lang="en-US" altLang="en-US" sz="1100" b="1" dirty="0">
                <a:solidFill>
                  <a:srgbClr val="002060"/>
                </a:solidFill>
              </a:rPr>
              <a:t>]unsigned char data[1024]);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a:t>
            </a:r>
            <a:r>
              <a:rPr lang="en-US" altLang="en-US" sz="1100" b="1" dirty="0" err="1">
                <a:solidFill>
                  <a:srgbClr val="002060"/>
                </a:solidFill>
              </a:rPr>
              <a:t>size_t</a:t>
            </a:r>
            <a:r>
              <a:rPr lang="en-US" altLang="en-US" sz="1100" b="1" dirty="0">
                <a:solidFill>
                  <a:srgbClr val="002060"/>
                </a:solidFill>
              </a:rPr>
              <a:t> </a:t>
            </a:r>
            <a:r>
              <a:rPr lang="en-US" altLang="en-US" sz="1100" b="1" dirty="0" err="1">
                <a:solidFill>
                  <a:srgbClr val="002060"/>
                </a:solidFill>
              </a:rPr>
              <a:t>ocall_sealed_file_write_page</a:t>
            </a:r>
            <a:r>
              <a:rPr lang="en-US" altLang="en-US" sz="1100" b="1" dirty="0">
                <a:solidFill>
                  <a:srgbClr val="002060"/>
                </a:solidFill>
              </a:rPr>
              <a:t>([</a:t>
            </a:r>
            <a:r>
              <a:rPr lang="en-US" altLang="en-US" sz="1100" b="1" dirty="0" err="1">
                <a:solidFill>
                  <a:srgbClr val="002060"/>
                </a:solidFill>
              </a:rPr>
              <a:t>user_check</a:t>
            </a:r>
            <a:r>
              <a:rPr lang="en-US" altLang="en-US" sz="1100" b="1" dirty="0">
                <a:solidFill>
                  <a:srgbClr val="002060"/>
                </a:solidFill>
              </a:rPr>
              <a:t>]void *handle, </a:t>
            </a:r>
            <a:r>
              <a:rPr lang="en-US" altLang="en-US" sz="1100" b="1" dirty="0" err="1">
                <a:solidFill>
                  <a:srgbClr val="002060"/>
                </a:solidFill>
              </a:rPr>
              <a:t>size_t</a:t>
            </a:r>
            <a:r>
              <a:rPr lang="en-US" altLang="en-US" sz="1100" b="1" dirty="0">
                <a:solidFill>
                  <a:srgbClr val="002060"/>
                </a:solidFill>
              </a:rPr>
              <a:t> offset, [</a:t>
            </a:r>
            <a:r>
              <a:rPr lang="en-US" altLang="en-US" sz="1100" b="1" dirty="0" err="1">
                <a:solidFill>
                  <a:srgbClr val="002060"/>
                </a:solidFill>
              </a:rPr>
              <a:t>in,out</a:t>
            </a:r>
            <a:r>
              <a:rPr lang="en-US" altLang="en-US" sz="1100" b="1" dirty="0">
                <a:solidFill>
                  <a:srgbClr val="002060"/>
                </a:solidFill>
              </a:rPr>
              <a:t>]unsigned char data[1024]);</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a:t>
            </a:r>
            <a:r>
              <a:rPr lang="en-US" altLang="en-US" sz="1100" b="1" dirty="0" err="1">
                <a:solidFill>
                  <a:srgbClr val="002060"/>
                </a:solidFill>
              </a:rPr>
              <a:t>int</a:t>
            </a:r>
            <a:r>
              <a:rPr lang="en-US" altLang="en-US" sz="1100" b="1" dirty="0">
                <a:solidFill>
                  <a:srgbClr val="002060"/>
                </a:solidFill>
              </a:rPr>
              <a:t> </a:t>
            </a:r>
            <a:r>
              <a:rPr lang="en-US" altLang="en-US" sz="1100" b="1" dirty="0" err="1">
                <a:solidFill>
                  <a:srgbClr val="002060"/>
                </a:solidFill>
              </a:rPr>
              <a:t>ocall_socket_connect</a:t>
            </a:r>
            <a:r>
              <a:rPr lang="en-US" altLang="en-US" sz="1100" b="1" dirty="0">
                <a:solidFill>
                  <a:srgbClr val="002060"/>
                </a:solidFill>
              </a:rPr>
              <a:t> ([in, string]char *</a:t>
            </a:r>
            <a:r>
              <a:rPr lang="en-US" altLang="en-US" sz="1100" b="1" dirty="0" err="1">
                <a:solidFill>
                  <a:srgbClr val="002060"/>
                </a:solidFill>
              </a:rPr>
              <a:t>url</a:t>
            </a:r>
            <a:r>
              <a:rPr lang="en-US" altLang="en-US" sz="1100" b="1" dirty="0">
                <a:solidFill>
                  <a:srgbClr val="002060"/>
                </a:solidFill>
              </a:rPr>
              <a:t>, unsigned </a:t>
            </a:r>
            <a:r>
              <a:rPr lang="en-US" altLang="en-US" sz="1100" b="1" dirty="0" err="1">
                <a:solidFill>
                  <a:srgbClr val="002060"/>
                </a:solidFill>
              </a:rPr>
              <a:t>int</a:t>
            </a:r>
            <a:r>
              <a:rPr lang="en-US" altLang="en-US" sz="1100" b="1" dirty="0">
                <a:solidFill>
                  <a:srgbClr val="002060"/>
                </a:solidFill>
              </a:rPr>
              <a:t> port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a:t>
            </a:r>
            <a:r>
              <a:rPr lang="en-US" altLang="en-US" sz="1100" b="1" dirty="0" err="1">
                <a:solidFill>
                  <a:srgbClr val="002060"/>
                </a:solidFill>
              </a:rPr>
              <a:t>int</a:t>
            </a:r>
            <a:r>
              <a:rPr lang="en-US" altLang="en-US" sz="1100" b="1" dirty="0">
                <a:solidFill>
                  <a:srgbClr val="002060"/>
                </a:solidFill>
              </a:rPr>
              <a:t> </a:t>
            </a:r>
            <a:r>
              <a:rPr lang="en-US" altLang="en-US" sz="1100" b="1" dirty="0" err="1">
                <a:solidFill>
                  <a:srgbClr val="002060"/>
                </a:solidFill>
              </a:rPr>
              <a:t>ocall_socket_send</a:t>
            </a:r>
            <a:r>
              <a:rPr lang="en-US" altLang="en-US" sz="1100" b="1" dirty="0">
                <a:solidFill>
                  <a:srgbClr val="002060"/>
                </a:solidFill>
              </a:rPr>
              <a:t>    ([in, out, size=</a:t>
            </a:r>
            <a:r>
              <a:rPr lang="en-US" altLang="en-US" sz="1100" b="1" dirty="0" err="1">
                <a:solidFill>
                  <a:srgbClr val="002060"/>
                </a:solidFill>
              </a:rPr>
              <a:t>data_size</a:t>
            </a:r>
            <a:r>
              <a:rPr lang="en-US" altLang="en-US" sz="1100" b="1" dirty="0">
                <a:solidFill>
                  <a:srgbClr val="002060"/>
                </a:solidFill>
              </a:rPr>
              <a:t>] void* </a:t>
            </a:r>
            <a:r>
              <a:rPr lang="en-US" altLang="en-US" sz="1100" b="1" dirty="0" err="1">
                <a:solidFill>
                  <a:srgbClr val="002060"/>
                </a:solidFill>
              </a:rPr>
              <a:t>data,size_t</a:t>
            </a:r>
            <a:r>
              <a:rPr lang="en-US" altLang="en-US" sz="1100" b="1" dirty="0">
                <a:solidFill>
                  <a:srgbClr val="002060"/>
                </a:solidFill>
              </a:rPr>
              <a:t> </a:t>
            </a:r>
            <a:r>
              <a:rPr lang="en-US" altLang="en-US" sz="1100" b="1" dirty="0" err="1">
                <a:solidFill>
                  <a:srgbClr val="002060"/>
                </a:solidFill>
              </a:rPr>
              <a:t>data_size</a:t>
            </a:r>
            <a:r>
              <a:rPr lang="en-US" altLang="en-US" sz="1100" b="1" dirty="0">
                <a:solidFill>
                  <a:srgbClr val="002060"/>
                </a:solidFill>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a:t>
            </a:r>
            <a:r>
              <a:rPr lang="en-US" altLang="en-US" sz="1100" b="1" dirty="0" err="1">
                <a:solidFill>
                  <a:srgbClr val="002060"/>
                </a:solidFill>
              </a:rPr>
              <a:t>int</a:t>
            </a:r>
            <a:r>
              <a:rPr lang="en-US" altLang="en-US" sz="1100" b="1" dirty="0">
                <a:solidFill>
                  <a:srgbClr val="002060"/>
                </a:solidFill>
              </a:rPr>
              <a:t> </a:t>
            </a:r>
            <a:r>
              <a:rPr lang="en-US" altLang="en-US" sz="1100" b="1" dirty="0" err="1">
                <a:solidFill>
                  <a:srgbClr val="002060"/>
                </a:solidFill>
              </a:rPr>
              <a:t>ocall_socket_receive</a:t>
            </a:r>
            <a:r>
              <a:rPr lang="en-US" altLang="en-US" sz="1100" b="1" dirty="0">
                <a:solidFill>
                  <a:srgbClr val="002060"/>
                </a:solidFill>
              </a:rPr>
              <a:t> ([in, out, size=</a:t>
            </a:r>
            <a:r>
              <a:rPr lang="en-US" altLang="en-US" sz="1100" b="1" dirty="0" err="1">
                <a:solidFill>
                  <a:srgbClr val="002060"/>
                </a:solidFill>
              </a:rPr>
              <a:t>data_size</a:t>
            </a:r>
            <a:r>
              <a:rPr lang="en-US" altLang="en-US" sz="1100" b="1" dirty="0">
                <a:solidFill>
                  <a:srgbClr val="002060"/>
                </a:solidFill>
              </a:rPr>
              <a:t>] void* </a:t>
            </a:r>
            <a:r>
              <a:rPr lang="en-US" altLang="en-US" sz="1100" b="1" dirty="0" err="1">
                <a:solidFill>
                  <a:srgbClr val="002060"/>
                </a:solidFill>
              </a:rPr>
              <a:t>data,size_t</a:t>
            </a:r>
            <a:r>
              <a:rPr lang="en-US" altLang="en-US" sz="1100" b="1" dirty="0">
                <a:solidFill>
                  <a:srgbClr val="002060"/>
                </a:solidFill>
              </a:rPr>
              <a:t> </a:t>
            </a:r>
            <a:r>
              <a:rPr lang="en-US" altLang="en-US" sz="1100" b="1" dirty="0" err="1">
                <a:solidFill>
                  <a:srgbClr val="002060"/>
                </a:solidFill>
              </a:rPr>
              <a:t>data_size</a:t>
            </a:r>
            <a:r>
              <a:rPr lang="en-US" altLang="en-US" sz="1100" b="1" dirty="0">
                <a:solidFill>
                  <a:srgbClr val="002060"/>
                </a:solidFill>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a:t>
            </a:r>
            <a:r>
              <a:rPr lang="en-US" altLang="en-US" sz="1100" b="1" dirty="0" err="1">
                <a:solidFill>
                  <a:srgbClr val="002060"/>
                </a:solidFill>
              </a:rPr>
              <a:t>int</a:t>
            </a:r>
            <a:r>
              <a:rPr lang="en-US" altLang="en-US" sz="1100" b="1" dirty="0">
                <a:solidFill>
                  <a:srgbClr val="002060"/>
                </a:solidFill>
              </a:rPr>
              <a:t> </a:t>
            </a:r>
            <a:r>
              <a:rPr lang="en-US" altLang="en-US" sz="1100" b="1" dirty="0" err="1">
                <a:solidFill>
                  <a:srgbClr val="002060"/>
                </a:solidFill>
              </a:rPr>
              <a:t>ocall_socket_shutdown</a:t>
            </a:r>
            <a:r>
              <a:rPr lang="en-US" altLang="en-US" sz="1100" b="1" dirty="0">
                <a:solidFill>
                  <a:srgbClr val="002060"/>
                </a:solidFill>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22</a:t>
            </a:fld>
            <a:endParaRPr lang="en-US"/>
          </a:p>
        </p:txBody>
      </p:sp>
    </p:spTree>
    <p:extLst>
      <p:ext uri="{BB962C8B-B14F-4D97-AF65-F5344CB8AC3E}">
        <p14:creationId xmlns:p14="http://schemas.microsoft.com/office/powerpoint/2010/main" val="35172958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SGX enclave definition: </a:t>
            </a:r>
            <a:r>
              <a:rPr lang="en-US" dirty="0" err="1"/>
              <a:t>edl</a:t>
            </a:r>
            <a:r>
              <a:rPr lang="en-US" dirty="0"/>
              <a:t> file and edger8r tool </a:t>
            </a:r>
          </a:p>
        </p:txBody>
      </p:sp>
      <p:sp>
        <p:nvSpPr>
          <p:cNvPr id="3" name="Content Placeholder 2"/>
          <p:cNvSpPr>
            <a:spLocks noGrp="1"/>
          </p:cNvSpPr>
          <p:nvPr>
            <p:ph idx="1"/>
          </p:nvPr>
        </p:nvSpPr>
        <p:spPr/>
        <p:txBody>
          <a:bodyPr/>
          <a:lstStyle/>
          <a:p>
            <a:r>
              <a:rPr lang="en-US" dirty="0">
                <a:hlinkClick r:id="rId3"/>
              </a:rPr>
              <a:t>Edger8r </a:t>
            </a:r>
            <a:r>
              <a:rPr lang="en-US" dirty="0"/>
              <a:t> tool creates the code stubs from the EDL</a:t>
            </a:r>
          </a:p>
          <a:p>
            <a:r>
              <a:rPr lang="en-US" dirty="0"/>
              <a:t>Good fuzzing helper</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23</a:t>
            </a:fld>
            <a:endParaRPr lang="en-US"/>
          </a:p>
        </p:txBody>
      </p:sp>
    </p:spTree>
    <p:extLst>
      <p:ext uri="{BB962C8B-B14F-4D97-AF65-F5344CB8AC3E}">
        <p14:creationId xmlns:p14="http://schemas.microsoft.com/office/powerpoint/2010/main" val="29782984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4487332"/>
            <a:ext cx="4239864" cy="1507067"/>
          </a:xfrm>
        </p:spPr>
        <p:txBody>
          <a:bodyPr>
            <a:normAutofit/>
          </a:bodyPr>
          <a:lstStyle/>
          <a:p>
            <a:r>
              <a:rPr lang="en-US" dirty="0"/>
              <a:t>SGX ENCLAVE call: parts</a:t>
            </a:r>
          </a:p>
        </p:txBody>
      </p:sp>
      <p:sp>
        <p:nvSpPr>
          <p:cNvPr id="3" name="Content Placeholder 2"/>
          <p:cNvSpPr>
            <a:spLocks noGrp="1"/>
          </p:cNvSpPr>
          <p:nvPr>
            <p:ph idx="1"/>
          </p:nvPr>
        </p:nvSpPr>
        <p:spPr>
          <a:xfrm>
            <a:off x="684212" y="685800"/>
            <a:ext cx="3720003" cy="3615267"/>
          </a:xfrm>
        </p:spPr>
        <p:txBody>
          <a:bodyPr/>
          <a:lstStyle/>
          <a:p>
            <a:r>
              <a:rPr lang="en-US" dirty="0"/>
              <a:t>Trusted vs untrusted parts</a:t>
            </a:r>
          </a:p>
        </p:txBody>
      </p:sp>
      <p:sp>
        <p:nvSpPr>
          <p:cNvPr id="4" name="Прямоугольник 3"/>
          <p:cNvSpPr/>
          <p:nvPr/>
        </p:nvSpPr>
        <p:spPr>
          <a:xfrm>
            <a:off x="4632002" y="562688"/>
            <a:ext cx="1170878" cy="542568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User application</a:t>
            </a:r>
            <a:endParaRPr lang="ru-RU" sz="1200" dirty="0"/>
          </a:p>
        </p:txBody>
      </p:sp>
      <p:sp>
        <p:nvSpPr>
          <p:cNvPr id="5" name="Прямоугольник 4"/>
          <p:cNvSpPr/>
          <p:nvPr/>
        </p:nvSpPr>
        <p:spPr>
          <a:xfrm>
            <a:off x="7497362" y="562689"/>
            <a:ext cx="1170878" cy="5425686"/>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PSW code</a:t>
            </a:r>
            <a:endParaRPr lang="ru-RU" sz="1200" dirty="0"/>
          </a:p>
        </p:txBody>
      </p:sp>
      <p:sp>
        <p:nvSpPr>
          <p:cNvPr id="6" name="Прямоугольник 5"/>
          <p:cNvSpPr/>
          <p:nvPr/>
        </p:nvSpPr>
        <p:spPr>
          <a:xfrm>
            <a:off x="9548408" y="568712"/>
            <a:ext cx="1170878" cy="542568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Trusted generated code</a:t>
            </a:r>
            <a:endParaRPr lang="ru-RU" sz="1200" dirty="0"/>
          </a:p>
        </p:txBody>
      </p:sp>
      <p:sp>
        <p:nvSpPr>
          <p:cNvPr id="7" name="Прямоугольник 6"/>
          <p:cNvSpPr/>
          <p:nvPr/>
        </p:nvSpPr>
        <p:spPr>
          <a:xfrm>
            <a:off x="10947073" y="568712"/>
            <a:ext cx="1170878" cy="542568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Enclave</a:t>
            </a:r>
            <a:endParaRPr lang="ru-RU" sz="1200" dirty="0"/>
          </a:p>
        </p:txBody>
      </p:sp>
      <p:sp>
        <p:nvSpPr>
          <p:cNvPr id="8" name="Прямоугольник 7"/>
          <p:cNvSpPr/>
          <p:nvPr/>
        </p:nvSpPr>
        <p:spPr>
          <a:xfrm>
            <a:off x="6064682" y="562689"/>
            <a:ext cx="1170878" cy="542568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Untrusted generated code</a:t>
            </a:r>
            <a:endParaRPr lang="ru-RU" sz="1200" dirty="0"/>
          </a:p>
        </p:txBody>
      </p:sp>
      <p:sp>
        <p:nvSpPr>
          <p:cNvPr id="9" name="TextBox 8"/>
          <p:cNvSpPr txBox="1"/>
          <p:nvPr/>
        </p:nvSpPr>
        <p:spPr>
          <a:xfrm>
            <a:off x="6064682" y="284425"/>
            <a:ext cx="1170878" cy="246221"/>
          </a:xfrm>
          <a:prstGeom prst="rect">
            <a:avLst/>
          </a:prstGeom>
          <a:noFill/>
        </p:spPr>
        <p:txBody>
          <a:bodyPr wrap="square" rtlCol="0">
            <a:spAutoFit/>
          </a:bodyPr>
          <a:lstStyle/>
          <a:p>
            <a:r>
              <a:rPr lang="en-US" sz="1000" dirty="0" err="1"/>
              <a:t>U_generated</a:t>
            </a:r>
            <a:endParaRPr lang="ru-RU" sz="1000" dirty="0"/>
          </a:p>
        </p:txBody>
      </p:sp>
      <p:sp>
        <p:nvSpPr>
          <p:cNvPr id="10" name="TextBox 9"/>
          <p:cNvSpPr txBox="1"/>
          <p:nvPr/>
        </p:nvSpPr>
        <p:spPr>
          <a:xfrm>
            <a:off x="4626426" y="310445"/>
            <a:ext cx="1170878" cy="246221"/>
          </a:xfrm>
          <a:prstGeom prst="rect">
            <a:avLst/>
          </a:prstGeom>
          <a:noFill/>
        </p:spPr>
        <p:txBody>
          <a:bodyPr wrap="square" rtlCol="0">
            <a:spAutoFit/>
          </a:bodyPr>
          <a:lstStyle/>
          <a:p>
            <a:r>
              <a:rPr lang="en-US" sz="1000" dirty="0"/>
              <a:t>User app</a:t>
            </a:r>
            <a:endParaRPr lang="ru-RU" sz="1000" dirty="0"/>
          </a:p>
        </p:txBody>
      </p:sp>
      <p:sp>
        <p:nvSpPr>
          <p:cNvPr id="11" name="TextBox 10"/>
          <p:cNvSpPr txBox="1"/>
          <p:nvPr/>
        </p:nvSpPr>
        <p:spPr>
          <a:xfrm>
            <a:off x="7505037" y="284425"/>
            <a:ext cx="1170878" cy="246221"/>
          </a:xfrm>
          <a:prstGeom prst="rect">
            <a:avLst/>
          </a:prstGeom>
          <a:noFill/>
        </p:spPr>
        <p:txBody>
          <a:bodyPr wrap="square" rtlCol="0">
            <a:spAutoFit/>
          </a:bodyPr>
          <a:lstStyle/>
          <a:p>
            <a:r>
              <a:rPr lang="en-US" sz="1000" dirty="0"/>
              <a:t>PSW </a:t>
            </a:r>
            <a:r>
              <a:rPr lang="en-US" sz="1000" dirty="0" err="1"/>
              <a:t>dlls</a:t>
            </a:r>
            <a:r>
              <a:rPr lang="en-US" sz="1000" dirty="0"/>
              <a:t>/</a:t>
            </a:r>
            <a:r>
              <a:rPr lang="en-US" sz="1000" dirty="0" err="1"/>
              <a:t>so’s</a:t>
            </a:r>
            <a:endParaRPr lang="ru-RU" sz="1000" dirty="0"/>
          </a:p>
        </p:txBody>
      </p:sp>
      <p:sp>
        <p:nvSpPr>
          <p:cNvPr id="12" name="TextBox 11"/>
          <p:cNvSpPr txBox="1"/>
          <p:nvPr/>
        </p:nvSpPr>
        <p:spPr>
          <a:xfrm>
            <a:off x="9548408" y="319209"/>
            <a:ext cx="1170878" cy="246221"/>
          </a:xfrm>
          <a:prstGeom prst="rect">
            <a:avLst/>
          </a:prstGeom>
          <a:noFill/>
        </p:spPr>
        <p:txBody>
          <a:bodyPr wrap="square" rtlCol="0">
            <a:spAutoFit/>
          </a:bodyPr>
          <a:lstStyle/>
          <a:p>
            <a:r>
              <a:rPr lang="en-US" sz="1000" dirty="0"/>
              <a:t>T-generated</a:t>
            </a:r>
            <a:endParaRPr lang="ru-RU" sz="1000" dirty="0"/>
          </a:p>
        </p:txBody>
      </p:sp>
      <p:sp>
        <p:nvSpPr>
          <p:cNvPr id="13" name="TextBox 12"/>
          <p:cNvSpPr txBox="1"/>
          <p:nvPr/>
        </p:nvSpPr>
        <p:spPr>
          <a:xfrm>
            <a:off x="10947073" y="316468"/>
            <a:ext cx="1170878" cy="246221"/>
          </a:xfrm>
          <a:prstGeom prst="rect">
            <a:avLst/>
          </a:prstGeom>
          <a:noFill/>
        </p:spPr>
        <p:txBody>
          <a:bodyPr wrap="square" rtlCol="0">
            <a:spAutoFit/>
          </a:bodyPr>
          <a:lstStyle/>
          <a:p>
            <a:r>
              <a:rPr lang="en-US" sz="1000" dirty="0"/>
              <a:t>Enclave</a:t>
            </a:r>
            <a:endParaRPr lang="ru-RU" sz="1000" dirty="0"/>
          </a:p>
        </p:txBody>
      </p:sp>
      <p:sp>
        <p:nvSpPr>
          <p:cNvPr id="14" name="Двойная фигурная скобка 13"/>
          <p:cNvSpPr/>
          <p:nvPr/>
        </p:nvSpPr>
        <p:spPr>
          <a:xfrm>
            <a:off x="3770206" y="437322"/>
            <a:ext cx="5691846" cy="5738191"/>
          </a:xfrm>
          <a:prstGeom prst="bracePair">
            <a:avLst>
              <a:gd name="adj" fmla="val 5772"/>
            </a:avLst>
          </a:prstGeom>
          <a:noFill/>
          <a:ln w="76200">
            <a:solidFill>
              <a:srgbClr val="C00000">
                <a:alpha val="6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dirty="0">
              <a:solidFill>
                <a:srgbClr val="FF0000"/>
              </a:solidFill>
            </a:endParaRPr>
          </a:p>
        </p:txBody>
      </p:sp>
      <p:sp>
        <p:nvSpPr>
          <p:cNvPr id="16" name="מלבן 15"/>
          <p:cNvSpPr/>
          <p:nvPr/>
        </p:nvSpPr>
        <p:spPr>
          <a:xfrm>
            <a:off x="684212" y="2291024"/>
            <a:ext cx="1938408" cy="1678075"/>
          </a:xfrm>
          <a:prstGeom prst="rect">
            <a:avLst/>
          </a:prstGeom>
          <a:solidFill>
            <a:srgbClr val="C00000"/>
          </a:solidFill>
          <a:ln>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UNTRUSRED</a:t>
            </a:r>
          </a:p>
        </p:txBody>
      </p:sp>
      <p:cxnSp>
        <p:nvCxnSpPr>
          <p:cNvPr id="18" name="מחבר חץ ישר 17"/>
          <p:cNvCxnSpPr>
            <a:stCxn id="16" idx="3"/>
            <a:endCxn id="14" idx="1"/>
          </p:cNvCxnSpPr>
          <p:nvPr/>
        </p:nvCxnSpPr>
        <p:spPr>
          <a:xfrm>
            <a:off x="2622620" y="3130062"/>
            <a:ext cx="1147586" cy="1763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מציין מיקום של מספר שקופית 18"/>
          <p:cNvSpPr>
            <a:spLocks noGrp="1"/>
          </p:cNvSpPr>
          <p:nvPr>
            <p:ph type="sldNum" sz="quarter" idx="12"/>
          </p:nvPr>
        </p:nvSpPr>
        <p:spPr/>
        <p:txBody>
          <a:bodyPr/>
          <a:lstStyle/>
          <a:p>
            <a:fld id="{E49B20E1-BFBC-4C97-821D-580820242ED4}" type="slidenum">
              <a:rPr lang="en-US" smtClean="0"/>
              <a:t>24</a:t>
            </a:fld>
            <a:endParaRPr lang="en-US"/>
          </a:p>
        </p:txBody>
      </p:sp>
    </p:spTree>
    <p:extLst>
      <p:ext uri="{BB962C8B-B14F-4D97-AF65-F5344CB8AC3E}">
        <p14:creationId xmlns:p14="http://schemas.microsoft.com/office/powerpoint/2010/main" val="2783420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28683" y="4492471"/>
            <a:ext cx="4258849" cy="1507067"/>
          </a:xfrm>
        </p:spPr>
        <p:txBody>
          <a:bodyPr>
            <a:normAutofit/>
          </a:bodyPr>
          <a:lstStyle/>
          <a:p>
            <a:r>
              <a:rPr lang="en-US" dirty="0"/>
              <a:t>SGX ENCLAVE </a:t>
            </a:r>
            <a:r>
              <a:rPr lang="en-US" dirty="0" err="1"/>
              <a:t>CALL:transitions</a:t>
            </a:r>
            <a:endParaRPr lang="ru-RU" dirty="0"/>
          </a:p>
        </p:txBody>
      </p:sp>
      <p:sp>
        <p:nvSpPr>
          <p:cNvPr id="3" name="Объект 2"/>
          <p:cNvSpPr>
            <a:spLocks noGrp="1"/>
          </p:cNvSpPr>
          <p:nvPr>
            <p:ph idx="1"/>
          </p:nvPr>
        </p:nvSpPr>
        <p:spPr>
          <a:xfrm>
            <a:off x="933541" y="1177223"/>
            <a:ext cx="1351644" cy="1129817"/>
          </a:xfrm>
        </p:spPr>
        <p:txBody>
          <a:bodyPr/>
          <a:lstStyle/>
          <a:p>
            <a:r>
              <a:rPr lang="en-US" dirty="0"/>
              <a:t>ECALL</a:t>
            </a:r>
          </a:p>
        </p:txBody>
      </p:sp>
      <p:sp>
        <p:nvSpPr>
          <p:cNvPr id="16" name="Прямоугольник 15"/>
          <p:cNvSpPr/>
          <p:nvPr/>
        </p:nvSpPr>
        <p:spPr>
          <a:xfrm>
            <a:off x="4632002" y="562688"/>
            <a:ext cx="1170878" cy="542568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Прямоугольник 16"/>
          <p:cNvSpPr/>
          <p:nvPr/>
        </p:nvSpPr>
        <p:spPr>
          <a:xfrm>
            <a:off x="7497362" y="562689"/>
            <a:ext cx="1170878" cy="5425686"/>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Прямоугольник 17"/>
          <p:cNvSpPr/>
          <p:nvPr/>
        </p:nvSpPr>
        <p:spPr>
          <a:xfrm>
            <a:off x="9548408" y="568712"/>
            <a:ext cx="1170878" cy="542568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Прямоугольник 18"/>
          <p:cNvSpPr/>
          <p:nvPr/>
        </p:nvSpPr>
        <p:spPr>
          <a:xfrm>
            <a:off x="10947073" y="568712"/>
            <a:ext cx="1170878" cy="542568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Прямоугольник 19"/>
          <p:cNvSpPr/>
          <p:nvPr/>
        </p:nvSpPr>
        <p:spPr>
          <a:xfrm>
            <a:off x="6064682" y="562689"/>
            <a:ext cx="1170878" cy="542568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TextBox 20"/>
          <p:cNvSpPr txBox="1"/>
          <p:nvPr/>
        </p:nvSpPr>
        <p:spPr>
          <a:xfrm>
            <a:off x="6064682" y="284425"/>
            <a:ext cx="1170878" cy="246221"/>
          </a:xfrm>
          <a:prstGeom prst="rect">
            <a:avLst/>
          </a:prstGeom>
          <a:noFill/>
        </p:spPr>
        <p:txBody>
          <a:bodyPr wrap="square" rtlCol="0">
            <a:spAutoFit/>
          </a:bodyPr>
          <a:lstStyle/>
          <a:p>
            <a:r>
              <a:rPr lang="en-US" sz="1000" dirty="0" err="1"/>
              <a:t>U_generated</a:t>
            </a:r>
            <a:endParaRPr lang="ru-RU" sz="1000" dirty="0"/>
          </a:p>
        </p:txBody>
      </p:sp>
      <p:sp>
        <p:nvSpPr>
          <p:cNvPr id="22" name="TextBox 21"/>
          <p:cNvSpPr txBox="1"/>
          <p:nvPr/>
        </p:nvSpPr>
        <p:spPr>
          <a:xfrm>
            <a:off x="4626426" y="310445"/>
            <a:ext cx="1170878" cy="246221"/>
          </a:xfrm>
          <a:prstGeom prst="rect">
            <a:avLst/>
          </a:prstGeom>
          <a:noFill/>
        </p:spPr>
        <p:txBody>
          <a:bodyPr wrap="square" rtlCol="0">
            <a:spAutoFit/>
          </a:bodyPr>
          <a:lstStyle/>
          <a:p>
            <a:r>
              <a:rPr lang="en-US" sz="1000" dirty="0"/>
              <a:t>User app</a:t>
            </a:r>
            <a:endParaRPr lang="ru-RU" sz="1000" dirty="0"/>
          </a:p>
        </p:txBody>
      </p:sp>
      <p:sp>
        <p:nvSpPr>
          <p:cNvPr id="23" name="TextBox 22"/>
          <p:cNvSpPr txBox="1"/>
          <p:nvPr/>
        </p:nvSpPr>
        <p:spPr>
          <a:xfrm>
            <a:off x="7505037" y="284425"/>
            <a:ext cx="1170878" cy="246221"/>
          </a:xfrm>
          <a:prstGeom prst="rect">
            <a:avLst/>
          </a:prstGeom>
          <a:noFill/>
        </p:spPr>
        <p:txBody>
          <a:bodyPr wrap="square" rtlCol="0">
            <a:spAutoFit/>
          </a:bodyPr>
          <a:lstStyle/>
          <a:p>
            <a:r>
              <a:rPr lang="en-US" sz="1000" dirty="0"/>
              <a:t>PSW </a:t>
            </a:r>
            <a:r>
              <a:rPr lang="en-US" sz="1000" dirty="0" err="1"/>
              <a:t>dlls</a:t>
            </a:r>
            <a:r>
              <a:rPr lang="en-US" sz="1000" dirty="0"/>
              <a:t>/</a:t>
            </a:r>
            <a:r>
              <a:rPr lang="en-US" sz="1000" dirty="0" err="1"/>
              <a:t>so’s</a:t>
            </a:r>
            <a:endParaRPr lang="ru-RU" sz="1000" dirty="0"/>
          </a:p>
        </p:txBody>
      </p:sp>
      <p:sp>
        <p:nvSpPr>
          <p:cNvPr id="24" name="TextBox 23"/>
          <p:cNvSpPr txBox="1"/>
          <p:nvPr/>
        </p:nvSpPr>
        <p:spPr>
          <a:xfrm>
            <a:off x="9548408" y="319209"/>
            <a:ext cx="1170878" cy="246221"/>
          </a:xfrm>
          <a:prstGeom prst="rect">
            <a:avLst/>
          </a:prstGeom>
          <a:noFill/>
        </p:spPr>
        <p:txBody>
          <a:bodyPr wrap="square" rtlCol="0">
            <a:spAutoFit/>
          </a:bodyPr>
          <a:lstStyle/>
          <a:p>
            <a:r>
              <a:rPr lang="en-US" sz="1000" dirty="0"/>
              <a:t>T-generated</a:t>
            </a:r>
            <a:endParaRPr lang="ru-RU" sz="1000" dirty="0"/>
          </a:p>
        </p:txBody>
      </p:sp>
      <p:sp>
        <p:nvSpPr>
          <p:cNvPr id="25" name="TextBox 24"/>
          <p:cNvSpPr txBox="1"/>
          <p:nvPr/>
        </p:nvSpPr>
        <p:spPr>
          <a:xfrm>
            <a:off x="10947073" y="316468"/>
            <a:ext cx="1170878" cy="246221"/>
          </a:xfrm>
          <a:prstGeom prst="rect">
            <a:avLst/>
          </a:prstGeom>
          <a:noFill/>
        </p:spPr>
        <p:txBody>
          <a:bodyPr wrap="square" rtlCol="0">
            <a:spAutoFit/>
          </a:bodyPr>
          <a:lstStyle/>
          <a:p>
            <a:r>
              <a:rPr lang="en-US" sz="1000" dirty="0"/>
              <a:t>Enclave</a:t>
            </a:r>
            <a:endParaRPr lang="ru-RU" sz="1000" dirty="0"/>
          </a:p>
        </p:txBody>
      </p:sp>
      <p:sp>
        <p:nvSpPr>
          <p:cNvPr id="26" name="Стрелка вправо 25"/>
          <p:cNvSpPr/>
          <p:nvPr/>
        </p:nvSpPr>
        <p:spPr>
          <a:xfrm>
            <a:off x="4896197" y="820338"/>
            <a:ext cx="1525294" cy="6516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Call Generated stub</a:t>
            </a:r>
            <a:endParaRPr lang="ru-RU" sz="1000" dirty="0"/>
          </a:p>
        </p:txBody>
      </p:sp>
      <p:sp>
        <p:nvSpPr>
          <p:cNvPr id="27" name="Стрелка вправо 26"/>
          <p:cNvSpPr/>
          <p:nvPr/>
        </p:nvSpPr>
        <p:spPr>
          <a:xfrm>
            <a:off x="6423102" y="1277319"/>
            <a:ext cx="1271239" cy="6113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Pack the data</a:t>
            </a:r>
            <a:endParaRPr lang="ru-RU" sz="1100" dirty="0"/>
          </a:p>
        </p:txBody>
      </p:sp>
      <p:sp>
        <p:nvSpPr>
          <p:cNvPr id="29" name="Стрелка вправо 28"/>
          <p:cNvSpPr/>
          <p:nvPr/>
        </p:nvSpPr>
        <p:spPr>
          <a:xfrm>
            <a:off x="10028420" y="1911927"/>
            <a:ext cx="1933731" cy="8409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Unpack and call enclave function</a:t>
            </a:r>
            <a:endParaRPr lang="ru-RU" sz="1200" dirty="0"/>
          </a:p>
        </p:txBody>
      </p:sp>
      <p:sp>
        <p:nvSpPr>
          <p:cNvPr id="30" name="Стрелка влево 29"/>
          <p:cNvSpPr/>
          <p:nvPr/>
        </p:nvSpPr>
        <p:spPr>
          <a:xfrm>
            <a:off x="10028420" y="3033131"/>
            <a:ext cx="1933731" cy="56407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Return to generated </a:t>
            </a:r>
            <a:endParaRPr lang="ru-RU" sz="1200" dirty="0"/>
          </a:p>
        </p:txBody>
      </p:sp>
      <p:sp>
        <p:nvSpPr>
          <p:cNvPr id="32" name="Стрелка влево 31"/>
          <p:cNvSpPr/>
          <p:nvPr/>
        </p:nvSpPr>
        <p:spPr>
          <a:xfrm>
            <a:off x="6344508" y="3999984"/>
            <a:ext cx="1577521" cy="59695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Unpack data if any</a:t>
            </a:r>
            <a:endParaRPr lang="ru-RU" sz="1000" dirty="0"/>
          </a:p>
        </p:txBody>
      </p:sp>
      <p:sp>
        <p:nvSpPr>
          <p:cNvPr id="33" name="Стрелка влево 32"/>
          <p:cNvSpPr/>
          <p:nvPr/>
        </p:nvSpPr>
        <p:spPr>
          <a:xfrm>
            <a:off x="4896197" y="4487333"/>
            <a:ext cx="1448311" cy="52633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return</a:t>
            </a:r>
            <a:endParaRPr lang="ru-RU" sz="1200" dirty="0"/>
          </a:p>
        </p:txBody>
      </p:sp>
      <p:sp>
        <p:nvSpPr>
          <p:cNvPr id="34" name="Двойная фигурная скобка 13"/>
          <p:cNvSpPr/>
          <p:nvPr/>
        </p:nvSpPr>
        <p:spPr>
          <a:xfrm>
            <a:off x="3770206" y="437322"/>
            <a:ext cx="5691846" cy="5738191"/>
          </a:xfrm>
          <a:prstGeom prst="bracePair">
            <a:avLst>
              <a:gd name="adj" fmla="val 5772"/>
            </a:avLst>
          </a:prstGeom>
          <a:noFill/>
          <a:ln w="76200">
            <a:solidFill>
              <a:srgbClr val="C00000">
                <a:alpha val="6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solidFill>
                <a:srgbClr val="FF0000"/>
              </a:solidFill>
            </a:endParaRPr>
          </a:p>
        </p:txBody>
      </p:sp>
      <p:sp>
        <p:nvSpPr>
          <p:cNvPr id="28" name="Стрелка вправо 27"/>
          <p:cNvSpPr/>
          <p:nvPr/>
        </p:nvSpPr>
        <p:spPr>
          <a:xfrm>
            <a:off x="7694341" y="1679171"/>
            <a:ext cx="2334079" cy="5748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Go to enclave mode</a:t>
            </a:r>
            <a:endParaRPr lang="ru-RU" sz="1400" dirty="0"/>
          </a:p>
        </p:txBody>
      </p:sp>
      <p:sp>
        <p:nvSpPr>
          <p:cNvPr id="31" name="Стрелка влево 30"/>
          <p:cNvSpPr/>
          <p:nvPr/>
        </p:nvSpPr>
        <p:spPr>
          <a:xfrm>
            <a:off x="7922029" y="3583260"/>
            <a:ext cx="2106391" cy="71693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Pack result and go back</a:t>
            </a:r>
            <a:endParaRPr lang="ru-RU" sz="1200"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25</a:t>
            </a:fld>
            <a:endParaRPr lang="en-US"/>
          </a:p>
        </p:txBody>
      </p:sp>
      <p:sp>
        <p:nvSpPr>
          <p:cNvPr id="35" name="מלבן 34"/>
          <p:cNvSpPr/>
          <p:nvPr/>
        </p:nvSpPr>
        <p:spPr>
          <a:xfrm>
            <a:off x="684212" y="2291024"/>
            <a:ext cx="1938408" cy="1678075"/>
          </a:xfrm>
          <a:prstGeom prst="rect">
            <a:avLst/>
          </a:prstGeom>
          <a:solidFill>
            <a:srgbClr val="C00000"/>
          </a:solidFill>
          <a:ln>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UNTRUSRED</a:t>
            </a:r>
          </a:p>
        </p:txBody>
      </p:sp>
      <p:cxnSp>
        <p:nvCxnSpPr>
          <p:cNvPr id="36" name="מחבר חץ ישר 35"/>
          <p:cNvCxnSpPr>
            <a:stCxn id="35" idx="3"/>
          </p:cNvCxnSpPr>
          <p:nvPr/>
        </p:nvCxnSpPr>
        <p:spPr>
          <a:xfrm>
            <a:off x="2622620" y="3130062"/>
            <a:ext cx="1147586" cy="1763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0625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9" grpId="0" animBg="1"/>
      <p:bldP spid="30" grpId="0" animBg="1"/>
      <p:bldP spid="32" grpId="0" animBg="1"/>
      <p:bldP spid="33" grpId="0" animBg="1"/>
      <p:bldP spid="28" grpId="0" animBg="1"/>
      <p:bldP spid="31" grpId="0" animBg="1"/>
      <p:bldP spid="3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8930" y="4486435"/>
            <a:ext cx="4258849" cy="1507067"/>
          </a:xfrm>
        </p:spPr>
        <p:txBody>
          <a:bodyPr>
            <a:normAutofit/>
          </a:bodyPr>
          <a:lstStyle/>
          <a:p>
            <a:r>
              <a:rPr lang="en-US" dirty="0"/>
              <a:t>SGX ENCLAVE </a:t>
            </a:r>
            <a:r>
              <a:rPr lang="en-US" dirty="0" err="1"/>
              <a:t>CALL:transitions</a:t>
            </a:r>
            <a:endParaRPr lang="ru-RU" dirty="0"/>
          </a:p>
        </p:txBody>
      </p:sp>
      <p:sp>
        <p:nvSpPr>
          <p:cNvPr id="15" name="Прямоугольник 14"/>
          <p:cNvSpPr/>
          <p:nvPr/>
        </p:nvSpPr>
        <p:spPr>
          <a:xfrm>
            <a:off x="4632002" y="562688"/>
            <a:ext cx="1170878" cy="542568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Прямоугольник 15"/>
          <p:cNvSpPr/>
          <p:nvPr/>
        </p:nvSpPr>
        <p:spPr>
          <a:xfrm>
            <a:off x="7497362" y="562689"/>
            <a:ext cx="1170878" cy="5425686"/>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Прямоугольник 16"/>
          <p:cNvSpPr/>
          <p:nvPr/>
        </p:nvSpPr>
        <p:spPr>
          <a:xfrm>
            <a:off x="9548408" y="568712"/>
            <a:ext cx="1170878" cy="542568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Прямоугольник 17"/>
          <p:cNvSpPr/>
          <p:nvPr/>
        </p:nvSpPr>
        <p:spPr>
          <a:xfrm>
            <a:off x="10947073" y="568712"/>
            <a:ext cx="1170878" cy="542568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Прямоугольник 18"/>
          <p:cNvSpPr/>
          <p:nvPr/>
        </p:nvSpPr>
        <p:spPr>
          <a:xfrm>
            <a:off x="6064682" y="562689"/>
            <a:ext cx="1170878" cy="542568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TextBox 19"/>
          <p:cNvSpPr txBox="1"/>
          <p:nvPr/>
        </p:nvSpPr>
        <p:spPr>
          <a:xfrm>
            <a:off x="6064682" y="284425"/>
            <a:ext cx="1170878" cy="246221"/>
          </a:xfrm>
          <a:prstGeom prst="rect">
            <a:avLst/>
          </a:prstGeom>
          <a:noFill/>
        </p:spPr>
        <p:txBody>
          <a:bodyPr wrap="square" rtlCol="0">
            <a:spAutoFit/>
          </a:bodyPr>
          <a:lstStyle/>
          <a:p>
            <a:r>
              <a:rPr lang="en-US" sz="1000" dirty="0" err="1"/>
              <a:t>U_generated</a:t>
            </a:r>
            <a:endParaRPr lang="ru-RU" sz="1000" dirty="0"/>
          </a:p>
        </p:txBody>
      </p:sp>
      <p:sp>
        <p:nvSpPr>
          <p:cNvPr id="21" name="TextBox 20"/>
          <p:cNvSpPr txBox="1"/>
          <p:nvPr/>
        </p:nvSpPr>
        <p:spPr>
          <a:xfrm>
            <a:off x="4626426" y="310445"/>
            <a:ext cx="1170878" cy="246221"/>
          </a:xfrm>
          <a:prstGeom prst="rect">
            <a:avLst/>
          </a:prstGeom>
          <a:noFill/>
        </p:spPr>
        <p:txBody>
          <a:bodyPr wrap="square" rtlCol="0">
            <a:spAutoFit/>
          </a:bodyPr>
          <a:lstStyle/>
          <a:p>
            <a:r>
              <a:rPr lang="en-US" sz="1000" dirty="0"/>
              <a:t>User app</a:t>
            </a:r>
            <a:endParaRPr lang="ru-RU" sz="1000" dirty="0"/>
          </a:p>
        </p:txBody>
      </p:sp>
      <p:sp>
        <p:nvSpPr>
          <p:cNvPr id="22" name="TextBox 21"/>
          <p:cNvSpPr txBox="1"/>
          <p:nvPr/>
        </p:nvSpPr>
        <p:spPr>
          <a:xfrm>
            <a:off x="7505037" y="284425"/>
            <a:ext cx="1170878" cy="246221"/>
          </a:xfrm>
          <a:prstGeom prst="rect">
            <a:avLst/>
          </a:prstGeom>
          <a:noFill/>
        </p:spPr>
        <p:txBody>
          <a:bodyPr wrap="square" rtlCol="0">
            <a:spAutoFit/>
          </a:bodyPr>
          <a:lstStyle/>
          <a:p>
            <a:r>
              <a:rPr lang="en-US" sz="1000" dirty="0"/>
              <a:t>PSW </a:t>
            </a:r>
            <a:r>
              <a:rPr lang="en-US" sz="1000" dirty="0" err="1"/>
              <a:t>dlls</a:t>
            </a:r>
            <a:r>
              <a:rPr lang="en-US" sz="1000" dirty="0"/>
              <a:t>/</a:t>
            </a:r>
            <a:r>
              <a:rPr lang="en-US" sz="1000" dirty="0" err="1"/>
              <a:t>so’s</a:t>
            </a:r>
            <a:endParaRPr lang="ru-RU" sz="1000" dirty="0"/>
          </a:p>
        </p:txBody>
      </p:sp>
      <p:sp>
        <p:nvSpPr>
          <p:cNvPr id="23" name="TextBox 22"/>
          <p:cNvSpPr txBox="1"/>
          <p:nvPr/>
        </p:nvSpPr>
        <p:spPr>
          <a:xfrm>
            <a:off x="9548408" y="319209"/>
            <a:ext cx="1170878" cy="246221"/>
          </a:xfrm>
          <a:prstGeom prst="rect">
            <a:avLst/>
          </a:prstGeom>
          <a:noFill/>
        </p:spPr>
        <p:txBody>
          <a:bodyPr wrap="square" rtlCol="0">
            <a:spAutoFit/>
          </a:bodyPr>
          <a:lstStyle/>
          <a:p>
            <a:r>
              <a:rPr lang="en-US" sz="1000" dirty="0"/>
              <a:t>T-generated</a:t>
            </a:r>
            <a:endParaRPr lang="ru-RU" sz="1000" dirty="0"/>
          </a:p>
        </p:txBody>
      </p:sp>
      <p:sp>
        <p:nvSpPr>
          <p:cNvPr id="24" name="TextBox 23"/>
          <p:cNvSpPr txBox="1"/>
          <p:nvPr/>
        </p:nvSpPr>
        <p:spPr>
          <a:xfrm>
            <a:off x="10947073" y="316468"/>
            <a:ext cx="1170878" cy="246221"/>
          </a:xfrm>
          <a:prstGeom prst="rect">
            <a:avLst/>
          </a:prstGeom>
          <a:noFill/>
        </p:spPr>
        <p:txBody>
          <a:bodyPr wrap="square" rtlCol="0">
            <a:spAutoFit/>
          </a:bodyPr>
          <a:lstStyle/>
          <a:p>
            <a:r>
              <a:rPr lang="en-US" sz="1000" dirty="0"/>
              <a:t>Enclave</a:t>
            </a:r>
            <a:endParaRPr lang="ru-RU" sz="1000" dirty="0"/>
          </a:p>
        </p:txBody>
      </p:sp>
      <p:sp>
        <p:nvSpPr>
          <p:cNvPr id="25" name="Стрелка вправо 24"/>
          <p:cNvSpPr/>
          <p:nvPr/>
        </p:nvSpPr>
        <p:spPr>
          <a:xfrm>
            <a:off x="5151863" y="723115"/>
            <a:ext cx="1271239" cy="2341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Generated stub</a:t>
            </a:r>
            <a:endParaRPr lang="ru-RU" sz="800" dirty="0"/>
          </a:p>
        </p:txBody>
      </p:sp>
      <p:sp>
        <p:nvSpPr>
          <p:cNvPr id="26" name="Стрелка вправо 25"/>
          <p:cNvSpPr/>
          <p:nvPr/>
        </p:nvSpPr>
        <p:spPr>
          <a:xfrm>
            <a:off x="6423102" y="939418"/>
            <a:ext cx="1271239" cy="2341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Pack the data</a:t>
            </a:r>
            <a:endParaRPr lang="ru-RU" sz="900" dirty="0"/>
          </a:p>
        </p:txBody>
      </p:sp>
      <p:sp>
        <p:nvSpPr>
          <p:cNvPr id="28" name="Стрелка вправо 27"/>
          <p:cNvSpPr/>
          <p:nvPr/>
        </p:nvSpPr>
        <p:spPr>
          <a:xfrm>
            <a:off x="10422672" y="1258931"/>
            <a:ext cx="1539479" cy="2620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Call enclave function</a:t>
            </a:r>
            <a:endParaRPr lang="ru-RU" sz="900" dirty="0"/>
          </a:p>
        </p:txBody>
      </p:sp>
      <p:sp>
        <p:nvSpPr>
          <p:cNvPr id="29" name="Стрелка влево 28"/>
          <p:cNvSpPr/>
          <p:nvPr/>
        </p:nvSpPr>
        <p:spPr>
          <a:xfrm>
            <a:off x="10415239" y="5086761"/>
            <a:ext cx="1546912" cy="26470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Return to generated </a:t>
            </a:r>
            <a:endParaRPr lang="ru-RU" sz="900" dirty="0"/>
          </a:p>
        </p:txBody>
      </p:sp>
      <p:sp>
        <p:nvSpPr>
          <p:cNvPr id="31" name="Стрелка влево 30"/>
          <p:cNvSpPr/>
          <p:nvPr/>
        </p:nvSpPr>
        <p:spPr>
          <a:xfrm>
            <a:off x="6344508" y="5485249"/>
            <a:ext cx="1349833" cy="30021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Unpack data if any</a:t>
            </a:r>
            <a:endParaRPr lang="ru-RU" sz="900" dirty="0"/>
          </a:p>
        </p:txBody>
      </p:sp>
      <p:sp>
        <p:nvSpPr>
          <p:cNvPr id="32" name="Стрелка влево 31"/>
          <p:cNvSpPr/>
          <p:nvPr/>
        </p:nvSpPr>
        <p:spPr>
          <a:xfrm>
            <a:off x="5227235" y="5687482"/>
            <a:ext cx="1117273" cy="24239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return</a:t>
            </a:r>
            <a:endParaRPr lang="ru-RU" sz="900" dirty="0"/>
          </a:p>
        </p:txBody>
      </p:sp>
      <p:sp>
        <p:nvSpPr>
          <p:cNvPr id="33" name="Стрелка влево 28"/>
          <p:cNvSpPr/>
          <p:nvPr/>
        </p:nvSpPr>
        <p:spPr>
          <a:xfrm>
            <a:off x="10408226" y="1655978"/>
            <a:ext cx="1577941" cy="390312"/>
          </a:xfrm>
          <a:prstGeom prst="leftArrow">
            <a:avLst/>
          </a:prstGeom>
          <a:solidFill>
            <a:schemeClr val="bg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Call the generated stub</a:t>
            </a:r>
            <a:endParaRPr lang="ru-RU" sz="900" dirty="0"/>
          </a:p>
        </p:txBody>
      </p:sp>
      <p:sp>
        <p:nvSpPr>
          <p:cNvPr id="37" name="Стрелка влево 30"/>
          <p:cNvSpPr/>
          <p:nvPr/>
        </p:nvSpPr>
        <p:spPr>
          <a:xfrm>
            <a:off x="6265082" y="2343455"/>
            <a:ext cx="1584392" cy="496592"/>
          </a:xfrm>
          <a:prstGeom prst="leftArrow">
            <a:avLst/>
          </a:prstGeom>
          <a:solidFill>
            <a:schemeClr val="bg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Call the generated stub</a:t>
            </a:r>
            <a:endParaRPr lang="ru-RU" sz="900" dirty="0"/>
          </a:p>
        </p:txBody>
      </p:sp>
      <p:sp>
        <p:nvSpPr>
          <p:cNvPr id="38" name="Стрелка влево 31"/>
          <p:cNvSpPr/>
          <p:nvPr/>
        </p:nvSpPr>
        <p:spPr>
          <a:xfrm>
            <a:off x="5223665" y="2751787"/>
            <a:ext cx="1117273" cy="475410"/>
          </a:xfrm>
          <a:prstGeom prst="leftArrow">
            <a:avLst/>
          </a:prstGeom>
          <a:solidFill>
            <a:schemeClr val="bg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Call the OCALL</a:t>
            </a:r>
            <a:endParaRPr lang="ru-RU" sz="900" dirty="0"/>
          </a:p>
        </p:txBody>
      </p:sp>
      <p:sp>
        <p:nvSpPr>
          <p:cNvPr id="39" name="Стрелка вправо 24"/>
          <p:cNvSpPr/>
          <p:nvPr/>
        </p:nvSpPr>
        <p:spPr>
          <a:xfrm>
            <a:off x="5227235" y="3735346"/>
            <a:ext cx="1186052" cy="461140"/>
          </a:xfrm>
          <a:prstGeom prst="rightArrow">
            <a:avLst/>
          </a:prstGeom>
          <a:solidFill>
            <a:schemeClr val="bg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Return from </a:t>
            </a:r>
            <a:r>
              <a:rPr lang="en-US" sz="800" dirty="0" err="1"/>
              <a:t>ocall</a:t>
            </a:r>
            <a:endParaRPr lang="ru-RU" sz="800" dirty="0"/>
          </a:p>
        </p:txBody>
      </p:sp>
      <p:sp>
        <p:nvSpPr>
          <p:cNvPr id="40" name="Стрелка вправо 25"/>
          <p:cNvSpPr/>
          <p:nvPr/>
        </p:nvSpPr>
        <p:spPr>
          <a:xfrm>
            <a:off x="6499177" y="3975424"/>
            <a:ext cx="1271239" cy="438167"/>
          </a:xfrm>
          <a:prstGeom prst="rightArrow">
            <a:avLst/>
          </a:prstGeom>
          <a:solidFill>
            <a:schemeClr val="bg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Pack the data</a:t>
            </a:r>
            <a:endParaRPr lang="ru-RU" sz="900" dirty="0"/>
          </a:p>
        </p:txBody>
      </p:sp>
      <p:sp>
        <p:nvSpPr>
          <p:cNvPr id="42" name="Стрелка вправо 27"/>
          <p:cNvSpPr/>
          <p:nvPr/>
        </p:nvSpPr>
        <p:spPr>
          <a:xfrm>
            <a:off x="10408227" y="4561435"/>
            <a:ext cx="1553924" cy="417369"/>
          </a:xfrm>
          <a:prstGeom prst="rightArrow">
            <a:avLst/>
          </a:prstGeom>
          <a:solidFill>
            <a:schemeClr val="bg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Ret to enclave function</a:t>
            </a:r>
            <a:endParaRPr lang="ru-RU" sz="900" dirty="0"/>
          </a:p>
        </p:txBody>
      </p:sp>
      <p:sp>
        <p:nvSpPr>
          <p:cNvPr id="35" name="Двойная фигурная скобка 13"/>
          <p:cNvSpPr/>
          <p:nvPr/>
        </p:nvSpPr>
        <p:spPr>
          <a:xfrm>
            <a:off x="3770206" y="437322"/>
            <a:ext cx="5691846" cy="5738191"/>
          </a:xfrm>
          <a:prstGeom prst="bracePair">
            <a:avLst>
              <a:gd name="adj" fmla="val 5772"/>
            </a:avLst>
          </a:prstGeom>
          <a:noFill/>
          <a:ln w="76200">
            <a:solidFill>
              <a:srgbClr val="C00000">
                <a:alpha val="6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solidFill>
                <a:srgbClr val="FF0000"/>
              </a:solidFill>
            </a:endParaRPr>
          </a:p>
        </p:txBody>
      </p:sp>
      <p:sp>
        <p:nvSpPr>
          <p:cNvPr id="27" name="Стрелка вправо 26"/>
          <p:cNvSpPr/>
          <p:nvPr/>
        </p:nvSpPr>
        <p:spPr>
          <a:xfrm>
            <a:off x="7694341" y="1114840"/>
            <a:ext cx="2334079" cy="2950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Call </a:t>
            </a:r>
            <a:r>
              <a:rPr lang="en-US" sz="900" dirty="0" err="1"/>
              <a:t>EENTER:call</a:t>
            </a:r>
            <a:r>
              <a:rPr lang="en-US" sz="900" dirty="0"/>
              <a:t> generated stub</a:t>
            </a:r>
            <a:endParaRPr lang="ru-RU" sz="900" dirty="0"/>
          </a:p>
        </p:txBody>
      </p:sp>
      <p:sp>
        <p:nvSpPr>
          <p:cNvPr id="34" name="Стрелка влево 29"/>
          <p:cNvSpPr/>
          <p:nvPr/>
        </p:nvSpPr>
        <p:spPr>
          <a:xfrm>
            <a:off x="7849474" y="1905945"/>
            <a:ext cx="2178946" cy="484408"/>
          </a:xfrm>
          <a:prstGeom prst="leftArrow">
            <a:avLst/>
          </a:prstGeom>
          <a:solidFill>
            <a:schemeClr val="bg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Pack </a:t>
            </a:r>
            <a:r>
              <a:rPr lang="en-US" sz="900" dirty="0" err="1"/>
              <a:t>args</a:t>
            </a:r>
            <a:r>
              <a:rPr lang="en-US" sz="900" dirty="0"/>
              <a:t> and </a:t>
            </a:r>
            <a:r>
              <a:rPr lang="en-US" sz="900" dirty="0" err="1"/>
              <a:t>eexit</a:t>
            </a:r>
            <a:endParaRPr lang="ru-RU" sz="900" dirty="0"/>
          </a:p>
        </p:txBody>
      </p:sp>
      <p:sp>
        <p:nvSpPr>
          <p:cNvPr id="41" name="Стрелка вправо 26"/>
          <p:cNvSpPr/>
          <p:nvPr/>
        </p:nvSpPr>
        <p:spPr>
          <a:xfrm>
            <a:off x="7830002" y="4210260"/>
            <a:ext cx="2334079" cy="456264"/>
          </a:xfrm>
          <a:prstGeom prst="rightArrow">
            <a:avLst/>
          </a:prstGeom>
          <a:solidFill>
            <a:schemeClr val="bg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Call </a:t>
            </a:r>
            <a:r>
              <a:rPr lang="en-US" sz="900" dirty="0" err="1"/>
              <a:t>EENTER:call</a:t>
            </a:r>
            <a:r>
              <a:rPr lang="en-US" sz="900" dirty="0"/>
              <a:t> generated stub</a:t>
            </a:r>
            <a:endParaRPr lang="ru-RU" sz="900" dirty="0"/>
          </a:p>
        </p:txBody>
      </p:sp>
      <p:sp>
        <p:nvSpPr>
          <p:cNvPr id="30" name="Стрелка влево 29"/>
          <p:cNvSpPr/>
          <p:nvPr/>
        </p:nvSpPr>
        <p:spPr>
          <a:xfrm>
            <a:off x="7849474" y="5225143"/>
            <a:ext cx="2337978" cy="28093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t>EExit</a:t>
            </a:r>
            <a:endParaRPr lang="ru-RU" sz="900"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26</a:t>
            </a:fld>
            <a:endParaRPr lang="en-US"/>
          </a:p>
        </p:txBody>
      </p:sp>
      <p:sp>
        <p:nvSpPr>
          <p:cNvPr id="36" name="Объект 2"/>
          <p:cNvSpPr txBox="1">
            <a:spLocks/>
          </p:cNvSpPr>
          <p:nvPr/>
        </p:nvSpPr>
        <p:spPr>
          <a:xfrm>
            <a:off x="933541" y="1177223"/>
            <a:ext cx="1351644" cy="112981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ECALL+OCALL</a:t>
            </a:r>
          </a:p>
        </p:txBody>
      </p:sp>
      <p:sp>
        <p:nvSpPr>
          <p:cNvPr id="43" name="מלבן 42"/>
          <p:cNvSpPr/>
          <p:nvPr/>
        </p:nvSpPr>
        <p:spPr>
          <a:xfrm>
            <a:off x="684212" y="2291024"/>
            <a:ext cx="1938408" cy="1678075"/>
          </a:xfrm>
          <a:prstGeom prst="rect">
            <a:avLst/>
          </a:prstGeom>
          <a:solidFill>
            <a:srgbClr val="C00000"/>
          </a:solidFill>
          <a:ln>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UNTRUSRED</a:t>
            </a:r>
          </a:p>
        </p:txBody>
      </p:sp>
      <p:cxnSp>
        <p:nvCxnSpPr>
          <p:cNvPr id="44" name="מחבר חץ ישר 43"/>
          <p:cNvCxnSpPr>
            <a:stCxn id="43" idx="3"/>
          </p:cNvCxnSpPr>
          <p:nvPr/>
        </p:nvCxnSpPr>
        <p:spPr>
          <a:xfrm>
            <a:off x="2622620" y="3130062"/>
            <a:ext cx="1147586" cy="1763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9922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8" grpId="0" animBg="1"/>
      <p:bldP spid="29" grpId="0" animBg="1"/>
      <p:bldP spid="31" grpId="0" animBg="1"/>
      <p:bldP spid="32" grpId="0" animBg="1"/>
      <p:bldP spid="33" grpId="0" animBg="1"/>
      <p:bldP spid="37" grpId="0" animBg="1"/>
      <p:bldP spid="38" grpId="0" animBg="1"/>
      <p:bldP spid="39" grpId="0" animBg="1"/>
      <p:bldP spid="40" grpId="0" animBg="1"/>
      <p:bldP spid="42" grpId="0" animBg="1"/>
      <p:bldP spid="27" grpId="0" animBg="1"/>
      <p:bldP spid="34" grpId="0" animBg="1"/>
      <p:bldP spid="41" grpId="0" animBg="1"/>
      <p:bldP spid="30" grpId="0" animBg="1"/>
      <p:bldP spid="4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How it looks like in IDA and in the generated source files</a:t>
            </a:r>
            <a:endParaRPr lang="ru-RU" dirty="0"/>
          </a:p>
        </p:txBody>
      </p:sp>
      <p:sp>
        <p:nvSpPr>
          <p:cNvPr id="3" name="Объект 2"/>
          <p:cNvSpPr>
            <a:spLocks noGrp="1"/>
          </p:cNvSpPr>
          <p:nvPr>
            <p:ph idx="1"/>
          </p:nvPr>
        </p:nvSpPr>
        <p:spPr/>
        <p:txBody>
          <a:bodyPr/>
          <a:lstStyle/>
          <a:p>
            <a:r>
              <a:rPr lang="en-US" dirty="0"/>
              <a:t>[Show in visual studio and in IDA]</a:t>
            </a:r>
            <a:endParaRPr lang="ru-RU"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27</a:t>
            </a:fld>
            <a:endParaRPr lang="en-US"/>
          </a:p>
        </p:txBody>
      </p:sp>
    </p:spTree>
    <p:extLst>
      <p:ext uri="{BB962C8B-B14F-4D97-AF65-F5344CB8AC3E}">
        <p14:creationId xmlns:p14="http://schemas.microsoft.com/office/powerpoint/2010/main" val="14703175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link to “DVSE” and to the app</a:t>
            </a:r>
          </a:p>
        </p:txBody>
      </p:sp>
      <p:sp>
        <p:nvSpPr>
          <p:cNvPr id="3" name="Content Placeholder 2"/>
          <p:cNvSpPr>
            <a:spLocks noGrp="1"/>
          </p:cNvSpPr>
          <p:nvPr>
            <p:ph idx="1"/>
          </p:nvPr>
        </p:nvSpPr>
        <p:spPr/>
        <p:txBody>
          <a:bodyPr>
            <a:normAutofit/>
          </a:bodyPr>
          <a:lstStyle/>
          <a:p>
            <a:r>
              <a:rPr lang="en-US" dirty="0"/>
              <a:t>You have the source</a:t>
            </a:r>
          </a:p>
          <a:p>
            <a:r>
              <a:rPr lang="en-US" dirty="0"/>
              <a:t>Debug enclave is less worthy target</a:t>
            </a:r>
          </a:p>
          <a:p>
            <a:r>
              <a:rPr lang="en-US" dirty="0"/>
              <a:t>If you can sign the enclave – try to break in pre-release mode</a:t>
            </a:r>
          </a:p>
          <a:p>
            <a:r>
              <a:rPr lang="en-US" dirty="0">
                <a:hlinkClick r:id="rId3"/>
              </a:rPr>
              <a:t>https://github.com/wireshrink/RECONMTL-2017</a:t>
            </a:r>
            <a:endParaRPr lang="en-US" dirty="0"/>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28</a:t>
            </a:fld>
            <a:endParaRPr lang="en-US"/>
          </a:p>
        </p:txBody>
      </p:sp>
    </p:spTree>
    <p:extLst>
      <p:ext uri="{BB962C8B-B14F-4D97-AF65-F5344CB8AC3E}">
        <p14:creationId xmlns:p14="http://schemas.microsoft.com/office/powerpoint/2010/main" val="30087776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 note on “DVSE” code quality</a:t>
            </a:r>
          </a:p>
        </p:txBody>
      </p:sp>
      <p:sp>
        <p:nvSpPr>
          <p:cNvPr id="3" name="Content Placeholder 2"/>
          <p:cNvSpPr>
            <a:spLocks noGrp="1"/>
          </p:cNvSpPr>
          <p:nvPr>
            <p:ph idx="1"/>
          </p:nvPr>
        </p:nvSpPr>
        <p:spPr/>
        <p:txBody>
          <a:bodyPr/>
          <a:lstStyle/>
          <a:p>
            <a:r>
              <a:rPr lang="en-US" dirty="0"/>
              <a:t>All mistakes deliberately inserted to “DVSE” were observed in real life in “finished” or “near to production” quality code</a:t>
            </a:r>
          </a:p>
          <a:p>
            <a:pPr lvl="1"/>
            <a:r>
              <a:rPr lang="en-US" dirty="0"/>
              <a:t>To my best knowledge these mistakes are fixed</a:t>
            </a:r>
          </a:p>
          <a:p>
            <a:pPr lvl="1"/>
            <a:r>
              <a:rPr lang="en-US" dirty="0"/>
              <a:t>Probably there are other not intentional mistakes</a:t>
            </a:r>
          </a:p>
          <a:p>
            <a:pPr lvl="1"/>
            <a:r>
              <a:rPr lang="en-US" dirty="0"/>
              <a:t>Some of these mistakes deliberately are made a bit easier to exploit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29</a:t>
            </a:fld>
            <a:endParaRPr lang="en-US"/>
          </a:p>
        </p:txBody>
      </p:sp>
    </p:spTree>
    <p:extLst>
      <p:ext uri="{BB962C8B-B14F-4D97-AF65-F5344CB8AC3E}">
        <p14:creationId xmlns:p14="http://schemas.microsoft.com/office/powerpoint/2010/main" val="2501053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 and special note on the time allocation</a:t>
            </a:r>
          </a:p>
        </p:txBody>
      </p:sp>
      <p:sp>
        <p:nvSpPr>
          <p:cNvPr id="3" name="Content Placeholder 2"/>
          <p:cNvSpPr>
            <a:spLocks noGrp="1"/>
          </p:cNvSpPr>
          <p:nvPr>
            <p:ph idx="1"/>
          </p:nvPr>
        </p:nvSpPr>
        <p:spPr/>
        <p:txBody>
          <a:bodyPr>
            <a:normAutofit fontScale="92500" lnSpcReduction="10000"/>
          </a:bodyPr>
          <a:lstStyle/>
          <a:p>
            <a:r>
              <a:rPr lang="en-US" dirty="0"/>
              <a:t>Damn Vulnerable approach</a:t>
            </a:r>
          </a:p>
          <a:p>
            <a:r>
              <a:rPr lang="en-US" dirty="0"/>
              <a:t>SGX Enclave and threat model change</a:t>
            </a:r>
          </a:p>
          <a:p>
            <a:r>
              <a:rPr lang="en-US" dirty="0"/>
              <a:t>PSW (platform software), SDK and the structure of applications with SGX enclave</a:t>
            </a:r>
          </a:p>
          <a:p>
            <a:r>
              <a:rPr lang="en-US" dirty="0"/>
              <a:t>DVSE itself, its code quality and finding hardware</a:t>
            </a:r>
          </a:p>
          <a:p>
            <a:r>
              <a:rPr lang="en-US" dirty="0"/>
              <a:t>List of bad practices (WKMs)</a:t>
            </a:r>
          </a:p>
          <a:p>
            <a:r>
              <a:rPr lang="en-US" dirty="0"/>
              <a:t>DVSE Demo</a:t>
            </a:r>
          </a:p>
          <a:p>
            <a:r>
              <a:rPr lang="en-US" dirty="0"/>
              <a:t>Tools and better practices (BKMs)</a:t>
            </a:r>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a:t>
            </a:fld>
            <a:endParaRPr lang="en-US"/>
          </a:p>
        </p:txBody>
      </p:sp>
    </p:spTree>
    <p:extLst>
      <p:ext uri="{BB962C8B-B14F-4D97-AF65-F5344CB8AC3E}">
        <p14:creationId xmlns:p14="http://schemas.microsoft.com/office/powerpoint/2010/main" val="6129748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DVSE and Target application properties</a:t>
            </a:r>
          </a:p>
        </p:txBody>
      </p:sp>
      <p:sp>
        <p:nvSpPr>
          <p:cNvPr id="3" name="Content Placeholder 2"/>
          <p:cNvSpPr>
            <a:spLocks noGrp="1"/>
          </p:cNvSpPr>
          <p:nvPr>
            <p:ph idx="1"/>
          </p:nvPr>
        </p:nvSpPr>
        <p:spPr/>
        <p:txBody>
          <a:bodyPr/>
          <a:lstStyle/>
          <a:p>
            <a:r>
              <a:rPr lang="en-US" dirty="0"/>
              <a:t>Available on Windows</a:t>
            </a:r>
          </a:p>
          <a:p>
            <a:r>
              <a:rPr lang="en-US" dirty="0"/>
              <a:t>Planned to be available on Linux</a:t>
            </a:r>
          </a:p>
          <a:p>
            <a:r>
              <a:rPr lang="en-US" dirty="0"/>
              <a:t>Made vulnerable INTENTIONALLY</a:t>
            </a:r>
          </a:p>
          <a:p>
            <a:r>
              <a:rPr lang="en-US" dirty="0"/>
              <a:t>Very much sample and stack overflow driven</a:t>
            </a:r>
          </a:p>
          <a:p>
            <a:r>
              <a:rPr lang="en-US" dirty="0"/>
              <a:t>DON’T USE THIS CODE IN PRODUCTION </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30</a:t>
            </a:fld>
            <a:endParaRPr lang="en-US"/>
          </a:p>
        </p:txBody>
      </p:sp>
    </p:spTree>
    <p:extLst>
      <p:ext uri="{BB962C8B-B14F-4D97-AF65-F5344CB8AC3E}">
        <p14:creationId xmlns:p14="http://schemas.microsoft.com/office/powerpoint/2010/main" val="20663430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DRM inside: client</a:t>
            </a:r>
          </a:p>
        </p:txBody>
      </p:sp>
      <p:sp>
        <p:nvSpPr>
          <p:cNvPr id="3" name="Content Placeholder 2"/>
          <p:cNvSpPr>
            <a:spLocks noGrp="1"/>
          </p:cNvSpPr>
          <p:nvPr>
            <p:ph idx="1"/>
          </p:nvPr>
        </p:nvSpPr>
        <p:spPr/>
        <p:txBody>
          <a:bodyPr>
            <a:normAutofit/>
          </a:bodyPr>
          <a:lstStyle/>
          <a:p>
            <a:r>
              <a:rPr lang="en-US" dirty="0"/>
              <a:t>Client (C/C++, in scope, QT5 based, with “DVSE”)</a:t>
            </a:r>
          </a:p>
          <a:p>
            <a:pPr lvl="1"/>
            <a:r>
              <a:rPr lang="en-US" dirty="0"/>
              <a:t>Functionality</a:t>
            </a:r>
          </a:p>
          <a:p>
            <a:pPr lvl="2"/>
            <a:r>
              <a:rPr lang="en-US" dirty="0"/>
              <a:t>“Time limited” VOD </a:t>
            </a:r>
          </a:p>
          <a:p>
            <a:pPr lvl="2"/>
            <a:r>
              <a:rPr lang="en-US" dirty="0"/>
              <a:t>“Secure” media storage </a:t>
            </a:r>
          </a:p>
          <a:p>
            <a:pPr lvl="2"/>
            <a:r>
              <a:rPr lang="en-US" dirty="0"/>
              <a:t>“Secure” subscription management</a:t>
            </a:r>
          </a:p>
          <a:p>
            <a:pPr lvl="2"/>
            <a:r>
              <a:rPr lang="en-US" dirty="0"/>
              <a:t>“Secure” local library management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31</a:t>
            </a:fld>
            <a:endParaRPr lang="en-US"/>
          </a:p>
        </p:txBody>
      </p:sp>
    </p:spTree>
    <p:extLst>
      <p:ext uri="{BB962C8B-B14F-4D97-AF65-F5344CB8AC3E}">
        <p14:creationId xmlns:p14="http://schemas.microsoft.com/office/powerpoint/2010/main" val="21115436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DRM inside: client </a:t>
            </a:r>
          </a:p>
        </p:txBody>
      </p:sp>
      <p:sp>
        <p:nvSpPr>
          <p:cNvPr id="3" name="Content Placeholder 2"/>
          <p:cNvSpPr>
            <a:spLocks noGrp="1"/>
          </p:cNvSpPr>
          <p:nvPr>
            <p:ph idx="1"/>
          </p:nvPr>
        </p:nvSpPr>
        <p:spPr/>
        <p:txBody>
          <a:bodyPr/>
          <a:lstStyle/>
          <a:p>
            <a:pPr lvl="1"/>
            <a:r>
              <a:rPr lang="en-US" dirty="0"/>
              <a:t>Assumed to be protected with obfuscation and anti-debugging</a:t>
            </a:r>
          </a:p>
          <a:p>
            <a:pPr lvl="2"/>
            <a:r>
              <a:rPr lang="en-US" dirty="0"/>
              <a:t>Defeating of which is definitely not the point - you have the original source code</a:t>
            </a:r>
          </a:p>
          <a:p>
            <a:pPr lvl="1"/>
            <a:r>
              <a:rPr lang="en-US" dirty="0"/>
              <a:t>Secure channel between the application and the enclave is established for DRM defense simulation (random AES key inside an enclave)</a:t>
            </a:r>
          </a:p>
          <a:p>
            <a:pPr lvl="1"/>
            <a:r>
              <a:rPr lang="en-US" u="sng" dirty="0"/>
              <a:t>The goal is not to hack the application, but to hack the SGX enclave</a:t>
            </a:r>
          </a:p>
          <a:p>
            <a:pPr lvl="1"/>
            <a:r>
              <a:rPr lang="en-US" u="sng" dirty="0"/>
              <a:t>GOAL: to create your own application that decrypts movies encrypted by the enclave</a:t>
            </a:r>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32</a:t>
            </a:fld>
            <a:endParaRPr lang="en-US"/>
          </a:p>
        </p:txBody>
      </p:sp>
    </p:spTree>
    <p:extLst>
      <p:ext uri="{BB962C8B-B14F-4D97-AF65-F5344CB8AC3E}">
        <p14:creationId xmlns:p14="http://schemas.microsoft.com/office/powerpoint/2010/main" val="8209649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DRM INSIDE: server</a:t>
            </a:r>
          </a:p>
        </p:txBody>
      </p:sp>
      <p:sp>
        <p:nvSpPr>
          <p:cNvPr id="3" name="Content Placeholder 2"/>
          <p:cNvSpPr>
            <a:spLocks noGrp="1"/>
          </p:cNvSpPr>
          <p:nvPr>
            <p:ph idx="1"/>
          </p:nvPr>
        </p:nvSpPr>
        <p:spPr/>
        <p:txBody>
          <a:bodyPr/>
          <a:lstStyle/>
          <a:p>
            <a:r>
              <a:rPr lang="en-US" dirty="0"/>
              <a:t>Server (out of scope, feel free to dig and use for debugging)</a:t>
            </a:r>
          </a:p>
          <a:p>
            <a:pPr lvl="1"/>
            <a:r>
              <a:rPr lang="en-US" dirty="0"/>
              <a:t>Very simple thing that gives all files encrypted according to configuration</a:t>
            </a:r>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33</a:t>
            </a:fld>
            <a:endParaRPr lang="en-US"/>
          </a:p>
        </p:txBody>
      </p:sp>
    </p:spTree>
    <p:extLst>
      <p:ext uri="{BB962C8B-B14F-4D97-AF65-F5344CB8AC3E}">
        <p14:creationId xmlns:p14="http://schemas.microsoft.com/office/powerpoint/2010/main" val="11695123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DRM inside – how to use</a:t>
            </a:r>
          </a:p>
        </p:txBody>
      </p:sp>
      <p:sp>
        <p:nvSpPr>
          <p:cNvPr id="3" name="Content Placeholder 2"/>
          <p:cNvSpPr>
            <a:spLocks noGrp="1"/>
          </p:cNvSpPr>
          <p:nvPr>
            <p:ph idx="1"/>
          </p:nvPr>
        </p:nvSpPr>
        <p:spPr/>
        <p:txBody>
          <a:bodyPr/>
          <a:lstStyle/>
          <a:p>
            <a:r>
              <a:rPr lang="en-US" dirty="0"/>
              <a:t>Install QT5, SGX SDK and PSW</a:t>
            </a:r>
          </a:p>
          <a:p>
            <a:r>
              <a:rPr lang="en-US" dirty="0"/>
              <a:t>Compile the code</a:t>
            </a:r>
          </a:p>
          <a:p>
            <a:r>
              <a:rPr lang="en-US" dirty="0"/>
              <a:t>Run server on a local machine, add media to the media folder</a:t>
            </a:r>
          </a:p>
          <a:p>
            <a:r>
              <a:rPr lang="en-US" dirty="0"/>
              <a:t>Run client on the local machine or in simulator</a:t>
            </a:r>
          </a:p>
          <a:p>
            <a:r>
              <a:rPr lang="en-US" dirty="0"/>
              <a:t>Use, hack, enjoy</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34</a:t>
            </a:fld>
            <a:endParaRPr lang="en-US"/>
          </a:p>
        </p:txBody>
      </p:sp>
    </p:spTree>
    <p:extLst>
      <p:ext uri="{BB962C8B-B14F-4D97-AF65-F5344CB8AC3E}">
        <p14:creationId xmlns:p14="http://schemas.microsoft.com/office/powerpoint/2010/main" val="31315794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Note on the balance between spoilers and the presentation</a:t>
            </a:r>
            <a:endParaRPr lang="ru-RU" dirty="0"/>
          </a:p>
        </p:txBody>
      </p:sp>
      <p:sp>
        <p:nvSpPr>
          <p:cNvPr id="3" name="Объект 2"/>
          <p:cNvSpPr>
            <a:spLocks noGrp="1"/>
          </p:cNvSpPr>
          <p:nvPr>
            <p:ph idx="1"/>
          </p:nvPr>
        </p:nvSpPr>
        <p:spPr/>
        <p:txBody>
          <a:bodyPr/>
          <a:lstStyle/>
          <a:p>
            <a:r>
              <a:rPr lang="en-US" dirty="0"/>
              <a:t>WKMs (worst known methods, as opposed to BKM)</a:t>
            </a:r>
          </a:p>
          <a:p>
            <a:r>
              <a:rPr lang="en-US" dirty="0"/>
              <a:t>Not too much spoilers ahead, but the general spirit of the things is kept</a:t>
            </a:r>
          </a:p>
          <a:p>
            <a:endParaRPr lang="en-US" dirty="0"/>
          </a:p>
          <a:p>
            <a:endParaRPr lang="ru-RU"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35</a:t>
            </a:fld>
            <a:endParaRPr lang="en-US"/>
          </a:p>
        </p:txBody>
      </p:sp>
    </p:spTree>
    <p:extLst>
      <p:ext uri="{BB962C8B-B14F-4D97-AF65-F5344CB8AC3E}">
        <p14:creationId xmlns:p14="http://schemas.microsoft.com/office/powerpoint/2010/main" val="7352061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WKMs to be caught during design review</a:t>
            </a:r>
          </a:p>
        </p:txBody>
      </p:sp>
      <p:sp>
        <p:nvSpPr>
          <p:cNvPr id="3" name="Content Placeholder 2"/>
          <p:cNvSpPr>
            <a:spLocks noGrp="1"/>
          </p:cNvSpPr>
          <p:nvPr>
            <p:ph idx="1"/>
          </p:nvPr>
        </p:nvSpPr>
        <p:spPr/>
        <p:txBody>
          <a:bodyPr>
            <a:normAutofit lnSpcReduction="10000"/>
          </a:bodyPr>
          <a:lstStyle/>
          <a:p>
            <a:r>
              <a:rPr lang="en-US" dirty="0"/>
              <a:t>Bad design</a:t>
            </a:r>
          </a:p>
          <a:p>
            <a:pPr lvl="1"/>
            <a:r>
              <a:rPr lang="en-US" dirty="0"/>
              <a:t>No attestation</a:t>
            </a:r>
          </a:p>
          <a:p>
            <a:pPr lvl="1"/>
            <a:r>
              <a:rPr lang="en-US" dirty="0"/>
              <a:t>Possibility to exclude the enclave from the process</a:t>
            </a:r>
          </a:p>
          <a:p>
            <a:pPr lvl="1"/>
            <a:r>
              <a:rPr lang="en-US" dirty="0"/>
              <a:t>Trusting that enclave will not run with other application</a:t>
            </a:r>
          </a:p>
          <a:p>
            <a:r>
              <a:rPr lang="en-US" dirty="0"/>
              <a:t>Bad crypto</a:t>
            </a:r>
          </a:p>
          <a:p>
            <a:pPr lvl="1"/>
            <a:r>
              <a:rPr lang="en-US" dirty="0"/>
              <a:t>Key material and AES GCM IV exhaustion with sealing </a:t>
            </a:r>
          </a:p>
          <a:p>
            <a:pPr lvl="1"/>
            <a:r>
              <a:rPr lang="en-US" dirty="0"/>
              <a:t>Not constant time crypto-algorithms</a:t>
            </a:r>
          </a:p>
          <a:p>
            <a:pPr lvl="1"/>
            <a:r>
              <a:rPr lang="en-US" dirty="0"/>
              <a:t>Call your crypto PhD, don’t do it yourself</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36</a:t>
            </a:fld>
            <a:endParaRPr lang="en-US"/>
          </a:p>
        </p:txBody>
      </p:sp>
    </p:spTree>
    <p:extLst>
      <p:ext uri="{BB962C8B-B14F-4D97-AF65-F5344CB8AC3E}">
        <p14:creationId xmlns:p14="http://schemas.microsoft.com/office/powerpoint/2010/main" val="2024011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WKMs to be caught during design review</a:t>
            </a:r>
          </a:p>
        </p:txBody>
      </p:sp>
      <p:sp>
        <p:nvSpPr>
          <p:cNvPr id="3" name="Content Placeholder 2"/>
          <p:cNvSpPr>
            <a:spLocks noGrp="1"/>
          </p:cNvSpPr>
          <p:nvPr>
            <p:ph idx="1"/>
          </p:nvPr>
        </p:nvSpPr>
        <p:spPr/>
        <p:txBody>
          <a:bodyPr>
            <a:normAutofit/>
          </a:bodyPr>
          <a:lstStyle/>
          <a:p>
            <a:r>
              <a:rPr lang="en-US" dirty="0"/>
              <a:t>Bad random</a:t>
            </a:r>
          </a:p>
          <a:p>
            <a:pPr lvl="1"/>
            <a:r>
              <a:rPr lang="en-US" dirty="0"/>
              <a:t>Custom random numbers generation</a:t>
            </a:r>
          </a:p>
          <a:p>
            <a:pPr lvl="1"/>
            <a:r>
              <a:rPr lang="en-US" dirty="0" err="1"/>
              <a:t>sgx_read_rand</a:t>
            </a:r>
            <a:r>
              <a:rPr lang="en-US" dirty="0"/>
              <a:t> uses RDRAND instruction </a:t>
            </a:r>
          </a:p>
          <a:p>
            <a:r>
              <a:rPr lang="en-US" dirty="0"/>
              <a:t>Trusting the untrusted components</a:t>
            </a:r>
          </a:p>
          <a:p>
            <a:pPr lvl="1"/>
            <a:r>
              <a:rPr lang="en-US" dirty="0"/>
              <a:t>They are called untrusted for a reason</a:t>
            </a:r>
          </a:p>
          <a:p>
            <a:r>
              <a:rPr lang="en-US" dirty="0"/>
              <a:t>Enclave as a confused deputy</a:t>
            </a:r>
          </a:p>
          <a:p>
            <a:pPr lvl="1"/>
            <a:r>
              <a:rPr lang="en-US" dirty="0"/>
              <a:t>Decryption APIs available for free</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37</a:t>
            </a:fld>
            <a:endParaRPr lang="en-US"/>
          </a:p>
        </p:txBody>
      </p:sp>
    </p:spTree>
    <p:extLst>
      <p:ext uri="{BB962C8B-B14F-4D97-AF65-F5344CB8AC3E}">
        <p14:creationId xmlns:p14="http://schemas.microsoft.com/office/powerpoint/2010/main" val="2618725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WKMS to be caught during code and build review</a:t>
            </a:r>
          </a:p>
        </p:txBody>
      </p:sp>
      <p:sp>
        <p:nvSpPr>
          <p:cNvPr id="3" name="Content Placeholder 2"/>
          <p:cNvSpPr>
            <a:spLocks noGrp="1"/>
          </p:cNvSpPr>
          <p:nvPr>
            <p:ph idx="1"/>
          </p:nvPr>
        </p:nvSpPr>
        <p:spPr/>
        <p:txBody>
          <a:bodyPr>
            <a:normAutofit/>
          </a:bodyPr>
          <a:lstStyle/>
          <a:p>
            <a:r>
              <a:rPr lang="en-US" dirty="0"/>
              <a:t>Misconfiguration of the enclave</a:t>
            </a:r>
          </a:p>
          <a:p>
            <a:pPr lvl="1"/>
            <a:r>
              <a:rPr lang="en-US" dirty="0"/>
              <a:t>Debug enclave sent to to production</a:t>
            </a:r>
          </a:p>
          <a:p>
            <a:pPr lvl="1"/>
            <a:r>
              <a:rPr lang="en-US" dirty="0" err="1"/>
              <a:t>Usercheck</a:t>
            </a:r>
            <a:r>
              <a:rPr lang="en-US" dirty="0"/>
              <a:t> modifiers in then EDL</a:t>
            </a:r>
          </a:p>
          <a:p>
            <a:r>
              <a:rPr lang="en-US" dirty="0"/>
              <a:t>Well known vulnerabilities such as not checked inputs or buffer overflows(enclave will not make your code secure if it has mistakes inside )</a:t>
            </a:r>
          </a:p>
          <a:p>
            <a:pPr lvl="1"/>
            <a:r>
              <a:rPr lang="en-US" dirty="0"/>
              <a:t>A lot of examples, such as TOCTOU on input buffer, not checked inputs and so on.</a:t>
            </a:r>
          </a:p>
          <a:p>
            <a:r>
              <a:rPr lang="en-US" dirty="0"/>
              <a:t>Leaving secrets unattended, even inside of the enclave</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38</a:t>
            </a:fld>
            <a:endParaRPr lang="en-US"/>
          </a:p>
        </p:txBody>
      </p:sp>
    </p:spTree>
    <p:extLst>
      <p:ext uri="{BB962C8B-B14F-4D97-AF65-F5344CB8AC3E}">
        <p14:creationId xmlns:p14="http://schemas.microsoft.com/office/powerpoint/2010/main" val="998969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WKMS to be caught during code and build review</a:t>
            </a:r>
          </a:p>
        </p:txBody>
      </p:sp>
      <p:sp>
        <p:nvSpPr>
          <p:cNvPr id="3" name="Content Placeholder 2"/>
          <p:cNvSpPr>
            <a:spLocks noGrp="1"/>
          </p:cNvSpPr>
          <p:nvPr>
            <p:ph idx="1"/>
          </p:nvPr>
        </p:nvSpPr>
        <p:spPr/>
        <p:txBody>
          <a:bodyPr>
            <a:normAutofit/>
          </a:bodyPr>
          <a:lstStyle/>
          <a:p>
            <a:r>
              <a:rPr lang="en-US" dirty="0"/>
              <a:t>Accessing not secure memory from the enclave</a:t>
            </a:r>
          </a:p>
          <a:p>
            <a:pPr lvl="1"/>
            <a:r>
              <a:rPr lang="en-US" dirty="0"/>
              <a:t>It is still untrusted</a:t>
            </a:r>
          </a:p>
          <a:p>
            <a:r>
              <a:rPr lang="en-US" dirty="0"/>
              <a:t>Timing attacks (because of algorithmic flaws)</a:t>
            </a:r>
          </a:p>
          <a:p>
            <a:pPr lvl="1"/>
            <a:r>
              <a:rPr lang="en-US" dirty="0" err="1"/>
              <a:t>strcmp</a:t>
            </a:r>
            <a:r>
              <a:rPr lang="en-US" dirty="0"/>
              <a:t> like checks. </a:t>
            </a:r>
          </a:p>
          <a:p>
            <a:pPr lvl="1"/>
            <a:r>
              <a:rPr lang="en-US" dirty="0"/>
              <a:t>Using secrets as a source of a conditional expressions is always a problem</a:t>
            </a:r>
          </a:p>
          <a:p>
            <a:r>
              <a:rPr lang="en-US" dirty="0"/>
              <a:t>Inventing a wheel instead of using SDK</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39</a:t>
            </a:fld>
            <a:endParaRPr lang="en-US"/>
          </a:p>
        </p:txBody>
      </p:sp>
    </p:spTree>
    <p:extLst>
      <p:ext uri="{BB962C8B-B14F-4D97-AF65-F5344CB8AC3E}">
        <p14:creationId xmlns:p14="http://schemas.microsoft.com/office/powerpoint/2010/main" val="764071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Damn vulnerable approach</a:t>
            </a:r>
          </a:p>
        </p:txBody>
      </p:sp>
      <p:sp>
        <p:nvSpPr>
          <p:cNvPr id="3" name="Content Placeholder 2"/>
          <p:cNvSpPr>
            <a:spLocks noGrp="1"/>
          </p:cNvSpPr>
          <p:nvPr>
            <p:ph idx="1"/>
          </p:nvPr>
        </p:nvSpPr>
        <p:spPr/>
        <p:txBody>
          <a:bodyPr>
            <a:normAutofit lnSpcReduction="10000"/>
          </a:bodyPr>
          <a:lstStyle/>
          <a:p>
            <a:r>
              <a:rPr lang="en-US" dirty="0"/>
              <a:t>Damn vulnerable * is a * which is damn vulnerable</a:t>
            </a:r>
          </a:p>
          <a:p>
            <a:r>
              <a:rPr lang="en-US" dirty="0"/>
              <a:t>iOS app, Android app, Linux, Windows, web-app, database server, etc. </a:t>
            </a:r>
            <a:r>
              <a:rPr lang="mr-IN" dirty="0"/>
              <a:t>–</a:t>
            </a:r>
            <a:r>
              <a:rPr lang="en-US" dirty="0"/>
              <a:t> in almost any “alive” software “ecosystem”</a:t>
            </a:r>
          </a:p>
          <a:p>
            <a:r>
              <a:rPr lang="en-US" dirty="0"/>
              <a:t>Standard practice to provide “legitimate” (IANAL, check with your lawyer first) training target and raise security awareness</a:t>
            </a:r>
          </a:p>
          <a:p>
            <a:r>
              <a:rPr lang="en-US" dirty="0"/>
              <a:t>Shows “damned if you do” instead of “blessed if you do” practices intentionally</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a:t>
            </a:fld>
            <a:endParaRPr lang="en-US"/>
          </a:p>
        </p:txBody>
      </p:sp>
    </p:spTree>
    <p:extLst>
      <p:ext uri="{BB962C8B-B14F-4D97-AF65-F5344CB8AC3E}">
        <p14:creationId xmlns:p14="http://schemas.microsoft.com/office/powerpoint/2010/main" val="3417451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WKMS to be caught by fuzzing and code review</a:t>
            </a:r>
          </a:p>
        </p:txBody>
      </p:sp>
      <p:sp>
        <p:nvSpPr>
          <p:cNvPr id="3" name="Content Placeholder 2"/>
          <p:cNvSpPr>
            <a:spLocks noGrp="1"/>
          </p:cNvSpPr>
          <p:nvPr>
            <p:ph idx="1"/>
          </p:nvPr>
        </p:nvSpPr>
        <p:spPr/>
        <p:txBody>
          <a:bodyPr/>
          <a:lstStyle/>
          <a:p>
            <a:r>
              <a:rPr lang="en-US" dirty="0"/>
              <a:t>Well known vulnerabilities such as not checked inputs or buffer overflows(enclave will not make your code secure if it has mistakes inside)</a:t>
            </a:r>
          </a:p>
          <a:p>
            <a:r>
              <a:rPr lang="en-US" dirty="0"/>
              <a:t>Accessing not secure memory from the enclave</a:t>
            </a:r>
          </a:p>
          <a:p>
            <a:pPr lvl="1"/>
            <a:r>
              <a:rPr lang="en-US" dirty="0"/>
              <a:t>Don’t write outside of enclave yourself.</a:t>
            </a:r>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40</a:t>
            </a:fld>
            <a:endParaRPr lang="en-US"/>
          </a:p>
        </p:txBody>
      </p:sp>
    </p:spTree>
    <p:extLst>
      <p:ext uri="{BB962C8B-B14F-4D97-AF65-F5344CB8AC3E}">
        <p14:creationId xmlns:p14="http://schemas.microsoft.com/office/powerpoint/2010/main" val="3709856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Content Placeholder 2"/>
          <p:cNvSpPr>
            <a:spLocks noGrp="1"/>
          </p:cNvSpPr>
          <p:nvPr>
            <p:ph idx="1"/>
          </p:nvPr>
        </p:nvSpPr>
        <p:spPr/>
        <p:txBody>
          <a:bodyPr/>
          <a:lstStyle/>
          <a:p>
            <a:r>
              <a:rPr lang="en-US" dirty="0"/>
              <a:t>Let’s find secret exfiltration by mistake (used tools – IDA pro)</a:t>
            </a:r>
          </a:p>
          <a:p>
            <a:r>
              <a:rPr lang="en-US" dirty="0"/>
              <a:t>I’d be glad to help you to find all the rest (wireshrink@gmail.com) </a:t>
            </a:r>
          </a:p>
          <a:p>
            <a:r>
              <a:rPr lang="en-US" dirty="0"/>
              <a:t>Walkthrough will be published as soon as possible</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41</a:t>
            </a:fld>
            <a:endParaRPr lang="en-US"/>
          </a:p>
        </p:txBody>
      </p:sp>
    </p:spTree>
    <p:extLst>
      <p:ext uri="{BB962C8B-B14F-4D97-AF65-F5344CB8AC3E}">
        <p14:creationId xmlns:p14="http://schemas.microsoft.com/office/powerpoint/2010/main" val="40640935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Prevention in the FIELD</a:t>
            </a:r>
          </a:p>
        </p:txBody>
      </p:sp>
      <p:sp>
        <p:nvSpPr>
          <p:cNvPr id="3" name="Content Placeholder 2"/>
          <p:cNvSpPr>
            <a:spLocks noGrp="1"/>
          </p:cNvSpPr>
          <p:nvPr>
            <p:ph idx="1"/>
          </p:nvPr>
        </p:nvSpPr>
        <p:spPr/>
        <p:txBody>
          <a:bodyPr/>
          <a:lstStyle/>
          <a:p>
            <a:r>
              <a:rPr lang="en-US" dirty="0"/>
              <a:t>Static code analysis tools such as </a:t>
            </a:r>
            <a:r>
              <a:rPr lang="en-US" dirty="0" err="1"/>
              <a:t>Klocwork</a:t>
            </a:r>
            <a:endParaRPr lang="en-US" dirty="0"/>
          </a:p>
          <a:p>
            <a:r>
              <a:rPr lang="en-US" dirty="0"/>
              <a:t>Manual architecture, code, crypto, and build review (reminder </a:t>
            </a:r>
            <a:r>
              <a:rPr lang="mr-IN" dirty="0"/>
              <a:t>–</a:t>
            </a:r>
            <a:r>
              <a:rPr lang="en-US" dirty="0"/>
              <a:t> code is usually small)</a:t>
            </a:r>
          </a:p>
          <a:p>
            <a:r>
              <a:rPr lang="en-US" dirty="0"/>
              <a:t>Fuzzing the enclave (with a kind help of edger8r tool)</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42</a:t>
            </a:fld>
            <a:endParaRPr lang="en-US"/>
          </a:p>
        </p:txBody>
      </p:sp>
    </p:spTree>
    <p:extLst>
      <p:ext uri="{BB962C8B-B14F-4D97-AF65-F5344CB8AC3E}">
        <p14:creationId xmlns:p14="http://schemas.microsoft.com/office/powerpoint/2010/main" val="41854362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 thanks</a:t>
            </a:r>
          </a:p>
        </p:txBody>
      </p:sp>
      <p:sp>
        <p:nvSpPr>
          <p:cNvPr id="3" name="Content Placeholder 2"/>
          <p:cNvSpPr>
            <a:spLocks noGrp="1"/>
          </p:cNvSpPr>
          <p:nvPr>
            <p:ph idx="1"/>
          </p:nvPr>
        </p:nvSpPr>
        <p:spPr/>
        <p:txBody>
          <a:bodyPr/>
          <a:lstStyle/>
          <a:p>
            <a:r>
              <a:rPr lang="en-US" dirty="0"/>
              <a:t>Lars Richter @ayeks.de</a:t>
            </a:r>
          </a:p>
          <a:p>
            <a:r>
              <a:rPr lang="en-US" dirty="0"/>
              <a:t>My colleagues – if you hear this – it was an honor to work with you and I wouldn’t find all these bugs alone.</a:t>
            </a:r>
          </a:p>
          <a:p>
            <a:r>
              <a:rPr lang="en-US" dirty="0"/>
              <a:t>Recon organizers. It’s an honor to present here.</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43</a:t>
            </a:fld>
            <a:endParaRPr lang="en-US"/>
          </a:p>
        </p:txBody>
      </p:sp>
    </p:spTree>
    <p:extLst>
      <p:ext uri="{BB962C8B-B14F-4D97-AF65-F5344CB8AC3E}">
        <p14:creationId xmlns:p14="http://schemas.microsoft.com/office/powerpoint/2010/main" val="31100515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BTW, Intel opened a bug bounty program </a:t>
            </a:r>
            <a:r>
              <a:rPr lang="en-US" dirty="0">
                <a:sym typeface="Wingdings" panose="05000000000000000000" pitchFamily="2" charset="2"/>
              </a:rPr>
              <a:t></a:t>
            </a:r>
            <a:endParaRPr lang="en-US" dirty="0"/>
          </a:p>
        </p:txBody>
      </p:sp>
      <p:sp>
        <p:nvSpPr>
          <p:cNvPr id="3" name="Content Placeholder 2"/>
          <p:cNvSpPr>
            <a:spLocks noGrp="1"/>
          </p:cNvSpPr>
          <p:nvPr>
            <p:ph idx="1"/>
          </p:nvPr>
        </p:nvSpPr>
        <p:spPr/>
        <p:txBody>
          <a:bodyPr/>
          <a:lstStyle/>
          <a:p>
            <a:r>
              <a:rPr lang="en-US" dirty="0">
                <a:hlinkClick r:id="rId2"/>
              </a:rPr>
              <a:t>https://security-center.intel.com/BugBountyProgram.aspx</a:t>
            </a:r>
            <a:endParaRPr lang="en-US" dirty="0"/>
          </a:p>
          <a:p>
            <a:r>
              <a:rPr lang="en-US" dirty="0"/>
              <a:t>All the PSW is a critical part of the infrastructure</a:t>
            </a:r>
          </a:p>
          <a:p>
            <a:pPr lvl="1"/>
            <a:r>
              <a:rPr lang="en-US" dirty="0"/>
              <a:t>Bugs which are found sooner are easier to cure</a:t>
            </a:r>
          </a:p>
          <a:p>
            <a:pPr marL="0" indent="0">
              <a:buNone/>
            </a:pPr>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44</a:t>
            </a:fld>
            <a:endParaRPr lang="en-US"/>
          </a:p>
        </p:txBody>
      </p:sp>
    </p:spTree>
    <p:extLst>
      <p:ext uri="{BB962C8B-B14F-4D97-AF65-F5344CB8AC3E}">
        <p14:creationId xmlns:p14="http://schemas.microsoft.com/office/powerpoint/2010/main" val="21067384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enclave – USEFUL links</a:t>
            </a:r>
          </a:p>
        </p:txBody>
      </p:sp>
      <p:sp>
        <p:nvSpPr>
          <p:cNvPr id="3" name="Content Placeholder 2"/>
          <p:cNvSpPr>
            <a:spLocks noGrp="1"/>
          </p:cNvSpPr>
          <p:nvPr>
            <p:ph idx="1"/>
          </p:nvPr>
        </p:nvSpPr>
        <p:spPr/>
        <p:txBody>
          <a:bodyPr>
            <a:normAutofit fontScale="62500" lnSpcReduction="20000"/>
          </a:bodyPr>
          <a:lstStyle/>
          <a:p>
            <a:r>
              <a:rPr lang="en-US" dirty="0"/>
              <a:t>Where to start : </a:t>
            </a:r>
            <a:r>
              <a:rPr lang="en-US" dirty="0">
                <a:hlinkClick r:id="rId3"/>
              </a:rPr>
              <a:t>https://software.intel.com/en-us/sgx</a:t>
            </a:r>
            <a:r>
              <a:rPr lang="en-US" dirty="0"/>
              <a:t> </a:t>
            </a:r>
          </a:p>
          <a:p>
            <a:r>
              <a:rPr lang="en-US" dirty="0"/>
              <a:t>ISCA 2015 SGX tutorial: </a:t>
            </a:r>
            <a:r>
              <a:rPr lang="en-US" dirty="0">
                <a:hlinkClick r:id="rId4"/>
              </a:rPr>
              <a:t>https://software.intel.com/sites/default/files/332680-002.pdf</a:t>
            </a:r>
            <a:endParaRPr lang="en-US" dirty="0"/>
          </a:p>
          <a:p>
            <a:r>
              <a:rPr lang="en-US" dirty="0"/>
              <a:t>Good external analysis: </a:t>
            </a:r>
            <a:r>
              <a:rPr lang="en-US" dirty="0">
                <a:hlinkClick r:id="rId5"/>
              </a:rPr>
              <a:t>http://eprint.iacr.org/2016/086.pdf</a:t>
            </a:r>
            <a:r>
              <a:rPr lang="en-US" dirty="0"/>
              <a:t> </a:t>
            </a:r>
          </a:p>
          <a:p>
            <a:r>
              <a:rPr lang="en-US" dirty="0"/>
              <a:t>For HW - SDM is the best: Vol. 3D : </a:t>
            </a:r>
            <a:r>
              <a:rPr lang="en-US" dirty="0">
                <a:hlinkClick r:id="rId6"/>
              </a:rPr>
              <a:t>http://www.intel.com/content/dam/www/public/us/en/documents/manuals/64-ia-32-architectures-software-developer-manual-325462.pdf</a:t>
            </a:r>
            <a:r>
              <a:rPr lang="en-US" dirty="0"/>
              <a:t> </a:t>
            </a:r>
          </a:p>
          <a:p>
            <a:r>
              <a:rPr lang="en-US" dirty="0"/>
              <a:t>Linux SDK and platform software</a:t>
            </a:r>
          </a:p>
          <a:p>
            <a:pPr lvl="1"/>
            <a:r>
              <a:rPr lang="en-US" dirty="0">
                <a:hlinkClick r:id="rId7"/>
              </a:rPr>
              <a:t>https://01.org/intel-softwareguard-extensions</a:t>
            </a:r>
            <a:r>
              <a:rPr lang="en-US" dirty="0"/>
              <a:t>  </a:t>
            </a:r>
          </a:p>
          <a:p>
            <a:pPr lvl="1"/>
            <a:r>
              <a:rPr lang="en-US" dirty="0">
                <a:hlinkClick r:id="rId8"/>
              </a:rPr>
              <a:t>https://github.com/01org/linux-sgx</a:t>
            </a:r>
            <a:r>
              <a:rPr lang="en-US" dirty="0"/>
              <a:t> </a:t>
            </a:r>
          </a:p>
          <a:p>
            <a:r>
              <a:rPr lang="en-US" dirty="0"/>
              <a:t>Enclave writers guide </a:t>
            </a:r>
            <a:r>
              <a:rPr lang="en-US" dirty="0">
                <a:hlinkClick r:id="rId9"/>
              </a:rPr>
              <a:t>https://software.intel.com/sites/default/files/managed/ae/48/Software-Guard-Extensions-Enclave-Writers-Guide.pdf</a:t>
            </a:r>
            <a:r>
              <a:rPr lang="en-US" dirty="0"/>
              <a:t>   </a:t>
            </a:r>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45</a:t>
            </a:fld>
            <a:endParaRPr lang="en-US"/>
          </a:p>
        </p:txBody>
      </p:sp>
    </p:spTree>
    <p:extLst>
      <p:ext uri="{BB962C8B-B14F-4D97-AF65-F5344CB8AC3E}">
        <p14:creationId xmlns:p14="http://schemas.microsoft.com/office/powerpoint/2010/main" val="32551526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p:txBody>
          <a:bodyPr/>
          <a:lstStyle/>
          <a:p>
            <a:r>
              <a:rPr lang="en-US" dirty="0"/>
              <a:t>Please ?</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46</a:t>
            </a:fld>
            <a:endParaRPr lang="en-US"/>
          </a:p>
        </p:txBody>
      </p:sp>
    </p:spTree>
    <p:extLst>
      <p:ext uri="{BB962C8B-B14F-4D97-AF65-F5344CB8AC3E}">
        <p14:creationId xmlns:p14="http://schemas.microsoft.com/office/powerpoint/2010/main" val="30738797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backup</a:t>
            </a:r>
          </a:p>
        </p:txBody>
      </p:sp>
      <p:sp>
        <p:nvSpPr>
          <p:cNvPr id="3" name="Content Placeholder 2"/>
          <p:cNvSpPr>
            <a:spLocks noGrp="1"/>
          </p:cNvSpPr>
          <p:nvPr>
            <p:ph idx="1"/>
          </p:nvPr>
        </p:nvSpPr>
        <p:spPr/>
        <p:txBody>
          <a:bodyPr/>
          <a:lstStyle/>
          <a:p>
            <a:endParaRPr lang="en-US"/>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47</a:t>
            </a:fld>
            <a:endParaRPr lang="en-US"/>
          </a:p>
        </p:txBody>
      </p:sp>
    </p:spTree>
    <p:extLst>
      <p:ext uri="{BB962C8B-B14F-4D97-AF65-F5344CB8AC3E}">
        <p14:creationId xmlns:p14="http://schemas.microsoft.com/office/powerpoint/2010/main" val="8111807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Note on SGX sealing key derivation material</a:t>
            </a:r>
            <a:endParaRPr lang="ru-RU" dirty="0"/>
          </a:p>
        </p:txBody>
      </p:sp>
      <p:pic>
        <p:nvPicPr>
          <p:cNvPr id="5" name="Рисунок 4"/>
          <p:cNvPicPr>
            <a:picLocks noChangeAspect="1"/>
          </p:cNvPicPr>
          <p:nvPr/>
        </p:nvPicPr>
        <p:blipFill rotWithShape="1">
          <a:blip r:embed="rId3"/>
          <a:srcRect l="20086" t="38769" r="24273" b="24513"/>
          <a:stretch/>
        </p:blipFill>
        <p:spPr>
          <a:xfrm>
            <a:off x="684212" y="2128104"/>
            <a:ext cx="8534400" cy="3615267"/>
          </a:xfrm>
          <a:prstGeom prst="rect">
            <a:avLst/>
          </a:prstGeom>
        </p:spPr>
      </p:pic>
      <p:sp>
        <p:nvSpPr>
          <p:cNvPr id="6" name="TextBox 5"/>
          <p:cNvSpPr txBox="1"/>
          <p:nvPr/>
        </p:nvSpPr>
        <p:spPr>
          <a:xfrm>
            <a:off x="9556749" y="2249487"/>
            <a:ext cx="2489982" cy="2585323"/>
          </a:xfrm>
          <a:prstGeom prst="rect">
            <a:avLst/>
          </a:prstGeom>
          <a:noFill/>
        </p:spPr>
        <p:txBody>
          <a:bodyPr wrap="square" rtlCol="0">
            <a:spAutoFit/>
          </a:bodyPr>
          <a:lstStyle/>
          <a:p>
            <a:pPr marL="285750" indent="-285750">
              <a:buFont typeface="Arial" charset="0"/>
              <a:buChar char="•"/>
            </a:pPr>
            <a:r>
              <a:rPr lang="en-US" dirty="0"/>
              <a:t>+ Fuses, of course (CR_SEAL_FUSES in terms of SDM, the screenshot is from there)</a:t>
            </a:r>
          </a:p>
          <a:p>
            <a:pPr marL="285750" indent="-285750">
              <a:buFont typeface="Arial" charset="0"/>
              <a:buChar char="•"/>
            </a:pPr>
            <a:r>
              <a:rPr lang="en-US" dirty="0"/>
              <a:t>Note Sealing key </a:t>
            </a:r>
            <a:r>
              <a:rPr lang="mr-IN" dirty="0"/>
              <a:t>–</a:t>
            </a:r>
            <a:r>
              <a:rPr lang="en-US" dirty="0"/>
              <a:t> it is enclave or signer specific</a:t>
            </a:r>
          </a:p>
          <a:p>
            <a:pPr marL="285750" indent="-285750">
              <a:buFont typeface="Arial" charset="0"/>
              <a:buChar char="•"/>
            </a:pPr>
            <a:endParaRPr lang="ru-RU" dirty="0"/>
          </a:p>
        </p:txBody>
      </p:sp>
      <p:sp>
        <p:nvSpPr>
          <p:cNvPr id="3" name="מציין מיקום של מספר שקופית 2"/>
          <p:cNvSpPr>
            <a:spLocks noGrp="1"/>
          </p:cNvSpPr>
          <p:nvPr>
            <p:ph type="sldNum" sz="quarter" idx="12"/>
          </p:nvPr>
        </p:nvSpPr>
        <p:spPr/>
        <p:txBody>
          <a:bodyPr/>
          <a:lstStyle/>
          <a:p>
            <a:fld id="{E49B20E1-BFBC-4C97-821D-580820242ED4}" type="slidenum">
              <a:rPr lang="en-US" smtClean="0"/>
              <a:t>48</a:t>
            </a:fld>
            <a:endParaRPr lang="en-US"/>
          </a:p>
        </p:txBody>
      </p:sp>
    </p:spTree>
    <p:extLst>
      <p:ext uri="{BB962C8B-B14F-4D97-AF65-F5344CB8AC3E}">
        <p14:creationId xmlns:p14="http://schemas.microsoft.com/office/powerpoint/2010/main" val="11300624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Why can’t I sign it myself</a:t>
            </a:r>
          </a:p>
        </p:txBody>
      </p:sp>
      <p:sp>
        <p:nvSpPr>
          <p:cNvPr id="3" name="מציין מיקום תוכן 2"/>
          <p:cNvSpPr>
            <a:spLocks noGrp="1"/>
          </p:cNvSpPr>
          <p:nvPr>
            <p:ph idx="1"/>
          </p:nvPr>
        </p:nvSpPr>
        <p:spPr/>
        <p:txBody>
          <a:bodyPr>
            <a:normAutofit fontScale="47500" lnSpcReduction="20000"/>
          </a:bodyPr>
          <a:lstStyle/>
          <a:p>
            <a:r>
              <a:rPr lang="en-US" dirty="0">
                <a:hlinkClick r:id="rId2"/>
              </a:rPr>
              <a:t>https://software.intel.com/en-us/license/intel-software-guard-extensions-licensee-guide</a:t>
            </a:r>
            <a:endParaRPr lang="en-US" dirty="0"/>
          </a:p>
          <a:p>
            <a:r>
              <a:rPr lang="en-US" dirty="0"/>
              <a:t>“ In addition, Licensees should:</a:t>
            </a:r>
          </a:p>
          <a:p>
            <a:r>
              <a:rPr lang="en-US" dirty="0"/>
              <a:t>Observe industry secure coding best practices for software development to avoid vulnerabilities (such practices might include a secure software development framework, coding standards, data input validation, least access possible, secure logging, and so on).</a:t>
            </a:r>
          </a:p>
          <a:p>
            <a:r>
              <a:rPr lang="en-US" dirty="0"/>
              <a:t>Address and fix significant security vulnerabilities within a reasonable time, or within a time frame established under existing disclosure arrangements between Intel and the Licensee, after becoming aware of the vulnerability.</a:t>
            </a:r>
          </a:p>
          <a:p>
            <a:r>
              <a:rPr lang="en-US" dirty="0"/>
              <a:t>Ensure that the licensed application installer, or the operating environment in which the application resides, includes the most current Platform Software (PSW) Installer for Intel SGX.</a:t>
            </a:r>
          </a:p>
          <a:p>
            <a:r>
              <a:rPr lang="en-US" dirty="0"/>
              <a:t>Ensure that end-users receive PSW updates via application update mechanism, or via the operating environment in which the application resides.</a:t>
            </a:r>
          </a:p>
          <a:p>
            <a:r>
              <a:rPr lang="en-US" dirty="0"/>
              <a:t>Observe best industry practices to: (</a:t>
            </a:r>
            <a:r>
              <a:rPr lang="en-US" dirty="0" err="1"/>
              <a:t>i</a:t>
            </a:r>
            <a:r>
              <a:rPr lang="en-US" dirty="0"/>
              <a:t>) not write malware, spyware or other nuisance software; (ii) </a:t>
            </a:r>
            <a:r>
              <a:rPr lang="en-US" b="1" u="sng" dirty="0">
                <a:solidFill>
                  <a:srgbClr val="FF0000"/>
                </a:solidFill>
              </a:rPr>
              <a:t>not write poorly designed software that contains significant security vulnerabilities or that fails to deliver its security promise</a:t>
            </a:r>
            <a:r>
              <a:rPr lang="en-US" dirty="0"/>
              <a:t>.</a:t>
            </a:r>
          </a:p>
          <a:p>
            <a:r>
              <a:rPr lang="en-US" dirty="0"/>
              <a:t>Construct Licensed Software Applications to enable complete removal on end user request, including removal of any sealed data.”</a:t>
            </a:r>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49</a:t>
            </a:fld>
            <a:endParaRPr lang="en-US"/>
          </a:p>
        </p:txBody>
      </p:sp>
    </p:spTree>
    <p:extLst>
      <p:ext uri="{BB962C8B-B14F-4D97-AF65-F5344CB8AC3E}">
        <p14:creationId xmlns:p14="http://schemas.microsoft.com/office/powerpoint/2010/main" val="994950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made a training target (DVSE)</a:t>
            </a:r>
          </a:p>
        </p:txBody>
      </p:sp>
      <p:sp>
        <p:nvSpPr>
          <p:cNvPr id="3" name="Content Placeholder 2"/>
          <p:cNvSpPr>
            <a:spLocks noGrp="1"/>
          </p:cNvSpPr>
          <p:nvPr>
            <p:ph idx="1"/>
          </p:nvPr>
        </p:nvSpPr>
        <p:spPr/>
        <p:txBody>
          <a:bodyPr/>
          <a:lstStyle/>
          <a:p>
            <a:r>
              <a:rPr lang="en-US" dirty="0"/>
              <a:t>Things like this are usually called “damn vulnerable”</a:t>
            </a:r>
          </a:p>
          <a:p>
            <a:r>
              <a:rPr lang="en-US" dirty="0"/>
              <a:t>All this presentation is intended to provide you a context around its usage</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5</a:t>
            </a:fld>
            <a:endParaRPr lang="en-US"/>
          </a:p>
        </p:txBody>
      </p:sp>
    </p:spTree>
    <p:extLst>
      <p:ext uri="{BB962C8B-B14F-4D97-AF65-F5344CB8AC3E}">
        <p14:creationId xmlns:p14="http://schemas.microsoft.com/office/powerpoint/2010/main" val="9325036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 on involved crypto</a:t>
            </a:r>
          </a:p>
        </p:txBody>
      </p:sp>
      <p:sp>
        <p:nvSpPr>
          <p:cNvPr id="3" name="Content Placeholder 2"/>
          <p:cNvSpPr>
            <a:spLocks noGrp="1"/>
          </p:cNvSpPr>
          <p:nvPr>
            <p:ph idx="1"/>
          </p:nvPr>
        </p:nvSpPr>
        <p:spPr/>
        <p:txBody>
          <a:bodyPr/>
          <a:lstStyle/>
          <a:p>
            <a:r>
              <a:rPr lang="en-US" dirty="0"/>
              <a:t>AES GCM is used for sealing data</a:t>
            </a:r>
          </a:p>
          <a:p>
            <a:r>
              <a:rPr lang="en-US" dirty="0"/>
              <a:t>EPID and other things are out of scope</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50</a:t>
            </a:fld>
            <a:endParaRPr lang="en-US"/>
          </a:p>
        </p:txBody>
      </p:sp>
    </p:spTree>
    <p:extLst>
      <p:ext uri="{BB962C8B-B14F-4D97-AF65-F5344CB8AC3E}">
        <p14:creationId xmlns:p14="http://schemas.microsoft.com/office/powerpoint/2010/main" val="24981051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SGX instructions</a:t>
            </a:r>
          </a:p>
        </p:txBody>
      </p:sp>
      <p:sp>
        <p:nvSpPr>
          <p:cNvPr id="3" name="Content Placeholder 2"/>
          <p:cNvSpPr>
            <a:spLocks noGrp="1"/>
          </p:cNvSpPr>
          <p:nvPr>
            <p:ph idx="1"/>
          </p:nvPr>
        </p:nvSpPr>
        <p:spPr>
          <a:xfrm>
            <a:off x="1141412" y="1554481"/>
            <a:ext cx="10155583" cy="4254876"/>
          </a:xfrm>
        </p:spPr>
        <p:txBody>
          <a:bodyPr>
            <a:normAutofit fontScale="70000" lnSpcReduction="20000"/>
          </a:bodyPr>
          <a:lstStyle/>
          <a:p>
            <a:r>
              <a:rPr lang="en-US" dirty="0"/>
              <a:t>ENCLU and ENCLS instructions and their leafs(RAX is a leaf number)</a:t>
            </a:r>
          </a:p>
          <a:p>
            <a:r>
              <a:rPr lang="en-US" dirty="0"/>
              <a:t>Loading/creating</a:t>
            </a:r>
          </a:p>
          <a:p>
            <a:pPr lvl="1"/>
            <a:r>
              <a:rPr lang="en-US" dirty="0"/>
              <a:t>[</a:t>
            </a:r>
            <a:r>
              <a:rPr lang="en-US" b="1" dirty="0"/>
              <a:t>ENCLS</a:t>
            </a:r>
            <a:r>
              <a:rPr lang="en-US" dirty="0"/>
              <a:t>] EINIT, EADD, ECREATE, EREMOVE, EEXTEND</a:t>
            </a:r>
          </a:p>
          <a:p>
            <a:r>
              <a:rPr lang="en-US" dirty="0"/>
              <a:t>Maintaining</a:t>
            </a:r>
          </a:p>
          <a:p>
            <a:pPr lvl="1"/>
            <a:r>
              <a:rPr lang="en-US" dirty="0"/>
              <a:t>[</a:t>
            </a:r>
            <a:r>
              <a:rPr lang="en-US" b="1" dirty="0"/>
              <a:t>ENCLS</a:t>
            </a:r>
            <a:r>
              <a:rPr lang="en-US" dirty="0"/>
              <a:t>]ELDB, ELDU, EPA, EWB,ETRACK,</a:t>
            </a:r>
            <a:r>
              <a:rPr lang="en-US" u="sng" dirty="0"/>
              <a:t> EMODT</a:t>
            </a:r>
            <a:r>
              <a:rPr lang="en-US" dirty="0"/>
              <a:t>, </a:t>
            </a:r>
            <a:r>
              <a:rPr lang="en-US" u="sng" dirty="0"/>
              <a:t>EMODPR</a:t>
            </a:r>
            <a:r>
              <a:rPr lang="en-US" dirty="0"/>
              <a:t>, </a:t>
            </a:r>
            <a:r>
              <a:rPr lang="en-US" u="sng" dirty="0"/>
              <a:t>EAUG</a:t>
            </a:r>
          </a:p>
          <a:p>
            <a:pPr lvl="1"/>
            <a:r>
              <a:rPr lang="en-US" dirty="0"/>
              <a:t>[</a:t>
            </a:r>
            <a:r>
              <a:rPr lang="en-US" b="1" dirty="0"/>
              <a:t>ENCLU</a:t>
            </a:r>
            <a:r>
              <a:rPr lang="en-US" dirty="0"/>
              <a:t>]</a:t>
            </a:r>
            <a:r>
              <a:rPr lang="en-US" u="sng" dirty="0"/>
              <a:t>EMODPE</a:t>
            </a:r>
            <a:r>
              <a:rPr lang="en-US" dirty="0"/>
              <a:t>, </a:t>
            </a:r>
            <a:r>
              <a:rPr lang="en-US" u="sng" dirty="0"/>
              <a:t>EACCEPT</a:t>
            </a:r>
            <a:r>
              <a:rPr lang="en-US" dirty="0"/>
              <a:t>, </a:t>
            </a:r>
            <a:r>
              <a:rPr lang="en-US" u="sng" dirty="0"/>
              <a:t>EACCEPTCOPY</a:t>
            </a:r>
            <a:r>
              <a:rPr lang="en-US" dirty="0"/>
              <a:t> (SGX2 included)</a:t>
            </a:r>
          </a:p>
          <a:p>
            <a:r>
              <a:rPr lang="en-US" dirty="0"/>
              <a:t>Transitions</a:t>
            </a:r>
          </a:p>
          <a:p>
            <a:pPr lvl="1"/>
            <a:r>
              <a:rPr lang="en-US" dirty="0"/>
              <a:t>[</a:t>
            </a:r>
            <a:r>
              <a:rPr lang="en-US" b="1" dirty="0"/>
              <a:t>ENCLU</a:t>
            </a:r>
            <a:r>
              <a:rPr lang="en-US" dirty="0"/>
              <a:t>]EENTER, EEXIT, ERESUME</a:t>
            </a:r>
          </a:p>
          <a:p>
            <a:r>
              <a:rPr lang="en-US" dirty="0"/>
              <a:t>Debug</a:t>
            </a:r>
          </a:p>
          <a:p>
            <a:pPr lvl="1"/>
            <a:r>
              <a:rPr lang="en-US" dirty="0"/>
              <a:t>[</a:t>
            </a:r>
            <a:r>
              <a:rPr lang="en-US" b="1" dirty="0"/>
              <a:t>ENCLS</a:t>
            </a:r>
            <a:r>
              <a:rPr lang="en-US" dirty="0"/>
              <a:t>]EDBGREAD, EDBGWRITE</a:t>
            </a:r>
          </a:p>
          <a:p>
            <a:r>
              <a:rPr lang="en-US" dirty="0"/>
              <a:t>Crypto</a:t>
            </a:r>
          </a:p>
          <a:p>
            <a:pPr lvl="1"/>
            <a:r>
              <a:rPr lang="en-US" dirty="0"/>
              <a:t>[</a:t>
            </a:r>
            <a:r>
              <a:rPr lang="en-US" b="1" dirty="0"/>
              <a:t>ENCLU</a:t>
            </a:r>
            <a:r>
              <a:rPr lang="en-US" dirty="0"/>
              <a:t>]EGETKEY, EREPORT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51</a:t>
            </a:fld>
            <a:endParaRPr lang="en-US"/>
          </a:p>
        </p:txBody>
      </p:sp>
    </p:spTree>
    <p:extLst>
      <p:ext uri="{BB962C8B-B14F-4D97-AF65-F5344CB8AC3E}">
        <p14:creationId xmlns:p14="http://schemas.microsoft.com/office/powerpoint/2010/main" val="2410818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SGX enclave</a:t>
            </a:r>
          </a:p>
        </p:txBody>
      </p:sp>
      <p:sp>
        <p:nvSpPr>
          <p:cNvPr id="3" name="Content Placeholder 2"/>
          <p:cNvSpPr>
            <a:spLocks noGrp="1"/>
          </p:cNvSpPr>
          <p:nvPr>
            <p:ph idx="1"/>
          </p:nvPr>
        </p:nvSpPr>
        <p:spPr>
          <a:xfrm>
            <a:off x="1141412" y="2231796"/>
            <a:ext cx="10510118" cy="4178431"/>
          </a:xfrm>
        </p:spPr>
        <p:txBody>
          <a:bodyPr>
            <a:normAutofit/>
          </a:bodyPr>
          <a:lstStyle/>
          <a:p>
            <a:r>
              <a:rPr lang="en-US" dirty="0"/>
              <a:t>SGX (software guard extensions) is a new Intel ‘s TEE and instruction set extension</a:t>
            </a:r>
          </a:p>
          <a:p>
            <a:pPr fontAlgn="base"/>
            <a:r>
              <a:rPr lang="en-US" dirty="0"/>
              <a:t>6th Generation Intel® Core™ Processor or newer</a:t>
            </a:r>
          </a:p>
          <a:p>
            <a:r>
              <a:rPr lang="en-US" dirty="0"/>
              <a:t>Main goal: to protects selected code and data from disclosure or modification. The  CPU-hardened SGX “enclaves” are protected areas of execution that increase security even on compromised platforms</a:t>
            </a:r>
          </a:p>
          <a:p>
            <a:r>
              <a:rPr lang="en-US" dirty="0"/>
              <a:t>Enclave is distributed in .</a:t>
            </a:r>
            <a:r>
              <a:rPr lang="en-US" dirty="0" err="1"/>
              <a:t>dll</a:t>
            </a:r>
            <a:r>
              <a:rPr lang="en-US" dirty="0"/>
              <a:t>/.so form </a:t>
            </a:r>
          </a:p>
          <a:p>
            <a:pPr marL="0" indent="0">
              <a:buNone/>
            </a:pPr>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6</a:t>
            </a:fld>
            <a:endParaRPr lang="en-US"/>
          </a:p>
        </p:txBody>
      </p:sp>
    </p:spTree>
    <p:extLst>
      <p:ext uri="{BB962C8B-B14F-4D97-AF65-F5344CB8AC3E}">
        <p14:creationId xmlns:p14="http://schemas.microsoft.com/office/powerpoint/2010/main" val="651438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Why is it interesting ?</a:t>
            </a:r>
          </a:p>
        </p:txBody>
      </p:sp>
      <p:sp>
        <p:nvSpPr>
          <p:cNvPr id="3" name="מציין מיקום תוכן 2"/>
          <p:cNvSpPr>
            <a:spLocks noGrp="1"/>
          </p:cNvSpPr>
          <p:nvPr>
            <p:ph idx="1"/>
          </p:nvPr>
        </p:nvSpPr>
        <p:spPr/>
        <p:txBody>
          <a:bodyPr/>
          <a:lstStyle/>
          <a:p>
            <a:r>
              <a:rPr lang="en-US" dirty="0"/>
              <a:t>I like it</a:t>
            </a:r>
          </a:p>
          <a:p>
            <a:r>
              <a:rPr lang="en-US" dirty="0"/>
              <a:t>The first solution I know about where “secure” code is not “privileged”</a:t>
            </a:r>
          </a:p>
          <a:p>
            <a:r>
              <a:rPr lang="en-US" dirty="0"/>
              <a:t>I reviewed enough enclaves to make some (hopefully representative) conclusions </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7</a:t>
            </a:fld>
            <a:endParaRPr lang="en-US"/>
          </a:p>
        </p:txBody>
      </p:sp>
    </p:spTree>
    <p:extLst>
      <p:ext uri="{BB962C8B-B14F-4D97-AF65-F5344CB8AC3E}">
        <p14:creationId xmlns:p14="http://schemas.microsoft.com/office/powerpoint/2010/main" val="1662042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SGX: attack surface reduction</a:t>
            </a:r>
          </a:p>
        </p:txBody>
      </p:sp>
      <p:sp>
        <p:nvSpPr>
          <p:cNvPr id="3" name="Content Placeholder 2"/>
          <p:cNvSpPr>
            <a:spLocks noGrp="1"/>
          </p:cNvSpPr>
          <p:nvPr>
            <p:ph idx="1"/>
          </p:nvPr>
        </p:nvSpPr>
        <p:spPr>
          <a:xfrm>
            <a:off x="6605400" y="2349598"/>
            <a:ext cx="5169741" cy="3448051"/>
          </a:xfrm>
        </p:spPr>
        <p:txBody>
          <a:bodyPr>
            <a:normAutofit fontScale="92500" lnSpcReduction="10000"/>
          </a:bodyPr>
          <a:lstStyle/>
          <a:p>
            <a:r>
              <a:rPr lang="en-US" dirty="0"/>
              <a:t>The attack surface of the application is reduced to defined enclave interfaces</a:t>
            </a:r>
          </a:p>
          <a:p>
            <a:r>
              <a:rPr lang="en-US" dirty="0"/>
              <a:t>Privileged code can not access enclave’s internal state </a:t>
            </a:r>
          </a:p>
          <a:p>
            <a:r>
              <a:rPr lang="en-US" dirty="0"/>
              <a:t>Enclave is signed and attestable</a:t>
            </a:r>
          </a:p>
          <a:p>
            <a:r>
              <a:rPr lang="en-US" dirty="0"/>
              <a:t>Enclave has access to unique </a:t>
            </a:r>
            <a:r>
              <a:rPr lang="en-US" dirty="0" err="1"/>
              <a:t>platform+enclave</a:t>
            </a:r>
            <a:r>
              <a:rPr lang="en-US" dirty="0"/>
              <a:t> specific crypto keys (and nobody else)</a:t>
            </a:r>
          </a:p>
        </p:txBody>
      </p:sp>
      <p:pic>
        <p:nvPicPr>
          <p:cNvPr id="1026" name="Picture 2" descr="https://www.codeproject.com/KB/showcase/1071773/diagram-intel-software-guard-extensions-reduced-attac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301" y="2349598"/>
            <a:ext cx="5810250" cy="3448051"/>
          </a:xfrm>
          <a:prstGeom prst="rect">
            <a:avLst/>
          </a:prstGeom>
          <a:noFill/>
          <a:extLst>
            <a:ext uri="{909E8E84-426E-40DD-AFC4-6F175D3DCCD1}">
              <a14:hiddenFill xmlns:a14="http://schemas.microsoft.com/office/drawing/2010/main">
                <a:solidFill>
                  <a:srgbClr val="FFFFFF"/>
                </a:solidFill>
              </a14:hiddenFill>
            </a:ext>
          </a:extLst>
        </p:spPr>
      </p:pic>
      <p:sp>
        <p:nvSpPr>
          <p:cNvPr id="4" name="מציין מיקום של מספר שקופית 3"/>
          <p:cNvSpPr>
            <a:spLocks noGrp="1"/>
          </p:cNvSpPr>
          <p:nvPr>
            <p:ph type="sldNum" sz="quarter" idx="12"/>
          </p:nvPr>
        </p:nvSpPr>
        <p:spPr/>
        <p:txBody>
          <a:bodyPr/>
          <a:lstStyle/>
          <a:p>
            <a:fld id="{E49B20E1-BFBC-4C97-821D-580820242ED4}" type="slidenum">
              <a:rPr lang="en-US" smtClean="0"/>
              <a:t>8</a:t>
            </a:fld>
            <a:endParaRPr lang="en-US"/>
          </a:p>
        </p:txBody>
      </p:sp>
    </p:spTree>
    <p:extLst>
      <p:ext uri="{BB962C8B-B14F-4D97-AF65-F5344CB8AC3E}">
        <p14:creationId xmlns:p14="http://schemas.microsoft.com/office/powerpoint/2010/main" val="180585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properties of SGX enclaves</a:t>
            </a:r>
          </a:p>
        </p:txBody>
      </p:sp>
      <p:sp>
        <p:nvSpPr>
          <p:cNvPr id="3" name="Content Placeholder 2"/>
          <p:cNvSpPr>
            <a:spLocks noGrp="1"/>
          </p:cNvSpPr>
          <p:nvPr>
            <p:ph idx="1"/>
          </p:nvPr>
        </p:nvSpPr>
        <p:spPr/>
        <p:txBody>
          <a:bodyPr>
            <a:normAutofit fontScale="85000" lnSpcReduction="20000"/>
          </a:bodyPr>
          <a:lstStyle/>
          <a:p>
            <a:r>
              <a:rPr lang="en-US" dirty="0"/>
              <a:t>Altered enclave will not load</a:t>
            </a:r>
          </a:p>
          <a:p>
            <a:r>
              <a:rPr lang="en-US" dirty="0"/>
              <a:t>Loading only debug and whitelisted enclave</a:t>
            </a:r>
          </a:p>
          <a:p>
            <a:r>
              <a:rPr lang="en-US" dirty="0"/>
              <a:t>Only enclave itself can read or write enclave’s memory (if not in debug mode)</a:t>
            </a:r>
          </a:p>
          <a:p>
            <a:pPr lvl="1"/>
            <a:r>
              <a:rPr lang="en-US" dirty="0"/>
              <a:t>Neither SMM, neither bios, neither kernel, nor other enclave</a:t>
            </a:r>
          </a:p>
          <a:p>
            <a:r>
              <a:rPr lang="en-US" dirty="0"/>
              <a:t>MEE is used</a:t>
            </a:r>
          </a:p>
          <a:p>
            <a:r>
              <a:rPr lang="en-US" dirty="0"/>
              <a:t>Evicted memory is encrypted </a:t>
            </a:r>
          </a:p>
          <a:p>
            <a:r>
              <a:rPr lang="en-US" dirty="0"/>
              <a:t>Enclave has ring 3 privileges</a:t>
            </a:r>
          </a:p>
          <a:p>
            <a:r>
              <a:rPr lang="en-US" dirty="0"/>
              <a:t>Enclave is able to prove its authenticity</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9</a:t>
            </a:fld>
            <a:endParaRPr lang="en-US"/>
          </a:p>
        </p:txBody>
      </p:sp>
    </p:spTree>
    <p:extLst>
      <p:ext uri="{BB962C8B-B14F-4D97-AF65-F5344CB8AC3E}">
        <p14:creationId xmlns:p14="http://schemas.microsoft.com/office/powerpoint/2010/main" val="1350469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52599</TotalTime>
  <Words>5964</Words>
  <Application>Microsoft Office PowerPoint</Application>
  <PresentationFormat>מסך רחב</PresentationFormat>
  <Paragraphs>698</Paragraphs>
  <Slides>51</Slides>
  <Notes>47</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51</vt:i4>
      </vt:variant>
    </vt:vector>
  </HeadingPairs>
  <TitlesOfParts>
    <vt:vector size="58" baseType="lpstr">
      <vt:lpstr>Arial</vt:lpstr>
      <vt:lpstr>Calibri</vt:lpstr>
      <vt:lpstr>Mangal</vt:lpstr>
      <vt:lpstr>Trebuchet MS</vt:lpstr>
      <vt:lpstr>Tw Cen MT</vt:lpstr>
      <vt:lpstr>Wingdings</vt:lpstr>
      <vt:lpstr>Circuit</vt:lpstr>
      <vt:lpstr>SGX Enclave Programming: Common Mistakes</vt:lpstr>
      <vt:lpstr>Introduction</vt:lpstr>
      <vt:lpstr>Agenda and special note on the time allocation</vt:lpstr>
      <vt:lpstr>Damn vulnerable approach</vt:lpstr>
      <vt:lpstr>I made a training target (DVSE)</vt:lpstr>
      <vt:lpstr>what is SGX enclave</vt:lpstr>
      <vt:lpstr>Why is it interesting ?</vt:lpstr>
      <vt:lpstr>SGX: attack surface reduction</vt:lpstr>
      <vt:lpstr>Architectural properties of SGX enclaves</vt:lpstr>
      <vt:lpstr>Architectural properties– some consequences </vt:lpstr>
      <vt:lpstr>Threat model differences</vt:lpstr>
      <vt:lpstr>Special note on side channel attacks (exact quote from enclave writers guide)</vt:lpstr>
      <vt:lpstr>Side channel attack issue bottom line</vt:lpstr>
      <vt:lpstr>Attacker: Required skillZ</vt:lpstr>
      <vt:lpstr>Target specifics</vt:lpstr>
      <vt:lpstr>Special note on hardware availability or choose HW wisely</vt:lpstr>
      <vt:lpstr>SDK and PSW(Platform software)</vt:lpstr>
      <vt:lpstr>Building and installing environment - windows</vt:lpstr>
      <vt:lpstr>Building and installing environment - LInux</vt:lpstr>
      <vt:lpstr>SGX enclave EDL file syntax and capabilities</vt:lpstr>
      <vt:lpstr>SGX enclave EDL file syntax and capabilities</vt:lpstr>
      <vt:lpstr>SGX enclave EDL file syntax and capabilities</vt:lpstr>
      <vt:lpstr>SGX enclave definition: edl file and edger8r tool </vt:lpstr>
      <vt:lpstr>SGX ENCLAVE call: parts</vt:lpstr>
      <vt:lpstr>SGX ENCLAVE CALL:transitions</vt:lpstr>
      <vt:lpstr>SGX ENCLAVE CALL:transitions</vt:lpstr>
      <vt:lpstr>How it looks like in IDA and in the generated source files</vt:lpstr>
      <vt:lpstr>The link to “DVSE” and to the app</vt:lpstr>
      <vt:lpstr>Special note on “DVSE” code quality</vt:lpstr>
      <vt:lpstr>DVSE and Target application properties</vt:lpstr>
      <vt:lpstr>DRM inside: client</vt:lpstr>
      <vt:lpstr>DRM inside: client </vt:lpstr>
      <vt:lpstr>DRM INSIDE: server</vt:lpstr>
      <vt:lpstr>DRM inside – how to use</vt:lpstr>
      <vt:lpstr>Note on the balance between spoilers and the presentation</vt:lpstr>
      <vt:lpstr>WKMs to be caught during design review</vt:lpstr>
      <vt:lpstr>WKMs to be caught during design review</vt:lpstr>
      <vt:lpstr>WKMS to be caught during code and build review</vt:lpstr>
      <vt:lpstr>WKMS to be caught during code and build review</vt:lpstr>
      <vt:lpstr>WKMS to be caught by fuzzing and code review</vt:lpstr>
      <vt:lpstr>Demo</vt:lpstr>
      <vt:lpstr>Prevention in the FIELD</vt:lpstr>
      <vt:lpstr>Special thanks</vt:lpstr>
      <vt:lpstr>BTW, Intel opened a bug bounty program </vt:lpstr>
      <vt:lpstr>enclave – USEFUL links</vt:lpstr>
      <vt:lpstr>Questions</vt:lpstr>
      <vt:lpstr>backup</vt:lpstr>
      <vt:lpstr>Note on SGX sealing key derivation material</vt:lpstr>
      <vt:lpstr>Why can’t I sign it myself</vt:lpstr>
      <vt:lpstr>Note on involved crypto</vt:lpstr>
      <vt:lpstr>SGX instructions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Damn vulnerable SGX enclave (DVSE)</dc:title>
  <dc:creator>Michael Atlas</dc:creator>
  <cp:keywords>CTPClassification=CTP_PUBLIC:VisualMarkings=</cp:keywords>
  <cp:lastModifiedBy>Michael Atlas</cp:lastModifiedBy>
  <cp:revision>225</cp:revision>
  <dcterms:created xsi:type="dcterms:W3CDTF">2017-04-14T20:36:45Z</dcterms:created>
  <dcterms:modified xsi:type="dcterms:W3CDTF">2017-06-09T03:20:42Z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6246e9fe-81bf-41a5-82ad-47c047c31b82</vt:lpwstr>
  </property>
  <property fmtid="{D5CDD505-2E9C-101B-9397-08002B2CF9AE}" pid="3" name="CTP_TimeStamp">
    <vt:lpwstr>2017-05-03 16:10:14Z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CTP_PUBLIC</vt:lpwstr>
  </property>
</Properties>
</file>