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316" r:id="rId45"/>
    <p:sldId id="284" r:id="rId46"/>
    <p:sldId id="261" r:id="rId47"/>
    <p:sldId id="282" r:id="rId48"/>
    <p:sldId id="317" r:id="rId49"/>
    <p:sldId id="307" r:id="rId50"/>
    <p:sldId id="291" r:id="rId51"/>
    <p:sldId id="315" r:id="rId52"/>
    <p:sldId id="269" r:id="rId53"/>
    <p:sldId id="2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107" autoAdjust="0"/>
  </p:normalViewPr>
  <p:slideViewPr>
    <p:cSldViewPr snapToGrid="0">
      <p:cViewPr varScale="1">
        <p:scale>
          <a:sx n="60" d="100"/>
          <a:sy n="60" d="100"/>
        </p:scale>
        <p:origin x="15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11.06.2017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pure static analysis is back.</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Lars Richter (@</a:t>
            </a:r>
            <a:r>
              <a:rPr lang="en-US" dirty="0" err="1"/>
              <a:t>ayeks</a:t>
            </a:r>
            <a:r>
              <a:rPr lang="en-US" dirty="0"/>
              <a:t>) maintains a list of SGX enabled hardware, the link is here. This link is very useful because</a:t>
            </a:r>
          </a:p>
          <a:p>
            <a:r>
              <a:rPr lang="en-US" dirty="0"/>
              <a:t>“SGX is turned off by default and must enabled via MSR.IA32_Feature_Control.SGX_Enable. Only the BIOS can make changes to the IA32_Feature_Control.”</a:t>
            </a:r>
          </a:p>
          <a:p>
            <a:r>
              <a:rPr lang="en-US" b="1" dirty="0"/>
              <a:t>For example Intel SGX SDK requires as the following for the hardware:</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 it is kind of runtime environment which contains driver, architectural enclaves and the </a:t>
            </a:r>
            <a:r>
              <a:rPr lang="en-US" dirty="0" err="1"/>
              <a:t>aesm_service</a:t>
            </a:r>
            <a:endParaRPr lang="en-US" dirty="0"/>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similar to red are untrusted and running in standard hackable mode. </a:t>
            </a:r>
          </a:p>
          <a:p>
            <a:r>
              <a:rPr lang="en-US" dirty="0"/>
              <a:t>Blocks looking similar to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a:p>
            <a:endParaRPr lang="en-US" dirty="0"/>
          </a:p>
          <a:p>
            <a:r>
              <a:rPr lang="en-US" dirty="0"/>
              <a:t>Show the call from user application, generated code, </a:t>
            </a:r>
            <a:r>
              <a:rPr lang="en-US" dirty="0" err="1"/>
              <a:t>enclu</a:t>
            </a:r>
            <a:r>
              <a:rPr lang="en-US" dirty="0"/>
              <a:t> in Visual studio</a:t>
            </a:r>
          </a:p>
          <a:p>
            <a:r>
              <a:rPr lang="en-US" dirty="0"/>
              <a:t>Show cross-references to </a:t>
            </a:r>
            <a:r>
              <a:rPr lang="en-US" dirty="0" err="1"/>
              <a:t>ecall</a:t>
            </a:r>
            <a:r>
              <a:rPr lang="en-US" dirty="0"/>
              <a:t> in IDA</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release build much more interesting target</a:t>
            </a:r>
          </a:p>
          <a:p>
            <a:r>
              <a:rPr lang="en-US" dirty="0"/>
              <a:t>If you want to use this in release environment you have to sign it yourself on behalf of yourself or your organization</a:t>
            </a:r>
          </a:p>
          <a:p>
            <a:r>
              <a:rPr lang="en-US" dirty="0"/>
              <a:t>Unfortunately I can not distribute signed enclave.</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 (but I saw it enough times to make conclusion that these mistakes are common)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Some of these mistakes deliberately are made a bit easier to exploit</a:t>
            </a:r>
          </a:p>
          <a:p>
            <a:pPr lvl="1"/>
            <a:r>
              <a:rPr lang="en-US" dirty="0"/>
              <a:t>It doesn't mean, however, that there are no other mistakes I made not intentionally</a:t>
            </a:r>
          </a:p>
          <a:p>
            <a:pPr lvl="1"/>
            <a:endParaRPr lang="en-US" dirty="0"/>
          </a:p>
          <a:p>
            <a:r>
              <a:rPr lang="en-US" dirty="0"/>
              <a:t>In order to write the DVSE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such as </a:t>
            </a:r>
            <a:r>
              <a:rPr lang="ru-RU" dirty="0" err="1"/>
              <a:t>Васисуалий</a:t>
            </a:r>
            <a:r>
              <a:rPr lang="ru-RU" dirty="0"/>
              <a:t> </a:t>
            </a:r>
            <a:r>
              <a:rPr lang="ru-RU" dirty="0" err="1"/>
              <a:t>Лоханкин</a:t>
            </a:r>
            <a:r>
              <a:rPr lang="en-US" dirty="0"/>
              <a:t> – but abandoned it.</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be dedicated to describing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of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remote attestation and other tricks in untrusted part. I decided to leave application protection out of scope – </a:t>
            </a:r>
          </a:p>
          <a:p>
            <a:r>
              <a:rPr lang="en-US" dirty="0"/>
              <a:t>Defeating it is not the point. </a:t>
            </a:r>
          </a:p>
          <a:p>
            <a:r>
              <a:rPr lang="en-US" dirty="0"/>
              <a:t>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a:p>
            <a:r>
              <a:rPr lang="en-US" dirty="0"/>
              <a:t>It is </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run server and client on the local machine as wrote in readme.md. </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r>
              <a:rPr lang="en-US" dirty="0"/>
              <a:t>We speaking about:</a:t>
            </a:r>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random number seeding”</a:t>
            </a:r>
          </a:p>
          <a:p>
            <a:r>
              <a:rPr lang="en-US" dirty="0"/>
              <a:t>After taking this unfortunate decision the responsibility on this is yours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 and all of them ended badly.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exercises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not checked index of the</a:t>
            </a:r>
            <a:r>
              <a:rPr lang="en-US" baseline="0" dirty="0"/>
              <a:t> read buffer which leads to the data exfiltration (which was stored in the enclave for all the enclave life time)</a:t>
            </a:r>
          </a:p>
          <a:p>
            <a:r>
              <a:rPr lang="en-US" baseline="0" dirty="0"/>
              <a:t>This vulnerability is easy to find manually, and I’ll show it to you.</a:t>
            </a:r>
          </a:p>
          <a:p>
            <a:r>
              <a:rPr lang="en-US" baseline="0" dirty="0"/>
              <a:t>1 – Run server, show config files(</a:t>
            </a:r>
            <a:r>
              <a:rPr lang="en-US" baseline="0" dirty="0" err="1"/>
              <a:t>epg</a:t>
            </a:r>
            <a:r>
              <a:rPr lang="en-US" baseline="0" dirty="0"/>
              <a:t> and coupons)</a:t>
            </a:r>
          </a:p>
          <a:p>
            <a:r>
              <a:rPr lang="en-US" baseline="0" dirty="0"/>
              <a:t>2 – Run client</a:t>
            </a:r>
          </a:p>
          <a:p>
            <a:r>
              <a:rPr lang="en-US" baseline="0" dirty="0"/>
              <a:t>3 – Mention coupons. Add library folder and </a:t>
            </a:r>
            <a:r>
              <a:rPr lang="en-US" baseline="0" dirty="0" err="1"/>
              <a:t>init</a:t>
            </a:r>
            <a:r>
              <a:rPr lang="en-US" baseline="0" dirty="0"/>
              <a:t> user</a:t>
            </a:r>
          </a:p>
          <a:p>
            <a:r>
              <a:rPr lang="en-US" baseline="0" dirty="0"/>
              <a:t>4 – Show the EPG</a:t>
            </a:r>
          </a:p>
          <a:p>
            <a:r>
              <a:rPr lang="en-US" baseline="0" dirty="0"/>
              <a:t>5 – Run the free cartoon and stop</a:t>
            </a:r>
          </a:p>
          <a:p>
            <a:endParaRPr lang="en-US" baseline="0" dirty="0"/>
          </a:p>
          <a:p>
            <a:r>
              <a:rPr lang="en-US" baseline="0" dirty="0"/>
              <a:t>6 – Show where EPG is got in Visual Studio (app) and IDA (enclave)</a:t>
            </a:r>
          </a:p>
          <a:p>
            <a:r>
              <a:rPr lang="en-US" baseline="0" dirty="0"/>
              <a:t>7 – Read through the code</a:t>
            </a:r>
          </a:p>
          <a:p>
            <a:r>
              <a:rPr lang="en-US" baseline="0" dirty="0"/>
              <a:t>8 – Show the </a:t>
            </a:r>
            <a:r>
              <a:rPr lang="en-US" baseline="0" dirty="0" err="1"/>
              <a:t>memcpy</a:t>
            </a:r>
            <a:r>
              <a:rPr lang="en-US" baseline="0" dirty="0"/>
              <a:t> </a:t>
            </a:r>
          </a:p>
          <a:p>
            <a:r>
              <a:rPr lang="en-US" baseline="0" dirty="0"/>
              <a:t>9 – Show the enclave test</a:t>
            </a:r>
          </a:p>
          <a:p>
            <a:r>
              <a:rPr lang="en-US" baseline="0" dirty="0"/>
              <a:t>10  - Run it</a:t>
            </a:r>
          </a:p>
          <a:p>
            <a:r>
              <a:rPr lang="en-US" baseline="0" dirty="0"/>
              <a:t>11 – Show found coupons</a:t>
            </a:r>
          </a:p>
          <a:p>
            <a:r>
              <a:rPr lang="en-US" baseline="0" dirty="0"/>
              <a:t>12 – Show certificate details</a:t>
            </a:r>
          </a:p>
          <a:p>
            <a:endParaRPr lang="en-US" baseline="0" dirty="0"/>
          </a:p>
          <a:p>
            <a:r>
              <a:rPr lang="en-US" baseline="0" dirty="0"/>
              <a:t>Note: revealing this vulnerability is easy, but it illustrates the following WKMs:</a:t>
            </a:r>
          </a:p>
          <a:p>
            <a:endParaRPr lang="en-US" baseline="0" dirty="0"/>
          </a:p>
          <a:p>
            <a:r>
              <a:rPr lang="en-US" baseline="0" dirty="0"/>
              <a:t>1 – leaving secrets unattended and thus very bad design (secrets should be cleared immediately after usage, just for defense in depth – and enclave didn’t help us in anything)</a:t>
            </a:r>
          </a:p>
          <a:p>
            <a:r>
              <a:rPr lang="en-US" baseline="0" dirty="0"/>
              <a:t>2 – Standard vulnerabilities (and it can be found by fuzzing)</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53</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In short: 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6/11/2017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6/11/2017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ecurity-center.intel.com/BugBountyProgram.aspx"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twitter.com/wireshrink" TargetMode="External"/><Relationship Id="rId2" Type="http://schemas.openxmlformats.org/officeDocument/2006/relationships/hyperlink" Target="mailto:wireshrink@gmail.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Some of these mistakes deliberately are made a bit easier to exploit</a:t>
            </a:r>
          </a:p>
          <a:p>
            <a:pPr lvl="1"/>
            <a:r>
              <a:rPr lang="en-US" dirty="0"/>
              <a:t>Probably there are other not intentional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r>
              <a:rPr lang="en-US" dirty="0"/>
              <a:t>Note: most of really interesting things almost can not be found dynamically</a:t>
            </a:r>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1E693-AAC6-490E-AAB9-F3263105878D}"/>
              </a:ext>
            </a:extLst>
          </p:cNvPr>
          <p:cNvSpPr>
            <a:spLocks noGrp="1"/>
          </p:cNvSpPr>
          <p:nvPr>
            <p:ph type="title"/>
          </p:nvPr>
        </p:nvSpPr>
        <p:spPr/>
        <p:txBody>
          <a:bodyPr/>
          <a:lstStyle/>
          <a:p>
            <a:r>
              <a:rPr lang="en-US" dirty="0"/>
              <a:t>Future work (order doesn’t matter)</a:t>
            </a:r>
          </a:p>
        </p:txBody>
      </p:sp>
      <p:sp>
        <p:nvSpPr>
          <p:cNvPr id="3" name="מציין מיקום תוכן 2">
            <a:extLst>
              <a:ext uri="{FF2B5EF4-FFF2-40B4-BE49-F238E27FC236}">
                <a16:creationId xmlns:a16="http://schemas.microsoft.com/office/drawing/2014/main" id="{40D7FADA-349C-4F46-A92A-84063BD0ED85}"/>
              </a:ext>
            </a:extLst>
          </p:cNvPr>
          <p:cNvSpPr>
            <a:spLocks noGrp="1"/>
          </p:cNvSpPr>
          <p:nvPr>
            <p:ph idx="1"/>
          </p:nvPr>
        </p:nvSpPr>
        <p:spPr/>
        <p:txBody>
          <a:bodyPr/>
          <a:lstStyle/>
          <a:p>
            <a:r>
              <a:rPr lang="en-US" dirty="0"/>
              <a:t>Porting DVSE to Linux</a:t>
            </a:r>
          </a:p>
          <a:p>
            <a:r>
              <a:rPr lang="en-US" dirty="0"/>
              <a:t>Publishing walkthrough and exploits </a:t>
            </a:r>
          </a:p>
          <a:p>
            <a:r>
              <a:rPr lang="en-US" dirty="0"/>
              <a:t>Automatic deduction of the enclave ECALLs/OCALLs from binary analysis</a:t>
            </a:r>
          </a:p>
          <a:p>
            <a:r>
              <a:rPr lang="en-US" dirty="0"/>
              <a:t>Abstract interpretation and/or symbolic execution for fuzzing (again, enclave is small)</a:t>
            </a:r>
          </a:p>
        </p:txBody>
      </p:sp>
      <p:sp>
        <p:nvSpPr>
          <p:cNvPr id="4" name="מציין מיקום של מספר שקופית 3">
            <a:extLst>
              <a:ext uri="{FF2B5EF4-FFF2-40B4-BE49-F238E27FC236}">
                <a16:creationId xmlns:a16="http://schemas.microsoft.com/office/drawing/2014/main"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2106738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255152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5A3F79-B5FD-453E-87B1-16E7A0A22C98}"/>
              </a:ext>
            </a:extLst>
          </p:cNvPr>
          <p:cNvSpPr>
            <a:spLocks noGrp="1"/>
          </p:cNvSpPr>
          <p:nvPr>
            <p:ph type="title"/>
          </p:nvPr>
        </p:nvSpPr>
        <p:spPr/>
        <p:txBody>
          <a:bodyPr/>
          <a:lstStyle/>
          <a:p>
            <a:r>
              <a:rPr lang="en-US" dirty="0"/>
              <a:t>Thanks for watching </a:t>
            </a:r>
            <a:r>
              <a:rPr lang="en-US" dirty="0">
                <a:sym typeface="Wingdings" panose="05000000000000000000" pitchFamily="2" charset="2"/>
              </a:rPr>
              <a:t></a:t>
            </a:r>
            <a:endParaRPr lang="en-US" dirty="0"/>
          </a:p>
        </p:txBody>
      </p:sp>
      <p:sp>
        <p:nvSpPr>
          <p:cNvPr id="3" name="מציין מיקום תוכן 2">
            <a:extLst>
              <a:ext uri="{FF2B5EF4-FFF2-40B4-BE49-F238E27FC236}">
                <a16:creationId xmlns:a16="http://schemas.microsoft.com/office/drawing/2014/main" id="{E296E813-5662-455A-8B30-6B4B8556C8BB}"/>
              </a:ext>
            </a:extLst>
          </p:cNvPr>
          <p:cNvSpPr>
            <a:spLocks noGrp="1"/>
          </p:cNvSpPr>
          <p:nvPr>
            <p:ph idx="1"/>
          </p:nvPr>
        </p:nvSpPr>
        <p:spPr/>
        <p:txBody>
          <a:bodyPr/>
          <a:lstStyle/>
          <a:p>
            <a:r>
              <a:rPr lang="en-US" dirty="0"/>
              <a:t>Feel free to contact me </a:t>
            </a:r>
          </a:p>
          <a:p>
            <a:pPr lvl="1"/>
            <a:r>
              <a:rPr lang="en-US" dirty="0">
                <a:hlinkClick r:id="rId2"/>
              </a:rPr>
              <a:t>wireshrink@gmail.com</a:t>
            </a:r>
            <a:endParaRPr lang="en-US" dirty="0">
              <a:hlinkClick r:id="rId3"/>
            </a:endParaRPr>
          </a:p>
          <a:p>
            <a:pPr lvl="1"/>
            <a:r>
              <a:rPr lang="en-US" dirty="0">
                <a:hlinkClick r:id="rId3"/>
              </a:rPr>
              <a:t>@</a:t>
            </a:r>
            <a:r>
              <a:rPr lang="en-US" dirty="0" err="1">
                <a:hlinkClick r:id="rId3"/>
              </a:rPr>
              <a:t>wireshrink</a:t>
            </a:r>
            <a:r>
              <a:rPr lang="en-US" dirty="0"/>
              <a:t> (I’m not writing there, but you </a:t>
            </a:r>
            <a:r>
              <a:rPr lang="en-US"/>
              <a:t>can send PM</a:t>
            </a:r>
            <a:r>
              <a:rPr lang="en-US" dirty="0"/>
              <a:t>)</a:t>
            </a:r>
          </a:p>
        </p:txBody>
      </p:sp>
      <p:sp>
        <p:nvSpPr>
          <p:cNvPr id="4" name="מציין מיקום של מספר שקופית 3">
            <a:extLst>
              <a:ext uri="{FF2B5EF4-FFF2-40B4-BE49-F238E27FC236}">
                <a16:creationId xmlns:a16="http://schemas.microsoft.com/office/drawing/2014/main" id="{E56584D9-68B2-425F-9636-C9626FB3477A}"/>
              </a:ext>
            </a:extLst>
          </p:cNvPr>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697630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81118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113006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994950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9810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53</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“security anchor”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55906</TotalTime>
  <Words>6289</Words>
  <Application>Microsoft Office PowerPoint</Application>
  <PresentationFormat>מסך רחב</PresentationFormat>
  <Paragraphs>734</Paragraphs>
  <Slides>53</Slides>
  <Notes>48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53</vt:i4>
      </vt:variant>
    </vt:vector>
  </HeadingPairs>
  <TitlesOfParts>
    <vt:vector size="60"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Future work (order doesn’t matter)</vt:lpstr>
      <vt:lpstr>BTW, Intel opened a bug bounty program </vt:lpstr>
      <vt:lpstr>enclave – USEFUL links</vt:lpstr>
      <vt:lpstr>Questions</vt:lpstr>
      <vt:lpstr>Thanks for watching </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252</cp:revision>
  <dcterms:created xsi:type="dcterms:W3CDTF">2017-04-14T20:36:45Z</dcterms:created>
  <dcterms:modified xsi:type="dcterms:W3CDTF">2017-06-13T09:10:59Z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