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5"/>
  </p:notesMasterIdLst>
  <p:sldIdLst>
    <p:sldId id="256" r:id="rId2"/>
    <p:sldId id="259" r:id="rId3"/>
    <p:sldId id="257" r:id="rId4"/>
    <p:sldId id="258" r:id="rId5"/>
    <p:sldId id="301" r:id="rId6"/>
    <p:sldId id="260" r:id="rId7"/>
    <p:sldId id="312" r:id="rId8"/>
    <p:sldId id="263" r:id="rId9"/>
    <p:sldId id="262" r:id="rId10"/>
    <p:sldId id="264" r:id="rId11"/>
    <p:sldId id="266" r:id="rId12"/>
    <p:sldId id="306" r:id="rId13"/>
    <p:sldId id="308" r:id="rId14"/>
    <p:sldId id="267" r:id="rId15"/>
    <p:sldId id="302" r:id="rId16"/>
    <p:sldId id="311" r:id="rId17"/>
    <p:sldId id="290" r:id="rId18"/>
    <p:sldId id="273" r:id="rId19"/>
    <p:sldId id="298" r:id="rId20"/>
    <p:sldId id="285" r:id="rId21"/>
    <p:sldId id="313" r:id="rId22"/>
    <p:sldId id="314" r:id="rId23"/>
    <p:sldId id="293" r:id="rId24"/>
    <p:sldId id="276" r:id="rId25"/>
    <p:sldId id="288" r:id="rId26"/>
    <p:sldId id="289" r:id="rId27"/>
    <p:sldId id="286" r:id="rId28"/>
    <p:sldId id="310" r:id="rId29"/>
    <p:sldId id="309" r:id="rId30"/>
    <p:sldId id="305" r:id="rId31"/>
    <p:sldId id="275" r:id="rId32"/>
    <p:sldId id="304" r:id="rId33"/>
    <p:sldId id="303" r:id="rId34"/>
    <p:sldId id="277" r:id="rId35"/>
    <p:sldId id="292" r:id="rId36"/>
    <p:sldId id="294" r:id="rId37"/>
    <p:sldId id="299" r:id="rId38"/>
    <p:sldId id="295" r:id="rId39"/>
    <p:sldId id="300" r:id="rId40"/>
    <p:sldId id="296" r:id="rId41"/>
    <p:sldId id="280" r:id="rId42"/>
    <p:sldId id="281" r:id="rId43"/>
    <p:sldId id="284" r:id="rId44"/>
    <p:sldId id="316" r:id="rId45"/>
    <p:sldId id="261" r:id="rId46"/>
    <p:sldId id="283" r:id="rId47"/>
    <p:sldId id="282" r:id="rId48"/>
    <p:sldId id="317" r:id="rId49"/>
    <p:sldId id="307" r:id="rId50"/>
    <p:sldId id="291" r:id="rId51"/>
    <p:sldId id="315" r:id="rId52"/>
    <p:sldId id="269" r:id="rId53"/>
    <p:sldId id="26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69130" autoAdjust="0"/>
  </p:normalViewPr>
  <p:slideViewPr>
    <p:cSldViewPr snapToGrid="0">
      <p:cViewPr varScale="1">
        <p:scale>
          <a:sx n="60" d="100"/>
          <a:sy n="60" d="100"/>
        </p:scale>
        <p:origin x="15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F84C6-4B66-FC4F-9BD6-6F53B9E68AE3}" type="datetimeFigureOut">
              <a:rPr lang="ru-RU" smtClean="0"/>
              <a:t>18.06.2017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728AD-2EC3-CF45-89B7-24476471A0CA}" type="slidenum">
              <a:rPr lang="ru-RU" smtClean="0"/>
              <a:t>‹#›</a:t>
            </a:fld>
            <a:endParaRPr lang="ru-RU"/>
          </a:p>
        </p:txBody>
      </p:sp>
    </p:spTree>
    <p:extLst>
      <p:ext uri="{BB962C8B-B14F-4D97-AF65-F5344CB8AC3E}">
        <p14:creationId xmlns:p14="http://schemas.microsoft.com/office/powerpoint/2010/main" val="43473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Each organization has its own dialect of English. That’s why there are 2 probably not too much understandable abbreviations on this slide: SGX and WKM. SGX is a software guard extensions of Intel and by extension I mean instruction set extension. WKM is an opposite to the BKM (or best known methods) and means, of course , worst known methods.</a:t>
            </a:r>
          </a:p>
          <a:p>
            <a:r>
              <a:rPr lang="en-GB" dirty="0"/>
              <a:t>Today I going to talk about mistakes that can be done (and usually done) with SGX enclave programming – and going to present a training target for hacking SGX enclaved software.</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a:t>
            </a:fld>
            <a:endParaRPr lang="ru-RU"/>
          </a:p>
        </p:txBody>
      </p:sp>
    </p:spTree>
    <p:extLst>
      <p:ext uri="{BB962C8B-B14F-4D97-AF65-F5344CB8AC3E}">
        <p14:creationId xmlns:p14="http://schemas.microsoft.com/office/powerpoint/2010/main" val="347246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These properties define some consequences:</a:t>
            </a:r>
          </a:p>
          <a:p>
            <a:endParaRPr lang="en-US" dirty="0"/>
          </a:p>
          <a:p>
            <a:r>
              <a:rPr lang="en-US" dirty="0"/>
              <a:t>SGX enclave is specially designed for keeping secrets safe</a:t>
            </a:r>
          </a:p>
          <a:p>
            <a:pPr lvl="1"/>
            <a:r>
              <a:rPr lang="en-US" dirty="0"/>
              <a:t>SGX enclave is a perfect place to hide and isolate interesting activity – and you can define word “interesting” as you like</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 I know that my English is bad, but I really mean that they are writing code now and making mistakes just now, in this very moment</a:t>
            </a:r>
            <a:r>
              <a:rPr lang="en-US" baseline="0" dirty="0"/>
              <a:t> (at least in countries were Sunday is a working day)</a:t>
            </a:r>
            <a:r>
              <a:rPr lang="en-US" dirty="0"/>
              <a:t> – and it is never ending process and it will continue until something will not disappear: SGX or programmers </a:t>
            </a:r>
            <a:r>
              <a:rPr lang="en-US" dirty="0">
                <a:sym typeface="Wingdings" panose="05000000000000000000" pitchFamily="2" charset="2"/>
              </a:rPr>
              <a:t> </a:t>
            </a:r>
            <a:r>
              <a:rPr lang="en-US" dirty="0"/>
              <a: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10</a:t>
            </a:fld>
            <a:endParaRPr lang="ru-RU"/>
          </a:p>
        </p:txBody>
      </p:sp>
    </p:spTree>
    <p:extLst>
      <p:ext uri="{BB962C8B-B14F-4D97-AF65-F5344CB8AC3E}">
        <p14:creationId xmlns:p14="http://schemas.microsoft.com/office/powerpoint/2010/main" val="396975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Having such a thing in the system makes some shifts in “standard” threat model.</a:t>
            </a:r>
          </a:p>
          <a:p>
            <a:r>
              <a:rPr lang="en-US" dirty="0"/>
              <a:t>SGX enclaves as a feature were designed to allow correct and secure enclave functioning in worst conditions, even if the system is completely compromised by the attacker.</a:t>
            </a:r>
          </a:p>
          <a:p>
            <a:r>
              <a:rPr lang="en-US" dirty="0"/>
              <a:t>It is assumed that the attacker already has system-wide capabilities</a:t>
            </a:r>
          </a:p>
          <a:p>
            <a:pPr lvl="1"/>
            <a:r>
              <a:rPr lang="en-US" dirty="0"/>
              <a:t>Which is the end-point and the ultimate goal of “standard” attacks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And it still holds the ground even in this case: attacks on enclaves are starting after the most ultimate standard goal of the attacker is achieved</a:t>
            </a:r>
          </a:p>
          <a:p>
            <a:endParaRPr lang="en-US" dirty="0"/>
          </a:p>
          <a:p>
            <a:r>
              <a:rPr lang="en-US" dirty="0"/>
              <a:t>No memory access means actually no debugging. No debugging in offensive context means no smart fuzzing, which means that at least for SGX release enclaves </a:t>
            </a:r>
          </a:p>
          <a:p>
            <a:r>
              <a:rPr lang="en-US" dirty="0"/>
              <a:t>pure static analysis is back.</a:t>
            </a:r>
          </a:p>
          <a:p>
            <a:endParaRPr lang="en-US" dirty="0"/>
          </a:p>
          <a:p>
            <a:r>
              <a:rPr lang="en-US" dirty="0"/>
              <a:t>It also changes the focus of the attack: really successful attacks on SGX enclaves will be mostly focused on extracting of enclaves secrets and reusing enclaves capabilities rather then code execution - </a:t>
            </a:r>
          </a:p>
          <a:p>
            <a:pPr lvl="1"/>
            <a:r>
              <a:rPr lang="en-US" dirty="0"/>
              <a:t>Just because by definition the hacker already has all the rest</a:t>
            </a:r>
          </a:p>
        </p:txBody>
      </p:sp>
      <p:sp>
        <p:nvSpPr>
          <p:cNvPr id="4" name="Номер слайда 3"/>
          <p:cNvSpPr>
            <a:spLocks noGrp="1"/>
          </p:cNvSpPr>
          <p:nvPr>
            <p:ph type="sldNum" sz="quarter" idx="10"/>
          </p:nvPr>
        </p:nvSpPr>
        <p:spPr/>
        <p:txBody>
          <a:bodyPr/>
          <a:lstStyle/>
          <a:p>
            <a:fld id="{CD8728AD-2EC3-CF45-89B7-24476471A0CA}" type="slidenum">
              <a:rPr lang="ru-RU" smtClean="0"/>
              <a:t>11</a:t>
            </a:fld>
            <a:endParaRPr lang="ru-RU"/>
          </a:p>
        </p:txBody>
      </p:sp>
    </p:spTree>
    <p:extLst>
      <p:ext uri="{BB962C8B-B14F-4D97-AF65-F5344CB8AC3E}">
        <p14:creationId xmlns:p14="http://schemas.microsoft.com/office/powerpoint/2010/main" val="1130179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part of changes in threat model </a:t>
            </a:r>
            <a:r>
              <a:rPr lang="mr-IN" dirty="0"/>
              <a:t>–</a:t>
            </a:r>
            <a:r>
              <a:rPr lang="en-US" baseline="0" dirty="0"/>
              <a:t> timing attacks are getting more and more important and this is a</a:t>
            </a:r>
            <a:r>
              <a:rPr lang="en-US" dirty="0"/>
              <a:t> very</a:t>
            </a:r>
            <a:r>
              <a:rPr lang="en-US" baseline="0" dirty="0"/>
              <a:t> </a:t>
            </a:r>
            <a:r>
              <a:rPr lang="en-US" dirty="0"/>
              <a:t>special case</a:t>
            </a:r>
            <a:r>
              <a:rPr lang="en-US" baseline="0" dirty="0"/>
              <a:t> </a:t>
            </a:r>
            <a:r>
              <a:rPr lang="mr-IN" dirty="0"/>
              <a:t>–</a:t>
            </a:r>
            <a:r>
              <a:rPr lang="en-US" dirty="0"/>
              <a:t> but you are more then welcome to explore this direction, it works.</a:t>
            </a:r>
          </a:p>
          <a:p>
            <a:r>
              <a:rPr lang="en-US" dirty="0"/>
              <a:t>There are some articles published recently about it . I keeping this long and exact quote from the SGX enclave writers guide here</a:t>
            </a:r>
            <a:r>
              <a:rPr lang="en-US" baseline="0" dirty="0"/>
              <a:t> for those that can not hear me and will be reading the presentation. Please don’t rush into reading it, the essence follows:</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12</a:t>
            </a:fld>
            <a:endParaRPr lang="ru-RU"/>
          </a:p>
        </p:txBody>
      </p:sp>
    </p:spTree>
    <p:extLst>
      <p:ext uri="{BB962C8B-B14F-4D97-AF65-F5344CB8AC3E}">
        <p14:creationId xmlns:p14="http://schemas.microsoft.com/office/powerpoint/2010/main" val="73937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 </a:t>
            </a:r>
          </a:p>
          <a:p>
            <a:endParaRPr lang="en-US" dirty="0"/>
          </a:p>
          <a:p>
            <a:r>
              <a:rPr lang="en-US" b="1" u="sng" dirty="0"/>
              <a:t>The Intel® architecture aims to provide protection against software side channel attacks at the cache line granularity. The Intel SGX architecture does nothing to improve this position. </a:t>
            </a:r>
          </a:p>
          <a:p>
            <a:endParaRPr lang="en-US" b="1" u="sng" dirty="0"/>
          </a:p>
          <a:p>
            <a:r>
              <a:rPr lang="en-US" b="1" u="sng" dirty="0"/>
              <a:t>More important, the application enclave should use an appropriate crypto implementation that is side-channel attack resistant inside the enclave if side-channel attacks are a concern. </a:t>
            </a:r>
          </a:p>
          <a:p>
            <a:endParaRPr lang="en-US" dirty="0"/>
          </a:p>
          <a:p>
            <a:r>
              <a:rPr lang="en-US" dirty="0"/>
              <a:t>Let me translate it from </a:t>
            </a:r>
            <a:r>
              <a:rPr lang="en-US" baseline="0" dirty="0"/>
              <a:t>English to Understandable: it is on responsibility of the programmer to care about it.</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13</a:t>
            </a:fld>
            <a:endParaRPr lang="ru-RU"/>
          </a:p>
        </p:txBody>
      </p:sp>
    </p:spTree>
    <p:extLst>
      <p:ext uri="{BB962C8B-B14F-4D97-AF65-F5344CB8AC3E}">
        <p14:creationId xmlns:p14="http://schemas.microsoft.com/office/powerpoint/2010/main" val="374881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New task requires new/good old set of tools: this brings us to a bit different skillset – running </a:t>
            </a:r>
            <a:r>
              <a:rPr lang="en-US" dirty="0" err="1"/>
              <a:t>fuzzer</a:t>
            </a:r>
            <a:r>
              <a:rPr lang="en-US" dirty="0"/>
              <a:t> and !exploitable in </a:t>
            </a:r>
            <a:r>
              <a:rPr lang="en-US" dirty="0" err="1"/>
              <a:t>WinDbg</a:t>
            </a:r>
            <a:r>
              <a:rPr lang="en-US" dirty="0"/>
              <a:t> is definitely not enough.</a:t>
            </a:r>
          </a:p>
          <a:p>
            <a:r>
              <a:rPr lang="en-US" dirty="0"/>
              <a:t>The following </a:t>
            </a:r>
            <a:r>
              <a:rPr lang="en-US" dirty="0" err="1"/>
              <a:t>skillz</a:t>
            </a:r>
            <a:r>
              <a:rPr lang="en-US" dirty="0"/>
              <a:t> are required for SGX enclaves reviewing:</a:t>
            </a:r>
          </a:p>
          <a:p>
            <a:endParaRPr lang="en-US" dirty="0"/>
          </a:p>
          <a:p>
            <a:r>
              <a:rPr lang="en-US" dirty="0"/>
              <a:t>Code review, both in source and binary level (meaning – old good reverse engineering), will be much more productive.</a:t>
            </a:r>
          </a:p>
          <a:p>
            <a:r>
              <a:rPr lang="en-US" dirty="0"/>
              <a:t>Dumb fuzzing, and</a:t>
            </a:r>
          </a:p>
          <a:p>
            <a:r>
              <a:rPr lang="en-US" dirty="0"/>
              <a:t>Attacker will also need at least some basic knowledge in cryptography because AES GCM is used for default sealing.</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14</a:t>
            </a:fld>
            <a:endParaRPr lang="ru-RU"/>
          </a:p>
        </p:txBody>
      </p:sp>
    </p:spTree>
    <p:extLst>
      <p:ext uri="{BB962C8B-B14F-4D97-AF65-F5344CB8AC3E}">
        <p14:creationId xmlns:p14="http://schemas.microsoft.com/office/powerpoint/2010/main" val="128557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things really make all </a:t>
            </a:r>
            <a:r>
              <a:rPr lang="en-US" dirty="0" err="1"/>
              <a:t>thi</a:t>
            </a:r>
            <a:r>
              <a:rPr lang="en-US" dirty="0"/>
              <a:t> situation different:</a:t>
            </a:r>
          </a:p>
          <a:p>
            <a:pPr lvl="1"/>
            <a:r>
              <a:rPr lang="en-US" dirty="0"/>
              <a:t>If the enclave is good – it is really small, smaller enclave means smaller attack surface</a:t>
            </a:r>
          </a:p>
          <a:p>
            <a:pPr lvl="2"/>
            <a:r>
              <a:rPr lang="en-US" dirty="0"/>
              <a:t>On the other side, the fact of enclave existence, reveals the most interesting target and (none accessible) location of the secrets immediately, all the “interesting” things are located at the same place, the enclave itself. </a:t>
            </a:r>
          </a:p>
          <a:p>
            <a:pPr lvl="2"/>
            <a:r>
              <a:rPr lang="en-US" dirty="0"/>
              <a:t>And you have no debugging capabilities inside for release enclaves.</a:t>
            </a:r>
          </a:p>
          <a:p>
            <a:pPr lvl="1"/>
            <a:r>
              <a:rPr lang="en-US" dirty="0"/>
              <a:t>In a standard case it is readable, and you literally can read it all.</a:t>
            </a:r>
          </a:p>
          <a:p>
            <a:pPr lvl="2"/>
            <a:r>
              <a:rPr lang="en-US" dirty="0"/>
              <a:t>However, enclave itself can be encrypted.</a:t>
            </a:r>
          </a:p>
          <a:p>
            <a:pPr lvl="2"/>
            <a:r>
              <a:rPr lang="en-US" dirty="0"/>
              <a:t>But even in this case the enclave driving application is reverse-engineer-able and blind fuzzing is still possible.</a:t>
            </a:r>
          </a:p>
          <a:p>
            <a:r>
              <a:rPr lang="en-US" dirty="0"/>
              <a:t>          So, again, static analysis is back. Seriously.</a:t>
            </a:r>
          </a:p>
          <a:p>
            <a:r>
              <a:rPr lang="en-US" dirty="0"/>
              <a:t>So most interesting things will be hidden in the enclave</a:t>
            </a:r>
          </a:p>
          <a:p>
            <a:pPr lvl="1"/>
            <a:r>
              <a:rPr lang="en-US" dirty="0"/>
              <a:t>Which makes the enclave the first priority target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15</a:t>
            </a:fld>
            <a:endParaRPr lang="ru-RU"/>
          </a:p>
        </p:txBody>
      </p:sp>
    </p:spTree>
    <p:extLst>
      <p:ext uri="{BB962C8B-B14F-4D97-AF65-F5344CB8AC3E}">
        <p14:creationId xmlns:p14="http://schemas.microsoft.com/office/powerpoint/2010/main" val="3969794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what enclave is, and what properties it has.</a:t>
            </a:r>
          </a:p>
          <a:p>
            <a:r>
              <a:rPr lang="en-US" dirty="0"/>
              <a:t>Let’s explore what is required for playing with it.</a:t>
            </a:r>
          </a:p>
          <a:p>
            <a:r>
              <a:rPr lang="en-US" dirty="0"/>
              <a:t>First of all it appears that having processor with SGX support is not enough … (btw, by this link you’ll find the full list)</a:t>
            </a:r>
          </a:p>
          <a:p>
            <a:endParaRPr lang="en-US" dirty="0"/>
          </a:p>
          <a:p>
            <a:r>
              <a:rPr lang="en-US" dirty="0">
                <a:hlinkClick r:id="rId3"/>
              </a:rPr>
              <a:t>http://ark.intel.com/Search/FeatureFilter?productType=processors&amp;SoftwareGuardExtensions=true</a:t>
            </a:r>
            <a:endParaRPr lang="en-US" dirty="0"/>
          </a:p>
          <a:p>
            <a:endParaRPr lang="en-US" dirty="0"/>
          </a:p>
          <a:p>
            <a:r>
              <a:rPr lang="en-US" dirty="0"/>
              <a:t>Lars Richter (@</a:t>
            </a:r>
            <a:r>
              <a:rPr lang="en-US" dirty="0" err="1"/>
              <a:t>ayeks</a:t>
            </a:r>
            <a:r>
              <a:rPr lang="en-US" dirty="0"/>
              <a:t>) maintains a list of SGX enabled hardware, the link is here. This link is very useful because</a:t>
            </a:r>
          </a:p>
          <a:p>
            <a:r>
              <a:rPr lang="en-US" dirty="0"/>
              <a:t>“SGX is turned off by default and must enabled via MSR.IA32_Feature_Control.SGX_Enable. Only the BIOS can make changes to the IA32_Feature_Control.”</a:t>
            </a:r>
          </a:p>
          <a:p>
            <a:r>
              <a:rPr lang="en-US" b="1" dirty="0"/>
              <a:t>For example Intel SGX SDK requires as the following for the hardware:</a:t>
            </a:r>
          </a:p>
          <a:p>
            <a:r>
              <a:rPr lang="en-US" b="1" dirty="0"/>
              <a:t>“Required Hardware:</a:t>
            </a:r>
            <a:r>
              <a:rPr lang="en-US" dirty="0"/>
              <a:t> 6th generation Intel® Core™ processor (or later) based platform with Intel SGX-enabled BIOS support”</a:t>
            </a:r>
          </a:p>
          <a:p>
            <a:r>
              <a:rPr lang="en-US" dirty="0"/>
              <a:t>I spent a week for finding a laptop (this one, Dell Inspiron 15 5578 2-in-1) that really supports it.</a:t>
            </a:r>
          </a:p>
          <a:p>
            <a:r>
              <a:rPr lang="en-US" dirty="0"/>
              <a:t>Just try to imagine – you calling a support of specific hardware vendor and asking a question – does this specific system supports SGX on BIOS level.</a:t>
            </a:r>
          </a:p>
          <a:p>
            <a:r>
              <a:rPr lang="en-US" dirty="0"/>
              <a:t>They obviously don’t understand the question, and trying to clarify it: and they don’t ask what is SGX, they ask what is BIOS </a:t>
            </a:r>
            <a:r>
              <a:rPr lang="en-US" dirty="0">
                <a:sym typeface="Wingdings" panose="05000000000000000000" pitchFamily="2" charset="2"/>
              </a:rPr>
              <a:t></a:t>
            </a:r>
          </a:p>
          <a:p>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16</a:t>
            </a:fld>
            <a:endParaRPr lang="ru-RU"/>
          </a:p>
        </p:txBody>
      </p:sp>
    </p:spTree>
    <p:extLst>
      <p:ext uri="{BB962C8B-B14F-4D97-AF65-F5344CB8AC3E}">
        <p14:creationId xmlns:p14="http://schemas.microsoft.com/office/powerpoint/2010/main" val="30525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hardware and BIOS we need some software.</a:t>
            </a:r>
          </a:p>
          <a:p>
            <a:r>
              <a:rPr lang="en-US" dirty="0"/>
              <a:t>Playing with SGX requires SDK and PSW which is actually out of scope of this talk …</a:t>
            </a:r>
          </a:p>
          <a:p>
            <a:r>
              <a:rPr lang="en-US" dirty="0"/>
              <a:t>PSW (platform software) – it is kind of runtime environment which contains driver, architectural enclaves and the </a:t>
            </a:r>
            <a:r>
              <a:rPr lang="en-US" dirty="0" err="1"/>
              <a:t>aesm_service</a:t>
            </a:r>
            <a:endParaRPr lang="en-US" dirty="0"/>
          </a:p>
          <a:p>
            <a:r>
              <a:rPr lang="en-US" dirty="0"/>
              <a:t>          Architectural enclaves (quoting, licensing and provisioning) are mostly related to enclave licensing and attestation features.</a:t>
            </a:r>
          </a:p>
          <a:p>
            <a:r>
              <a:rPr lang="en-US" dirty="0"/>
              <a:t>          SDK is actually for building the enclave and the application	</a:t>
            </a:r>
          </a:p>
          <a:p>
            <a:pPr lvl="1"/>
            <a:r>
              <a:rPr lang="en-US" dirty="0" err="1"/>
              <a:t>aesm_service</a:t>
            </a:r>
            <a:r>
              <a:rPr lang="en-US" dirty="0"/>
              <a:t> is intended to orchestrate all of them</a:t>
            </a:r>
          </a:p>
          <a:p>
            <a:endParaRPr lang="en-US" dirty="0"/>
          </a:p>
          <a:p>
            <a:r>
              <a:rPr lang="en-US" dirty="0"/>
              <a:t>*** PSW is kind of runtime environment, </a:t>
            </a:r>
          </a:p>
          <a:p>
            <a:r>
              <a:rPr lang="en-US" dirty="0"/>
              <a:t>*** SDK is for compiling</a:t>
            </a:r>
          </a:p>
        </p:txBody>
      </p:sp>
      <p:sp>
        <p:nvSpPr>
          <p:cNvPr id="4" name="Slide Number Placeholder 3"/>
          <p:cNvSpPr>
            <a:spLocks noGrp="1"/>
          </p:cNvSpPr>
          <p:nvPr>
            <p:ph type="sldNum" sz="quarter" idx="10"/>
          </p:nvPr>
        </p:nvSpPr>
        <p:spPr/>
        <p:txBody>
          <a:bodyPr/>
          <a:lstStyle/>
          <a:p>
            <a:fld id="{CD8728AD-2EC3-CF45-89B7-24476471A0CA}" type="slidenum">
              <a:rPr lang="ru-RU" smtClean="0"/>
              <a:t>17</a:t>
            </a:fld>
            <a:endParaRPr lang="ru-RU"/>
          </a:p>
        </p:txBody>
      </p:sp>
    </p:spTree>
    <p:extLst>
      <p:ext uri="{BB962C8B-B14F-4D97-AF65-F5344CB8AC3E}">
        <p14:creationId xmlns:p14="http://schemas.microsoft.com/office/powerpoint/2010/main" val="304727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We have the environment to play with it both in Linux and Windows.</a:t>
            </a:r>
          </a:p>
          <a:p>
            <a:r>
              <a:rPr lang="en-US" dirty="0">
                <a:hlinkClick r:id="rId3"/>
              </a:rPr>
              <a:t>Here is windows environment definition:</a:t>
            </a:r>
          </a:p>
          <a:p>
            <a:endParaRPr lang="en-US" dirty="0">
              <a:hlinkClick r:id="rId3"/>
            </a:endParaRPr>
          </a:p>
          <a:p>
            <a:r>
              <a:rPr lang="en-US" dirty="0">
                <a:hlinkClick r:id="rId3"/>
              </a:rPr>
              <a:t>Installation guide</a:t>
            </a:r>
            <a:endParaRPr lang="en-US" dirty="0"/>
          </a:p>
          <a:p>
            <a:r>
              <a:rPr lang="en-US" dirty="0"/>
              <a:t>Revision: 1.7 (Intel® SGX SDK version: 1.7.100.35600)</a:t>
            </a:r>
          </a:p>
          <a:p>
            <a:r>
              <a:rPr lang="en-US" dirty="0"/>
              <a:t>Visual Studio 2013/2015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Visual Studio 2013/2015 (mentioned as visual studio 2015 professional in the docs, I am  using community edition and it works: the SDK files also has VS 2013 related files)</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18</a:t>
            </a:fld>
            <a:endParaRPr lang="ru-RU"/>
          </a:p>
        </p:txBody>
      </p:sp>
    </p:spTree>
    <p:extLst>
      <p:ext uri="{BB962C8B-B14F-4D97-AF65-F5344CB8AC3E}">
        <p14:creationId xmlns:p14="http://schemas.microsoft.com/office/powerpoint/2010/main" val="343359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hlinkClick r:id="rId3"/>
              </a:rPr>
              <a:t>And here is a Linux environment definition, please remember to install both PSW and SDK on both targets.</a:t>
            </a:r>
          </a:p>
          <a:p>
            <a:endParaRPr lang="en-US" dirty="0">
              <a:hlinkClick r:id="rId3"/>
            </a:endParaRPr>
          </a:p>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 utility)</a:t>
            </a:r>
          </a:p>
          <a:p>
            <a:r>
              <a:rPr lang="en-US" b="1" dirty="0"/>
              <a:t>Required Hardware:</a:t>
            </a:r>
            <a:r>
              <a:rPr lang="en-US" dirty="0"/>
              <a:t> ”6th generation Intel® Core™ processor (or later) based platform with Intel SGX-enabled BIOS support”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19</a:t>
            </a:fld>
            <a:endParaRPr lang="ru-RU"/>
          </a:p>
        </p:txBody>
      </p:sp>
    </p:spTree>
    <p:extLst>
      <p:ext uri="{BB962C8B-B14F-4D97-AF65-F5344CB8AC3E}">
        <p14:creationId xmlns:p14="http://schemas.microsoft.com/office/powerpoint/2010/main" val="174783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Let me introduce myself,</a:t>
            </a:r>
            <a:endParaRPr lang="en-US" dirty="0"/>
          </a:p>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GB" dirty="0"/>
              <a:t>And I have to state some things loud and clear before we starting</a:t>
            </a:r>
            <a:endParaRPr lang="en-US" dirty="0"/>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a:t>
            </a:fld>
            <a:endParaRPr lang="ru-RU"/>
          </a:p>
        </p:txBody>
      </p:sp>
    </p:spTree>
    <p:extLst>
      <p:ext uri="{BB962C8B-B14F-4D97-AF65-F5344CB8AC3E}">
        <p14:creationId xmlns:p14="http://schemas.microsoft.com/office/powerpoint/2010/main" val="2187109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that can not interact with user and/or other code is invisible, inaudible, unobservable, can not do anything and can be considered non-existing.</a:t>
            </a:r>
          </a:p>
          <a:p>
            <a:r>
              <a:rPr lang="en-US" dirty="0"/>
              <a:t>Enclave, as it was said before, should have well defined interfaces and here is the way in which these interfaces are defined:</a:t>
            </a:r>
          </a:p>
          <a:p>
            <a:r>
              <a:rPr lang="en-US" dirty="0"/>
              <a:t>EDL file (it looks like that </a:t>
            </a:r>
            <a:r>
              <a:rPr lang="en-US" dirty="0" err="1"/>
              <a:t>edl</a:t>
            </a:r>
            <a:r>
              <a:rPr lang="en-US" dirty="0"/>
              <a:t> means enclave definition language).</a:t>
            </a:r>
          </a:p>
          <a:p>
            <a:r>
              <a:rPr lang="en-US" dirty="0"/>
              <a:t>The idea behind it is very similar to the COM interfaces definitions:  there are some definition of the call inside and outside of an enclave.</a:t>
            </a:r>
          </a:p>
          <a:p>
            <a:r>
              <a:rPr lang="en-US" dirty="0"/>
              <a:t>Generally it is a rich language – there are imports, complex data types, etc.</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20</a:t>
            </a:fld>
            <a:endParaRPr lang="ru-RU"/>
          </a:p>
        </p:txBody>
      </p:sp>
    </p:spTree>
    <p:extLst>
      <p:ext uri="{BB962C8B-B14F-4D97-AF65-F5344CB8AC3E}">
        <p14:creationId xmlns:p14="http://schemas.microsoft.com/office/powerpoint/2010/main" val="2375488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picture trusted section means  calls into the enclave, named ECALLS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21</a:t>
            </a:fld>
            <a:endParaRPr lang="ru-RU"/>
          </a:p>
        </p:txBody>
      </p:sp>
    </p:spTree>
    <p:extLst>
      <p:ext uri="{BB962C8B-B14F-4D97-AF65-F5344CB8AC3E}">
        <p14:creationId xmlns:p14="http://schemas.microsoft.com/office/powerpoint/2010/main" val="3213812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untrusted – calls out of the enclave to untrusted environment (OCALLS)</a:t>
            </a:r>
          </a:p>
          <a:p>
            <a:r>
              <a:rPr lang="en-US" dirty="0"/>
              <a:t>As you remember the enclave works with ring 3 privileges and can not execute system calls:</a:t>
            </a:r>
          </a:p>
          <a:p>
            <a:r>
              <a:rPr lang="en-US" dirty="0" err="1"/>
              <a:t>Ocalls</a:t>
            </a:r>
            <a:r>
              <a:rPr lang="en-US" dirty="0"/>
              <a:t> are intended to provide this service, but it requires leaving the enclave.</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22</a:t>
            </a:fld>
            <a:endParaRPr lang="ru-RU"/>
          </a:p>
        </p:txBody>
      </p:sp>
    </p:spTree>
    <p:extLst>
      <p:ext uri="{BB962C8B-B14F-4D97-AF65-F5344CB8AC3E}">
        <p14:creationId xmlns:p14="http://schemas.microsoft.com/office/powerpoint/2010/main" val="294065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EDL file is not compiled directly, there is some utility that generates a code from it in order to push some data inside an enclave and get some data out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done with tool called edger8r – it generates code in C to solve this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code is added automatically into the project (both enclave and enclave driving application for trusted and untrusted parts correspondingly) by visual studio SGX plugin.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By the way, it is a great tool for building enclave fuzzing harness once you have or can deduce EDLs file content correctly(just import it to the project from the enclave or elsewhere in Visual Studio)</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23</a:t>
            </a:fld>
            <a:endParaRPr lang="ru-RU"/>
          </a:p>
        </p:txBody>
      </p:sp>
    </p:spTree>
    <p:extLst>
      <p:ext uri="{BB962C8B-B14F-4D97-AF65-F5344CB8AC3E}">
        <p14:creationId xmlns:p14="http://schemas.microsoft.com/office/powerpoint/2010/main" val="2382961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talk about how these calls are implemented: we have the following parts: user application, untrusted generated code, Platform software code, trusted generated code, and trusted enclave code.</a:t>
            </a:r>
          </a:p>
          <a:p>
            <a:r>
              <a:rPr lang="en-US" dirty="0"/>
              <a:t>Blocks looking similar to red are untrusted and running in standard hackable mode. </a:t>
            </a:r>
          </a:p>
          <a:p>
            <a:r>
              <a:rPr lang="en-US" dirty="0"/>
              <a:t>Blocks looking similar to green are trusted and running in enclave mode.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24</a:t>
            </a:fld>
            <a:endParaRPr lang="ru-RU"/>
          </a:p>
        </p:txBody>
      </p:sp>
    </p:spTree>
    <p:extLst>
      <p:ext uri="{BB962C8B-B14F-4D97-AF65-F5344CB8AC3E}">
        <p14:creationId xmlns:p14="http://schemas.microsoft.com/office/powerpoint/2010/main" val="1597489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try to imagine an e-call and understand how it works from trusted/untrusted/generated/written manually code.</a:t>
            </a:r>
          </a:p>
          <a:p>
            <a:r>
              <a:rPr lang="en-US" dirty="0"/>
              <a:t>Here is how all transitions between the code parts looks like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25</a:t>
            </a:fld>
            <a:endParaRPr lang="ru-RU"/>
          </a:p>
        </p:txBody>
      </p:sp>
    </p:spTree>
    <p:extLst>
      <p:ext uri="{BB962C8B-B14F-4D97-AF65-F5344CB8AC3E}">
        <p14:creationId xmlns:p14="http://schemas.microsoft.com/office/powerpoint/2010/main" val="2378839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add OCALL to this picture: (call to untrusted service such as open file, which should require transfer from ring3 to ring 0), it makes things a bit more complicated</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26</a:t>
            </a:fld>
            <a:endParaRPr lang="ru-RU"/>
          </a:p>
        </p:txBody>
      </p:sp>
    </p:spTree>
    <p:extLst>
      <p:ext uri="{BB962C8B-B14F-4D97-AF65-F5344CB8AC3E}">
        <p14:creationId xmlns:p14="http://schemas.microsoft.com/office/powerpoint/2010/main" val="788151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now let’s look how all these transitions are look like in the code.</a:t>
            </a:r>
          </a:p>
          <a:p>
            <a:endParaRPr lang="en-US" dirty="0"/>
          </a:p>
          <a:p>
            <a:r>
              <a:rPr lang="en-US" dirty="0"/>
              <a:t>Show the call from user application, generated code, </a:t>
            </a:r>
            <a:r>
              <a:rPr lang="en-US" dirty="0" err="1"/>
              <a:t>enclu</a:t>
            </a:r>
            <a:r>
              <a:rPr lang="en-US" dirty="0"/>
              <a:t> in Visual studio</a:t>
            </a:r>
          </a:p>
          <a:p>
            <a:r>
              <a:rPr lang="en-US" dirty="0"/>
              <a:t>Show cross-references to </a:t>
            </a:r>
            <a:r>
              <a:rPr lang="en-US" dirty="0" err="1"/>
              <a:t>ecall</a:t>
            </a:r>
            <a:r>
              <a:rPr lang="en-US" dirty="0"/>
              <a:t> in IDA</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27</a:t>
            </a:fld>
            <a:endParaRPr lang="ru-RU"/>
          </a:p>
        </p:txBody>
      </p:sp>
    </p:spTree>
    <p:extLst>
      <p:ext uri="{BB962C8B-B14F-4D97-AF65-F5344CB8AC3E}">
        <p14:creationId xmlns:p14="http://schemas.microsoft.com/office/powerpoint/2010/main" val="2403340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seen how it should work, let’s start with overviewing the promised DVSE</a:t>
            </a:r>
          </a:p>
          <a:p>
            <a:r>
              <a:rPr lang="en-US" dirty="0"/>
              <a:t>First of all – the link is here (</a:t>
            </a:r>
            <a:r>
              <a:rPr lang="en-US" u="sng" dirty="0"/>
              <a:t>mention if it is public for now</a:t>
            </a:r>
            <a:r>
              <a:rPr lang="en-US" dirty="0"/>
              <a:t>):</a:t>
            </a:r>
          </a:p>
          <a:p>
            <a:endParaRPr lang="en-US" dirty="0"/>
          </a:p>
          <a:p>
            <a:r>
              <a:rPr lang="en-US" dirty="0"/>
              <a:t>You can (and should) build it and debug it as you can and as platform allows</a:t>
            </a:r>
          </a:p>
          <a:p>
            <a:r>
              <a:rPr lang="en-US" dirty="0"/>
              <a:t>Debugging flag is a part of the key derivation material – which makes release build much more interesting target</a:t>
            </a:r>
          </a:p>
          <a:p>
            <a:r>
              <a:rPr lang="en-US" dirty="0"/>
              <a:t>If you want to use this in release environment you have to sign it yourself on behalf of yourself or your organization</a:t>
            </a:r>
          </a:p>
          <a:p>
            <a:r>
              <a:rPr lang="en-US" dirty="0"/>
              <a:t>Unfortunately I can not distribute signed enclave because of licensing issues.</a:t>
            </a:r>
          </a:p>
          <a:p>
            <a:endParaRPr lang="en-US"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28</a:t>
            </a:fld>
            <a:endParaRPr lang="ru-RU"/>
          </a:p>
        </p:txBody>
      </p:sp>
    </p:spTree>
    <p:extLst>
      <p:ext uri="{BB962C8B-B14F-4D97-AF65-F5344CB8AC3E}">
        <p14:creationId xmlns:p14="http://schemas.microsoft.com/office/powerpoint/2010/main" val="392416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statements I have to state loud and clear, but this time not for the legal gods sake:</a:t>
            </a:r>
          </a:p>
          <a:p>
            <a:endParaRPr lang="en-US" dirty="0"/>
          </a:p>
          <a:p>
            <a:r>
              <a:rPr lang="en-US" dirty="0"/>
              <a:t>All mistakes I deliberately inserted to “DVSE” were observed in real life in the code which was marked as “finished” or “near to production” quality</a:t>
            </a:r>
          </a:p>
          <a:p>
            <a:pPr lvl="1"/>
            <a:r>
              <a:rPr lang="en-US" dirty="0"/>
              <a:t>To my best knowledge all mistakes I am going to speak about were fixed in original enclaves (but I saw these mistakes enough times to make conclusion that these mistakes are common)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Some of these mistakes deliberately are made a bit easier to exploit</a:t>
            </a:r>
          </a:p>
          <a:p>
            <a:pPr lvl="1"/>
            <a:r>
              <a:rPr lang="en-US" dirty="0"/>
              <a:t>It doesn't mean, however, that there are no other mistakes I made not intentionally</a:t>
            </a:r>
          </a:p>
          <a:p>
            <a:pPr lvl="1"/>
            <a:endParaRPr lang="en-US" dirty="0"/>
          </a:p>
          <a:p>
            <a:r>
              <a:rPr lang="en-US" dirty="0"/>
              <a:t>In order to write the DVSE I had to resurrect the bad programmer buried inside of myself since I stopped to work as such.</a:t>
            </a:r>
          </a:p>
          <a:p>
            <a:r>
              <a:rPr lang="en-US" dirty="0"/>
              <a:t>It was very hard. In addition it was very interesting psychological experience. </a:t>
            </a:r>
          </a:p>
          <a:p>
            <a:r>
              <a:rPr lang="en-US" dirty="0"/>
              <a:t>I even had an idea to publish it on behalf of imaginary programmer with complicated name taken from Russian literature such as </a:t>
            </a:r>
            <a:r>
              <a:rPr lang="ru-RU" dirty="0" err="1"/>
              <a:t>Васисуалий</a:t>
            </a:r>
            <a:r>
              <a:rPr lang="ru-RU" dirty="0"/>
              <a:t> </a:t>
            </a:r>
            <a:r>
              <a:rPr lang="ru-RU" dirty="0" err="1"/>
              <a:t>Лоханкин</a:t>
            </a:r>
            <a:r>
              <a:rPr lang="en-US" dirty="0"/>
              <a:t> – but abandoned it.</a:t>
            </a:r>
          </a:p>
        </p:txBody>
      </p:sp>
      <p:sp>
        <p:nvSpPr>
          <p:cNvPr id="4" name="Slide Number Placeholder 3"/>
          <p:cNvSpPr>
            <a:spLocks noGrp="1"/>
          </p:cNvSpPr>
          <p:nvPr>
            <p:ph type="sldNum" sz="quarter" idx="10"/>
          </p:nvPr>
        </p:nvSpPr>
        <p:spPr/>
        <p:txBody>
          <a:bodyPr/>
          <a:lstStyle/>
          <a:p>
            <a:fld id="{CD8728AD-2EC3-CF45-89B7-24476471A0CA}" type="slidenum">
              <a:rPr lang="ru-RU" smtClean="0"/>
              <a:t>29</a:t>
            </a:fld>
            <a:endParaRPr lang="ru-RU"/>
          </a:p>
        </p:txBody>
      </p:sp>
    </p:spTree>
    <p:extLst>
      <p:ext uri="{BB962C8B-B14F-4D97-AF65-F5344CB8AC3E}">
        <p14:creationId xmlns:p14="http://schemas.microsoft.com/office/powerpoint/2010/main" val="38587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Note that SGX</a:t>
            </a:r>
            <a:r>
              <a:rPr lang="en-US" baseline="0" dirty="0"/>
              <a:t> is a bit complicated and some of this talk will be dedicated to describing SGX itself and its SDK. There are a lot of good people that made a lot of presentations about it.</a:t>
            </a:r>
          </a:p>
          <a:p>
            <a:r>
              <a:rPr lang="en-US" baseline="0" dirty="0"/>
              <a:t>In addition I’ll try to avoid spoilers in the details of specific WKMs implementation.</a:t>
            </a:r>
          </a:p>
          <a:p>
            <a:r>
              <a:rPr lang="en-US" baseline="0" dirty="0"/>
              <a:t>Here is an agenda: I going to speak about the following</a:t>
            </a:r>
          </a:p>
          <a:p>
            <a:r>
              <a:rPr lang="en-US" dirty="0"/>
              <a:t>-remind Damn Vulnerable approach</a:t>
            </a:r>
          </a:p>
          <a:p>
            <a:r>
              <a:rPr lang="en-US" dirty="0"/>
              <a:t>- What is SGX Enclave, how it changes standard threat model and why I think that it is good</a:t>
            </a:r>
          </a:p>
          <a:p>
            <a:r>
              <a:rPr lang="en-US" dirty="0"/>
              <a:t>-What is PSW (platform software), SDK and what is a standard structure the structure of applications with SGX enclave built with this SDK</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3</a:t>
            </a:fld>
            <a:endParaRPr lang="ru-RU"/>
          </a:p>
        </p:txBody>
      </p:sp>
    </p:spTree>
    <p:extLst>
      <p:ext uri="{BB962C8B-B14F-4D97-AF65-F5344CB8AC3E}">
        <p14:creationId xmlns:p14="http://schemas.microsoft.com/office/powerpoint/2010/main" val="800667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what is it? On what exactly are we training ?</a:t>
            </a:r>
          </a:p>
          <a:p>
            <a:r>
              <a:rPr lang="en-US" dirty="0"/>
              <a:t>This is windows application I planning to port on Linux sometimes,</a:t>
            </a:r>
          </a:p>
          <a:p>
            <a:r>
              <a:rPr lang="en-US" dirty="0"/>
              <a:t>Intentionally vulnerable, partially copylefted from stack-overflow and samples, </a:t>
            </a:r>
          </a:p>
          <a:p>
            <a:r>
              <a:rPr lang="en-US" dirty="0"/>
              <a:t>And of course, completely not usable in production.</a:t>
            </a:r>
          </a:p>
          <a:p>
            <a:r>
              <a:rPr lang="en-US" dirty="0"/>
              <a:t>I beg you. Please don’t shoot yourself in the leg, you were warned. </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30</a:t>
            </a:fld>
            <a:endParaRPr lang="ru-RU"/>
          </a:p>
        </p:txBody>
      </p:sp>
    </p:spTree>
    <p:extLst>
      <p:ext uri="{BB962C8B-B14F-4D97-AF65-F5344CB8AC3E}">
        <p14:creationId xmlns:p14="http://schemas.microsoft.com/office/powerpoint/2010/main" val="1480583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application consists of client, server, and the evil DRM.</a:t>
            </a:r>
          </a:p>
          <a:p>
            <a:r>
              <a:rPr lang="en-US" dirty="0"/>
              <a:t>This evil DRM includes:</a:t>
            </a:r>
          </a:p>
          <a:p>
            <a:pPr lvl="2"/>
            <a:r>
              <a:rPr lang="en-US" dirty="0"/>
              <a:t>“Time limited” VOD </a:t>
            </a:r>
          </a:p>
          <a:p>
            <a:pPr lvl="2"/>
            <a:r>
              <a:rPr lang="en-US" dirty="0"/>
              <a:t>“Secure” media storage </a:t>
            </a:r>
          </a:p>
          <a:p>
            <a:pPr lvl="2"/>
            <a:r>
              <a:rPr lang="en-US" dirty="0"/>
              <a:t>“Secure” local library</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31</a:t>
            </a:fld>
            <a:endParaRPr lang="ru-RU"/>
          </a:p>
        </p:txBody>
      </p:sp>
    </p:spTree>
    <p:extLst>
      <p:ext uri="{BB962C8B-B14F-4D97-AF65-F5344CB8AC3E}">
        <p14:creationId xmlns:p14="http://schemas.microsoft.com/office/powerpoint/2010/main" val="2106621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In the real life this kind of applications will be protected with obfuscation, remote attestation and other tricks in untrusted part. I decided to leave application protection out of scope – </a:t>
            </a:r>
          </a:p>
          <a:p>
            <a:r>
              <a:rPr lang="en-US" dirty="0"/>
              <a:t>Defeating it is not the point. </a:t>
            </a:r>
          </a:p>
          <a:p>
            <a:r>
              <a:rPr lang="en-US" dirty="0"/>
              <a:t>The main goal of this exercise is to create another application that will get all the enclave’s secrets and will be able to decrypt the movies.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32</a:t>
            </a:fld>
            <a:endParaRPr lang="ru-RU"/>
          </a:p>
        </p:txBody>
      </p:sp>
    </p:spTree>
    <p:extLst>
      <p:ext uri="{BB962C8B-B14F-4D97-AF65-F5344CB8AC3E}">
        <p14:creationId xmlns:p14="http://schemas.microsoft.com/office/powerpoint/2010/main" val="2057254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Server gives up all the files if asked correctly, and defeating it is also not the point:</a:t>
            </a:r>
          </a:p>
          <a:p>
            <a:r>
              <a:rPr lang="en-US" dirty="0"/>
              <a:t>Server is out of scope too.</a:t>
            </a:r>
          </a:p>
          <a:p>
            <a:r>
              <a:rPr lang="en-US" dirty="0"/>
              <a:t>It is </a:t>
            </a:r>
          </a:p>
          <a:p>
            <a:pPr lvl="1"/>
            <a:r>
              <a:rPr lang="en-US" dirty="0"/>
              <a:t>Very simple python script thing that gives all files encrypted according to configuration</a:t>
            </a:r>
          </a:p>
          <a:p>
            <a:pPr lvl="1"/>
            <a:r>
              <a:rPr lang="en-US" dirty="0"/>
              <a:t>SSL with self-signed certificates (sha1 of the certificate is checked inside the enclave)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I added some public domain cartoons as a  media examples (At least I downloaded these cartoons from the internet site with this claim)</a:t>
            </a:r>
          </a:p>
          <a:p>
            <a:pPr lvl="1"/>
            <a:endParaRPr lang="en-US" dirty="0"/>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33</a:t>
            </a:fld>
            <a:endParaRPr lang="ru-RU"/>
          </a:p>
        </p:txBody>
      </p:sp>
    </p:spTree>
    <p:extLst>
      <p:ext uri="{BB962C8B-B14F-4D97-AF65-F5344CB8AC3E}">
        <p14:creationId xmlns:p14="http://schemas.microsoft.com/office/powerpoint/2010/main" val="2955679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here you can see a general usage instructions: install components, compile the code including the enclave, run server and client on the local machine as wrote in readme.md. </a:t>
            </a:r>
          </a:p>
          <a:p>
            <a:endParaRPr lang="en-US" dirty="0"/>
          </a:p>
          <a:p>
            <a:r>
              <a:rPr lang="en-US" dirty="0"/>
              <a:t>In short – use, hack, enjoy.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34</a:t>
            </a:fld>
            <a:endParaRPr lang="ru-RU"/>
          </a:p>
        </p:txBody>
      </p:sp>
    </p:spTree>
    <p:extLst>
      <p:ext uri="{BB962C8B-B14F-4D97-AF65-F5344CB8AC3E}">
        <p14:creationId xmlns:p14="http://schemas.microsoft.com/office/powerpoint/2010/main" val="3342422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Then question is – what mistakes are there. Now we going to explore the promised WKMs I observed on real–life enclaves.</a:t>
            </a:r>
          </a:p>
          <a:p>
            <a:endParaRPr lang="en-US" dirty="0"/>
          </a:p>
          <a:p>
            <a:r>
              <a:rPr lang="en-US" dirty="0"/>
              <a:t>System programming provides a lot of possibilities to shoot yourself in the leg.</a:t>
            </a:r>
          </a:p>
          <a:p>
            <a:r>
              <a:rPr lang="en-US" dirty="0"/>
              <a:t>SGX enclave programming is not an exception, and we going to explore these possibilities just now. </a:t>
            </a:r>
          </a:p>
          <a:p>
            <a:r>
              <a:rPr lang="en-US" dirty="0"/>
              <a:t>We speaking about:</a:t>
            </a:r>
          </a:p>
          <a:p>
            <a:r>
              <a:rPr lang="en-US" dirty="0"/>
              <a:t>	WKMs (worst known methods, as opposed to BKM)</a:t>
            </a:r>
          </a:p>
          <a:p>
            <a:r>
              <a:rPr lang="en-US" dirty="0"/>
              <a:t>	Please do not expect too much implementation spoilers ahead, but the general spirit of the things is kept</a:t>
            </a:r>
          </a:p>
          <a:p>
            <a:endParaRPr lang="en-US" dirty="0"/>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35</a:t>
            </a:fld>
            <a:endParaRPr lang="ru-RU"/>
          </a:p>
        </p:txBody>
      </p:sp>
    </p:spTree>
    <p:extLst>
      <p:ext uri="{BB962C8B-B14F-4D97-AF65-F5344CB8AC3E}">
        <p14:creationId xmlns:p14="http://schemas.microsoft.com/office/powerpoint/2010/main" val="875163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 divided these WKMs according to the development phase they should be discovered.</a:t>
            </a:r>
          </a:p>
          <a:p>
            <a:r>
              <a:rPr lang="en-US" dirty="0"/>
              <a:t>So, design review should avoid – surprise – bad design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36</a:t>
            </a:fld>
            <a:endParaRPr lang="ru-RU"/>
          </a:p>
        </p:txBody>
      </p:sp>
    </p:spTree>
    <p:extLst>
      <p:ext uri="{BB962C8B-B14F-4D97-AF65-F5344CB8AC3E}">
        <p14:creationId xmlns:p14="http://schemas.microsoft.com/office/powerpoint/2010/main" val="3238135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verify every single line of the code, bad random is very hard to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understand the noble idea “we can not audit </a:t>
            </a:r>
            <a:r>
              <a:rPr lang="en-US" dirty="0" err="1"/>
              <a:t>rdrand</a:t>
            </a:r>
            <a:r>
              <a:rPr lang="en-US" dirty="0"/>
              <a:t> instruction and then we’ll use it only for random number seeding”</a:t>
            </a:r>
          </a:p>
          <a:p>
            <a:r>
              <a:rPr lang="en-US" dirty="0"/>
              <a:t>After taking this unfortunate decision the responsibility on this is yours alone.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Decrypt secret using the hidden key shouldn’t be an ECALL if enclave doesn’t check outside environment, which is almost impossible to do reliably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37</a:t>
            </a:fld>
            <a:endParaRPr lang="ru-RU"/>
          </a:p>
        </p:txBody>
      </p:sp>
    </p:spTree>
    <p:extLst>
      <p:ext uri="{BB962C8B-B14F-4D97-AF65-F5344CB8AC3E}">
        <p14:creationId xmlns:p14="http://schemas.microsoft.com/office/powerpoint/2010/main" val="3333569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Code and build review can reveal the following things</a:t>
            </a:r>
          </a:p>
          <a:p>
            <a:endParaRPr lang="en-US" dirty="0"/>
          </a:p>
          <a:p>
            <a:r>
              <a:rPr lang="en-US" dirty="0"/>
              <a:t>Misconfiguration of the enclave</a:t>
            </a:r>
          </a:p>
          <a:p>
            <a:pPr lvl="1"/>
            <a:r>
              <a:rPr lang="en-US" dirty="0"/>
              <a:t>Debug enclave sent to production</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a:p>
            <a:pPr lvl="1"/>
            <a:r>
              <a:rPr lang="en-US" dirty="0"/>
              <a:t>Use </a:t>
            </a:r>
            <a:r>
              <a:rPr lang="en-US" dirty="0" err="1"/>
              <a:t>memset_s</a:t>
            </a:r>
            <a:r>
              <a:rPr lang="en-US" dirty="0"/>
              <a:t> to clear secrets</a:t>
            </a:r>
          </a:p>
          <a:p>
            <a:pPr lvl="1"/>
            <a:r>
              <a:rPr lang="en-US" dirty="0"/>
              <a:t>Clear secrets as soon as possible after usage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38</a:t>
            </a:fld>
            <a:endParaRPr lang="ru-RU"/>
          </a:p>
        </p:txBody>
      </p:sp>
    </p:spTree>
    <p:extLst>
      <p:ext uri="{BB962C8B-B14F-4D97-AF65-F5344CB8AC3E}">
        <p14:creationId xmlns:p14="http://schemas.microsoft.com/office/powerpoint/2010/main" val="4088489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More things that should be caught there:</a:t>
            </a:r>
          </a:p>
          <a:p>
            <a:endParaRPr lang="en-US" dirty="0"/>
          </a:p>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a:p>
            <a:pPr lvl="1"/>
            <a:r>
              <a:rPr lang="en-US" dirty="0"/>
              <a:t>Please don’t implement sealing, multithreading, crypto, and other things existing in the SDK yourself.</a:t>
            </a:r>
          </a:p>
          <a:p>
            <a:pPr lvl="1"/>
            <a:r>
              <a:rPr lang="en-US" dirty="0"/>
              <a:t>I’d seen some of custom implementations of this idea, none of them made sense, and all of them ended badly.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39</a:t>
            </a:fld>
            <a:endParaRPr lang="ru-RU"/>
          </a:p>
        </p:txBody>
      </p:sp>
    </p:spTree>
    <p:extLst>
      <p:ext uri="{BB962C8B-B14F-4D97-AF65-F5344CB8AC3E}">
        <p14:creationId xmlns:p14="http://schemas.microsoft.com/office/powerpoint/2010/main" val="136298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Some of you probably remember what is “damn vulnerable</a:t>
            </a:r>
            <a:r>
              <a:rPr lang="en-US" dirty="0"/>
              <a:t>” exercises </a:t>
            </a:r>
          </a:p>
          <a:p>
            <a:endParaRPr lang="en-US" dirty="0"/>
          </a:p>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a:t>
            </a:fld>
            <a:endParaRPr lang="ru-RU"/>
          </a:p>
        </p:txBody>
      </p:sp>
    </p:spTree>
    <p:extLst>
      <p:ext uri="{BB962C8B-B14F-4D97-AF65-F5344CB8AC3E}">
        <p14:creationId xmlns:p14="http://schemas.microsoft.com/office/powerpoint/2010/main" val="1523457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fuzzing, in the end.</a:t>
            </a:r>
          </a:p>
          <a:p>
            <a:r>
              <a:rPr lang="en-US" dirty="0"/>
              <a:t>Please note that most interesting things almost can not be found dynamically.</a:t>
            </a:r>
          </a:p>
          <a:p>
            <a:r>
              <a:rPr lang="en-US" dirty="0"/>
              <a:t>During the conference somebody mentioned “Bad design guard” </a:t>
            </a:r>
            <a:r>
              <a:rPr lang="mr-IN" dirty="0"/>
              <a:t>–</a:t>
            </a:r>
            <a:r>
              <a:rPr lang="en-US" dirty="0"/>
              <a:t> so wee really need</a:t>
            </a:r>
            <a:r>
              <a:rPr lang="en-US" baseline="0" dirty="0"/>
              <a:t> it </a:t>
            </a:r>
            <a:r>
              <a:rPr lang="en-US" baseline="0" dirty="0">
                <a:sym typeface="Wingdings"/>
              </a:rPr>
              <a:t></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40</a:t>
            </a:fld>
            <a:endParaRPr lang="ru-RU"/>
          </a:p>
        </p:txBody>
      </p:sp>
    </p:spTree>
    <p:extLst>
      <p:ext uri="{BB962C8B-B14F-4D97-AF65-F5344CB8AC3E}">
        <p14:creationId xmlns:p14="http://schemas.microsoft.com/office/powerpoint/2010/main" val="32412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demo – let’s exfiltrate something from the enclave.</a:t>
            </a:r>
          </a:p>
          <a:p>
            <a:r>
              <a:rPr lang="en-US" dirty="0"/>
              <a:t>All the rest you’ll have to either find yourself, or contact me for the solution or wait until it will be published.</a:t>
            </a:r>
          </a:p>
          <a:p>
            <a:endParaRPr lang="en-US" dirty="0"/>
          </a:p>
          <a:p>
            <a:r>
              <a:rPr lang="en-US" dirty="0"/>
              <a:t>Intended vulnerability – not checked index of the</a:t>
            </a:r>
            <a:r>
              <a:rPr lang="en-US" baseline="0" dirty="0"/>
              <a:t> read buffer which leads to the data exfiltration (which was stored in the enclave for all the enclave life time)</a:t>
            </a:r>
          </a:p>
          <a:p>
            <a:r>
              <a:rPr lang="en-US" baseline="0" dirty="0"/>
              <a:t>This vulnerability is easy to find manually, and I’ll show it to you.</a:t>
            </a:r>
          </a:p>
          <a:p>
            <a:r>
              <a:rPr lang="en-US" baseline="0" dirty="0"/>
              <a:t>1 – Run server, show config files(</a:t>
            </a:r>
            <a:r>
              <a:rPr lang="en-US" baseline="0" dirty="0" err="1"/>
              <a:t>epg</a:t>
            </a:r>
            <a:r>
              <a:rPr lang="en-US" baseline="0" dirty="0"/>
              <a:t> and coupons)</a:t>
            </a:r>
          </a:p>
          <a:p>
            <a:r>
              <a:rPr lang="en-US" baseline="0" dirty="0"/>
              <a:t>2 – Run client</a:t>
            </a:r>
          </a:p>
          <a:p>
            <a:r>
              <a:rPr lang="en-US" baseline="0" dirty="0"/>
              <a:t>3 – Mention coupons. Add library folder and </a:t>
            </a:r>
            <a:r>
              <a:rPr lang="en-US" baseline="0" dirty="0" err="1"/>
              <a:t>init</a:t>
            </a:r>
            <a:r>
              <a:rPr lang="en-US" baseline="0" dirty="0"/>
              <a:t> user</a:t>
            </a:r>
          </a:p>
          <a:p>
            <a:r>
              <a:rPr lang="en-US" baseline="0" dirty="0"/>
              <a:t>4 – Show the EPG</a:t>
            </a:r>
          </a:p>
          <a:p>
            <a:r>
              <a:rPr lang="en-US" baseline="0" dirty="0"/>
              <a:t>5 – Run the free cartoon and stop</a:t>
            </a:r>
          </a:p>
          <a:p>
            <a:endParaRPr lang="en-US" baseline="0" dirty="0"/>
          </a:p>
          <a:p>
            <a:r>
              <a:rPr lang="en-US" baseline="0" dirty="0"/>
              <a:t>6 – Show where EPG is got in Visual Studio (app) and IDA (enclave)</a:t>
            </a:r>
          </a:p>
          <a:p>
            <a:r>
              <a:rPr lang="en-US" baseline="0" dirty="0"/>
              <a:t>7 – Read through the code of the DVSE  </a:t>
            </a:r>
          </a:p>
          <a:p>
            <a:r>
              <a:rPr lang="en-US" baseline="0" dirty="0"/>
              <a:t>8 – Show the </a:t>
            </a:r>
            <a:r>
              <a:rPr lang="en-US" baseline="0" dirty="0" err="1"/>
              <a:t>memcpy</a:t>
            </a:r>
            <a:r>
              <a:rPr lang="en-US" baseline="0" dirty="0"/>
              <a:t> </a:t>
            </a:r>
          </a:p>
          <a:p>
            <a:r>
              <a:rPr lang="en-US" baseline="0" dirty="0"/>
              <a:t>9 – Show the enclave test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10 </a:t>
            </a:r>
            <a:r>
              <a:rPr lang="mr-IN" baseline="0" dirty="0"/>
              <a:t>–</a:t>
            </a:r>
            <a:r>
              <a:rPr lang="en-US" baseline="0" dirty="0"/>
              <a:t> Show (show shortcuts: we using for the same EDL and even the same class for ECALLS, but the OCALLS are changed). Show generated files for Untrusted part.</a:t>
            </a:r>
          </a:p>
          <a:p>
            <a:r>
              <a:rPr lang="en-US" baseline="0" dirty="0"/>
              <a:t>11  - Run it</a:t>
            </a:r>
          </a:p>
          <a:p>
            <a:r>
              <a:rPr lang="en-US" baseline="0" dirty="0"/>
              <a:t>12 – Show found coupons</a:t>
            </a:r>
          </a:p>
          <a:p>
            <a:r>
              <a:rPr lang="en-US" baseline="0" dirty="0"/>
              <a:t>13 – Show certificate details</a:t>
            </a:r>
          </a:p>
          <a:p>
            <a:endParaRPr lang="en-US" baseline="0" dirty="0"/>
          </a:p>
          <a:p>
            <a:r>
              <a:rPr lang="en-US" baseline="0" dirty="0"/>
              <a:t>Note: revealing this vulnerability is easy, but it illustrates the following WKMs:</a:t>
            </a:r>
          </a:p>
          <a:p>
            <a:endParaRPr lang="en-US" baseline="0" dirty="0"/>
          </a:p>
          <a:p>
            <a:r>
              <a:rPr lang="en-US" baseline="0" dirty="0"/>
              <a:t>1 – leaving secrets unattended and thus very bad design (secrets should be cleared immediately after usage, just for defense in depth – and enclave didn’t help us in anything). Here you have a lot of secrets.</a:t>
            </a:r>
          </a:p>
          <a:p>
            <a:r>
              <a:rPr lang="en-US" baseline="0" dirty="0"/>
              <a:t>2 – Standard vulnerabilities (and it can be found by fuzzing)</a:t>
            </a:r>
          </a:p>
          <a:p>
            <a:endParaRPr lang="en-US" baseline="0" dirty="0"/>
          </a:p>
          <a:p>
            <a:r>
              <a:rPr lang="en-US" baseline="0" dirty="0"/>
              <a:t>This vulnerability probably looks a bit artificial, but I have a really good reason for showing it:</a:t>
            </a:r>
          </a:p>
          <a:p>
            <a:endParaRPr lang="en-US" baseline="0" dirty="0"/>
          </a:p>
          <a:p>
            <a:r>
              <a:rPr lang="en-US" baseline="0" dirty="0"/>
              <a:t>1 </a:t>
            </a:r>
            <a:r>
              <a:rPr lang="mr-IN" baseline="0" dirty="0"/>
              <a:t>–</a:t>
            </a:r>
            <a:r>
              <a:rPr lang="en-US" baseline="0" dirty="0"/>
              <a:t> As an example of how small and harmless issue can undermine all the security model </a:t>
            </a:r>
          </a:p>
          <a:p>
            <a:r>
              <a:rPr lang="en-US" baseline="0" dirty="0"/>
              <a:t>	There is a proverb in Russian, “don’t put all the eggs to the same basket”, with very clear meaning: don’t place all of your valuables at the same place.</a:t>
            </a:r>
          </a:p>
          <a:p>
            <a:r>
              <a:rPr lang="en-US" baseline="0" dirty="0"/>
              <a:t>	In the boundaries of this analogy any kind of secure enclave, and it </a:t>
            </a:r>
            <a:r>
              <a:rPr lang="en-US" baseline="0" dirty="0" err="1"/>
              <a:t>doesn</a:t>
            </a:r>
            <a:r>
              <a:rPr lang="mr-IN" baseline="0" dirty="0"/>
              <a:t>’</a:t>
            </a:r>
            <a:r>
              <a:rPr lang="en-US" baseline="0" dirty="0"/>
              <a:t>t matter how exactly it is implemented, is a basket with eggs. </a:t>
            </a:r>
          </a:p>
          <a:p>
            <a:r>
              <a:rPr lang="en-US" baseline="0" dirty="0"/>
              <a:t>	Once you drop it </a:t>
            </a:r>
            <a:r>
              <a:rPr lang="mr-IN" baseline="0" dirty="0"/>
              <a:t>–</a:t>
            </a:r>
            <a:r>
              <a:rPr lang="en-US" baseline="0" dirty="0"/>
              <a:t> you break everything.</a:t>
            </a:r>
          </a:p>
          <a:p>
            <a:r>
              <a:rPr lang="en-US" baseline="0" dirty="0"/>
              <a:t>2 </a:t>
            </a:r>
            <a:r>
              <a:rPr lang="mr-IN" baseline="0" dirty="0"/>
              <a:t>–</a:t>
            </a:r>
            <a:r>
              <a:rPr lang="en-US" baseline="0" dirty="0"/>
              <a:t> I had seen similar things in real life enclaves. They were a bit more complicated, but it is an exercise, after all.</a:t>
            </a:r>
          </a:p>
          <a:p>
            <a:endParaRPr lang="en-US" baseline="0" dirty="0"/>
          </a:p>
          <a:p>
            <a:r>
              <a:rPr lang="en-US" baseline="0" dirty="0"/>
              <a:t>	</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41</a:t>
            </a:fld>
            <a:endParaRPr lang="ru-RU"/>
          </a:p>
        </p:txBody>
      </p:sp>
    </p:spTree>
    <p:extLst>
      <p:ext uri="{BB962C8B-B14F-4D97-AF65-F5344CB8AC3E}">
        <p14:creationId xmlns:p14="http://schemas.microsoft.com/office/powerpoint/2010/main" val="1088310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a:p>
            <a:r>
              <a:rPr lang="en-US" dirty="0"/>
              <a:t>Let’s speak for a moment about prevention of these bugs.</a:t>
            </a:r>
          </a:p>
          <a:p>
            <a:r>
              <a:rPr lang="en-US" dirty="0"/>
              <a:t>Surprisingly automatic</a:t>
            </a:r>
            <a:r>
              <a:rPr lang="en-US" baseline="0" dirty="0"/>
              <a:t> code analysis tools </a:t>
            </a:r>
            <a:r>
              <a:rPr lang="mr-IN" baseline="0" dirty="0"/>
              <a:t>–</a:t>
            </a:r>
            <a:r>
              <a:rPr lang="en-US" baseline="0" dirty="0"/>
              <a:t> such as </a:t>
            </a:r>
            <a:r>
              <a:rPr lang="en-US" baseline="0" dirty="0" err="1"/>
              <a:t>Klocwork</a:t>
            </a:r>
            <a:r>
              <a:rPr lang="en-US" baseline="0" dirty="0"/>
              <a:t> - may give a good result if used with nightly builds every day.</a:t>
            </a:r>
          </a:p>
          <a:p>
            <a:r>
              <a:rPr lang="en-US" baseline="0" dirty="0"/>
              <a:t>Manual review of all possible things gives best results </a:t>
            </a:r>
            <a:r>
              <a:rPr lang="mr-IN" baseline="0" dirty="0"/>
              <a:t>–</a:t>
            </a:r>
            <a:r>
              <a:rPr lang="en-US" baseline="0" dirty="0"/>
              <a:t> but with the results we have a problem:</a:t>
            </a:r>
          </a:p>
          <a:p>
            <a:r>
              <a:rPr lang="en-US" baseline="0" dirty="0"/>
              <a:t> - the review should be conducted by very much qualified people</a:t>
            </a:r>
          </a:p>
          <a:p>
            <a:r>
              <a:rPr lang="en-US" baseline="0" dirty="0"/>
              <a:t> - It is still probabilistic process, and something will always be overlooked</a:t>
            </a:r>
            <a:endParaRPr lang="en-US" dirty="0"/>
          </a:p>
          <a:p>
            <a:r>
              <a:rPr lang="en-US" dirty="0"/>
              <a:t>As for fuzzing - </a:t>
            </a:r>
          </a:p>
          <a:p>
            <a:r>
              <a:rPr lang="en-US" dirty="0"/>
              <a:t>Nothing new here except of old good and dumb enclave fuzzing – there are no tools that allow to use something more complicated.</a:t>
            </a:r>
          </a:p>
          <a:p>
            <a:r>
              <a:rPr lang="en-US" dirty="0"/>
              <a:t>The only hope here is that good enclave is small</a:t>
            </a:r>
            <a:r>
              <a:rPr lang="en-US" baseline="0" dirty="0"/>
              <a:t> </a:t>
            </a:r>
            <a:r>
              <a:rPr lang="mr-IN" baseline="0" dirty="0"/>
              <a:t>–</a:t>
            </a:r>
            <a:r>
              <a:rPr lang="en-US" baseline="0" dirty="0"/>
              <a:t> and missing information can be obtained by code review. </a:t>
            </a:r>
            <a:endParaRPr lang="en-US" dirty="0"/>
          </a:p>
          <a:p>
            <a:endParaRPr lang="en-US" dirty="0"/>
          </a:p>
          <a:p>
            <a:r>
              <a:rPr lang="en-US" dirty="0"/>
              <a:t>Again “Bad design guard” to rescue </a:t>
            </a:r>
            <a:r>
              <a:rPr lang="mr-IN" dirty="0"/>
              <a:t>…</a:t>
            </a:r>
            <a:r>
              <a:rPr lang="en-US" dirty="0"/>
              <a:t> We definitely need it here.</a:t>
            </a:r>
          </a:p>
          <a:p>
            <a:r>
              <a:rPr lang="en-US" dirty="0"/>
              <a:t>In addition I think that symbolic execution may be interesting in this context, but I didn’t use it myself for this purpose.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42</a:t>
            </a:fld>
            <a:endParaRPr lang="ru-RU"/>
          </a:p>
        </p:txBody>
      </p:sp>
    </p:spTree>
    <p:extLst>
      <p:ext uri="{BB962C8B-B14F-4D97-AF65-F5344CB8AC3E}">
        <p14:creationId xmlns:p14="http://schemas.microsoft.com/office/powerpoint/2010/main" val="1292157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If you are reading these presenter notes – thank you very much </a:t>
            </a:r>
            <a:r>
              <a:rPr lang="en-US" dirty="0">
                <a:sym typeface="Wingdings" panose="05000000000000000000" pitchFamily="2" charset="2"/>
              </a:rPr>
              <a:t></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43</a:t>
            </a:fld>
            <a:endParaRPr lang="ru-RU"/>
          </a:p>
        </p:txBody>
      </p:sp>
    </p:spTree>
    <p:extLst>
      <p:ext uri="{BB962C8B-B14F-4D97-AF65-F5344CB8AC3E}">
        <p14:creationId xmlns:p14="http://schemas.microsoft.com/office/powerpoint/2010/main" val="21456370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Some useful links for the concerned fellow citizens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45</a:t>
            </a:fld>
            <a:endParaRPr lang="ru-RU"/>
          </a:p>
        </p:txBody>
      </p:sp>
    </p:spTree>
    <p:extLst>
      <p:ext uri="{BB962C8B-B14F-4D97-AF65-F5344CB8AC3E}">
        <p14:creationId xmlns:p14="http://schemas.microsoft.com/office/powerpoint/2010/main" val="19027250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thanks : as in list.</a:t>
            </a:r>
          </a:p>
        </p:txBody>
      </p:sp>
      <p:sp>
        <p:nvSpPr>
          <p:cNvPr id="4" name="Slide Number Placeholder 3"/>
          <p:cNvSpPr>
            <a:spLocks noGrp="1"/>
          </p:cNvSpPr>
          <p:nvPr>
            <p:ph type="sldNum" sz="quarter" idx="10"/>
          </p:nvPr>
        </p:nvSpPr>
        <p:spPr/>
        <p:txBody>
          <a:bodyPr/>
          <a:lstStyle/>
          <a:p>
            <a:fld id="{CD8728AD-2EC3-CF45-89B7-24476471A0CA}" type="slidenum">
              <a:rPr lang="ru-RU" smtClean="0"/>
              <a:t>46</a:t>
            </a:fld>
            <a:endParaRPr lang="ru-RU"/>
          </a:p>
        </p:txBody>
      </p:sp>
    </p:spTree>
    <p:extLst>
      <p:ext uri="{BB962C8B-B14F-4D97-AF65-F5344CB8AC3E}">
        <p14:creationId xmlns:p14="http://schemas.microsoft.com/office/powerpoint/2010/main" val="24572366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more note</a:t>
            </a:r>
            <a:r>
              <a:rPr lang="en-US" baseline="0" dirty="0"/>
              <a:t> for history – key derivation material. This table actually shows that each enclave will have its own key, depending on a lot of parameters including debug state, enclave content or enclave certificate and </a:t>
            </a:r>
            <a:r>
              <a:rPr lang="en-US" baseline="0" dirty="0" err="1"/>
              <a:t>fuzez</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50</a:t>
            </a:fld>
            <a:endParaRPr lang="ru-RU"/>
          </a:p>
        </p:txBody>
      </p:sp>
    </p:spTree>
    <p:extLst>
      <p:ext uri="{BB962C8B-B14F-4D97-AF65-F5344CB8AC3E}">
        <p14:creationId xmlns:p14="http://schemas.microsoft.com/office/powerpoint/2010/main" val="414712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not speaking about local/remote attestation </a:t>
            </a:r>
            <a:r>
              <a:rPr lang="mr-IN" dirty="0"/>
              <a:t>–</a:t>
            </a:r>
            <a:r>
              <a:rPr lang="en-US" dirty="0"/>
              <a:t> AES GCM is the crypto algorithm used in sealing the secrets by default (as in Linux SDK source code).</a:t>
            </a:r>
          </a:p>
          <a:p>
            <a:r>
              <a:rPr lang="en-US" dirty="0"/>
              <a:t>EPID and other things (a lot of them) are used for the attestation, licensing and quoting: all of them are out of scope for this talk</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52</a:t>
            </a:fld>
            <a:endParaRPr lang="ru-RU"/>
          </a:p>
        </p:txBody>
      </p:sp>
    </p:spTree>
    <p:extLst>
      <p:ext uri="{BB962C8B-B14F-4D97-AF65-F5344CB8AC3E}">
        <p14:creationId xmlns:p14="http://schemas.microsoft.com/office/powerpoint/2010/main" val="39467799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Yes, we have extensions for extensions </a:t>
            </a:r>
            <a:r>
              <a:rPr lang="en-US" dirty="0">
                <a:sym typeface="Wingdings"/>
              </a:rPr>
              <a:t></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53</a:t>
            </a:fld>
            <a:endParaRPr lang="ru-RU"/>
          </a:p>
        </p:txBody>
      </p:sp>
    </p:spTree>
    <p:extLst>
      <p:ext uri="{BB962C8B-B14F-4D97-AF65-F5344CB8AC3E}">
        <p14:creationId xmlns:p14="http://schemas.microsoft.com/office/powerpoint/2010/main" val="15858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 made a thing like this for SGX enclaves</a:t>
            </a:r>
          </a:p>
          <a:p>
            <a:r>
              <a:rPr lang="en-US" dirty="0"/>
              <a:t>All this presentation is intended also to provide you a context around its usage</a:t>
            </a:r>
          </a:p>
          <a:p>
            <a:r>
              <a:rPr lang="en-US" dirty="0"/>
              <a:t>And of course I call this training target a damn vulnerable SGX enclave according to this old respectable tradition </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a:t>
            </a:fld>
            <a:endParaRPr lang="ru-RU"/>
          </a:p>
        </p:txBody>
      </p:sp>
    </p:spTree>
    <p:extLst>
      <p:ext uri="{BB962C8B-B14F-4D97-AF65-F5344CB8AC3E}">
        <p14:creationId xmlns:p14="http://schemas.microsoft.com/office/powerpoint/2010/main" val="245778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 - SGX is new Intel ‘s TEE and instruction set extension (2 opcodes </a:t>
            </a:r>
            <a:r>
              <a:rPr lang="en-US" dirty="0" err="1"/>
              <a:t>enclu</a:t>
            </a:r>
            <a:r>
              <a:rPr lang="en-US" dirty="0"/>
              <a:t> and </a:t>
            </a:r>
            <a:r>
              <a:rPr lang="en-US" dirty="0" err="1"/>
              <a:t>encls</a:t>
            </a:r>
            <a:r>
              <a:rPr lang="en-US" dirty="0"/>
              <a:t>, with so-called leaves numbers of which are passed in RAX register), </a:t>
            </a:r>
          </a:p>
          <a:p>
            <a:pPr fontAlgn="base"/>
            <a:r>
              <a:rPr lang="en-US" dirty="0"/>
              <a:t> - Exists in 6th Generation Intel® Core™ Processor or newer (</a:t>
            </a:r>
            <a:r>
              <a:rPr lang="en-US" dirty="0" err="1"/>
              <a:t>SkyLake</a:t>
            </a:r>
            <a:r>
              <a:rPr lang="en-US" dirty="0"/>
              <a:t> and </a:t>
            </a:r>
            <a:r>
              <a:rPr lang="en-US" dirty="0" err="1"/>
              <a:t>CabyLake</a:t>
            </a:r>
            <a:r>
              <a:rPr lang="en-US" dirty="0"/>
              <a:t> for now)</a:t>
            </a:r>
          </a:p>
          <a:p>
            <a:r>
              <a:rPr lang="en-US" dirty="0"/>
              <a:t> - Main goal: “to protects selected code and data from disclosure or modification. The  CPU-hardened SGX “enclaves” are protected areas of execution that increase security even on compromised platforms.”</a:t>
            </a:r>
          </a:p>
          <a:p>
            <a:r>
              <a:rPr lang="en-US" dirty="0"/>
              <a:t>- SGX enclave is a blob of code, packed as .so/.</a:t>
            </a:r>
            <a:r>
              <a:rPr lang="en-US" dirty="0" err="1"/>
              <a:t>dll</a:t>
            </a:r>
            <a:r>
              <a:rPr lang="en-US" dirty="0"/>
              <a:t> with well defined interfaces which can be called from the usual application as functions</a:t>
            </a:r>
          </a:p>
          <a:p>
            <a:endParaRPr lang="en-US" dirty="0"/>
          </a:p>
          <a:p>
            <a:r>
              <a:rPr lang="en-US" dirty="0"/>
              <a:t>In short: SGX enclave is an isolated, signed, and attestable piece of code with well defined interfaces that allows to the programmer to execute it safely without of intervention of other parties, even most privileged - such as BIOS, OS, hypervisor, SMM and Management Engine.</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6</a:t>
            </a:fld>
            <a:endParaRPr lang="ru-RU"/>
          </a:p>
        </p:txBody>
      </p:sp>
    </p:spTree>
    <p:extLst>
      <p:ext uri="{BB962C8B-B14F-4D97-AF65-F5344CB8AC3E}">
        <p14:creationId xmlns:p14="http://schemas.microsoft.com/office/powerpoint/2010/main" val="54805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First of all … I like it.</a:t>
            </a:r>
          </a:p>
          <a:p>
            <a:r>
              <a:rPr lang="en-US" dirty="0"/>
              <a:t>This is the first solution I know about where “security anchor” code is not “privileged”, which is definitely right thing</a:t>
            </a:r>
          </a:p>
          <a:p>
            <a:endParaRPr lang="en-US" dirty="0"/>
          </a:p>
          <a:p>
            <a:r>
              <a:rPr lang="en-US" dirty="0"/>
              <a:t>And I think I reviewed enough SGX enclaves during my work @Intel  to be able to make some (hopefully representative) conclusions about common mistakes</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7</a:t>
            </a:fld>
            <a:endParaRPr lang="ru-RU"/>
          </a:p>
        </p:txBody>
      </p:sp>
    </p:spTree>
    <p:extLst>
      <p:ext uri="{BB962C8B-B14F-4D97-AF65-F5344CB8AC3E}">
        <p14:creationId xmlns:p14="http://schemas.microsoft.com/office/powerpoint/2010/main" val="287856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ideas behind this invention is to reduce the attack surface of the application, which means creating some kind of code and data enclave which can not be accessed by privileged software with some additional security properties. If the software is designed properly - the attack surface of the application’s security anchor is reduced to defined enclave interfaces(instead of all the privileged software and all the application itself).  </a:t>
            </a:r>
          </a:p>
          <a:p>
            <a:r>
              <a:rPr lang="en-US" dirty="0"/>
              <a:t>Privileged code can not access enclave’s internal state – and other enclaves too.</a:t>
            </a:r>
          </a:p>
          <a:p>
            <a:r>
              <a:rPr lang="en-US" dirty="0"/>
              <a:t>Enclave is signed and attestable</a:t>
            </a:r>
          </a:p>
          <a:p>
            <a:r>
              <a:rPr lang="en-US" dirty="0"/>
              <a:t>In addition SGX enclave is able to use unique cryptographic keys derived from processor specific fuses, enclave measurements and some other things (which means that the same enclave will not be able to decrypt the data encrypted on other system).</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8</a:t>
            </a:fld>
            <a:endParaRPr lang="ru-RU"/>
          </a:p>
        </p:txBody>
      </p:sp>
    </p:spTree>
    <p:extLst>
      <p:ext uri="{BB962C8B-B14F-4D97-AF65-F5344CB8AC3E}">
        <p14:creationId xmlns:p14="http://schemas.microsoft.com/office/powerpoint/2010/main" val="301644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enclaves have the following architectural properties:</a:t>
            </a:r>
          </a:p>
          <a:p>
            <a:endParaRPr lang="en-US" dirty="0"/>
          </a:p>
          <a:p>
            <a:r>
              <a:rPr lang="en-US" dirty="0"/>
              <a:t>Altered enclave will not load (It is signed, loading fails, cryptographically protected by hardware)</a:t>
            </a:r>
          </a:p>
          <a:p>
            <a:r>
              <a:rPr lang="en-US" dirty="0"/>
              <a:t>Loading only debug and whitelisted enclave (licensing enclave, the part of mandatory platform </a:t>
            </a:r>
            <a:r>
              <a:rPr lang="en-US" dirty="0" err="1"/>
              <a:t>woftware</a:t>
            </a:r>
            <a:r>
              <a:rPr lang="en-US" dirty="0"/>
              <a:t>, will decline others)</a:t>
            </a:r>
          </a:p>
          <a:p>
            <a:r>
              <a:rPr lang="en-US" dirty="0"/>
              <a:t>Nobody except enclave itself can read or write enclave’s memory if the enclave is not defined as debug (debugging instructions will work otherwise)</a:t>
            </a:r>
          </a:p>
          <a:p>
            <a:pPr lvl="1"/>
            <a:r>
              <a:rPr lang="en-US" dirty="0"/>
              <a:t>Neither SMM, neither bios, neither kernel, nor other enclave</a:t>
            </a:r>
          </a:p>
          <a:p>
            <a:r>
              <a:rPr lang="en-US" dirty="0"/>
              <a:t>Enclave’s memory is encrypted (MEE also known as Memory Encryption Engine is used in order to avoid HW attacks)</a:t>
            </a:r>
          </a:p>
          <a:p>
            <a:r>
              <a:rPr lang="en-US" dirty="0"/>
              <a:t>Evicted memory is also encrypted and protected from replay attack</a:t>
            </a:r>
          </a:p>
          <a:p>
            <a:r>
              <a:rPr lang="en-US" dirty="0"/>
              <a:t>There is a usual design pattern – more secure code should be more privileged (and all negative numbered rings are the proof for that)</a:t>
            </a:r>
          </a:p>
          <a:p>
            <a:r>
              <a:rPr lang="en-US" dirty="0"/>
              <a:t>SGX designers made completely different decision - Enclave itself has ring 3 privileges, so it allegedly can not harm anyone else </a:t>
            </a:r>
          </a:p>
          <a:p>
            <a:r>
              <a:rPr lang="en-US" dirty="0"/>
              <a:t>Enclave is able to prove its authenticity to authorized parties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9</a:t>
            </a:fld>
            <a:endParaRPr lang="ru-RU"/>
          </a:p>
        </p:txBody>
      </p:sp>
    </p:spTree>
    <p:extLst>
      <p:ext uri="{BB962C8B-B14F-4D97-AF65-F5344CB8AC3E}">
        <p14:creationId xmlns:p14="http://schemas.microsoft.com/office/powerpoint/2010/main" val="2768855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CBB70-9A08-4AA5-A271-721B6525CB9F}" type="datetime1">
              <a:rPr lang="en-US" smtClean="0"/>
              <a:t>6/18/2017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44604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661AA1-C993-49F4-84DE-675C7065B200}" type="datetime1">
              <a:rPr lang="en-US" smtClean="0"/>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63793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D3023-723E-443F-8079-577C9EEE921C}" type="datetime1">
              <a:rPr lang="en-US" smtClean="0"/>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97358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73FD1C-B51A-48F7-AC02-2F0D97D814F7}" type="datetime1">
              <a:rPr lang="en-US" smtClean="0"/>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0868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D9E83-F75A-43AD-B2ED-7E8CAF48F668}" type="datetime1">
              <a:rPr lang="en-US" smtClean="0"/>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8934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8A83B0-3BAE-4E53-B5B7-0FF7FE737D64}" type="datetime1">
              <a:rPr lang="en-US" smtClean="0"/>
              <a:t>6/18/2017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17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6730D7-1777-41F9-B918-BBBB96CD566E}" type="datetime1">
              <a:rPr lang="en-US" smtClean="0"/>
              <a:t>6/18/2017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402214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EAFD-48A8-461E-BE3C-44687419BF39}" type="datetime1">
              <a:rPr lang="en-US" smtClean="0"/>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2721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B498-F311-4C43-B1BB-5A8293E0A9A4}" type="datetime1">
              <a:rPr lang="en-US" smtClean="0"/>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21168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771BF-CA23-432F-8D8B-D4805A2FDC25}" type="datetime1">
              <a:rPr lang="en-US" smtClean="0"/>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05082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8C36A-6259-4E5A-A049-3DCA1D14583C}" type="datetime1">
              <a:rPr lang="en-US" smtClean="0"/>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56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191F4-FB8B-48CA-AE1C-459EE9927C52}" type="datetime1">
              <a:rPr lang="en-US" smtClean="0"/>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7837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0DB3D-0C93-46F0-85AD-FA7B3F55FC09}" type="datetime1">
              <a:rPr lang="en-US" smtClean="0"/>
              <a:t>6/18/2017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722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B238E-31D3-4B1F-B348-185C972FE44A}" type="datetime1">
              <a:rPr lang="en-US" smtClean="0"/>
              <a:t>6/18/2017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17852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82FB6-8FF1-4BD0-8894-95577FB7710C}" type="datetime1">
              <a:rPr lang="en-US" smtClean="0"/>
              <a:t>6/18/2017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83976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5B7C6-DBC3-44D3-B529-A12A76EAA082}" type="datetime1">
              <a:rPr lang="en-US" smtClean="0"/>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8469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04D17-1D2A-4495-A1D2-AEA6C5658C0F}" type="datetime1">
              <a:rPr lang="en-US" smtClean="0"/>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18120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0C3C2-E360-4074-89B7-939D42F4D217}" type="datetime1">
              <a:rPr lang="en-US" smtClean="0"/>
              <a:t>6/18/2017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9B20E1-BFBC-4C97-821D-580820242ED4}" type="slidenum">
              <a:rPr lang="en-US" smtClean="0"/>
              <a:t>‹#›</a:t>
            </a:fld>
            <a:endParaRPr lang="en-US"/>
          </a:p>
        </p:txBody>
      </p:sp>
    </p:spTree>
    <p:extLst>
      <p:ext uri="{BB962C8B-B14F-4D97-AF65-F5344CB8AC3E}">
        <p14:creationId xmlns:p14="http://schemas.microsoft.com/office/powerpoint/2010/main" val="35045548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ireshrin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github.com/ayeks/SGX-hardwar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oftware.intel.com/en-us/node/708941"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wireshrink/RECONMTL-2017"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security-center.intel.com/BugBountyProgram.aspx"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github.com/01org/linux-sgx" TargetMode="External"/><Relationship Id="rId3" Type="http://schemas.openxmlformats.org/officeDocument/2006/relationships/hyperlink" Target="https://software.intel.com/en-us/sgx" TargetMode="External"/><Relationship Id="rId7" Type="http://schemas.openxmlformats.org/officeDocument/2006/relationships/hyperlink" Target="https://01.org/intel-softwareguard-extension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www.intel.com/content/dam/www/public/us/en/documents/manuals/64-ia-32-architectures-software-developer-manual-325462.pdf" TargetMode="External"/><Relationship Id="rId5" Type="http://schemas.openxmlformats.org/officeDocument/2006/relationships/hyperlink" Target="http://eprint.iacr.org/2016/086.pdf" TargetMode="External"/><Relationship Id="rId4" Type="http://schemas.openxmlformats.org/officeDocument/2006/relationships/hyperlink" Target="https://software.intel.com/sites/default/files/332680-002.pdf" TargetMode="External"/><Relationship Id="rId9" Type="http://schemas.openxmlformats.org/officeDocument/2006/relationships/hyperlink" Target="https://software.intel.com/sites/default/files/managed/ae/48/Software-Guard-Extensions-Enclave-Writers-Guide.pdf"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twitter.com/wireshrink" TargetMode="External"/><Relationship Id="rId2" Type="http://schemas.openxmlformats.org/officeDocument/2006/relationships/hyperlink" Target="mailto:wireshrink@gmail.co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software.intel.com/en-us/license/intel-software-guard-extensions-licensee-guid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SGX Enclave Programming: Common Mistakes</a:t>
            </a:r>
          </a:p>
        </p:txBody>
      </p:sp>
      <p:sp>
        <p:nvSpPr>
          <p:cNvPr id="3" name="Subtitle 2"/>
          <p:cNvSpPr>
            <a:spLocks noGrp="1"/>
          </p:cNvSpPr>
          <p:nvPr>
            <p:ph type="subTitle" idx="1"/>
          </p:nvPr>
        </p:nvSpPr>
        <p:spPr>
          <a:xfrm>
            <a:off x="1876424" y="4032403"/>
            <a:ext cx="8598581" cy="1947333"/>
          </a:xfrm>
        </p:spPr>
        <p:txBody>
          <a:bodyPr>
            <a:normAutofit/>
          </a:bodyPr>
          <a:lstStyle/>
          <a:p>
            <a:pPr algn="ctr"/>
            <a:r>
              <a:rPr lang="en-US" dirty="0"/>
              <a:t>An Implementation of WKMs Observed In The Field</a:t>
            </a:r>
          </a:p>
          <a:p>
            <a:pPr algn="ctr"/>
            <a:r>
              <a:rPr lang="en-US" dirty="0"/>
              <a:t>@w s, </a:t>
            </a:r>
            <a:r>
              <a:rPr lang="en-US" dirty="0">
                <a:hlinkClick r:id="rId3"/>
              </a:rPr>
              <a:t>wireshrink@gmail.com</a:t>
            </a:r>
            <a:endParaRPr lang="en-US" dirty="0"/>
          </a:p>
          <a:p>
            <a:pPr algn="ctr"/>
            <a:r>
              <a:rPr lang="en-US" dirty="0"/>
              <a:t>Michael Atlas</a:t>
            </a:r>
            <a:br>
              <a:rPr lang="en-US" dirty="0"/>
            </a:b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a:t>
            </a:fld>
            <a:endParaRPr lang="en-US"/>
          </a:p>
        </p:txBody>
      </p:sp>
    </p:spTree>
    <p:extLst>
      <p:ext uri="{BB962C8B-B14F-4D97-AF65-F5344CB8AC3E}">
        <p14:creationId xmlns:p14="http://schemas.microsoft.com/office/powerpoint/2010/main" val="70260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some consequences </a:t>
            </a:r>
          </a:p>
        </p:txBody>
      </p:sp>
      <p:sp>
        <p:nvSpPr>
          <p:cNvPr id="3" name="Content Placeholder 2"/>
          <p:cNvSpPr>
            <a:spLocks noGrp="1"/>
          </p:cNvSpPr>
          <p:nvPr>
            <p:ph idx="1"/>
          </p:nvPr>
        </p:nvSpPr>
        <p:spPr/>
        <p:txBody>
          <a:bodyPr>
            <a:normAutofit/>
          </a:bodyPr>
          <a:lstStyle/>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10</a:t>
            </a:fld>
            <a:endParaRPr lang="en-US"/>
          </a:p>
        </p:txBody>
      </p:sp>
    </p:spTree>
    <p:extLst>
      <p:ext uri="{BB962C8B-B14F-4D97-AF65-F5344CB8AC3E}">
        <p14:creationId xmlns:p14="http://schemas.microsoft.com/office/powerpoint/2010/main" val="23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 differences</a:t>
            </a:r>
          </a:p>
        </p:txBody>
      </p:sp>
      <p:sp>
        <p:nvSpPr>
          <p:cNvPr id="3" name="Content Placeholder 2"/>
          <p:cNvSpPr>
            <a:spLocks noGrp="1"/>
          </p:cNvSpPr>
          <p:nvPr>
            <p:ph idx="1"/>
          </p:nvPr>
        </p:nvSpPr>
        <p:spPr/>
        <p:txBody>
          <a:bodyPr>
            <a:normAutofit/>
          </a:bodyPr>
          <a:lstStyle/>
          <a:p>
            <a:r>
              <a:rPr lang="en-US" dirty="0"/>
              <a:t>It is assumed that the attacker already has system-wide capabilities</a:t>
            </a:r>
          </a:p>
          <a:p>
            <a:pPr lvl="1"/>
            <a:r>
              <a:rPr lang="en-US" dirty="0"/>
              <a:t>Which is the end-point and the ultimate goal of “standard” attacks</a:t>
            </a:r>
          </a:p>
          <a:p>
            <a:r>
              <a:rPr lang="en-US" dirty="0"/>
              <a:t>Static analysis is back for release enclaves (no memory read/write – no debugging – no traces – no modern fuzzing techniques)</a:t>
            </a:r>
          </a:p>
          <a:p>
            <a:r>
              <a:rPr lang="en-US" dirty="0"/>
              <a:t>Attack should be focused on secrets and enclave capabilities</a:t>
            </a:r>
          </a:p>
          <a:p>
            <a:pPr lvl="1"/>
            <a:r>
              <a:rPr lang="en-US" dirty="0"/>
              <a:t>Just because by definition the hacker already has all the rest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11</a:t>
            </a:fld>
            <a:endParaRPr lang="en-US"/>
          </a:p>
        </p:txBody>
      </p:sp>
    </p:spTree>
    <p:extLst>
      <p:ext uri="{BB962C8B-B14F-4D97-AF65-F5344CB8AC3E}">
        <p14:creationId xmlns:p14="http://schemas.microsoft.com/office/powerpoint/2010/main" val="9970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note on side channel attacks (exact quote from enclave writers guide)</a:t>
            </a:r>
          </a:p>
        </p:txBody>
      </p:sp>
      <p:sp>
        <p:nvSpPr>
          <p:cNvPr id="3" name="Content Placeholder 2"/>
          <p:cNvSpPr>
            <a:spLocks noGrp="1"/>
          </p:cNvSpPr>
          <p:nvPr>
            <p:ph idx="1"/>
          </p:nvPr>
        </p:nvSpPr>
        <p:spPr/>
        <p:txBody>
          <a:bodyPr>
            <a:normAutofit fontScale="62500" lnSpcReduction="20000"/>
          </a:bodyPr>
          <a:lstStyle/>
          <a:p>
            <a:r>
              <a:rPr lang="en-US" dirty="0"/>
              <a:t>The Intel® architecture aims to provide protection against software side channel attacks at the cache line granularity. The Intel SGX architecture does nothing to improve this position. </a:t>
            </a:r>
          </a:p>
          <a:p>
            <a:r>
              <a:rPr lang="en-US" dirty="0"/>
              <a:t>In general, enclave operations that require an </a:t>
            </a:r>
            <a:r>
              <a:rPr lang="en-US" dirty="0" err="1"/>
              <a:t>OCall</a:t>
            </a:r>
            <a:r>
              <a:rPr lang="en-US" dirty="0"/>
              <a:t>, such as thread synchronization, I/O, etc., are exposed to the untrusted domain. If using an </a:t>
            </a:r>
            <a:r>
              <a:rPr lang="en-US" dirty="0" err="1"/>
              <a:t>OCall</a:t>
            </a:r>
            <a:r>
              <a:rPr lang="en-US" dirty="0"/>
              <a:t> would allow an attacker to gain insight into enclave secrets, then there would be a security concern. This scenario would be classified as a </a:t>
            </a:r>
            <a:r>
              <a:rPr lang="en-US" dirty="0" err="1"/>
              <a:t>sidechannel</a:t>
            </a:r>
            <a:r>
              <a:rPr lang="en-US" dirty="0"/>
              <a:t> attack, and it would be up to the ISV to design the enclave in a way that prevents the leaking of side-channel information. An attacker with access to the platform can see what pages are being executed or accessed. This side-channel vulnerability can be mitigated by aligning specific code and data blocks to exist entirely within a single page. </a:t>
            </a:r>
          </a:p>
          <a:p>
            <a:r>
              <a:rPr lang="en-US" b="1" u="sng" dirty="0"/>
              <a:t>More important, the application enclave should use an appropriate crypto implementation that is side-channel attack resistant inside the enclave if side-channel attacks are a concern. </a:t>
            </a:r>
          </a:p>
          <a:p>
            <a:r>
              <a:rPr lang="en-US" dirty="0"/>
              <a:t>NOTE: The Intel Advanced Encryption Standard New Instructions (AES-NI) Set is designed to be constant time to prevent timing based side channel attacks.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12</a:t>
            </a:fld>
            <a:endParaRPr lang="en-US"/>
          </a:p>
        </p:txBody>
      </p:sp>
    </p:spTree>
    <p:extLst>
      <p:ext uri="{BB962C8B-B14F-4D97-AF65-F5344CB8AC3E}">
        <p14:creationId xmlns:p14="http://schemas.microsoft.com/office/powerpoint/2010/main" val="342453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channel attack issue bottom line</a:t>
            </a:r>
          </a:p>
        </p:txBody>
      </p:sp>
      <p:sp>
        <p:nvSpPr>
          <p:cNvPr id="3" name="Content Placeholder 2"/>
          <p:cNvSpPr>
            <a:spLocks noGrp="1"/>
          </p:cNvSpPr>
          <p:nvPr>
            <p:ph idx="1"/>
          </p:nvPr>
        </p:nvSpPr>
        <p:spPr/>
        <p:txBody>
          <a:bodyPr/>
          <a:lstStyle/>
          <a:p>
            <a:r>
              <a:rPr lang="en-US" b="1" u="sng" dirty="0"/>
              <a:t>The Intel® architecture aims to provide protection against software side channel attacks at the cache line granularity. The Intel SGX architecture does nothing to improve this position. </a:t>
            </a:r>
          </a:p>
          <a:p>
            <a:endParaRPr lang="en-US" b="1" u="sng" dirty="0"/>
          </a:p>
          <a:p>
            <a:r>
              <a:rPr lang="en-US" b="1" u="sng" dirty="0"/>
              <a:t>More important, the application enclave should use an appropriate crypto implementation that is side-channel attack resistant inside the enclave if side-channel attacks are a concern.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13</a:t>
            </a:fld>
            <a:endParaRPr lang="en-US"/>
          </a:p>
        </p:txBody>
      </p:sp>
    </p:spTree>
    <p:extLst>
      <p:ext uri="{BB962C8B-B14F-4D97-AF65-F5344CB8AC3E}">
        <p14:creationId xmlns:p14="http://schemas.microsoft.com/office/powerpoint/2010/main" val="188062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Required </a:t>
            </a:r>
            <a:r>
              <a:rPr lang="en-US" dirty="0" err="1"/>
              <a:t>skill</a:t>
            </a:r>
            <a:r>
              <a:rPr lang="en-US" b="1" dirty="0" err="1"/>
              <a:t>Z</a:t>
            </a:r>
            <a:endParaRPr lang="en-US" b="1" dirty="0"/>
          </a:p>
        </p:txBody>
      </p:sp>
      <p:sp>
        <p:nvSpPr>
          <p:cNvPr id="3" name="Content Placeholder 2"/>
          <p:cNvSpPr>
            <a:spLocks noGrp="1"/>
          </p:cNvSpPr>
          <p:nvPr>
            <p:ph idx="1"/>
          </p:nvPr>
        </p:nvSpPr>
        <p:spPr/>
        <p:txBody>
          <a:bodyPr>
            <a:normAutofit/>
          </a:bodyPr>
          <a:lstStyle/>
          <a:p>
            <a:r>
              <a:rPr lang="en-US" dirty="0" err="1"/>
              <a:t>SkillZ</a:t>
            </a:r>
            <a:endParaRPr lang="en-US" dirty="0"/>
          </a:p>
          <a:p>
            <a:pPr lvl="1"/>
            <a:r>
              <a:rPr lang="en-US" dirty="0"/>
              <a:t>Code review, both in source and binary level</a:t>
            </a:r>
          </a:p>
          <a:p>
            <a:pPr lvl="1"/>
            <a:r>
              <a:rPr lang="en-US" dirty="0"/>
              <a:t>Reverse engineering</a:t>
            </a:r>
          </a:p>
          <a:p>
            <a:pPr lvl="1"/>
            <a:r>
              <a:rPr lang="en-US" dirty="0"/>
              <a:t>Fuzzing</a:t>
            </a:r>
          </a:p>
          <a:p>
            <a:pPr lvl="1"/>
            <a:r>
              <a:rPr lang="en-US" dirty="0"/>
              <a:t>Crypto, at least basic knowledge (in AES GCM/ECB/CBC/etc.)</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14</a:t>
            </a:fld>
            <a:endParaRPr lang="en-US"/>
          </a:p>
        </p:txBody>
      </p:sp>
    </p:spTree>
    <p:extLst>
      <p:ext uri="{BB962C8B-B14F-4D97-AF65-F5344CB8AC3E}">
        <p14:creationId xmlns:p14="http://schemas.microsoft.com/office/powerpoint/2010/main" val="250587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specifics</a:t>
            </a:r>
          </a:p>
        </p:txBody>
      </p:sp>
      <p:sp>
        <p:nvSpPr>
          <p:cNvPr id="3" name="Content Placeholder 2"/>
          <p:cNvSpPr>
            <a:spLocks noGrp="1"/>
          </p:cNvSpPr>
          <p:nvPr>
            <p:ph idx="1"/>
          </p:nvPr>
        </p:nvSpPr>
        <p:spPr/>
        <p:txBody>
          <a:bodyPr>
            <a:normAutofit/>
          </a:bodyPr>
          <a:lstStyle/>
          <a:p>
            <a:r>
              <a:rPr lang="en-US" dirty="0"/>
              <a:t>Enclaves are small</a:t>
            </a:r>
          </a:p>
          <a:p>
            <a:pPr lvl="1"/>
            <a:r>
              <a:rPr lang="en-US" dirty="0"/>
              <a:t>And can be read</a:t>
            </a:r>
          </a:p>
          <a:p>
            <a:pPr lvl="1"/>
            <a:r>
              <a:rPr lang="en-US" dirty="0"/>
              <a:t>Encrypted enclave is still fuzz-able</a:t>
            </a:r>
          </a:p>
          <a:p>
            <a:r>
              <a:rPr lang="en-US" dirty="0"/>
              <a:t>Most interesting things will be hidden in the enclave</a:t>
            </a:r>
          </a:p>
          <a:p>
            <a:pPr lvl="1"/>
            <a:r>
              <a:rPr lang="en-US" dirty="0"/>
              <a:t>Which makes it the first priority target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15</a:t>
            </a:fld>
            <a:endParaRPr lang="en-US"/>
          </a:p>
        </p:txBody>
      </p:sp>
    </p:spTree>
    <p:extLst>
      <p:ext uri="{BB962C8B-B14F-4D97-AF65-F5344CB8AC3E}">
        <p14:creationId xmlns:p14="http://schemas.microsoft.com/office/powerpoint/2010/main" val="422120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hardware availability or choose HW wisely</a:t>
            </a:r>
          </a:p>
        </p:txBody>
      </p:sp>
      <p:sp>
        <p:nvSpPr>
          <p:cNvPr id="3" name="Content Placeholder 2"/>
          <p:cNvSpPr>
            <a:spLocks noGrp="1"/>
          </p:cNvSpPr>
          <p:nvPr>
            <p:ph idx="1"/>
          </p:nvPr>
        </p:nvSpPr>
        <p:spPr/>
        <p:txBody>
          <a:bodyPr>
            <a:normAutofit lnSpcReduction="10000"/>
          </a:bodyPr>
          <a:lstStyle/>
          <a:p>
            <a:r>
              <a:rPr lang="en-US" dirty="0"/>
              <a:t>Best way to check for processor support : look at </a:t>
            </a:r>
            <a:r>
              <a:rPr lang="en-US" dirty="0">
                <a:hlinkClick r:id="rId3"/>
              </a:rPr>
              <a:t>http://ark.intel.com/Search/FeatureFilter?productType=processors&amp;SoftwareGuardExtensions=true</a:t>
            </a:r>
            <a:endParaRPr lang="en-US" dirty="0">
              <a:hlinkClick r:id="rId4"/>
            </a:endParaRPr>
          </a:p>
          <a:p>
            <a:r>
              <a:rPr lang="en-US" dirty="0">
                <a:hlinkClick r:id="rId4"/>
              </a:rPr>
              <a:t>https://github.com/ayeks/SGX-hardware</a:t>
            </a:r>
            <a:endParaRPr lang="en-US" dirty="0"/>
          </a:p>
          <a:p>
            <a:r>
              <a:rPr lang="en-US" dirty="0"/>
              <a:t>SGX may be turned off or not supported by BIOS</a:t>
            </a:r>
          </a:p>
          <a:p>
            <a:r>
              <a:rPr lang="en-US" dirty="0"/>
              <a:t>Official requirement: “</a:t>
            </a:r>
            <a:r>
              <a:rPr lang="en-US" b="1" dirty="0"/>
              <a:t>Required Hardware:</a:t>
            </a:r>
            <a:r>
              <a:rPr lang="en-US" dirty="0"/>
              <a:t> 6th generation Intel® Core™ processor (or later) based platform with Intel SGX-enabled BIOS support”</a:t>
            </a:r>
          </a:p>
          <a:p>
            <a:endParaRPr lang="en-US" dirty="0"/>
          </a:p>
          <a:p>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16</a:t>
            </a:fld>
            <a:endParaRPr lang="en-US"/>
          </a:p>
        </p:txBody>
      </p:sp>
    </p:spTree>
    <p:extLst>
      <p:ext uri="{BB962C8B-B14F-4D97-AF65-F5344CB8AC3E}">
        <p14:creationId xmlns:p14="http://schemas.microsoft.com/office/powerpoint/2010/main" val="278755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SDK and PSW(Platform software)</a:t>
            </a:r>
            <a:endParaRPr lang="ru-RU" dirty="0"/>
          </a:p>
        </p:txBody>
      </p:sp>
      <p:sp>
        <p:nvSpPr>
          <p:cNvPr id="3" name="Объект 2"/>
          <p:cNvSpPr>
            <a:spLocks noGrp="1"/>
          </p:cNvSpPr>
          <p:nvPr>
            <p:ph idx="1"/>
          </p:nvPr>
        </p:nvSpPr>
        <p:spPr/>
        <p:txBody>
          <a:bodyPr/>
          <a:lstStyle/>
          <a:p>
            <a:r>
              <a:rPr lang="en-US" dirty="0"/>
              <a:t>PSW (platform software) is out of scope</a:t>
            </a:r>
          </a:p>
          <a:p>
            <a:pPr lvl="1"/>
            <a:r>
              <a:rPr lang="en-US" dirty="0"/>
              <a:t>Predefined enclaves (quoting, licensing, provisioning)</a:t>
            </a:r>
          </a:p>
          <a:p>
            <a:pPr lvl="1"/>
            <a:r>
              <a:rPr lang="en-US" dirty="0"/>
              <a:t>Driver	</a:t>
            </a:r>
          </a:p>
          <a:p>
            <a:pPr lvl="1"/>
            <a:r>
              <a:rPr lang="en-US" dirty="0" err="1"/>
              <a:t>aesm_service</a:t>
            </a:r>
            <a:r>
              <a:rPr lang="en-US" dirty="0"/>
              <a:t> is intended to orchestrate all of them</a:t>
            </a:r>
          </a:p>
          <a:p>
            <a:pPr marL="457200" lvl="1"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17</a:t>
            </a:fld>
            <a:endParaRPr lang="en-US"/>
          </a:p>
        </p:txBody>
      </p:sp>
    </p:spTree>
    <p:extLst>
      <p:ext uri="{BB962C8B-B14F-4D97-AF65-F5344CB8AC3E}">
        <p14:creationId xmlns:p14="http://schemas.microsoft.com/office/powerpoint/2010/main" val="43105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windows</a:t>
            </a:r>
          </a:p>
        </p:txBody>
      </p:sp>
      <p:sp>
        <p:nvSpPr>
          <p:cNvPr id="3" name="Content Placeholder 2"/>
          <p:cNvSpPr>
            <a:spLocks noGrp="1"/>
          </p:cNvSpPr>
          <p:nvPr>
            <p:ph idx="1"/>
          </p:nvPr>
        </p:nvSpPr>
        <p:spPr/>
        <p:txBody>
          <a:bodyPr>
            <a:normAutofit fontScale="92500" lnSpcReduction="10000"/>
          </a:bodyPr>
          <a:lstStyle/>
          <a:p>
            <a:r>
              <a:rPr lang="en-US" dirty="0">
                <a:hlinkClick r:id="rId3"/>
              </a:rPr>
              <a:t>Installation guide</a:t>
            </a:r>
            <a:endParaRPr lang="en-US" dirty="0"/>
          </a:p>
          <a:p>
            <a:r>
              <a:rPr lang="en-US" dirty="0"/>
              <a:t>Revision: 1.7 (Intel® SGX SDK version: 1.7.100.35600)</a:t>
            </a:r>
          </a:p>
          <a:p>
            <a:r>
              <a:rPr lang="en-US" dirty="0"/>
              <a:t>Visual Studio 2013/2015</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18</a:t>
            </a:fld>
            <a:endParaRPr lang="en-US"/>
          </a:p>
        </p:txBody>
      </p:sp>
    </p:spTree>
    <p:extLst>
      <p:ext uri="{BB962C8B-B14F-4D97-AF65-F5344CB8AC3E}">
        <p14:creationId xmlns:p14="http://schemas.microsoft.com/office/powerpoint/2010/main" val="55628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a:t>
            </a:r>
            <a:r>
              <a:rPr lang="en-US" dirty="0" err="1"/>
              <a:t>LInux</a:t>
            </a:r>
            <a:endParaRPr lang="en-US" dirty="0"/>
          </a:p>
        </p:txBody>
      </p:sp>
      <p:sp>
        <p:nvSpPr>
          <p:cNvPr id="3" name="Content Placeholder 2"/>
          <p:cNvSpPr>
            <a:spLocks noGrp="1"/>
          </p:cNvSpPr>
          <p:nvPr>
            <p:ph idx="1"/>
          </p:nvPr>
        </p:nvSpPr>
        <p:spPr/>
        <p:txBody>
          <a:bodyPr>
            <a:normAutofit/>
          </a:bodyPr>
          <a:lstStyle/>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19</a:t>
            </a:fld>
            <a:endParaRPr lang="en-US"/>
          </a:p>
        </p:txBody>
      </p:sp>
    </p:spTree>
    <p:extLst>
      <p:ext uri="{BB962C8B-B14F-4D97-AF65-F5344CB8AC3E}">
        <p14:creationId xmlns:p14="http://schemas.microsoft.com/office/powerpoint/2010/main" val="313992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a:t>
            </a:fld>
            <a:endParaRPr lang="en-US" dirty="0"/>
          </a:p>
        </p:txBody>
      </p:sp>
    </p:spTree>
    <p:extLst>
      <p:ext uri="{BB962C8B-B14F-4D97-AF65-F5344CB8AC3E}">
        <p14:creationId xmlns:p14="http://schemas.microsoft.com/office/powerpoint/2010/main" val="419063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20</a:t>
            </a:fld>
            <a:endParaRPr lang="en-US"/>
          </a:p>
        </p:txBody>
      </p:sp>
    </p:spTree>
    <p:extLst>
      <p:ext uri="{BB962C8B-B14F-4D97-AF65-F5344CB8AC3E}">
        <p14:creationId xmlns:p14="http://schemas.microsoft.com/office/powerpoint/2010/main" val="183794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938269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u="sng" dirty="0">
                <a:solidFill>
                  <a:srgbClr val="002060"/>
                </a:solidFill>
              </a:rPr>
              <a:t>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ecall_update_epg</a:t>
            </a: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ecall_get_epg_page</a:t>
            </a:r>
            <a:r>
              <a:rPr lang="en-US" altLang="en-US" sz="1100" b="1" u="sng" dirty="0">
                <a:solidFill>
                  <a:srgbClr val="002060"/>
                </a:solidFill>
              </a:rPr>
              <a:t>(</a:t>
            </a:r>
            <a:r>
              <a:rPr lang="en-US" altLang="en-US" sz="1100" b="1" u="sng" dirty="0" err="1">
                <a:solidFill>
                  <a:srgbClr val="002060"/>
                </a:solidFill>
              </a:rPr>
              <a:t>int</a:t>
            </a:r>
            <a:r>
              <a:rPr lang="en-US" altLang="en-US" sz="1100" b="1" u="sng" dirty="0">
                <a:solidFill>
                  <a:srgbClr val="002060"/>
                </a:solidFill>
              </a:rPr>
              <a:t> number,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strsize</a:t>
            </a:r>
            <a:r>
              <a:rPr lang="en-US" altLang="en-US" sz="1100" b="1" u="sng" dirty="0">
                <a:solidFill>
                  <a:srgbClr val="002060"/>
                </a:solidFill>
              </a:rPr>
              <a:t>, [out, size=</a:t>
            </a:r>
            <a:r>
              <a:rPr lang="en-US" altLang="en-US" sz="1100" b="1" u="sng" dirty="0" err="1">
                <a:solidFill>
                  <a:srgbClr val="002060"/>
                </a:solidFill>
              </a:rPr>
              <a:t>strsize</a:t>
            </a:r>
            <a:r>
              <a:rPr lang="en-US" altLang="en-US" sz="1100" b="1" u="sng" dirty="0">
                <a:solidFill>
                  <a:srgbClr val="002060"/>
                </a:solidFill>
              </a:rPr>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ecall_get_movie_chunk</a:t>
            </a:r>
            <a:r>
              <a:rPr lang="en-US" altLang="en-US" sz="1100" b="1" u="sng" dirty="0">
                <a:solidFill>
                  <a:srgbClr val="002060"/>
                </a:solidFill>
              </a:rPr>
              <a:t>(</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movie_id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chunk_size</a:t>
            </a:r>
            <a:r>
              <a:rPr lang="en-US" altLang="en-US" sz="1100" b="1" u="sng" dirty="0">
                <a:solidFill>
                  <a:srgbClr val="002060"/>
                </a:solidFill>
              </a:rPr>
              <a:t>, [out, size=</a:t>
            </a:r>
            <a:r>
              <a:rPr lang="en-US" altLang="en-US" sz="1100" b="1" u="sng" dirty="0" err="1">
                <a:solidFill>
                  <a:srgbClr val="002060"/>
                </a:solidFill>
              </a:rPr>
              <a:t>chunk_size</a:t>
            </a:r>
            <a:r>
              <a:rPr lang="en-US" altLang="en-US" sz="1100" b="1" u="sng" dirty="0">
                <a:solidFill>
                  <a:srgbClr val="002060"/>
                </a:solidFill>
              </a:rPr>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ecall_purge_filesystem</a:t>
            </a:r>
            <a:r>
              <a:rPr lang="en-US" altLang="en-US" sz="1100" b="1" u="sng" dirty="0">
                <a:solidFill>
                  <a:srgbClr val="002060"/>
                </a:solidFill>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21</a:t>
            </a:fld>
            <a:endParaRPr lang="en-US"/>
          </a:p>
        </p:txBody>
      </p:sp>
    </p:spTree>
    <p:extLst>
      <p:ext uri="{BB962C8B-B14F-4D97-AF65-F5344CB8AC3E}">
        <p14:creationId xmlns:p14="http://schemas.microsoft.com/office/powerpoint/2010/main" val="48703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dirty="0">
                <a:solidFill>
                  <a:srgbClr val="002060"/>
                </a:solidFill>
              </a:rPr>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void* </a:t>
            </a:r>
            <a:r>
              <a:rPr lang="en-US" altLang="en-US" sz="1100" b="1" dirty="0" err="1">
                <a:solidFill>
                  <a:srgbClr val="002060"/>
                </a:solidFill>
              </a:rPr>
              <a:t>ocall_file_open</a:t>
            </a:r>
            <a:r>
              <a:rPr lang="en-US" altLang="en-US" sz="1100" b="1" dirty="0">
                <a:solidFill>
                  <a:srgbClr val="002060"/>
                </a:solidFill>
              </a:rPr>
              <a:t> ([in, </a:t>
            </a:r>
            <a:r>
              <a:rPr lang="en-US" altLang="en-US" sz="1100" b="1" dirty="0" err="1">
                <a:solidFill>
                  <a:srgbClr val="002060"/>
                </a:solidFill>
              </a:rPr>
              <a:t>out,string</a:t>
            </a:r>
            <a:r>
              <a:rPr lang="en-US" altLang="en-US" sz="1100" b="1" dirty="0">
                <a:solidFill>
                  <a:srgbClr val="002060"/>
                </a:solidFill>
              </a:rPr>
              <a:t>] char* </a:t>
            </a:r>
            <a:r>
              <a:rPr lang="en-US" altLang="en-US" sz="1100" b="1" dirty="0" err="1">
                <a:solidFill>
                  <a:srgbClr val="002060"/>
                </a:solidFill>
              </a:rPr>
              <a:t>file_name</a:t>
            </a:r>
            <a:r>
              <a:rPr lang="en-US" altLang="en-US" sz="1100" b="1" dirty="0">
                <a:solidFill>
                  <a:srgbClr val="002060"/>
                </a:solidFill>
              </a:rPr>
              <a:t>, [</a:t>
            </a:r>
            <a:r>
              <a:rPr lang="en-US" altLang="en-US" sz="1100" b="1" dirty="0" err="1">
                <a:solidFill>
                  <a:srgbClr val="002060"/>
                </a:solidFill>
              </a:rPr>
              <a:t>in,out,string</a:t>
            </a:r>
            <a:r>
              <a:rPr lang="en-US" altLang="en-US" sz="1100" b="1" dirty="0">
                <a:solidFill>
                  <a:srgbClr val="002060"/>
                </a:solidFill>
              </a:rPr>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ocall_file_close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is used </a:t>
            </a:r>
            <a:r>
              <a:rPr lang="en-US" altLang="en-US" sz="1100" b="1" dirty="0" err="1">
                <a:solidFill>
                  <a:srgbClr val="002060"/>
                </a:solidFill>
              </a:rPr>
              <a:t>foir</a:t>
            </a:r>
            <a:r>
              <a:rPr lang="en-US" altLang="en-US" sz="1100" b="1" dirty="0">
                <a:solidFill>
                  <a:srgbClr val="002060"/>
                </a:solidFill>
              </a:rPr>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ocall_sealed_file_read_page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ocall_sealed_file_write_page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ocall_socket_connect</a:t>
            </a:r>
            <a:r>
              <a:rPr lang="en-US" altLang="en-US" sz="1100" b="1" dirty="0">
                <a:solidFill>
                  <a:srgbClr val="002060"/>
                </a:solidFill>
              </a:rPr>
              <a:t> ([in, string]char *</a:t>
            </a:r>
            <a:r>
              <a:rPr lang="en-US" altLang="en-US" sz="1100" b="1" dirty="0" err="1">
                <a:solidFill>
                  <a:srgbClr val="002060"/>
                </a:solidFill>
              </a:rPr>
              <a:t>url</a:t>
            </a:r>
            <a:r>
              <a:rPr lang="en-US" altLang="en-US" sz="1100" b="1" dirty="0">
                <a:solidFill>
                  <a:srgbClr val="002060"/>
                </a:solidFill>
              </a:rPr>
              <a:t>, unsigned </a:t>
            </a:r>
            <a:r>
              <a:rPr lang="en-US" altLang="en-US" sz="1100" b="1" dirty="0" err="1">
                <a:solidFill>
                  <a:srgbClr val="002060"/>
                </a:solidFill>
              </a:rPr>
              <a:t>int</a:t>
            </a:r>
            <a:r>
              <a:rPr lang="en-US" altLang="en-US" sz="1100" b="1" dirty="0">
                <a:solidFill>
                  <a:srgbClr val="002060"/>
                </a:solidFill>
              </a:rPr>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ocall_socket_send</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ocall_socket_receive</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ocall_socket_shutdown</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22</a:t>
            </a:fld>
            <a:endParaRPr lang="en-US"/>
          </a:p>
        </p:txBody>
      </p:sp>
    </p:spTree>
    <p:extLst>
      <p:ext uri="{BB962C8B-B14F-4D97-AF65-F5344CB8AC3E}">
        <p14:creationId xmlns:p14="http://schemas.microsoft.com/office/powerpoint/2010/main" val="3517295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enclave definition: </a:t>
            </a:r>
            <a:r>
              <a:rPr lang="en-US" dirty="0" err="1"/>
              <a:t>edl</a:t>
            </a:r>
            <a:r>
              <a:rPr lang="en-US" dirty="0"/>
              <a:t> file and edger8r tool </a:t>
            </a:r>
          </a:p>
        </p:txBody>
      </p:sp>
      <p:sp>
        <p:nvSpPr>
          <p:cNvPr id="3" name="Content Placeholder 2"/>
          <p:cNvSpPr>
            <a:spLocks noGrp="1"/>
          </p:cNvSpPr>
          <p:nvPr>
            <p:ph idx="1"/>
          </p:nvPr>
        </p:nvSpPr>
        <p:spPr/>
        <p:txBody>
          <a:bodyPr/>
          <a:lstStyle/>
          <a:p>
            <a:r>
              <a:rPr lang="en-US" dirty="0">
                <a:hlinkClick r:id="rId3"/>
              </a:rPr>
              <a:t>Edger8r </a:t>
            </a:r>
            <a:r>
              <a:rPr lang="en-US" dirty="0"/>
              <a:t> tool creates the code stubs from the EDL</a:t>
            </a:r>
          </a:p>
          <a:p>
            <a:r>
              <a:rPr lang="en-US" dirty="0"/>
              <a:t>Good fuzzing helper</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23</a:t>
            </a:fld>
            <a:endParaRPr lang="en-US"/>
          </a:p>
        </p:txBody>
      </p:sp>
    </p:spTree>
    <p:extLst>
      <p:ext uri="{BB962C8B-B14F-4D97-AF65-F5344CB8AC3E}">
        <p14:creationId xmlns:p14="http://schemas.microsoft.com/office/powerpoint/2010/main" val="297829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4239864" cy="1507067"/>
          </a:xfrm>
        </p:spPr>
        <p:txBody>
          <a:bodyPr>
            <a:normAutofit/>
          </a:bodyPr>
          <a:lstStyle/>
          <a:p>
            <a:r>
              <a:rPr lang="en-US" dirty="0"/>
              <a:t>SGX ENCLAVE call: parts</a:t>
            </a:r>
          </a:p>
        </p:txBody>
      </p:sp>
      <p:sp>
        <p:nvSpPr>
          <p:cNvPr id="3" name="Content Placeholder 2"/>
          <p:cNvSpPr>
            <a:spLocks noGrp="1"/>
          </p:cNvSpPr>
          <p:nvPr>
            <p:ph idx="1"/>
          </p:nvPr>
        </p:nvSpPr>
        <p:spPr>
          <a:xfrm>
            <a:off x="684212" y="685800"/>
            <a:ext cx="3720003" cy="3615267"/>
          </a:xfrm>
        </p:spPr>
        <p:txBody>
          <a:bodyPr/>
          <a:lstStyle/>
          <a:p>
            <a:r>
              <a:rPr lang="en-US" dirty="0"/>
              <a:t>Trusted vs untrusted parts</a:t>
            </a:r>
          </a:p>
        </p:txBody>
      </p:sp>
      <p:sp>
        <p:nvSpPr>
          <p:cNvPr id="4" name="Прямоугольник 3"/>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application</a:t>
            </a:r>
            <a:endParaRPr lang="ru-RU" sz="1200" dirty="0"/>
          </a:p>
        </p:txBody>
      </p:sp>
      <p:sp>
        <p:nvSpPr>
          <p:cNvPr id="5" name="Прямоугольник 4"/>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PSW code</a:t>
            </a:r>
            <a:endParaRPr lang="ru-RU" sz="1200" dirty="0"/>
          </a:p>
        </p:txBody>
      </p:sp>
      <p:sp>
        <p:nvSpPr>
          <p:cNvPr id="6" name="Прямоугольник 5"/>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Trusted generated code</a:t>
            </a:r>
            <a:endParaRPr lang="ru-RU" sz="1200" dirty="0"/>
          </a:p>
        </p:txBody>
      </p:sp>
      <p:sp>
        <p:nvSpPr>
          <p:cNvPr id="7" name="Прямоугольник 6"/>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Enclave</a:t>
            </a:r>
            <a:endParaRPr lang="ru-RU" sz="1200" dirty="0"/>
          </a:p>
        </p:txBody>
      </p:sp>
      <p:sp>
        <p:nvSpPr>
          <p:cNvPr id="8" name="Прямоугольник 7"/>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Untrusted generated code</a:t>
            </a:r>
            <a:endParaRPr lang="ru-RU" sz="1200" dirty="0"/>
          </a:p>
        </p:txBody>
      </p:sp>
      <p:sp>
        <p:nvSpPr>
          <p:cNvPr id="9" name="TextBox 8"/>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10" name="TextBox 9"/>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11" name="TextBox 10"/>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12" name="TextBox 11"/>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13" name="TextBox 12"/>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1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solidFill>
                <a:srgbClr val="FF0000"/>
              </a:solidFill>
            </a:endParaRPr>
          </a:p>
        </p:txBody>
      </p:sp>
      <p:sp>
        <p:nvSpPr>
          <p:cNvPr id="16" name="מלבן 15"/>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18" name="מחבר חץ ישר 17"/>
          <p:cNvCxnSpPr>
            <a:stCxn id="16" idx="3"/>
            <a:endCxn id="14" idx="1"/>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מציין מיקום של מספר שקופית 18"/>
          <p:cNvSpPr>
            <a:spLocks noGrp="1"/>
          </p:cNvSpPr>
          <p:nvPr>
            <p:ph type="sldNum" sz="quarter" idx="12"/>
          </p:nvPr>
        </p:nvSpPr>
        <p:spPr/>
        <p:txBody>
          <a:bodyPr/>
          <a:lstStyle/>
          <a:p>
            <a:fld id="{E49B20E1-BFBC-4C97-821D-580820242ED4}" type="slidenum">
              <a:rPr lang="en-US" smtClean="0"/>
              <a:t>24</a:t>
            </a:fld>
            <a:endParaRPr lang="en-US"/>
          </a:p>
        </p:txBody>
      </p:sp>
    </p:spTree>
    <p:extLst>
      <p:ext uri="{BB962C8B-B14F-4D97-AF65-F5344CB8AC3E}">
        <p14:creationId xmlns:p14="http://schemas.microsoft.com/office/powerpoint/2010/main" val="27834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83" y="4492471"/>
            <a:ext cx="4258849" cy="1507067"/>
          </a:xfrm>
        </p:spPr>
        <p:txBody>
          <a:bodyPr>
            <a:normAutofit/>
          </a:bodyPr>
          <a:lstStyle/>
          <a:p>
            <a:r>
              <a:rPr lang="en-US" dirty="0"/>
              <a:t>SGX ENCLAVE </a:t>
            </a:r>
            <a:r>
              <a:rPr lang="en-US" dirty="0" err="1"/>
              <a:t>CALL:transitions</a:t>
            </a:r>
            <a:endParaRPr lang="ru-RU" dirty="0"/>
          </a:p>
        </p:txBody>
      </p:sp>
      <p:sp>
        <p:nvSpPr>
          <p:cNvPr id="3" name="Объект 2"/>
          <p:cNvSpPr>
            <a:spLocks noGrp="1"/>
          </p:cNvSpPr>
          <p:nvPr>
            <p:ph idx="1"/>
          </p:nvPr>
        </p:nvSpPr>
        <p:spPr>
          <a:xfrm>
            <a:off x="933541" y="1177223"/>
            <a:ext cx="1351644" cy="1129817"/>
          </a:xfrm>
        </p:spPr>
        <p:txBody>
          <a:bodyPr/>
          <a:lstStyle/>
          <a:p>
            <a:r>
              <a:rPr lang="en-US" dirty="0"/>
              <a:t>ECALL</a:t>
            </a:r>
          </a:p>
        </p:txBody>
      </p:sp>
      <p:sp>
        <p:nvSpPr>
          <p:cNvPr id="16" name="Прямоугольник 15"/>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2" name="TextBox 21"/>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3" name="TextBox 22"/>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4" name="TextBox 23"/>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5" name="TextBox 24"/>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6" name="Стрелка вправо 25"/>
          <p:cNvSpPr/>
          <p:nvPr/>
        </p:nvSpPr>
        <p:spPr>
          <a:xfrm>
            <a:off x="4896197" y="820338"/>
            <a:ext cx="1525294" cy="65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 Generated stub</a:t>
            </a:r>
            <a:endParaRPr lang="ru-RU" sz="1000" dirty="0"/>
          </a:p>
        </p:txBody>
      </p:sp>
      <p:sp>
        <p:nvSpPr>
          <p:cNvPr id="27" name="Стрелка вправо 26"/>
          <p:cNvSpPr/>
          <p:nvPr/>
        </p:nvSpPr>
        <p:spPr>
          <a:xfrm>
            <a:off x="6423102" y="1277319"/>
            <a:ext cx="1271239" cy="61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Pack the data</a:t>
            </a:r>
            <a:endParaRPr lang="ru-RU" sz="1100" dirty="0"/>
          </a:p>
        </p:txBody>
      </p:sp>
      <p:sp>
        <p:nvSpPr>
          <p:cNvPr id="29" name="Стрелка вправо 28"/>
          <p:cNvSpPr/>
          <p:nvPr/>
        </p:nvSpPr>
        <p:spPr>
          <a:xfrm>
            <a:off x="10028420" y="1911927"/>
            <a:ext cx="1933731" cy="840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Unpack and call enclave function</a:t>
            </a:r>
            <a:endParaRPr lang="ru-RU" sz="1200" dirty="0"/>
          </a:p>
        </p:txBody>
      </p:sp>
      <p:sp>
        <p:nvSpPr>
          <p:cNvPr id="30" name="Стрелка влево 29"/>
          <p:cNvSpPr/>
          <p:nvPr/>
        </p:nvSpPr>
        <p:spPr>
          <a:xfrm>
            <a:off x="10028420" y="3033131"/>
            <a:ext cx="1933731" cy="5640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 to generated </a:t>
            </a:r>
            <a:endParaRPr lang="ru-RU" sz="1200" dirty="0"/>
          </a:p>
        </p:txBody>
      </p:sp>
      <p:sp>
        <p:nvSpPr>
          <p:cNvPr id="32" name="Стрелка влево 31"/>
          <p:cNvSpPr/>
          <p:nvPr/>
        </p:nvSpPr>
        <p:spPr>
          <a:xfrm>
            <a:off x="6344508" y="3999984"/>
            <a:ext cx="1577521" cy="5969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Unpack data if any</a:t>
            </a:r>
            <a:endParaRPr lang="ru-RU" sz="1000" dirty="0"/>
          </a:p>
        </p:txBody>
      </p:sp>
      <p:sp>
        <p:nvSpPr>
          <p:cNvPr id="33" name="Стрелка влево 32"/>
          <p:cNvSpPr/>
          <p:nvPr/>
        </p:nvSpPr>
        <p:spPr>
          <a:xfrm>
            <a:off x="4896197" y="4487333"/>
            <a:ext cx="1448311" cy="5263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a:t>
            </a:r>
            <a:endParaRPr lang="ru-RU" sz="1200" dirty="0"/>
          </a:p>
        </p:txBody>
      </p:sp>
      <p:sp>
        <p:nvSpPr>
          <p:cNvPr id="3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8" name="Стрелка вправо 27"/>
          <p:cNvSpPr/>
          <p:nvPr/>
        </p:nvSpPr>
        <p:spPr>
          <a:xfrm>
            <a:off x="7694341" y="1679171"/>
            <a:ext cx="2334079" cy="574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enclave mode</a:t>
            </a:r>
            <a:endParaRPr lang="ru-RU" sz="1400" dirty="0"/>
          </a:p>
        </p:txBody>
      </p:sp>
      <p:sp>
        <p:nvSpPr>
          <p:cNvPr id="31" name="Стрелка влево 30"/>
          <p:cNvSpPr/>
          <p:nvPr/>
        </p:nvSpPr>
        <p:spPr>
          <a:xfrm>
            <a:off x="7922029" y="3583260"/>
            <a:ext cx="2106391" cy="716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Pack result and go back</a:t>
            </a:r>
            <a:endParaRPr lang="ru-RU" sz="12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25</a:t>
            </a:fld>
            <a:endParaRPr lang="en-US"/>
          </a:p>
        </p:txBody>
      </p:sp>
      <p:sp>
        <p:nvSpPr>
          <p:cNvPr id="35" name="מלבן 34"/>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36" name="מחבר חץ ישר 35"/>
          <p:cNvCxnSpPr>
            <a:stCxn id="35"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6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0" grpId="0" animBg="1"/>
      <p:bldP spid="32" grpId="0" animBg="1"/>
      <p:bldP spid="33" grpId="0" animBg="1"/>
      <p:bldP spid="28" grpId="0" animBg="1"/>
      <p:bldP spid="31"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8930" y="4486435"/>
            <a:ext cx="4258849" cy="1507067"/>
          </a:xfrm>
        </p:spPr>
        <p:txBody>
          <a:bodyPr>
            <a:normAutofit/>
          </a:bodyPr>
          <a:lstStyle/>
          <a:p>
            <a:r>
              <a:rPr lang="en-US" dirty="0"/>
              <a:t>SGX ENCLAVE </a:t>
            </a:r>
            <a:r>
              <a:rPr lang="en-US" dirty="0" err="1"/>
              <a:t>CALL:transitions</a:t>
            </a:r>
            <a:endParaRPr lang="ru-RU" dirty="0"/>
          </a:p>
        </p:txBody>
      </p:sp>
      <p:sp>
        <p:nvSpPr>
          <p:cNvPr id="15" name="Прямоугольник 14"/>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1" name="TextBox 20"/>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2" name="TextBox 21"/>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3" name="TextBox 22"/>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4" name="TextBox 23"/>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5" name="Стрелка вправо 24"/>
          <p:cNvSpPr/>
          <p:nvPr/>
        </p:nvSpPr>
        <p:spPr>
          <a:xfrm>
            <a:off x="5151863" y="723115"/>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Generated stub</a:t>
            </a:r>
            <a:endParaRPr lang="ru-RU" sz="800" dirty="0"/>
          </a:p>
        </p:txBody>
      </p:sp>
      <p:sp>
        <p:nvSpPr>
          <p:cNvPr id="26" name="Стрелка вправо 25"/>
          <p:cNvSpPr/>
          <p:nvPr/>
        </p:nvSpPr>
        <p:spPr>
          <a:xfrm>
            <a:off x="6423102" y="939418"/>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28" name="Стрелка вправо 27"/>
          <p:cNvSpPr/>
          <p:nvPr/>
        </p:nvSpPr>
        <p:spPr>
          <a:xfrm>
            <a:off x="10422672" y="1258931"/>
            <a:ext cx="1539479" cy="262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enclave function</a:t>
            </a:r>
            <a:endParaRPr lang="ru-RU" sz="900" dirty="0"/>
          </a:p>
        </p:txBody>
      </p:sp>
      <p:sp>
        <p:nvSpPr>
          <p:cNvPr id="29" name="Стрелка влево 28"/>
          <p:cNvSpPr/>
          <p:nvPr/>
        </p:nvSpPr>
        <p:spPr>
          <a:xfrm>
            <a:off x="10415239" y="5086761"/>
            <a:ext cx="1546912" cy="2647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 to generated </a:t>
            </a:r>
            <a:endParaRPr lang="ru-RU" sz="900" dirty="0"/>
          </a:p>
        </p:txBody>
      </p:sp>
      <p:sp>
        <p:nvSpPr>
          <p:cNvPr id="31" name="Стрелка влево 30"/>
          <p:cNvSpPr/>
          <p:nvPr/>
        </p:nvSpPr>
        <p:spPr>
          <a:xfrm>
            <a:off x="6344508" y="5485249"/>
            <a:ext cx="1349833" cy="300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Unpack data if any</a:t>
            </a:r>
            <a:endParaRPr lang="ru-RU" sz="900" dirty="0"/>
          </a:p>
        </p:txBody>
      </p:sp>
      <p:sp>
        <p:nvSpPr>
          <p:cNvPr id="32" name="Стрелка влево 31"/>
          <p:cNvSpPr/>
          <p:nvPr/>
        </p:nvSpPr>
        <p:spPr>
          <a:xfrm>
            <a:off x="5227235" y="5687482"/>
            <a:ext cx="1117273" cy="2423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a:t>
            </a:r>
            <a:endParaRPr lang="ru-RU" sz="900" dirty="0"/>
          </a:p>
        </p:txBody>
      </p:sp>
      <p:sp>
        <p:nvSpPr>
          <p:cNvPr id="33" name="Стрелка влево 28"/>
          <p:cNvSpPr/>
          <p:nvPr/>
        </p:nvSpPr>
        <p:spPr>
          <a:xfrm>
            <a:off x="10408226" y="1655978"/>
            <a:ext cx="1577941" cy="39031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7" name="Стрелка влево 30"/>
          <p:cNvSpPr/>
          <p:nvPr/>
        </p:nvSpPr>
        <p:spPr>
          <a:xfrm>
            <a:off x="6265082" y="2343455"/>
            <a:ext cx="1584392" cy="49659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8" name="Стрелка влево 31"/>
          <p:cNvSpPr/>
          <p:nvPr/>
        </p:nvSpPr>
        <p:spPr>
          <a:xfrm>
            <a:off x="5223665" y="2751787"/>
            <a:ext cx="1117273" cy="475410"/>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OCALL</a:t>
            </a:r>
            <a:endParaRPr lang="ru-RU" sz="900" dirty="0"/>
          </a:p>
        </p:txBody>
      </p:sp>
      <p:sp>
        <p:nvSpPr>
          <p:cNvPr id="39" name="Стрелка вправо 24"/>
          <p:cNvSpPr/>
          <p:nvPr/>
        </p:nvSpPr>
        <p:spPr>
          <a:xfrm>
            <a:off x="5227235" y="3735346"/>
            <a:ext cx="1186052" cy="461140"/>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Return from </a:t>
            </a:r>
            <a:r>
              <a:rPr lang="en-US" sz="800" dirty="0" err="1"/>
              <a:t>ocall</a:t>
            </a:r>
            <a:endParaRPr lang="ru-RU" sz="800" dirty="0"/>
          </a:p>
        </p:txBody>
      </p:sp>
      <p:sp>
        <p:nvSpPr>
          <p:cNvPr id="40" name="Стрелка вправо 25"/>
          <p:cNvSpPr/>
          <p:nvPr/>
        </p:nvSpPr>
        <p:spPr>
          <a:xfrm>
            <a:off x="6499177" y="3975424"/>
            <a:ext cx="1271239" cy="438167"/>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42" name="Стрелка вправо 27"/>
          <p:cNvSpPr/>
          <p:nvPr/>
        </p:nvSpPr>
        <p:spPr>
          <a:xfrm>
            <a:off x="10408227" y="4561435"/>
            <a:ext cx="1553924" cy="417369"/>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 to enclave function</a:t>
            </a:r>
            <a:endParaRPr lang="ru-RU" sz="900" dirty="0"/>
          </a:p>
        </p:txBody>
      </p:sp>
      <p:sp>
        <p:nvSpPr>
          <p:cNvPr id="35"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7" name="Стрелка вправо 26"/>
          <p:cNvSpPr/>
          <p:nvPr/>
        </p:nvSpPr>
        <p:spPr>
          <a:xfrm>
            <a:off x="7694341" y="1114840"/>
            <a:ext cx="2334079" cy="295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4" name="Стрелка влево 29"/>
          <p:cNvSpPr/>
          <p:nvPr/>
        </p:nvSpPr>
        <p:spPr>
          <a:xfrm>
            <a:off x="7849474" y="1905945"/>
            <a:ext cx="2178946" cy="484408"/>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a:t>
            </a:r>
            <a:r>
              <a:rPr lang="en-US" sz="900" dirty="0" err="1"/>
              <a:t>args</a:t>
            </a:r>
            <a:r>
              <a:rPr lang="en-US" sz="900" dirty="0"/>
              <a:t> and </a:t>
            </a:r>
            <a:r>
              <a:rPr lang="en-US" sz="900" dirty="0" err="1"/>
              <a:t>eexit</a:t>
            </a:r>
            <a:endParaRPr lang="ru-RU" sz="900" dirty="0"/>
          </a:p>
        </p:txBody>
      </p:sp>
      <p:sp>
        <p:nvSpPr>
          <p:cNvPr id="41" name="Стрелка вправо 26"/>
          <p:cNvSpPr/>
          <p:nvPr/>
        </p:nvSpPr>
        <p:spPr>
          <a:xfrm>
            <a:off x="7830002" y="4210260"/>
            <a:ext cx="2334079" cy="456264"/>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0" name="Стрелка влево 29"/>
          <p:cNvSpPr/>
          <p:nvPr/>
        </p:nvSpPr>
        <p:spPr>
          <a:xfrm>
            <a:off x="7849474" y="5225143"/>
            <a:ext cx="2337978" cy="280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EExit</a:t>
            </a:r>
            <a:endParaRPr lang="ru-RU" sz="9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26</a:t>
            </a:fld>
            <a:endParaRPr lang="en-US"/>
          </a:p>
        </p:txBody>
      </p:sp>
      <p:sp>
        <p:nvSpPr>
          <p:cNvPr id="36" name="Объект 2"/>
          <p:cNvSpPr txBox="1">
            <a:spLocks/>
          </p:cNvSpPr>
          <p:nvPr/>
        </p:nvSpPr>
        <p:spPr>
          <a:xfrm>
            <a:off x="933541" y="1177223"/>
            <a:ext cx="1351644" cy="11298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ECALL+OCALL</a:t>
            </a:r>
          </a:p>
        </p:txBody>
      </p:sp>
      <p:sp>
        <p:nvSpPr>
          <p:cNvPr id="43" name="מלבן 42"/>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44" name="מחבר חץ ישר 43"/>
          <p:cNvCxnSpPr>
            <a:stCxn id="43"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92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7" grpId="0" animBg="1"/>
      <p:bldP spid="38" grpId="0" animBg="1"/>
      <p:bldP spid="39" grpId="0" animBg="1"/>
      <p:bldP spid="40" grpId="0" animBg="1"/>
      <p:bldP spid="42" grpId="0" animBg="1"/>
      <p:bldP spid="27" grpId="0" animBg="1"/>
      <p:bldP spid="34" grpId="0" animBg="1"/>
      <p:bldP spid="41" grpId="0" animBg="1"/>
      <p:bldP spid="30"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looks like in IDA and in the generated source files</a:t>
            </a:r>
            <a:endParaRPr lang="ru-RU" dirty="0"/>
          </a:p>
        </p:txBody>
      </p:sp>
      <p:sp>
        <p:nvSpPr>
          <p:cNvPr id="3" name="Объект 2"/>
          <p:cNvSpPr>
            <a:spLocks noGrp="1"/>
          </p:cNvSpPr>
          <p:nvPr>
            <p:ph idx="1"/>
          </p:nvPr>
        </p:nvSpPr>
        <p:spPr/>
        <p:txBody>
          <a:bodyPr/>
          <a:lstStyle/>
          <a:p>
            <a:r>
              <a:rPr lang="en-US" dirty="0"/>
              <a:t>[Show in visual studio and in IDA]</a:t>
            </a:r>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27</a:t>
            </a:fld>
            <a:endParaRPr lang="en-US"/>
          </a:p>
        </p:txBody>
      </p:sp>
    </p:spTree>
    <p:extLst>
      <p:ext uri="{BB962C8B-B14F-4D97-AF65-F5344CB8AC3E}">
        <p14:creationId xmlns:p14="http://schemas.microsoft.com/office/powerpoint/2010/main" val="1470317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link to “DVSE” and to the app</a:t>
            </a:r>
          </a:p>
        </p:txBody>
      </p:sp>
      <p:sp>
        <p:nvSpPr>
          <p:cNvPr id="3" name="Content Placeholder 2"/>
          <p:cNvSpPr>
            <a:spLocks noGrp="1"/>
          </p:cNvSpPr>
          <p:nvPr>
            <p:ph idx="1"/>
          </p:nvPr>
        </p:nvSpPr>
        <p:spPr/>
        <p:txBody>
          <a:bodyPr>
            <a:normAutofit/>
          </a:bodyPr>
          <a:lstStyle/>
          <a:p>
            <a:r>
              <a:rPr lang="en-US" dirty="0"/>
              <a:t>You have the source</a:t>
            </a:r>
          </a:p>
          <a:p>
            <a:r>
              <a:rPr lang="en-US" dirty="0"/>
              <a:t>Debug enclave is less worthy target</a:t>
            </a:r>
          </a:p>
          <a:p>
            <a:r>
              <a:rPr lang="en-US" dirty="0"/>
              <a:t>If you cannot sign the enclave – try to break in pre-release mode</a:t>
            </a:r>
          </a:p>
          <a:p>
            <a:r>
              <a:rPr lang="en-US" dirty="0">
                <a:hlinkClick r:id="rId3"/>
              </a:rPr>
              <a:t>https://github.com/wireshrink/RECONMTL-2017</a:t>
            </a:r>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28</a:t>
            </a:fld>
            <a:endParaRPr lang="en-US"/>
          </a:p>
        </p:txBody>
      </p:sp>
    </p:spTree>
    <p:extLst>
      <p:ext uri="{BB962C8B-B14F-4D97-AF65-F5344CB8AC3E}">
        <p14:creationId xmlns:p14="http://schemas.microsoft.com/office/powerpoint/2010/main" val="3008777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“DVSE” code quality</a:t>
            </a:r>
          </a:p>
        </p:txBody>
      </p:sp>
      <p:sp>
        <p:nvSpPr>
          <p:cNvPr id="3" name="Content Placeholder 2"/>
          <p:cNvSpPr>
            <a:spLocks noGrp="1"/>
          </p:cNvSpPr>
          <p:nvPr>
            <p:ph idx="1"/>
          </p:nvPr>
        </p:nvSpPr>
        <p:spPr/>
        <p:txBody>
          <a:bodyPr/>
          <a:lstStyle/>
          <a:p>
            <a:r>
              <a:rPr lang="en-US" dirty="0"/>
              <a:t>All mistakes deliberately inserted to “DVSE” were observed in real life in “finished” or “near to production” quality code more than one time</a:t>
            </a:r>
          </a:p>
          <a:p>
            <a:pPr lvl="1"/>
            <a:r>
              <a:rPr lang="en-US" dirty="0"/>
              <a:t>To my best knowledge these mistakes are fixed</a:t>
            </a:r>
          </a:p>
          <a:p>
            <a:pPr lvl="1"/>
            <a:r>
              <a:rPr lang="en-US" dirty="0"/>
              <a:t>Some of these mistakes deliberately are made a bit easier to exploit</a:t>
            </a:r>
          </a:p>
          <a:p>
            <a:pPr lvl="1"/>
            <a:r>
              <a:rPr lang="en-US" dirty="0"/>
              <a:t>Probably there are other not intentional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29</a:t>
            </a:fld>
            <a:endParaRPr lang="en-US"/>
          </a:p>
        </p:txBody>
      </p:sp>
    </p:spTree>
    <p:extLst>
      <p:ext uri="{BB962C8B-B14F-4D97-AF65-F5344CB8AC3E}">
        <p14:creationId xmlns:p14="http://schemas.microsoft.com/office/powerpoint/2010/main" val="250105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and special note on the time allocation</a:t>
            </a:r>
          </a:p>
        </p:txBody>
      </p:sp>
      <p:sp>
        <p:nvSpPr>
          <p:cNvPr id="3" name="Content Placeholder 2"/>
          <p:cNvSpPr>
            <a:spLocks noGrp="1"/>
          </p:cNvSpPr>
          <p:nvPr>
            <p:ph idx="1"/>
          </p:nvPr>
        </p:nvSpPr>
        <p:spPr/>
        <p:txBody>
          <a:bodyPr>
            <a:normAutofit fontScale="92500" lnSpcReduction="10000"/>
          </a:bodyPr>
          <a:lstStyle/>
          <a:p>
            <a:r>
              <a:rPr lang="en-US" dirty="0"/>
              <a:t>Damn Vulnerable approach</a:t>
            </a:r>
          </a:p>
          <a:p>
            <a:r>
              <a:rPr lang="en-US" dirty="0"/>
              <a:t>SGX Enclave and threat model change</a:t>
            </a:r>
          </a:p>
          <a:p>
            <a:r>
              <a:rPr lang="en-US" dirty="0"/>
              <a:t>PSW (platform software), SDK and the structure of applications with SGX enclave</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a:t>
            </a:fld>
            <a:endParaRPr lang="en-US"/>
          </a:p>
        </p:txBody>
      </p:sp>
    </p:spTree>
    <p:extLst>
      <p:ext uri="{BB962C8B-B14F-4D97-AF65-F5344CB8AC3E}">
        <p14:creationId xmlns:p14="http://schemas.microsoft.com/office/powerpoint/2010/main" val="61297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DVSE and Target application properties</a:t>
            </a:r>
          </a:p>
        </p:txBody>
      </p:sp>
      <p:sp>
        <p:nvSpPr>
          <p:cNvPr id="3" name="Content Placeholder 2"/>
          <p:cNvSpPr>
            <a:spLocks noGrp="1"/>
          </p:cNvSpPr>
          <p:nvPr>
            <p:ph idx="1"/>
          </p:nvPr>
        </p:nvSpPr>
        <p:spPr/>
        <p:txBody>
          <a:bodyPr/>
          <a:lstStyle/>
          <a:p>
            <a:r>
              <a:rPr lang="en-US" dirty="0"/>
              <a:t>Available on Windows</a:t>
            </a:r>
          </a:p>
          <a:p>
            <a:r>
              <a:rPr lang="en-US" dirty="0"/>
              <a:t>Planned to be available on Linux</a:t>
            </a:r>
          </a:p>
          <a:p>
            <a:r>
              <a:rPr lang="en-US" dirty="0"/>
              <a:t>Made vulnerable INTENTIONALLY</a:t>
            </a:r>
          </a:p>
          <a:p>
            <a:r>
              <a:rPr lang="en-US" dirty="0"/>
              <a:t>Very much sample and stack overflow driven</a:t>
            </a:r>
          </a:p>
          <a:p>
            <a:r>
              <a:rPr lang="en-US" dirty="0"/>
              <a:t>DON’T USE THIS CODE IN PRODUCTION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30</a:t>
            </a:fld>
            <a:endParaRPr lang="en-US"/>
          </a:p>
        </p:txBody>
      </p:sp>
    </p:spTree>
    <p:extLst>
      <p:ext uri="{BB962C8B-B14F-4D97-AF65-F5344CB8AC3E}">
        <p14:creationId xmlns:p14="http://schemas.microsoft.com/office/powerpoint/2010/main" val="206634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a:t>
            </a:r>
          </a:p>
        </p:txBody>
      </p:sp>
      <p:sp>
        <p:nvSpPr>
          <p:cNvPr id="3" name="Content Placeholder 2"/>
          <p:cNvSpPr>
            <a:spLocks noGrp="1"/>
          </p:cNvSpPr>
          <p:nvPr>
            <p:ph idx="1"/>
          </p:nvPr>
        </p:nvSpPr>
        <p:spPr/>
        <p:txBody>
          <a:bodyPr>
            <a:normAutofit/>
          </a:bodyPr>
          <a:lstStyle/>
          <a:p>
            <a:r>
              <a:rPr lang="en-US" dirty="0"/>
              <a:t>Client (C/C++, in scope, QT5 based, with “DVSE”)</a:t>
            </a:r>
          </a:p>
          <a:p>
            <a:pPr lvl="1"/>
            <a:r>
              <a:rPr lang="en-US" dirty="0"/>
              <a:t>Functionality</a:t>
            </a:r>
          </a:p>
          <a:p>
            <a:pPr lvl="2"/>
            <a:r>
              <a:rPr lang="en-US" dirty="0"/>
              <a:t>“Time limited” VOD </a:t>
            </a:r>
          </a:p>
          <a:p>
            <a:pPr lvl="2"/>
            <a:r>
              <a:rPr lang="en-US" dirty="0"/>
              <a:t>“Secure” media storage </a:t>
            </a:r>
          </a:p>
          <a:p>
            <a:pPr lvl="2"/>
            <a:r>
              <a:rPr lang="en-US" dirty="0"/>
              <a:t>“Secure” local media library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31</a:t>
            </a:fld>
            <a:endParaRPr lang="en-US"/>
          </a:p>
        </p:txBody>
      </p:sp>
    </p:spTree>
    <p:extLst>
      <p:ext uri="{BB962C8B-B14F-4D97-AF65-F5344CB8AC3E}">
        <p14:creationId xmlns:p14="http://schemas.microsoft.com/office/powerpoint/2010/main" val="2111543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 </a:t>
            </a:r>
          </a:p>
        </p:txBody>
      </p:sp>
      <p:sp>
        <p:nvSpPr>
          <p:cNvPr id="3" name="Content Placeholder 2"/>
          <p:cNvSpPr>
            <a:spLocks noGrp="1"/>
          </p:cNvSpPr>
          <p:nvPr>
            <p:ph idx="1"/>
          </p:nvPr>
        </p:nvSpPr>
        <p:spPr/>
        <p:txBody>
          <a:bodyPr/>
          <a:lstStyle/>
          <a:p>
            <a:pPr lvl="1"/>
            <a:r>
              <a:rPr lang="en-US" dirty="0"/>
              <a:t>Assumed to be protected with obfuscation and anti-debugging in the real life target </a:t>
            </a:r>
          </a:p>
          <a:p>
            <a:pPr lvl="2"/>
            <a:r>
              <a:rPr lang="en-US" dirty="0"/>
              <a:t>Defeating of which is definitely not the point - you have the original source code</a:t>
            </a:r>
          </a:p>
          <a:p>
            <a:pPr lvl="2"/>
            <a:r>
              <a:rPr lang="en-US" dirty="0"/>
              <a:t>Not used here: it is an exercise </a:t>
            </a:r>
          </a:p>
          <a:p>
            <a:pPr lvl="1"/>
            <a:r>
              <a:rPr lang="en-US" dirty="0"/>
              <a:t>Assumed to be protected with remote attestation</a:t>
            </a:r>
          </a:p>
          <a:p>
            <a:pPr lvl="2"/>
            <a:r>
              <a:rPr lang="en-US" dirty="0"/>
              <a:t>Not used here: it is an exercise </a:t>
            </a:r>
          </a:p>
          <a:p>
            <a:pPr lvl="1"/>
            <a:r>
              <a:rPr lang="en-US" u="sng" dirty="0"/>
              <a:t>The goal is not to hack the application, but to hack the badly written SGX enclave</a:t>
            </a:r>
          </a:p>
          <a:p>
            <a:pPr lvl="1"/>
            <a:r>
              <a:rPr lang="en-US" u="sng" dirty="0"/>
              <a:t>GOAL: to create your own application that decrypts movies encrypted by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32</a:t>
            </a:fld>
            <a:endParaRPr lang="en-US"/>
          </a:p>
        </p:txBody>
      </p:sp>
    </p:spTree>
    <p:extLst>
      <p:ext uri="{BB962C8B-B14F-4D97-AF65-F5344CB8AC3E}">
        <p14:creationId xmlns:p14="http://schemas.microsoft.com/office/powerpoint/2010/main" val="820964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server</a:t>
            </a:r>
          </a:p>
        </p:txBody>
      </p:sp>
      <p:sp>
        <p:nvSpPr>
          <p:cNvPr id="3" name="Content Placeholder 2"/>
          <p:cNvSpPr>
            <a:spLocks noGrp="1"/>
          </p:cNvSpPr>
          <p:nvPr>
            <p:ph idx="1"/>
          </p:nvPr>
        </p:nvSpPr>
        <p:spPr/>
        <p:txBody>
          <a:bodyPr/>
          <a:lstStyle/>
          <a:p>
            <a:r>
              <a:rPr lang="en-US" dirty="0"/>
              <a:t>Server (out of scope, feel free to dig and use for debugging)</a:t>
            </a:r>
          </a:p>
          <a:p>
            <a:pPr lvl="1"/>
            <a:r>
              <a:rPr lang="en-US" dirty="0"/>
              <a:t>Very simple thing that gives all files encrypted according to configuration</a:t>
            </a:r>
          </a:p>
          <a:p>
            <a:pPr lvl="1"/>
            <a:r>
              <a:rPr lang="en-US" dirty="0"/>
              <a:t>SSL with self-signed certificates (sha1 of the certificate is checked inside the enclave)</a:t>
            </a:r>
          </a:p>
          <a:p>
            <a:pPr lvl="1"/>
            <a:r>
              <a:rPr lang="en-US" dirty="0"/>
              <a:t>I added some public domain cartoons as a  media examples</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33</a:t>
            </a:fld>
            <a:endParaRPr lang="en-US"/>
          </a:p>
        </p:txBody>
      </p:sp>
    </p:spTree>
    <p:extLst>
      <p:ext uri="{BB962C8B-B14F-4D97-AF65-F5344CB8AC3E}">
        <p14:creationId xmlns:p14="http://schemas.microsoft.com/office/powerpoint/2010/main" val="116951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 how to use</a:t>
            </a:r>
          </a:p>
        </p:txBody>
      </p:sp>
      <p:sp>
        <p:nvSpPr>
          <p:cNvPr id="3" name="Content Placeholder 2"/>
          <p:cNvSpPr>
            <a:spLocks noGrp="1"/>
          </p:cNvSpPr>
          <p:nvPr>
            <p:ph idx="1"/>
          </p:nvPr>
        </p:nvSpPr>
        <p:spPr/>
        <p:txBody>
          <a:bodyPr>
            <a:normAutofit lnSpcReduction="10000"/>
          </a:bodyPr>
          <a:lstStyle/>
          <a:p>
            <a:r>
              <a:rPr lang="en-US" dirty="0"/>
              <a:t>Install QT5, SGX SDK and PSW</a:t>
            </a:r>
          </a:p>
          <a:p>
            <a:r>
              <a:rPr lang="en-US" dirty="0"/>
              <a:t>Clone and compile the code</a:t>
            </a:r>
          </a:p>
          <a:p>
            <a:pPr lvl="1"/>
            <a:r>
              <a:rPr lang="en-US" dirty="0"/>
              <a:t>Write me if you have problems (wireshrink@gmail.com)</a:t>
            </a:r>
          </a:p>
          <a:p>
            <a:r>
              <a:rPr lang="en-US" dirty="0"/>
              <a:t>Run server on a local machine(media is already inside, public domain cartoons)</a:t>
            </a:r>
          </a:p>
          <a:p>
            <a:r>
              <a:rPr lang="en-US" dirty="0"/>
              <a:t>Run client on the local machine or in simulator</a:t>
            </a:r>
          </a:p>
          <a:p>
            <a:r>
              <a:rPr lang="en-US" dirty="0"/>
              <a:t>Use, hack, enjoy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34</a:t>
            </a:fld>
            <a:endParaRPr lang="en-US"/>
          </a:p>
        </p:txBody>
      </p:sp>
    </p:spTree>
    <p:extLst>
      <p:ext uri="{BB962C8B-B14F-4D97-AF65-F5344CB8AC3E}">
        <p14:creationId xmlns:p14="http://schemas.microsoft.com/office/powerpoint/2010/main" val="3131579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the balance between spoilers and the presentation</a:t>
            </a:r>
            <a:endParaRPr lang="ru-RU" dirty="0"/>
          </a:p>
        </p:txBody>
      </p:sp>
      <p:sp>
        <p:nvSpPr>
          <p:cNvPr id="3" name="Объект 2"/>
          <p:cNvSpPr>
            <a:spLocks noGrp="1"/>
          </p:cNvSpPr>
          <p:nvPr>
            <p:ph idx="1"/>
          </p:nvPr>
        </p:nvSpPr>
        <p:spPr/>
        <p:txBody>
          <a:bodyPr/>
          <a:lstStyle/>
          <a:p>
            <a:r>
              <a:rPr lang="en-US" dirty="0"/>
              <a:t>WKMs (worst known methods, as opposed to BKM)</a:t>
            </a:r>
          </a:p>
          <a:p>
            <a:r>
              <a:rPr lang="en-US" dirty="0"/>
              <a:t>Not too much spoilers ahead, but the general spirit of the things is kept</a:t>
            </a:r>
          </a:p>
          <a:p>
            <a:endParaRPr lang="en-US" dirty="0"/>
          </a:p>
          <a:p>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35</a:t>
            </a:fld>
            <a:endParaRPr lang="en-US"/>
          </a:p>
        </p:txBody>
      </p:sp>
    </p:spTree>
    <p:extLst>
      <p:ext uri="{BB962C8B-B14F-4D97-AF65-F5344CB8AC3E}">
        <p14:creationId xmlns:p14="http://schemas.microsoft.com/office/powerpoint/2010/main" val="73520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lnSpcReduction="10000"/>
          </a:bodyPr>
          <a:lstStyle/>
          <a:p>
            <a:r>
              <a:rPr lang="en-US" dirty="0"/>
              <a:t>Bad design</a:t>
            </a:r>
          </a:p>
          <a:p>
            <a:pPr lvl="1"/>
            <a:r>
              <a:rPr lang="en-US" dirty="0"/>
              <a:t>No attestation</a:t>
            </a:r>
          </a:p>
          <a:p>
            <a:pPr lvl="1"/>
            <a:r>
              <a:rPr lang="en-US" dirty="0"/>
              <a:t>Possibility to exclude the enclave from the process</a:t>
            </a:r>
          </a:p>
          <a:p>
            <a:pPr lvl="1"/>
            <a:r>
              <a:rPr lang="en-US" dirty="0"/>
              <a:t>Trusting that enclave will not run with other application</a:t>
            </a:r>
          </a:p>
          <a:p>
            <a:r>
              <a:rPr lang="en-US" dirty="0"/>
              <a:t>Bad crypto</a:t>
            </a:r>
          </a:p>
          <a:p>
            <a:pPr lvl="1"/>
            <a:r>
              <a:rPr lang="en-US" dirty="0"/>
              <a:t>Key material and AES GCM IV exhaustion with sealing </a:t>
            </a:r>
          </a:p>
          <a:p>
            <a:pPr lvl="1"/>
            <a:r>
              <a:rPr lang="en-US" dirty="0"/>
              <a:t>Not constant time crypto and other sensitive algorithms</a:t>
            </a:r>
          </a:p>
          <a:p>
            <a:pPr lvl="1"/>
            <a:r>
              <a:rPr lang="en-US" dirty="0"/>
              <a:t>Writing crypto code all alone (call your crypto PhD to avoid this)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36</a:t>
            </a:fld>
            <a:endParaRPr lang="en-US"/>
          </a:p>
        </p:txBody>
      </p:sp>
    </p:spTree>
    <p:extLst>
      <p:ext uri="{BB962C8B-B14F-4D97-AF65-F5344CB8AC3E}">
        <p14:creationId xmlns:p14="http://schemas.microsoft.com/office/powerpoint/2010/main" val="20240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a:bodyPr>
          <a:lstStyle/>
          <a:p>
            <a:r>
              <a:rPr lang="en-US" dirty="0"/>
              <a:t>Bad random</a:t>
            </a:r>
          </a:p>
          <a:p>
            <a:pPr lvl="1"/>
            <a:r>
              <a:rPr lang="en-US" dirty="0"/>
              <a:t>Custom random numbers generation </a:t>
            </a:r>
          </a:p>
          <a:p>
            <a:r>
              <a:rPr lang="en-US" dirty="0"/>
              <a:t>Trusting the untrusted components</a:t>
            </a:r>
          </a:p>
          <a:p>
            <a:pPr lvl="1"/>
            <a:r>
              <a:rPr lang="en-US" dirty="0"/>
              <a:t>They are called untrusted for a reason</a:t>
            </a:r>
          </a:p>
          <a:p>
            <a:r>
              <a:rPr lang="en-US" dirty="0"/>
              <a:t>Enclave as a confused deputy</a:t>
            </a:r>
          </a:p>
          <a:p>
            <a:pPr lvl="1"/>
            <a:r>
              <a:rPr lang="en-US" dirty="0"/>
              <a:t>Decryption APIs available for free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37</a:t>
            </a:fld>
            <a:endParaRPr lang="en-US"/>
          </a:p>
        </p:txBody>
      </p:sp>
    </p:spTree>
    <p:extLst>
      <p:ext uri="{BB962C8B-B14F-4D97-AF65-F5344CB8AC3E}">
        <p14:creationId xmlns:p14="http://schemas.microsoft.com/office/powerpoint/2010/main" val="26187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Misconfiguration of the enclave</a:t>
            </a:r>
          </a:p>
          <a:p>
            <a:pPr lvl="1"/>
            <a:r>
              <a:rPr lang="en-US" dirty="0"/>
              <a:t>Debug enclave sent to to production</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38</a:t>
            </a:fld>
            <a:endParaRPr lang="en-US"/>
          </a:p>
        </p:txBody>
      </p:sp>
    </p:spTree>
    <p:extLst>
      <p:ext uri="{BB962C8B-B14F-4D97-AF65-F5344CB8AC3E}">
        <p14:creationId xmlns:p14="http://schemas.microsoft.com/office/powerpoint/2010/main" val="9989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39</a:t>
            </a:fld>
            <a:endParaRPr lang="en-US"/>
          </a:p>
        </p:txBody>
      </p:sp>
    </p:spTree>
    <p:extLst>
      <p:ext uri="{BB962C8B-B14F-4D97-AF65-F5344CB8AC3E}">
        <p14:creationId xmlns:p14="http://schemas.microsoft.com/office/powerpoint/2010/main" val="76407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Damn vulnerable approach</a:t>
            </a:r>
          </a:p>
        </p:txBody>
      </p:sp>
      <p:sp>
        <p:nvSpPr>
          <p:cNvPr id="3" name="Content Placeholder 2"/>
          <p:cNvSpPr>
            <a:spLocks noGrp="1"/>
          </p:cNvSpPr>
          <p:nvPr>
            <p:ph idx="1"/>
          </p:nvPr>
        </p:nvSpPr>
        <p:spPr/>
        <p:txBody>
          <a:bodyPr>
            <a:normAutofit lnSpcReduction="10000"/>
          </a:bodyPr>
          <a:lstStyle/>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a:t>
            </a:fld>
            <a:endParaRPr lang="en-US"/>
          </a:p>
        </p:txBody>
      </p:sp>
    </p:spTree>
    <p:extLst>
      <p:ext uri="{BB962C8B-B14F-4D97-AF65-F5344CB8AC3E}">
        <p14:creationId xmlns:p14="http://schemas.microsoft.com/office/powerpoint/2010/main" val="34174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by fuzzing and code review</a:t>
            </a:r>
          </a:p>
        </p:txBody>
      </p:sp>
      <p:sp>
        <p:nvSpPr>
          <p:cNvPr id="3" name="Content Placeholder 2"/>
          <p:cNvSpPr>
            <a:spLocks noGrp="1"/>
          </p:cNvSpPr>
          <p:nvPr>
            <p:ph idx="1"/>
          </p:nvPr>
        </p:nvSpPr>
        <p:spPr/>
        <p:txBody>
          <a:bodyPr/>
          <a:lstStyle/>
          <a:p>
            <a:r>
              <a:rPr lang="en-US" dirty="0"/>
              <a:t>Well known vulnerabilities such as not checked inputs or buffer overflows(enclave will not make your code secure if it has mistakes inside)</a:t>
            </a:r>
          </a:p>
          <a:p>
            <a:r>
              <a:rPr lang="en-US" dirty="0"/>
              <a:t>Accessing not secure memory from the enclave</a:t>
            </a:r>
          </a:p>
          <a:p>
            <a:pPr lvl="1"/>
            <a:r>
              <a:rPr lang="en-US" dirty="0"/>
              <a:t>Don’t write outside of enclave yourself.</a:t>
            </a:r>
          </a:p>
          <a:p>
            <a:r>
              <a:rPr lang="en-US" dirty="0"/>
              <a:t>Note: most of really interesting things almost can not be found dynamically</a:t>
            </a:r>
          </a:p>
          <a:p>
            <a:pPr lvl="1"/>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40</a:t>
            </a:fld>
            <a:endParaRPr lang="en-US"/>
          </a:p>
        </p:txBody>
      </p:sp>
    </p:spTree>
    <p:extLst>
      <p:ext uri="{BB962C8B-B14F-4D97-AF65-F5344CB8AC3E}">
        <p14:creationId xmlns:p14="http://schemas.microsoft.com/office/powerpoint/2010/main" val="37098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Let’s find secret exfiltration by mistake </a:t>
            </a:r>
          </a:p>
          <a:p>
            <a:r>
              <a:rPr lang="en-US" dirty="0"/>
              <a:t>I’d be glad to help you to find all the rest</a:t>
            </a:r>
          </a:p>
          <a:p>
            <a:r>
              <a:rPr lang="en-US" dirty="0"/>
              <a:t>Walkthrough will be published as soon as possible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41</a:t>
            </a:fld>
            <a:endParaRPr lang="en-US"/>
          </a:p>
        </p:txBody>
      </p:sp>
    </p:spTree>
    <p:extLst>
      <p:ext uri="{BB962C8B-B14F-4D97-AF65-F5344CB8AC3E}">
        <p14:creationId xmlns:p14="http://schemas.microsoft.com/office/powerpoint/2010/main" val="4064093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in the FIELD</a:t>
            </a:r>
          </a:p>
        </p:txBody>
      </p:sp>
      <p:sp>
        <p:nvSpPr>
          <p:cNvPr id="3" name="Content Placeholder 2"/>
          <p:cNvSpPr>
            <a:spLocks noGrp="1"/>
          </p:cNvSpPr>
          <p:nvPr>
            <p:ph idx="1"/>
          </p:nvPr>
        </p:nvSpPr>
        <p:spPr/>
        <p:txBody>
          <a:bodyPr/>
          <a:lstStyle/>
          <a:p>
            <a:r>
              <a:rPr lang="en-US" dirty="0"/>
              <a:t>Static code analysis tools such as </a:t>
            </a:r>
            <a:r>
              <a:rPr lang="en-US" dirty="0" err="1"/>
              <a:t>Klocwork</a:t>
            </a:r>
            <a:r>
              <a:rPr lang="en-US" dirty="0"/>
              <a:t> </a:t>
            </a:r>
          </a:p>
          <a:p>
            <a:r>
              <a:rPr lang="en-US" dirty="0"/>
              <a:t>Manual architecture, code, crypto, and build review (reminder </a:t>
            </a:r>
            <a:r>
              <a:rPr lang="mr-IN" dirty="0"/>
              <a:t>–</a:t>
            </a:r>
            <a:r>
              <a:rPr lang="en-US" dirty="0"/>
              <a:t> code is usually small)</a:t>
            </a:r>
          </a:p>
          <a:p>
            <a:r>
              <a:rPr lang="en-US" dirty="0"/>
              <a:t>Fuzzing the enclave (with a kind help of edger8r tool, both from OCALL and ECALL sides)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42</a:t>
            </a:fld>
            <a:endParaRPr lang="en-US"/>
          </a:p>
        </p:txBody>
      </p:sp>
    </p:spTree>
    <p:extLst>
      <p:ext uri="{BB962C8B-B14F-4D97-AF65-F5344CB8AC3E}">
        <p14:creationId xmlns:p14="http://schemas.microsoft.com/office/powerpoint/2010/main" val="418543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BTW, Intel opened a bug bounty program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a:hlinkClick r:id="rId3"/>
              </a:rPr>
              <a:t>https://security-center.intel.com/BugBountyProgram.aspx</a:t>
            </a:r>
            <a:endParaRPr lang="en-US" dirty="0"/>
          </a:p>
          <a:p>
            <a:r>
              <a:rPr lang="en-US" dirty="0"/>
              <a:t>All the PSW is a critical part of the infrastructure</a:t>
            </a:r>
          </a:p>
          <a:p>
            <a:pPr lvl="1"/>
            <a:r>
              <a:rPr lang="en-US" dirty="0"/>
              <a:t>Bugs which are found sooner are easier to cure</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43</a:t>
            </a:fld>
            <a:endParaRPr lang="en-US"/>
          </a:p>
        </p:txBody>
      </p:sp>
    </p:spTree>
    <p:extLst>
      <p:ext uri="{BB962C8B-B14F-4D97-AF65-F5344CB8AC3E}">
        <p14:creationId xmlns:p14="http://schemas.microsoft.com/office/powerpoint/2010/main" val="21067384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41E693-AAC6-490E-AAB9-F3263105878D}"/>
              </a:ext>
            </a:extLst>
          </p:cNvPr>
          <p:cNvSpPr>
            <a:spLocks noGrp="1"/>
          </p:cNvSpPr>
          <p:nvPr>
            <p:ph type="title"/>
          </p:nvPr>
        </p:nvSpPr>
        <p:spPr/>
        <p:txBody>
          <a:bodyPr/>
          <a:lstStyle/>
          <a:p>
            <a:r>
              <a:rPr lang="en-US" dirty="0"/>
              <a:t>Future work (order doesn’t matter)</a:t>
            </a:r>
          </a:p>
        </p:txBody>
      </p:sp>
      <p:sp>
        <p:nvSpPr>
          <p:cNvPr id="3" name="מציין מיקום תוכן 2">
            <a:extLst>
              <a:ext uri="{FF2B5EF4-FFF2-40B4-BE49-F238E27FC236}">
                <a16:creationId xmlns:a16="http://schemas.microsoft.com/office/drawing/2014/main" id="{40D7FADA-349C-4F46-A92A-84063BD0ED85}"/>
              </a:ext>
            </a:extLst>
          </p:cNvPr>
          <p:cNvSpPr>
            <a:spLocks noGrp="1"/>
          </p:cNvSpPr>
          <p:nvPr>
            <p:ph idx="1"/>
          </p:nvPr>
        </p:nvSpPr>
        <p:spPr/>
        <p:txBody>
          <a:bodyPr/>
          <a:lstStyle/>
          <a:p>
            <a:r>
              <a:rPr lang="en-US" dirty="0"/>
              <a:t>Porting DVSE to Linux</a:t>
            </a:r>
          </a:p>
          <a:p>
            <a:r>
              <a:rPr lang="en-US" dirty="0"/>
              <a:t>Publishing walkthrough and exploits </a:t>
            </a:r>
          </a:p>
          <a:p>
            <a:r>
              <a:rPr lang="en-US" dirty="0"/>
              <a:t>Automatic deduction of the enclave ECALLs/OCALLs from binary analysis</a:t>
            </a:r>
          </a:p>
          <a:p>
            <a:r>
              <a:rPr lang="en-US" dirty="0"/>
              <a:t>Abstract interpretation and/or symbolic execution for fuzzing (again, enclave is small)</a:t>
            </a:r>
          </a:p>
        </p:txBody>
      </p:sp>
      <p:sp>
        <p:nvSpPr>
          <p:cNvPr id="4" name="מציין מיקום של מספר שקופית 3">
            <a:extLst>
              <a:ext uri="{FF2B5EF4-FFF2-40B4-BE49-F238E27FC236}">
                <a16:creationId xmlns:a16="http://schemas.microsoft.com/office/drawing/2014/main" id="{DCC7083C-F067-4A46-953F-24D561884803}"/>
              </a:ext>
            </a:extLst>
          </p:cNvPr>
          <p:cNvSpPr>
            <a:spLocks noGrp="1"/>
          </p:cNvSpPr>
          <p:nvPr>
            <p:ph type="sldNum" sz="quarter" idx="12"/>
          </p:nvPr>
        </p:nvSpPr>
        <p:spPr/>
        <p:txBody>
          <a:bodyPr/>
          <a:lstStyle/>
          <a:p>
            <a:fld id="{E49B20E1-BFBC-4C97-821D-580820242ED4}" type="slidenum">
              <a:rPr lang="en-US" smtClean="0"/>
              <a:t>44</a:t>
            </a:fld>
            <a:endParaRPr lang="en-US"/>
          </a:p>
        </p:txBody>
      </p:sp>
    </p:spTree>
    <p:extLst>
      <p:ext uri="{BB962C8B-B14F-4D97-AF65-F5344CB8AC3E}">
        <p14:creationId xmlns:p14="http://schemas.microsoft.com/office/powerpoint/2010/main" val="2338012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enclave – USEFUL links</a:t>
            </a:r>
          </a:p>
        </p:txBody>
      </p:sp>
      <p:sp>
        <p:nvSpPr>
          <p:cNvPr id="3" name="Content Placeholder 2"/>
          <p:cNvSpPr>
            <a:spLocks noGrp="1"/>
          </p:cNvSpPr>
          <p:nvPr>
            <p:ph idx="1"/>
          </p:nvPr>
        </p:nvSpPr>
        <p:spPr/>
        <p:txBody>
          <a:bodyPr>
            <a:normAutofit fontScale="62500" lnSpcReduction="20000"/>
          </a:bodyPr>
          <a:lstStyle/>
          <a:p>
            <a:r>
              <a:rPr lang="en-US" dirty="0"/>
              <a:t>Where to start : </a:t>
            </a:r>
            <a:r>
              <a:rPr lang="en-US" dirty="0">
                <a:hlinkClick r:id="rId3"/>
              </a:rPr>
              <a:t>https://software.intel.com/en-us/sgx</a:t>
            </a:r>
            <a:r>
              <a:rPr lang="en-US" dirty="0"/>
              <a:t> </a:t>
            </a:r>
          </a:p>
          <a:p>
            <a:r>
              <a:rPr lang="en-US" dirty="0"/>
              <a:t>ISCA 2015 SGX tutorial: </a:t>
            </a:r>
            <a:r>
              <a:rPr lang="en-US" dirty="0">
                <a:hlinkClick r:id="rId4"/>
              </a:rPr>
              <a:t>https://software.intel.com/sites/default/files/332680-002.pdf</a:t>
            </a:r>
            <a:endParaRPr lang="en-US" dirty="0"/>
          </a:p>
          <a:p>
            <a:r>
              <a:rPr lang="en-US" dirty="0"/>
              <a:t>Good external analysis: </a:t>
            </a:r>
            <a:r>
              <a:rPr lang="en-US" dirty="0">
                <a:hlinkClick r:id="rId5"/>
              </a:rPr>
              <a:t>http://eprint.iacr.org/2016/086.pdf</a:t>
            </a:r>
            <a:r>
              <a:rPr lang="en-US" dirty="0"/>
              <a:t> </a:t>
            </a:r>
          </a:p>
          <a:p>
            <a:r>
              <a:rPr lang="en-US" dirty="0"/>
              <a:t>For HW - SDM is the best: Vol. 3D : </a:t>
            </a:r>
            <a:r>
              <a:rPr lang="en-US" dirty="0">
                <a:hlinkClick r:id="rId6"/>
              </a:rPr>
              <a:t>http://www.intel.com/content/dam/www/public/us/en/documents/manuals/64-ia-32-architectures-software-developer-manual-325462.pdf</a:t>
            </a:r>
            <a:r>
              <a:rPr lang="en-US" dirty="0"/>
              <a:t> </a:t>
            </a:r>
          </a:p>
          <a:p>
            <a:r>
              <a:rPr lang="en-US" dirty="0"/>
              <a:t>Linux SDK and platform software</a:t>
            </a:r>
          </a:p>
          <a:p>
            <a:pPr lvl="1"/>
            <a:r>
              <a:rPr lang="en-US" dirty="0">
                <a:hlinkClick r:id="rId7"/>
              </a:rPr>
              <a:t>https://01.org/intel-softwareguard-extensions</a:t>
            </a:r>
            <a:r>
              <a:rPr lang="en-US" dirty="0"/>
              <a:t>  </a:t>
            </a:r>
          </a:p>
          <a:p>
            <a:pPr lvl="1"/>
            <a:r>
              <a:rPr lang="en-US" dirty="0">
                <a:hlinkClick r:id="rId8"/>
              </a:rPr>
              <a:t>https://github.com/01org/linux-sgx</a:t>
            </a:r>
            <a:r>
              <a:rPr lang="en-US" dirty="0"/>
              <a:t> </a:t>
            </a:r>
          </a:p>
          <a:p>
            <a:r>
              <a:rPr lang="en-US" dirty="0"/>
              <a:t>Enclave writers guide </a:t>
            </a:r>
            <a:r>
              <a:rPr lang="en-US" dirty="0">
                <a:hlinkClick r:id="rId9"/>
              </a:rPr>
              <a:t>https://software.intel.com/sites/default/files/managed/ae/48/Software-Guard-Extensions-Enclave-Writers-Guide.pdf</a:t>
            </a:r>
            <a:r>
              <a:rPr lang="en-US" dirty="0"/>
              <a:t>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45</a:t>
            </a:fld>
            <a:endParaRPr lang="en-US"/>
          </a:p>
        </p:txBody>
      </p:sp>
    </p:spTree>
    <p:extLst>
      <p:ext uri="{BB962C8B-B14F-4D97-AF65-F5344CB8AC3E}">
        <p14:creationId xmlns:p14="http://schemas.microsoft.com/office/powerpoint/2010/main" val="3255152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a:t>
            </a:r>
          </a:p>
        </p:txBody>
      </p:sp>
      <p:sp>
        <p:nvSpPr>
          <p:cNvPr id="3" name="Content Placeholder 2"/>
          <p:cNvSpPr>
            <a:spLocks noGrp="1"/>
          </p:cNvSpPr>
          <p:nvPr>
            <p:ph idx="1"/>
          </p:nvPr>
        </p:nvSpPr>
        <p:spPr/>
        <p:txBody>
          <a:bodyPr/>
          <a:lstStyle/>
          <a:p>
            <a:r>
              <a:rPr lang="en-US" dirty="0"/>
              <a:t>Lars Richter @ayeks.de</a:t>
            </a:r>
          </a:p>
          <a:p>
            <a:r>
              <a:rPr lang="en-US" dirty="0"/>
              <a:t>My colleagues – if you hear this – it was an honor to work with you and I wouldn’t find all these bugs alone.</a:t>
            </a:r>
          </a:p>
          <a:p>
            <a:r>
              <a:rPr lang="en-US" dirty="0"/>
              <a:t>Recon organizers. It’s an honor to present here.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46</a:t>
            </a:fld>
            <a:endParaRPr lang="en-US"/>
          </a:p>
        </p:txBody>
      </p:sp>
    </p:spTree>
    <p:extLst>
      <p:ext uri="{BB962C8B-B14F-4D97-AF65-F5344CB8AC3E}">
        <p14:creationId xmlns:p14="http://schemas.microsoft.com/office/powerpoint/2010/main" val="3110051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Please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47</a:t>
            </a:fld>
            <a:endParaRPr lang="en-US"/>
          </a:p>
        </p:txBody>
      </p:sp>
    </p:spTree>
    <p:extLst>
      <p:ext uri="{BB962C8B-B14F-4D97-AF65-F5344CB8AC3E}">
        <p14:creationId xmlns:p14="http://schemas.microsoft.com/office/powerpoint/2010/main" val="307387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85A3F79-B5FD-453E-87B1-16E7A0A22C98}"/>
              </a:ext>
            </a:extLst>
          </p:cNvPr>
          <p:cNvSpPr>
            <a:spLocks noGrp="1"/>
          </p:cNvSpPr>
          <p:nvPr>
            <p:ph type="title"/>
          </p:nvPr>
        </p:nvSpPr>
        <p:spPr/>
        <p:txBody>
          <a:bodyPr/>
          <a:lstStyle/>
          <a:p>
            <a:r>
              <a:rPr lang="en-US" dirty="0"/>
              <a:t>Thanks for watching </a:t>
            </a:r>
            <a:r>
              <a:rPr lang="en-US" dirty="0">
                <a:sym typeface="Wingdings" panose="05000000000000000000" pitchFamily="2" charset="2"/>
              </a:rPr>
              <a:t></a:t>
            </a:r>
            <a:endParaRPr lang="en-US" dirty="0"/>
          </a:p>
        </p:txBody>
      </p:sp>
      <p:sp>
        <p:nvSpPr>
          <p:cNvPr id="3" name="מציין מיקום תוכן 2">
            <a:extLst>
              <a:ext uri="{FF2B5EF4-FFF2-40B4-BE49-F238E27FC236}">
                <a16:creationId xmlns:a16="http://schemas.microsoft.com/office/drawing/2014/main" id="{E296E813-5662-455A-8B30-6B4B8556C8BB}"/>
              </a:ext>
            </a:extLst>
          </p:cNvPr>
          <p:cNvSpPr>
            <a:spLocks noGrp="1"/>
          </p:cNvSpPr>
          <p:nvPr>
            <p:ph idx="1"/>
          </p:nvPr>
        </p:nvSpPr>
        <p:spPr/>
        <p:txBody>
          <a:bodyPr/>
          <a:lstStyle/>
          <a:p>
            <a:r>
              <a:rPr lang="en-US" dirty="0"/>
              <a:t>Feel free to contact me </a:t>
            </a:r>
          </a:p>
          <a:p>
            <a:pPr lvl="1"/>
            <a:r>
              <a:rPr lang="en-US" dirty="0">
                <a:hlinkClick r:id="rId2"/>
              </a:rPr>
              <a:t>wireshrink@gmail.com</a:t>
            </a:r>
            <a:endParaRPr lang="en-US" dirty="0">
              <a:hlinkClick r:id="rId3"/>
            </a:endParaRPr>
          </a:p>
          <a:p>
            <a:pPr lvl="1"/>
            <a:r>
              <a:rPr lang="en-US" dirty="0">
                <a:hlinkClick r:id="rId3"/>
              </a:rPr>
              <a:t>@</a:t>
            </a:r>
            <a:r>
              <a:rPr lang="en-US" dirty="0" err="1">
                <a:hlinkClick r:id="rId3"/>
              </a:rPr>
              <a:t>wireshrink</a:t>
            </a:r>
            <a:r>
              <a:rPr lang="en-US" dirty="0"/>
              <a:t> (I’m not writing there, but you can send PM, and news about DVSE will appear there)</a:t>
            </a:r>
          </a:p>
        </p:txBody>
      </p:sp>
      <p:sp>
        <p:nvSpPr>
          <p:cNvPr id="4" name="מציין מיקום של מספר שקופית 3">
            <a:extLst>
              <a:ext uri="{FF2B5EF4-FFF2-40B4-BE49-F238E27FC236}">
                <a16:creationId xmlns:a16="http://schemas.microsoft.com/office/drawing/2014/main" id="{E56584D9-68B2-425F-9636-C9626FB3477A}"/>
              </a:ext>
            </a:extLst>
          </p:cNvPr>
          <p:cNvSpPr>
            <a:spLocks noGrp="1"/>
          </p:cNvSpPr>
          <p:nvPr>
            <p:ph type="sldNum" sz="quarter" idx="12"/>
          </p:nvPr>
        </p:nvSpPr>
        <p:spPr/>
        <p:txBody>
          <a:bodyPr/>
          <a:lstStyle/>
          <a:p>
            <a:fld id="{E49B20E1-BFBC-4C97-821D-580820242ED4}" type="slidenum">
              <a:rPr lang="en-US" smtClean="0"/>
              <a:t>48</a:t>
            </a:fld>
            <a:endParaRPr lang="en-US"/>
          </a:p>
        </p:txBody>
      </p:sp>
    </p:spTree>
    <p:extLst>
      <p:ext uri="{BB962C8B-B14F-4D97-AF65-F5344CB8AC3E}">
        <p14:creationId xmlns:p14="http://schemas.microsoft.com/office/powerpoint/2010/main" val="1697630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49</a:t>
            </a:fld>
            <a:endParaRPr lang="en-US"/>
          </a:p>
        </p:txBody>
      </p:sp>
    </p:spTree>
    <p:extLst>
      <p:ext uri="{BB962C8B-B14F-4D97-AF65-F5344CB8AC3E}">
        <p14:creationId xmlns:p14="http://schemas.microsoft.com/office/powerpoint/2010/main" val="811180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made a training target (DVSE)</a:t>
            </a:r>
          </a:p>
        </p:txBody>
      </p:sp>
      <p:sp>
        <p:nvSpPr>
          <p:cNvPr id="3" name="Content Placeholder 2"/>
          <p:cNvSpPr>
            <a:spLocks noGrp="1"/>
          </p:cNvSpPr>
          <p:nvPr>
            <p:ph idx="1"/>
          </p:nvPr>
        </p:nvSpPr>
        <p:spPr/>
        <p:txBody>
          <a:bodyPr/>
          <a:lstStyle/>
          <a:p>
            <a:r>
              <a:rPr lang="en-US" dirty="0"/>
              <a:t>Things like this are usually called “damn vulnerable”</a:t>
            </a:r>
          </a:p>
          <a:p>
            <a:r>
              <a:rPr lang="en-US" dirty="0"/>
              <a:t>All this presentation is intended to provide you a context around its usage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a:t>
            </a:fld>
            <a:endParaRPr lang="en-US"/>
          </a:p>
        </p:txBody>
      </p:sp>
    </p:spTree>
    <p:extLst>
      <p:ext uri="{BB962C8B-B14F-4D97-AF65-F5344CB8AC3E}">
        <p14:creationId xmlns:p14="http://schemas.microsoft.com/office/powerpoint/2010/main" val="93250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SGX sealing key derivation material</a:t>
            </a:r>
            <a:endParaRPr lang="ru-RU" dirty="0"/>
          </a:p>
        </p:txBody>
      </p:sp>
      <p:pic>
        <p:nvPicPr>
          <p:cNvPr id="5" name="Рисунок 4"/>
          <p:cNvPicPr>
            <a:picLocks noChangeAspect="1"/>
          </p:cNvPicPr>
          <p:nvPr/>
        </p:nvPicPr>
        <p:blipFill rotWithShape="1">
          <a:blip r:embed="rId3"/>
          <a:srcRect l="20086" t="38769" r="24273" b="24513"/>
          <a:stretch/>
        </p:blipFill>
        <p:spPr>
          <a:xfrm>
            <a:off x="684212" y="2128104"/>
            <a:ext cx="8534400" cy="3615267"/>
          </a:xfrm>
          <a:prstGeom prst="rect">
            <a:avLst/>
          </a:prstGeom>
        </p:spPr>
      </p:pic>
      <p:sp>
        <p:nvSpPr>
          <p:cNvPr id="6" name="TextBox 5"/>
          <p:cNvSpPr txBox="1"/>
          <p:nvPr/>
        </p:nvSpPr>
        <p:spPr>
          <a:xfrm>
            <a:off x="9556749" y="2249487"/>
            <a:ext cx="2489982" cy="2585323"/>
          </a:xfrm>
          <a:prstGeom prst="rect">
            <a:avLst/>
          </a:prstGeom>
          <a:noFill/>
        </p:spPr>
        <p:txBody>
          <a:bodyPr wrap="square" rtlCol="0">
            <a:spAutoFit/>
          </a:bodyPr>
          <a:lstStyle/>
          <a:p>
            <a:pPr marL="285750" indent="-285750">
              <a:buFont typeface="Arial" charset="0"/>
              <a:buChar char="•"/>
            </a:pPr>
            <a:r>
              <a:rPr lang="en-US" dirty="0"/>
              <a:t>+ Fuses, of course (CR_SEAL_FUSES in terms of SDM, the screenshot is from there)</a:t>
            </a:r>
          </a:p>
          <a:p>
            <a:pPr marL="285750" indent="-285750">
              <a:buFont typeface="Arial" charset="0"/>
              <a:buChar char="•"/>
            </a:pPr>
            <a:r>
              <a:rPr lang="en-US" dirty="0"/>
              <a:t>Note Sealing key </a:t>
            </a:r>
            <a:r>
              <a:rPr lang="mr-IN" dirty="0"/>
              <a:t>–</a:t>
            </a:r>
            <a:r>
              <a:rPr lang="en-US" dirty="0"/>
              <a:t> it is enclave or signer specific</a:t>
            </a:r>
          </a:p>
          <a:p>
            <a:pPr marL="285750" indent="-285750">
              <a:buFont typeface="Arial" charset="0"/>
              <a:buChar char="•"/>
            </a:pPr>
            <a:endParaRPr lang="ru-RU" dirty="0"/>
          </a:p>
        </p:txBody>
      </p:sp>
      <p:sp>
        <p:nvSpPr>
          <p:cNvPr id="3" name="מציין מיקום של מספר שקופית 2"/>
          <p:cNvSpPr>
            <a:spLocks noGrp="1"/>
          </p:cNvSpPr>
          <p:nvPr>
            <p:ph type="sldNum" sz="quarter" idx="12"/>
          </p:nvPr>
        </p:nvSpPr>
        <p:spPr/>
        <p:txBody>
          <a:bodyPr/>
          <a:lstStyle/>
          <a:p>
            <a:fld id="{E49B20E1-BFBC-4C97-821D-580820242ED4}" type="slidenum">
              <a:rPr lang="en-US" smtClean="0"/>
              <a:t>50</a:t>
            </a:fld>
            <a:endParaRPr lang="en-US"/>
          </a:p>
        </p:txBody>
      </p:sp>
    </p:spTree>
    <p:extLst>
      <p:ext uri="{BB962C8B-B14F-4D97-AF65-F5344CB8AC3E}">
        <p14:creationId xmlns:p14="http://schemas.microsoft.com/office/powerpoint/2010/main" val="1130062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can’t I sign it myself</a:t>
            </a:r>
          </a:p>
        </p:txBody>
      </p:sp>
      <p:sp>
        <p:nvSpPr>
          <p:cNvPr id="3" name="מציין מיקום תוכן 2"/>
          <p:cNvSpPr>
            <a:spLocks noGrp="1"/>
          </p:cNvSpPr>
          <p:nvPr>
            <p:ph idx="1"/>
          </p:nvPr>
        </p:nvSpPr>
        <p:spPr/>
        <p:txBody>
          <a:bodyPr>
            <a:normAutofit fontScale="55000" lnSpcReduction="20000"/>
          </a:bodyPr>
          <a:lstStyle/>
          <a:p>
            <a:r>
              <a:rPr lang="en-US" dirty="0">
                <a:hlinkClick r:id="rId2"/>
              </a:rPr>
              <a:t>https://software.intel.com/en-us/license/intel-software-guard-extensions-licensee-guide</a:t>
            </a:r>
            <a:endParaRPr lang="en-US" dirty="0"/>
          </a:p>
          <a:p>
            <a:pPr marL="0" indent="0">
              <a:buNone/>
            </a:pPr>
            <a:r>
              <a:rPr lang="en-US" dirty="0"/>
              <a:t>“ In addition, Licensees should:</a:t>
            </a:r>
          </a:p>
          <a:p>
            <a:pPr marL="0" indent="0">
              <a:buNone/>
            </a:pPr>
            <a:r>
              <a:rPr lang="en-US" dirty="0"/>
              <a:t>Observe industry secure coding best practices for software development to avoid vulnerabilities (such practices might include a secure software development framework, coding standards, data input validation, least access possible, secure logging, and so on).</a:t>
            </a:r>
          </a:p>
          <a:p>
            <a:pPr marL="0" indent="0">
              <a:buNone/>
            </a:pPr>
            <a:r>
              <a:rPr lang="en-US" dirty="0"/>
              <a:t>Address and fix significant security vulnerabilities within a reasonable time, or within a time frame established under existing disclosure arrangements between Intel and the Licensee, after becoming aware of the vulnerability.</a:t>
            </a:r>
          </a:p>
          <a:p>
            <a:pPr marL="0" indent="0">
              <a:buNone/>
            </a:pPr>
            <a:r>
              <a:rPr lang="en-US" dirty="0"/>
              <a:t>Ensure that the licensed application installer, or the operating environment in which the application resides, includes the most current Platform Software (PSW) Installer for Intel SGX.</a:t>
            </a:r>
          </a:p>
          <a:p>
            <a:pPr marL="0" indent="0">
              <a:buNone/>
            </a:pPr>
            <a:r>
              <a:rPr lang="en-US" dirty="0"/>
              <a:t>Ensure that end-users receive PSW updates via application update mechanism, or via the operating environment in which the application resides.</a:t>
            </a:r>
          </a:p>
          <a:p>
            <a:pPr marL="0" indent="0">
              <a:buNone/>
            </a:pPr>
            <a:r>
              <a:rPr lang="en-US" dirty="0"/>
              <a:t>Observe best industry practices to: (</a:t>
            </a:r>
            <a:r>
              <a:rPr lang="en-US" dirty="0" err="1"/>
              <a:t>i</a:t>
            </a:r>
            <a:r>
              <a:rPr lang="en-US" dirty="0"/>
              <a:t>) not write malware, spyware or other nuisance software; (ii) </a:t>
            </a:r>
            <a:r>
              <a:rPr lang="en-US" b="1" u="sng" dirty="0">
                <a:solidFill>
                  <a:srgbClr val="FF0000"/>
                </a:solidFill>
              </a:rPr>
              <a:t>not write poorly designed software that contains significant security vulnerabilities or that fails to deliver its security promise</a:t>
            </a:r>
            <a:r>
              <a:rPr lang="en-US" dirty="0"/>
              <a:t>.</a:t>
            </a:r>
          </a:p>
          <a:p>
            <a:pPr marL="0" indent="0">
              <a:buNone/>
            </a:pPr>
            <a:r>
              <a:rPr lang="en-US" dirty="0"/>
              <a:t>Construct Licensed Software Applications to enable complete removal on end user request, including removal of any sealed data.”</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51</a:t>
            </a:fld>
            <a:endParaRPr lang="en-US"/>
          </a:p>
        </p:txBody>
      </p:sp>
    </p:spTree>
    <p:extLst>
      <p:ext uri="{BB962C8B-B14F-4D97-AF65-F5344CB8AC3E}">
        <p14:creationId xmlns:p14="http://schemas.microsoft.com/office/powerpoint/2010/main" val="994950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involved crypto</a:t>
            </a:r>
          </a:p>
        </p:txBody>
      </p:sp>
      <p:sp>
        <p:nvSpPr>
          <p:cNvPr id="3" name="Content Placeholder 2"/>
          <p:cNvSpPr>
            <a:spLocks noGrp="1"/>
          </p:cNvSpPr>
          <p:nvPr>
            <p:ph idx="1"/>
          </p:nvPr>
        </p:nvSpPr>
        <p:spPr/>
        <p:txBody>
          <a:bodyPr/>
          <a:lstStyle/>
          <a:p>
            <a:r>
              <a:rPr lang="en-US" dirty="0"/>
              <a:t>AES GCM is used for sealing data</a:t>
            </a:r>
          </a:p>
          <a:p>
            <a:r>
              <a:rPr lang="en-US" dirty="0"/>
              <a:t>EPID and other things are out of scope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52</a:t>
            </a:fld>
            <a:endParaRPr lang="en-US"/>
          </a:p>
        </p:txBody>
      </p:sp>
    </p:spTree>
    <p:extLst>
      <p:ext uri="{BB962C8B-B14F-4D97-AF65-F5344CB8AC3E}">
        <p14:creationId xmlns:p14="http://schemas.microsoft.com/office/powerpoint/2010/main" val="2498105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instructions</a:t>
            </a:r>
          </a:p>
        </p:txBody>
      </p:sp>
      <p:sp>
        <p:nvSpPr>
          <p:cNvPr id="3" name="Content Placeholder 2"/>
          <p:cNvSpPr>
            <a:spLocks noGrp="1"/>
          </p:cNvSpPr>
          <p:nvPr>
            <p:ph idx="1"/>
          </p:nvPr>
        </p:nvSpPr>
        <p:spPr>
          <a:xfrm>
            <a:off x="1141412" y="1554481"/>
            <a:ext cx="10155583" cy="4254876"/>
          </a:xfrm>
        </p:spPr>
        <p:txBody>
          <a:bodyPr>
            <a:normAutofit fontScale="70000" lnSpcReduction="20000"/>
          </a:bodyPr>
          <a:lstStyle/>
          <a:p>
            <a:r>
              <a:rPr lang="en-US" dirty="0"/>
              <a:t>ENCLU and ENCLS instructions and their leafs(RAX is a leaf number)</a:t>
            </a:r>
          </a:p>
          <a:p>
            <a:r>
              <a:rPr lang="en-US" dirty="0"/>
              <a:t>Loading/creating</a:t>
            </a:r>
          </a:p>
          <a:p>
            <a:pPr lvl="1"/>
            <a:r>
              <a:rPr lang="en-US" dirty="0"/>
              <a:t>[</a:t>
            </a:r>
            <a:r>
              <a:rPr lang="en-US" b="1" dirty="0"/>
              <a:t>ENCLS</a:t>
            </a:r>
            <a:r>
              <a:rPr lang="en-US" dirty="0"/>
              <a:t>] EINIT, EADD, ECREATE, EREMOVE, EEXTEND</a:t>
            </a:r>
          </a:p>
          <a:p>
            <a:r>
              <a:rPr lang="en-US" dirty="0"/>
              <a:t>Maintaining</a:t>
            </a:r>
          </a:p>
          <a:p>
            <a:pPr lvl="1"/>
            <a:r>
              <a:rPr lang="en-US" dirty="0"/>
              <a:t>[</a:t>
            </a:r>
            <a:r>
              <a:rPr lang="en-US" b="1" dirty="0"/>
              <a:t>ENCLS</a:t>
            </a:r>
            <a:r>
              <a:rPr lang="en-US" dirty="0"/>
              <a:t>]ELDB, ELDU, EPA, EWB,ETRACK,</a:t>
            </a:r>
            <a:r>
              <a:rPr lang="en-US" u="sng" dirty="0"/>
              <a:t> EMODT</a:t>
            </a:r>
            <a:r>
              <a:rPr lang="en-US" dirty="0"/>
              <a:t>, </a:t>
            </a:r>
            <a:r>
              <a:rPr lang="en-US" u="sng" dirty="0"/>
              <a:t>EMODPR</a:t>
            </a:r>
            <a:r>
              <a:rPr lang="en-US" dirty="0"/>
              <a:t>, </a:t>
            </a:r>
            <a:r>
              <a:rPr lang="en-US" u="sng" dirty="0"/>
              <a:t>EAUG</a:t>
            </a:r>
          </a:p>
          <a:p>
            <a:pPr lvl="1"/>
            <a:r>
              <a:rPr lang="en-US" dirty="0"/>
              <a:t>[</a:t>
            </a:r>
            <a:r>
              <a:rPr lang="en-US" b="1" dirty="0"/>
              <a:t>ENCLU</a:t>
            </a:r>
            <a:r>
              <a:rPr lang="en-US" dirty="0"/>
              <a:t>]</a:t>
            </a:r>
            <a:r>
              <a:rPr lang="en-US" u="sng" dirty="0"/>
              <a:t>EMODPE</a:t>
            </a:r>
            <a:r>
              <a:rPr lang="en-US" dirty="0"/>
              <a:t>, </a:t>
            </a:r>
            <a:r>
              <a:rPr lang="en-US" u="sng" dirty="0"/>
              <a:t>EACCEPT</a:t>
            </a:r>
            <a:r>
              <a:rPr lang="en-US" dirty="0"/>
              <a:t>, </a:t>
            </a:r>
            <a:r>
              <a:rPr lang="en-US" u="sng" dirty="0"/>
              <a:t>EACCEPTCOPY</a:t>
            </a:r>
            <a:r>
              <a:rPr lang="en-US" dirty="0"/>
              <a:t> (SGX2 included)</a:t>
            </a:r>
          </a:p>
          <a:p>
            <a:r>
              <a:rPr lang="en-US" dirty="0"/>
              <a:t>Transitions</a:t>
            </a:r>
          </a:p>
          <a:p>
            <a:pPr lvl="1"/>
            <a:r>
              <a:rPr lang="en-US" dirty="0"/>
              <a:t>[</a:t>
            </a:r>
            <a:r>
              <a:rPr lang="en-US" b="1" dirty="0"/>
              <a:t>ENCLU</a:t>
            </a:r>
            <a:r>
              <a:rPr lang="en-US" dirty="0"/>
              <a:t>]EENTER, EEXIT, ERESUME</a:t>
            </a:r>
          </a:p>
          <a:p>
            <a:r>
              <a:rPr lang="en-US" dirty="0"/>
              <a:t>Debug</a:t>
            </a:r>
          </a:p>
          <a:p>
            <a:pPr lvl="1"/>
            <a:r>
              <a:rPr lang="en-US" dirty="0"/>
              <a:t>[</a:t>
            </a:r>
            <a:r>
              <a:rPr lang="en-US" b="1" dirty="0"/>
              <a:t>ENCLS</a:t>
            </a:r>
            <a:r>
              <a:rPr lang="en-US" dirty="0"/>
              <a:t>]EDBGREAD, EDBGWRITE</a:t>
            </a:r>
          </a:p>
          <a:p>
            <a:r>
              <a:rPr lang="en-US" dirty="0"/>
              <a:t>Crypto</a:t>
            </a:r>
          </a:p>
          <a:p>
            <a:pPr lvl="1"/>
            <a:r>
              <a:rPr lang="en-US" dirty="0"/>
              <a:t>[</a:t>
            </a:r>
            <a:r>
              <a:rPr lang="en-US" b="1" dirty="0"/>
              <a:t>ENCLU</a:t>
            </a:r>
            <a:r>
              <a:rPr lang="en-US" dirty="0"/>
              <a:t>]EGETKEY, EREPORT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53</a:t>
            </a:fld>
            <a:endParaRPr lang="en-US"/>
          </a:p>
        </p:txBody>
      </p:sp>
    </p:spTree>
    <p:extLst>
      <p:ext uri="{BB962C8B-B14F-4D97-AF65-F5344CB8AC3E}">
        <p14:creationId xmlns:p14="http://schemas.microsoft.com/office/powerpoint/2010/main" val="241081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SGX enclave</a:t>
            </a:r>
          </a:p>
        </p:txBody>
      </p:sp>
      <p:sp>
        <p:nvSpPr>
          <p:cNvPr id="3" name="Content Placeholder 2"/>
          <p:cNvSpPr>
            <a:spLocks noGrp="1"/>
          </p:cNvSpPr>
          <p:nvPr>
            <p:ph idx="1"/>
          </p:nvPr>
        </p:nvSpPr>
        <p:spPr>
          <a:xfrm>
            <a:off x="1141412" y="2231796"/>
            <a:ext cx="10510118" cy="4178431"/>
          </a:xfrm>
        </p:spPr>
        <p:txBody>
          <a:bodyPr>
            <a:normAutofit/>
          </a:bodyPr>
          <a:lstStyle/>
          <a:p>
            <a:r>
              <a:rPr lang="en-US" dirty="0"/>
              <a:t>SGX (software guard extensions) is a new Intel ‘s TEE and instruction set extension</a:t>
            </a:r>
          </a:p>
          <a:p>
            <a:pPr fontAlgn="base"/>
            <a:r>
              <a:rPr lang="en-US" dirty="0"/>
              <a:t>6th Generation Intel® Core™ Processor or newer</a:t>
            </a:r>
          </a:p>
          <a:p>
            <a:r>
              <a:rPr lang="en-US" dirty="0"/>
              <a:t>Main goal: to protects selected code and data from disclosure or modification. The  CPU-hardened SGX “enclaves” are protected areas of execution that increase security even on compromised platforms</a:t>
            </a:r>
          </a:p>
          <a:p>
            <a:r>
              <a:rPr lang="en-US" dirty="0"/>
              <a:t>SGX Enclave is distributed in .</a:t>
            </a:r>
            <a:r>
              <a:rPr lang="en-US" dirty="0" err="1"/>
              <a:t>dll</a:t>
            </a:r>
            <a:r>
              <a:rPr lang="en-US" dirty="0"/>
              <a:t>/.so form </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6</a:t>
            </a:fld>
            <a:endParaRPr lang="en-US"/>
          </a:p>
        </p:txBody>
      </p:sp>
    </p:spTree>
    <p:extLst>
      <p:ext uri="{BB962C8B-B14F-4D97-AF65-F5344CB8AC3E}">
        <p14:creationId xmlns:p14="http://schemas.microsoft.com/office/powerpoint/2010/main" val="6514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is it interesting ?</a:t>
            </a:r>
          </a:p>
        </p:txBody>
      </p:sp>
      <p:sp>
        <p:nvSpPr>
          <p:cNvPr id="3" name="מציין מיקום תוכן 2"/>
          <p:cNvSpPr>
            <a:spLocks noGrp="1"/>
          </p:cNvSpPr>
          <p:nvPr>
            <p:ph idx="1"/>
          </p:nvPr>
        </p:nvSpPr>
        <p:spPr/>
        <p:txBody>
          <a:bodyPr/>
          <a:lstStyle/>
          <a:p>
            <a:r>
              <a:rPr lang="en-US" dirty="0"/>
              <a:t>I like it</a:t>
            </a:r>
          </a:p>
          <a:p>
            <a:r>
              <a:rPr lang="en-US" dirty="0"/>
              <a:t>The first solution I know about where “security anchor” code is not “privileged”</a:t>
            </a:r>
          </a:p>
          <a:p>
            <a:r>
              <a:rPr lang="en-US" dirty="0"/>
              <a:t>I reviewed enough enclaves to make some (hopefully representative) conclusions about common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7</a:t>
            </a:fld>
            <a:endParaRPr lang="en-US"/>
          </a:p>
        </p:txBody>
      </p:sp>
    </p:spTree>
    <p:extLst>
      <p:ext uri="{BB962C8B-B14F-4D97-AF65-F5344CB8AC3E}">
        <p14:creationId xmlns:p14="http://schemas.microsoft.com/office/powerpoint/2010/main" val="166204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attack surface reduction</a:t>
            </a:r>
          </a:p>
        </p:txBody>
      </p:sp>
      <p:sp>
        <p:nvSpPr>
          <p:cNvPr id="3" name="Content Placeholder 2"/>
          <p:cNvSpPr>
            <a:spLocks noGrp="1"/>
          </p:cNvSpPr>
          <p:nvPr>
            <p:ph idx="1"/>
          </p:nvPr>
        </p:nvSpPr>
        <p:spPr>
          <a:xfrm>
            <a:off x="6605400" y="2349598"/>
            <a:ext cx="5169741" cy="3448051"/>
          </a:xfrm>
        </p:spPr>
        <p:txBody>
          <a:bodyPr>
            <a:normAutofit fontScale="92500" lnSpcReduction="10000"/>
          </a:bodyPr>
          <a:lstStyle/>
          <a:p>
            <a:r>
              <a:rPr lang="en-US" dirty="0"/>
              <a:t>The attack surface of the application is reduced to defined enclave interfaces</a:t>
            </a:r>
          </a:p>
          <a:p>
            <a:r>
              <a:rPr lang="en-US" dirty="0"/>
              <a:t>Privileged code can not access enclave’s internal state </a:t>
            </a:r>
          </a:p>
          <a:p>
            <a:r>
              <a:rPr lang="en-US" dirty="0"/>
              <a:t>Enclave is signed and attestable</a:t>
            </a:r>
          </a:p>
          <a:p>
            <a:r>
              <a:rPr lang="en-US" dirty="0"/>
              <a:t>Enclave has access to unique </a:t>
            </a:r>
            <a:r>
              <a:rPr lang="en-US" dirty="0" err="1"/>
              <a:t>platform+enclave</a:t>
            </a:r>
            <a:r>
              <a:rPr lang="en-US" dirty="0"/>
              <a:t> specific crypto keys (and nobody else)</a:t>
            </a:r>
          </a:p>
        </p:txBody>
      </p:sp>
      <p:pic>
        <p:nvPicPr>
          <p:cNvPr id="1026" name="Picture 2" descr="https://www.codeproject.com/KB/showcase/1071773/diagram-intel-software-guard-extensions-reduced-atta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01" y="2349598"/>
            <a:ext cx="5810250" cy="3448051"/>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של מספר שקופית 3"/>
          <p:cNvSpPr>
            <a:spLocks noGrp="1"/>
          </p:cNvSpPr>
          <p:nvPr>
            <p:ph type="sldNum" sz="quarter" idx="12"/>
          </p:nvPr>
        </p:nvSpPr>
        <p:spPr/>
        <p:txBody>
          <a:bodyPr/>
          <a:lstStyle/>
          <a:p>
            <a:fld id="{E49B20E1-BFBC-4C97-821D-580820242ED4}" type="slidenum">
              <a:rPr lang="en-US" smtClean="0"/>
              <a:t>8</a:t>
            </a:fld>
            <a:endParaRPr lang="en-US"/>
          </a:p>
        </p:txBody>
      </p:sp>
    </p:spTree>
    <p:extLst>
      <p:ext uri="{BB962C8B-B14F-4D97-AF65-F5344CB8AC3E}">
        <p14:creationId xmlns:p14="http://schemas.microsoft.com/office/powerpoint/2010/main" val="18058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SGX enclaves</a:t>
            </a:r>
          </a:p>
        </p:txBody>
      </p:sp>
      <p:sp>
        <p:nvSpPr>
          <p:cNvPr id="3" name="Content Placeholder 2"/>
          <p:cNvSpPr>
            <a:spLocks noGrp="1"/>
          </p:cNvSpPr>
          <p:nvPr>
            <p:ph idx="1"/>
          </p:nvPr>
        </p:nvSpPr>
        <p:spPr/>
        <p:txBody>
          <a:bodyPr>
            <a:normAutofit fontScale="85000" lnSpcReduction="20000"/>
          </a:bodyPr>
          <a:lstStyle/>
          <a:p>
            <a:r>
              <a:rPr lang="en-US" dirty="0"/>
              <a:t>Altered enclave will not load</a:t>
            </a:r>
          </a:p>
          <a:p>
            <a:r>
              <a:rPr lang="en-US" dirty="0"/>
              <a:t>Loading only debug and whitelisted enclave</a:t>
            </a:r>
          </a:p>
          <a:p>
            <a:r>
              <a:rPr lang="en-US" dirty="0"/>
              <a:t>Only enclave itself can read or write enclave’s memory (if not in debug mode)</a:t>
            </a:r>
          </a:p>
          <a:p>
            <a:pPr lvl="1"/>
            <a:r>
              <a:rPr lang="en-US" dirty="0"/>
              <a:t>Neither SMM, neither bios, neither kernel, nor other enclave</a:t>
            </a:r>
          </a:p>
          <a:p>
            <a:r>
              <a:rPr lang="en-US" dirty="0"/>
              <a:t>MEE is used</a:t>
            </a:r>
          </a:p>
          <a:p>
            <a:r>
              <a:rPr lang="en-US" dirty="0"/>
              <a:t>Evicted memory is encrypted </a:t>
            </a:r>
          </a:p>
          <a:p>
            <a:r>
              <a:rPr lang="en-US" dirty="0"/>
              <a:t>Enclave has ring 3 privileges</a:t>
            </a:r>
          </a:p>
          <a:p>
            <a:r>
              <a:rPr lang="en-US" dirty="0"/>
              <a:t>Enclave is able to prove its authenticity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9</a:t>
            </a:fld>
            <a:endParaRPr lang="en-US"/>
          </a:p>
        </p:txBody>
      </p:sp>
    </p:spTree>
    <p:extLst>
      <p:ext uri="{BB962C8B-B14F-4D97-AF65-F5344CB8AC3E}">
        <p14:creationId xmlns:p14="http://schemas.microsoft.com/office/powerpoint/2010/main" val="13504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62053</TotalTime>
  <Words>6835</Words>
  <Application>Microsoft Office PowerPoint</Application>
  <PresentationFormat>מסך רחב</PresentationFormat>
  <Paragraphs>776</Paragraphs>
  <Slides>53</Slides>
  <Notes>48</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53</vt:i4>
      </vt:variant>
    </vt:vector>
  </HeadingPairs>
  <TitlesOfParts>
    <vt:vector size="60" baseType="lpstr">
      <vt:lpstr>Arial</vt:lpstr>
      <vt:lpstr>Calibri</vt:lpstr>
      <vt:lpstr>Mangal</vt:lpstr>
      <vt:lpstr>Trebuchet MS</vt:lpstr>
      <vt:lpstr>Tw Cen MT</vt:lpstr>
      <vt:lpstr>Wingdings</vt:lpstr>
      <vt:lpstr>Circuit</vt:lpstr>
      <vt:lpstr>SGX Enclave Programming: Common Mistakes</vt:lpstr>
      <vt:lpstr>Introduction</vt:lpstr>
      <vt:lpstr>Agenda and special note on the time allocation</vt:lpstr>
      <vt:lpstr>Damn vulnerable approach</vt:lpstr>
      <vt:lpstr>I made a training target (DVSE)</vt:lpstr>
      <vt:lpstr>what is SGX enclave</vt:lpstr>
      <vt:lpstr>Why is it interesting ?</vt:lpstr>
      <vt:lpstr>SGX: attack surface reduction</vt:lpstr>
      <vt:lpstr>Architectural properties of SGX enclaves</vt:lpstr>
      <vt:lpstr>Architectural properties– some consequences </vt:lpstr>
      <vt:lpstr>Threat model differences</vt:lpstr>
      <vt:lpstr>Special note on side channel attacks (exact quote from enclave writers guide)</vt:lpstr>
      <vt:lpstr>Side channel attack issue bottom line</vt:lpstr>
      <vt:lpstr>Attacker: Required skillZ</vt:lpstr>
      <vt:lpstr>Target specifics</vt:lpstr>
      <vt:lpstr>Special note on hardware availability or choose HW wisely</vt:lpstr>
      <vt:lpstr>SDK and PSW(Platform software)</vt:lpstr>
      <vt:lpstr>Building and installing environment - windows</vt:lpstr>
      <vt:lpstr>Building and installing environment - LInux</vt:lpstr>
      <vt:lpstr>SGX enclave EDL file syntax and capabilities</vt:lpstr>
      <vt:lpstr>SGX enclave EDL file syntax and capabilities</vt:lpstr>
      <vt:lpstr>SGX enclave EDL file syntax and capabilities</vt:lpstr>
      <vt:lpstr>SGX enclave definition: edl file and edger8r tool </vt:lpstr>
      <vt:lpstr>SGX ENCLAVE call: parts</vt:lpstr>
      <vt:lpstr>SGX ENCLAVE CALL:transitions</vt:lpstr>
      <vt:lpstr>SGX ENCLAVE CALL:transitions</vt:lpstr>
      <vt:lpstr>How it looks like in IDA and in the generated source files</vt:lpstr>
      <vt:lpstr>The link to “DVSE” and to the app</vt:lpstr>
      <vt:lpstr>Special note on “DVSE” code quality</vt:lpstr>
      <vt:lpstr>DVSE and Target application properties</vt:lpstr>
      <vt:lpstr>DRM inside: client</vt:lpstr>
      <vt:lpstr>DRM inside: client </vt:lpstr>
      <vt:lpstr>DRM INSIDE: server</vt:lpstr>
      <vt:lpstr>DRM inside – how to use</vt:lpstr>
      <vt:lpstr>Note on the balance between spoilers and the presentation</vt:lpstr>
      <vt:lpstr>WKMs to be caught during design review</vt:lpstr>
      <vt:lpstr>WKMs to be caught during design review</vt:lpstr>
      <vt:lpstr>WKMS to be caught during code and build review</vt:lpstr>
      <vt:lpstr>WKMS to be caught during code and build review</vt:lpstr>
      <vt:lpstr>WKMS to be caught by fuzzing and code review</vt:lpstr>
      <vt:lpstr>Demo</vt:lpstr>
      <vt:lpstr>Prevention in the FIELD</vt:lpstr>
      <vt:lpstr>BTW, Intel opened a bug bounty program </vt:lpstr>
      <vt:lpstr>Future work (order doesn’t matter)</vt:lpstr>
      <vt:lpstr>enclave – USEFUL links</vt:lpstr>
      <vt:lpstr>Special thanks</vt:lpstr>
      <vt:lpstr>Questions</vt:lpstr>
      <vt:lpstr>Thanks for watching </vt:lpstr>
      <vt:lpstr>backup</vt:lpstr>
      <vt:lpstr>Note on SGX sealing key derivation material</vt:lpstr>
      <vt:lpstr>Why can’t I sign it myself</vt:lpstr>
      <vt:lpstr>Note on involved crypto</vt:lpstr>
      <vt:lpstr>SGX 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Damn vulnerable SGX enclave (DVSE)</dc:title>
  <dc:creator>Michael Atlas</dc:creator>
  <cp:keywords>CTPClassification=CTP_PUBLIC:VisualMarkings=</cp:keywords>
  <cp:lastModifiedBy>Michael Atlas</cp:lastModifiedBy>
  <cp:revision>279</cp:revision>
  <dcterms:created xsi:type="dcterms:W3CDTF">2017-04-14T20:36:45Z</dcterms:created>
  <dcterms:modified xsi:type="dcterms:W3CDTF">2017-06-18T13:51:33Z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6246e9fe-81bf-41a5-82ad-47c047c31b82</vt:lpwstr>
  </property>
  <property fmtid="{D5CDD505-2E9C-101B-9397-08002B2CF9AE}" pid="3" name="CTP_TimeStamp">
    <vt:lpwstr>2017-05-03 16:10:14Z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