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4" r:id="rId44"/>
    <p:sldId id="316" r:id="rId45"/>
    <p:sldId id="261" r:id="rId46"/>
    <p:sldId id="283"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69130" autoAdjust="0"/>
  </p:normalViewPr>
  <p:slideViewPr>
    <p:cSldViewPr snapToGrid="0">
      <p:cViewPr varScale="1">
        <p:scale>
          <a:sx n="80" d="100"/>
          <a:sy n="80" d="100"/>
        </p:scale>
        <p:origin x="1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14.06.17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ark.intel.com/Search/FeatureFilter?productType=processors&amp;SoftwareGuardExtensions=tru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software.intel.com/en-us/documentation/sgx-sdk-installation-guid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01.org/intel-software-guard-extensions/documentation/intel-sgx-sdk-installation-guid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it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code</a:t>
            </a:r>
          </a:p>
          <a:p>
            <a:r>
              <a:rPr lang="en-US" baseline="0" dirty="0"/>
              <a:t>8 – Show the </a:t>
            </a:r>
            <a:r>
              <a:rPr lang="en-US" baseline="0" dirty="0" err="1"/>
              <a:t>memcpy</a:t>
            </a:r>
            <a:r>
              <a:rPr lang="en-US" baseline="0" dirty="0"/>
              <a:t> </a:t>
            </a:r>
          </a:p>
          <a:p>
            <a:r>
              <a:rPr lang="en-US" baseline="0" dirty="0"/>
              <a:t>9 – Show the enclave test</a:t>
            </a:r>
          </a:p>
          <a:p>
            <a:r>
              <a:rPr lang="en-US" baseline="0" dirty="0"/>
              <a:t>10  - Run it</a:t>
            </a:r>
          </a:p>
          <a:p>
            <a:r>
              <a:rPr lang="en-US" baseline="0" dirty="0"/>
              <a:t>11 – Show found coupons</a:t>
            </a:r>
          </a:p>
          <a:p>
            <a:r>
              <a:rPr lang="en-US" baseline="0" dirty="0"/>
              <a:t>12 –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a:t>
            </a:r>
            <a:r>
              <a:rPr lang="en-US" baseline="0" dirty="0" smtClean="0"/>
              <a:t>). Here you have a </a:t>
            </a:r>
            <a:r>
              <a:rPr lang="en-US" baseline="0" dirty="0" err="1" smtClean="0"/>
              <a:t>ot</a:t>
            </a:r>
            <a:r>
              <a:rPr lang="en-US" baseline="0" dirty="0" smtClean="0"/>
              <a:t> of them.</a:t>
            </a:r>
            <a:endParaRPr lang="en-US" baseline="0" dirty="0"/>
          </a:p>
          <a:p>
            <a:r>
              <a:rPr lang="en-US" baseline="0" dirty="0"/>
              <a:t>2 – Standard vulnerabilities (and it can be found by fuzzing)</a:t>
            </a:r>
          </a:p>
          <a:p>
            <a:endParaRPr lang="en-US" baseline="0" dirty="0" smtClean="0"/>
          </a:p>
          <a:p>
            <a:r>
              <a:rPr lang="en-US" baseline="0" dirty="0" smtClean="0"/>
              <a:t>This vulnerability probably looks a bit artificial, but I have a really good reason for showing it:</a:t>
            </a:r>
          </a:p>
          <a:p>
            <a:endParaRPr lang="en-US" baseline="0" dirty="0" smtClean="0"/>
          </a:p>
          <a:p>
            <a:r>
              <a:rPr lang="en-US" baseline="0" dirty="0" smtClean="0"/>
              <a:t>1 </a:t>
            </a:r>
            <a:r>
              <a:rPr lang="mr-IN" baseline="0" dirty="0" smtClean="0"/>
              <a:t>–</a:t>
            </a:r>
            <a:r>
              <a:rPr lang="en-US" baseline="0" dirty="0" smtClean="0"/>
              <a:t> As an example of how small and harmless issue can undermine all the security model </a:t>
            </a:r>
          </a:p>
          <a:p>
            <a:r>
              <a:rPr lang="en-US" baseline="0" dirty="0" smtClean="0"/>
              <a:t>	There is a proverb in Russian, “don’t put all the eggs to the same basket”, with very clear meaning: don’t place all of your valuables at the same place.</a:t>
            </a:r>
          </a:p>
          <a:p>
            <a:r>
              <a:rPr lang="en-US" baseline="0" dirty="0" smtClean="0"/>
              <a:t>	In the boundaries of this analogy any kind of secure enclave, and it </a:t>
            </a:r>
            <a:r>
              <a:rPr lang="en-US" baseline="0" dirty="0" err="1" smtClean="0"/>
              <a:t>doesn</a:t>
            </a:r>
            <a:r>
              <a:rPr lang="mr-IN" baseline="0" dirty="0" smtClean="0"/>
              <a:t>’</a:t>
            </a:r>
            <a:r>
              <a:rPr lang="en-US" baseline="0" dirty="0" smtClean="0"/>
              <a:t>t matter how exactly it is implemented, is a basket with eggs. </a:t>
            </a:r>
          </a:p>
          <a:p>
            <a:r>
              <a:rPr lang="en-US" baseline="0" dirty="0" smtClean="0"/>
              <a:t>	Once you drop it </a:t>
            </a:r>
            <a:r>
              <a:rPr lang="mr-IN" baseline="0" dirty="0" smtClean="0"/>
              <a:t>–</a:t>
            </a:r>
            <a:r>
              <a:rPr lang="en-US" baseline="0" dirty="0" smtClean="0"/>
              <a:t> you break everything.</a:t>
            </a:r>
          </a:p>
          <a:p>
            <a:r>
              <a:rPr lang="en-US" baseline="0" dirty="0" smtClean="0"/>
              <a:t>2 </a:t>
            </a:r>
            <a:r>
              <a:rPr lang="mr-IN" baseline="0" dirty="0" smtClean="0"/>
              <a:t>–</a:t>
            </a:r>
            <a:r>
              <a:rPr lang="en-US" baseline="0" dirty="0" smtClean="0"/>
              <a:t> I had seen similar things in real life enclaves. They were a bit more complicated, but it is an </a:t>
            </a:r>
            <a:r>
              <a:rPr lang="en-US" baseline="0" dirty="0" err="1" smtClean="0"/>
              <a:t>exsercise</a:t>
            </a:r>
            <a:r>
              <a:rPr lang="en-US" baseline="0" dirty="0" smtClean="0"/>
              <a:t>, after all.</a:t>
            </a:r>
          </a:p>
          <a:p>
            <a:endParaRPr lang="en-US" baseline="0" dirty="0" smtClean="0"/>
          </a:p>
          <a:p>
            <a:r>
              <a:rPr lang="en-US" baseline="0" dirty="0" smtClean="0"/>
              <a:t>	</a:t>
            </a:r>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Automatic</a:t>
            </a:r>
            <a:r>
              <a:rPr lang="en-US" baseline="0" dirty="0" smtClean="0"/>
              <a:t> code analysis </a:t>
            </a:r>
            <a:r>
              <a:rPr lang="mr-IN" baseline="0" dirty="0" smtClean="0"/>
              <a:t>–</a:t>
            </a:r>
            <a:r>
              <a:rPr lang="en-US" baseline="0" dirty="0" smtClean="0"/>
              <a:t> such as </a:t>
            </a:r>
            <a:r>
              <a:rPr lang="en-US" baseline="0" dirty="0" err="1" smtClean="0"/>
              <a:t>Klocwork</a:t>
            </a:r>
            <a:r>
              <a:rPr lang="en-US" baseline="0" dirty="0" smtClean="0"/>
              <a:t>. It may give a good result if used with nightly builds every day.</a:t>
            </a:r>
          </a:p>
          <a:p>
            <a:r>
              <a:rPr lang="en-US" baseline="0" dirty="0" smtClean="0"/>
              <a:t>Manual review of all possible things gives best results </a:t>
            </a:r>
            <a:r>
              <a:rPr lang="mr-IN" baseline="0" dirty="0" smtClean="0"/>
              <a:t>–</a:t>
            </a:r>
            <a:r>
              <a:rPr lang="en-US" baseline="0" dirty="0" smtClean="0"/>
              <a:t> but with the results we have a problem:</a:t>
            </a:r>
          </a:p>
          <a:p>
            <a:r>
              <a:rPr lang="en-US" baseline="0" dirty="0" smtClean="0"/>
              <a:t> - the review should be conducted by very much qualified people</a:t>
            </a:r>
          </a:p>
          <a:p>
            <a:r>
              <a:rPr lang="en-US" baseline="0" dirty="0" smtClean="0"/>
              <a:t> - It is still probabilistic process, and something will always be overlooked</a:t>
            </a:r>
            <a:endParaRPr lang="en-US" dirty="0" smtClean="0"/>
          </a:p>
          <a:p>
            <a:endParaRPr lang="en-US" dirty="0" smtClean="0"/>
          </a:p>
          <a:p>
            <a:r>
              <a:rPr lang="en-US" dirty="0" smtClean="0"/>
              <a:t>Nothing </a:t>
            </a:r>
            <a:r>
              <a:rPr lang="en-US" dirty="0"/>
              <a:t>new here except of old good and dumb enclave fuzzing – there are no tools that allow to use something more complicated</a:t>
            </a:r>
            <a:r>
              <a:rPr lang="en-US" dirty="0" smtClean="0"/>
              <a:t>.</a:t>
            </a:r>
          </a:p>
          <a:p>
            <a:r>
              <a:rPr lang="en-US" dirty="0" smtClean="0"/>
              <a:t>The only hope here is that good enclave is small</a:t>
            </a:r>
            <a:r>
              <a:rPr lang="en-US" baseline="0" dirty="0" smtClean="0"/>
              <a:t> </a:t>
            </a:r>
            <a:r>
              <a:rPr lang="mr-IN" baseline="0" dirty="0" smtClean="0"/>
              <a:t>–</a:t>
            </a:r>
            <a:r>
              <a:rPr lang="en-US" baseline="0" dirty="0" smtClean="0"/>
              <a:t> and missing information can </a:t>
            </a:r>
            <a:r>
              <a:rPr lang="en-US" baseline="0" smtClean="0"/>
              <a:t>be obtained by code review. </a:t>
            </a:r>
            <a:endParaRPr lang="en-US" dirty="0" smtClean="0"/>
          </a:p>
          <a:p>
            <a:endParaRPr lang="en-US" dirty="0" smtClean="0"/>
          </a:p>
          <a:p>
            <a:r>
              <a:rPr lang="en-US" dirty="0" smtClean="0"/>
              <a:t>Somebody mentioned yesterday “Bad design guard” </a:t>
            </a:r>
            <a:r>
              <a:rPr lang="mr-IN" dirty="0" smtClean="0"/>
              <a:t>…</a:t>
            </a:r>
            <a:r>
              <a:rPr lang="en-US" dirty="0" smtClean="0"/>
              <a:t> We definitely need it here.</a:t>
            </a:r>
            <a:endParaRPr lang="en-US" dirty="0"/>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6/14/17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6/14/17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wireshrink@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4" Type="http://schemas.openxmlformats.org/officeDocument/2006/relationships/hyperlink" Target="https://github.com/ayeks/SGX-hardwar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oftware.intel.com/en-us/documentation/sgx-sdk-installation-guid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01.org/intel-software-guard-extensions/documentation/intel-sgx-sdk-installation-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software.intel.com/sites/default/files/managed/b4/cf/Intel-SGX-SDK-Developer-Reference-for-Windows-O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oftware.intel.com/sites/default/files/managed/b4/cf/Intel-SGX-SDK-Developer-Reference-for-Windows-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software.intel.com/sites/default/files/managed/b4/cf/Intel-SGX-SDK-Developer-Reference-for-Windows-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oftware.intel.com/en-us/node/70894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wireshrink/RECONMTL-201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security-center.intel.com/BugBountyProgram.asp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oftware.intel.com/en-us/sgx" TargetMode="External"/><Relationship Id="rId4" Type="http://schemas.openxmlformats.org/officeDocument/2006/relationships/hyperlink" Target="https://software.intel.com/sites/default/files/332680-002.pdf" TargetMode="External"/><Relationship Id="rId5" Type="http://schemas.openxmlformats.org/officeDocument/2006/relationships/hyperlink" Target="http://eprint.iacr.org/2016/086.pdf" TargetMode="External"/><Relationship Id="rId6" Type="http://schemas.openxmlformats.org/officeDocument/2006/relationships/hyperlink" Target="http://www.intel.com/content/dam/www/public/us/en/documents/manuals/64-ia-32-architectures-software-developer-manual-325462.pdf" TargetMode="External"/><Relationship Id="rId7" Type="http://schemas.openxmlformats.org/officeDocument/2006/relationships/hyperlink" Target="https://01.org/intel-softwareguard-extensions" TargetMode="External"/><Relationship Id="rId8" Type="http://schemas.openxmlformats.org/officeDocument/2006/relationships/hyperlink" Target="https://github.com/01org/linux-sgx" TargetMode="External"/><Relationship Id="rId9" Type="http://schemas.openxmlformats.org/officeDocument/2006/relationships/hyperlink" Target="https://software.intel.com/sites/default/files/managed/ae/48/Software-Guard-Extensions-Enclave-Writers-Guide.pdf"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wireshrink@gmail.com" TargetMode="External"/><Relationship Id="rId3" Type="http://schemas.openxmlformats.org/officeDocument/2006/relationships/hyperlink" Target="https://twitter.com/wireshrink"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license/intel-software-guard-extensions-licensee-guid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smtClean="0"/>
              <a:t>Klocwork</a:t>
            </a:r>
            <a:r>
              <a:rPr lang="en-US" dirty="0" smtClean="0"/>
              <a:t> </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a:t>
            </a:r>
            <a:r>
              <a:rPr lang="en-US" dirty="0" smtClean="0"/>
              <a:t>tool, both from OCALL and ECALL sides)</a:t>
            </a: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2106738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xmlns=""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xmlns=""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11005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xmlns=""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can send PM)</a:t>
            </a:r>
          </a:p>
        </p:txBody>
      </p:sp>
      <p:sp>
        <p:nvSpPr>
          <p:cNvPr id="4" name="מציין מיקום של מספר שקופית 3">
            <a:extLst>
              <a:ext uri="{FF2B5EF4-FFF2-40B4-BE49-F238E27FC236}">
                <a16:creationId xmlns:a16="http://schemas.microsoft.com/office/drawing/2014/main" xmlns=""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60657</TotalTime>
  <Words>6159</Words>
  <Application>Microsoft Macintosh PowerPoint</Application>
  <PresentationFormat>Широкоэкранный</PresentationFormat>
  <Paragraphs>751</Paragraphs>
  <Slides>53</Slides>
  <Notes>48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53</vt:i4>
      </vt:variant>
    </vt:vector>
  </HeadingPairs>
  <TitlesOfParts>
    <vt:vector size="60" baseType="lpstr">
      <vt:lpstr>Calibri</vt:lpstr>
      <vt:lpstr>Mangal</vt:lpstr>
      <vt:lpstr>Trebuchet MS</vt:lpstr>
      <vt:lpstr>Tw Cen MT</vt:lpstr>
      <vt:lpstr>Wingdings</vt:lpstr>
      <vt:lpstr>Arial</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BTW, Intel opened a bug bounty program </vt:lpstr>
      <vt:lpstr>Future work (order doesn’t matter)</vt:lpstr>
      <vt:lpstr>enclave – USEFUL links</vt:lpstr>
      <vt:lpstr>Special thanks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пользователь Microsoft Office</cp:lastModifiedBy>
  <cp:revision>257</cp:revision>
  <dcterms:created xsi:type="dcterms:W3CDTF">2017-04-14T20:36:45Z</dcterms:created>
  <dcterms:modified xsi:type="dcterms:W3CDTF">2017-06-17T14:33:28Z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