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94F8E-8DAB-4A7C-9261-5AD8C15BF352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A5E87A-C6B5-4D22-BAF1-1E2B65961B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6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 월 별로 가장 </a:t>
            </a:r>
            <a:r>
              <a:rPr lang="ko-KR" altLang="en-US" dirty="0" err="1"/>
              <a:t>드론</a:t>
            </a:r>
            <a:r>
              <a:rPr lang="ko-KR" altLang="en-US" dirty="0"/>
              <a:t> 비행 횟수가 많은 </a:t>
            </a:r>
            <a:r>
              <a:rPr lang="en-US" altLang="ko-KR" dirty="0"/>
              <a:t>3</a:t>
            </a:r>
            <a:r>
              <a:rPr lang="ko-KR" altLang="en-US" dirty="0"/>
              <a:t>개의 지역을 빨간색으로 표시</a:t>
            </a:r>
            <a:endParaRPr lang="en-US" altLang="ko-KR" dirty="0"/>
          </a:p>
          <a:p>
            <a:r>
              <a:rPr lang="ko-KR" altLang="en-US" dirty="0"/>
              <a:t>빨간색으로 표시 된 곳에 </a:t>
            </a:r>
            <a:r>
              <a:rPr lang="ko-KR" altLang="en-US" dirty="0" err="1"/>
              <a:t>가는것을</a:t>
            </a:r>
            <a:r>
              <a:rPr lang="ko-KR" altLang="en-US" dirty="0"/>
              <a:t> 추천 하지만 꼭 그러지 않아도 됨</a:t>
            </a:r>
            <a:endParaRPr lang="en-US" altLang="ko-KR" dirty="0"/>
          </a:p>
          <a:p>
            <a:r>
              <a:rPr lang="ko-KR" altLang="en-US" dirty="0"/>
              <a:t>지도를 클릭했을 때 나오는 </a:t>
            </a:r>
            <a:r>
              <a:rPr lang="ko-KR" altLang="en-US" dirty="0" err="1"/>
              <a:t>비추천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개 이하 </a:t>
            </a:r>
            <a:r>
              <a:rPr lang="en-US" altLang="ko-KR" dirty="0"/>
              <a:t>/ </a:t>
            </a:r>
            <a:r>
              <a:rPr lang="ko-KR" altLang="en-US" dirty="0"/>
              <a:t>추천 </a:t>
            </a:r>
            <a:r>
              <a:rPr lang="en-US" altLang="ko-KR" dirty="0"/>
              <a:t>23</a:t>
            </a:r>
            <a:r>
              <a:rPr lang="ko-KR" altLang="en-US" dirty="0"/>
              <a:t>이상 인 그래프와는 다른 것임을 인지해야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C2261-D232-42DC-A9C1-6AE5912CAA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13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참고용 지역별로 </a:t>
            </a:r>
            <a:r>
              <a:rPr lang="ko-KR" altLang="en-US" dirty="0" err="1"/>
              <a:t>드론</a:t>
            </a:r>
            <a:r>
              <a:rPr lang="ko-KR" altLang="en-US" dirty="0"/>
              <a:t> 비행 횟수가 가장 많은 </a:t>
            </a:r>
            <a:r>
              <a:rPr lang="en-US" altLang="ko-KR" dirty="0"/>
              <a:t>3</a:t>
            </a:r>
            <a:r>
              <a:rPr lang="ko-KR" altLang="en-US" dirty="0"/>
              <a:t>개의 달을 표시</a:t>
            </a:r>
            <a:endParaRPr lang="en-US" altLang="ko-KR" dirty="0"/>
          </a:p>
          <a:p>
            <a:r>
              <a:rPr lang="ko-KR" altLang="en-US" dirty="0"/>
              <a:t>지도 그래프 안의</a:t>
            </a:r>
            <a:r>
              <a:rPr lang="en-US" altLang="ko-KR" dirty="0"/>
              <a:t> 7 </a:t>
            </a:r>
            <a:r>
              <a:rPr lang="ko-KR" altLang="en-US" dirty="0"/>
              <a:t>이하는 빨간색 </a:t>
            </a:r>
            <a:r>
              <a:rPr lang="en-US" altLang="ko-KR" dirty="0"/>
              <a:t>/ 23 </a:t>
            </a:r>
            <a:r>
              <a:rPr lang="ko-KR" altLang="en-US" dirty="0"/>
              <a:t>이상 초록색인 그래프와는 다른 그래프 </a:t>
            </a:r>
            <a:endParaRPr lang="en-US" altLang="ko-KR" dirty="0"/>
          </a:p>
          <a:p>
            <a:r>
              <a:rPr lang="ko-KR" altLang="en-US" dirty="0"/>
              <a:t>여기서는 상위 </a:t>
            </a:r>
            <a:r>
              <a:rPr lang="en-US" altLang="ko-KR" dirty="0"/>
              <a:t>3</a:t>
            </a:r>
            <a:r>
              <a:rPr lang="ko-KR" altLang="en-US" dirty="0"/>
              <a:t>개에만 표시한 것이라고 아는 것 필수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C2261-D232-42DC-A9C1-6AE5912CAA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6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17</a:t>
            </a:r>
            <a:r>
              <a:rPr lang="ko-KR" altLang="en-US" dirty="0"/>
              <a:t>과 </a:t>
            </a:r>
            <a:r>
              <a:rPr lang="en-US" altLang="ko-KR" dirty="0"/>
              <a:t>23</a:t>
            </a:r>
            <a:r>
              <a:rPr lang="ko-KR" altLang="en-US" dirty="0"/>
              <a:t>일 기준이 된 이유</a:t>
            </a:r>
            <a:endParaRPr lang="en-US" altLang="ko-KR" dirty="0"/>
          </a:p>
          <a:p>
            <a:r>
              <a:rPr lang="ko-KR" altLang="en-US" dirty="0"/>
              <a:t>사분위수 기준 </a:t>
            </a:r>
            <a:endParaRPr lang="en-US" altLang="ko-KR" dirty="0"/>
          </a:p>
          <a:p>
            <a:r>
              <a:rPr lang="ko-KR" altLang="en-US" dirty="0"/>
              <a:t>분포의 </a:t>
            </a:r>
            <a:r>
              <a:rPr lang="en-US" altLang="ko-KR" dirty="0"/>
              <a:t>25% </a:t>
            </a:r>
            <a:r>
              <a:rPr lang="ko-KR" altLang="en-US" dirty="0"/>
              <a:t>부분이 </a:t>
            </a:r>
            <a:r>
              <a:rPr lang="en-US" altLang="ko-KR" dirty="0"/>
              <a:t>17</a:t>
            </a:r>
            <a:r>
              <a:rPr lang="ko-KR" altLang="en-US" dirty="0"/>
              <a:t>일 </a:t>
            </a:r>
            <a:endParaRPr lang="en-US" altLang="ko-KR" dirty="0"/>
          </a:p>
          <a:p>
            <a:r>
              <a:rPr lang="en-US" altLang="ko-KR" dirty="0"/>
              <a:t>17</a:t>
            </a:r>
            <a:r>
              <a:rPr lang="ko-KR" altLang="en-US" dirty="0"/>
              <a:t>일이 너무 많은 기준이 아니냐는 의문이 들 수도 있음</a:t>
            </a:r>
            <a:endParaRPr lang="en-US" altLang="ko-KR" dirty="0"/>
          </a:p>
          <a:p>
            <a:r>
              <a:rPr lang="ko-KR" altLang="en-US" dirty="0"/>
              <a:t>하지만 바꿔 생각했을 때 </a:t>
            </a:r>
            <a:endParaRPr lang="en-US" altLang="ko-KR" dirty="0"/>
          </a:p>
          <a:p>
            <a:r>
              <a:rPr lang="en-US" altLang="ko-KR" dirty="0"/>
              <a:t>30</a:t>
            </a:r>
            <a:r>
              <a:rPr lang="ko-KR" altLang="en-US" dirty="0"/>
              <a:t>일 중 절반인 </a:t>
            </a:r>
            <a:r>
              <a:rPr lang="en-US" altLang="ko-KR" dirty="0"/>
              <a:t>15</a:t>
            </a:r>
            <a:r>
              <a:rPr lang="ko-KR" altLang="en-US" dirty="0"/>
              <a:t>일도 안되는 확률로 추천하기는 너무 애매한 수치라고 생각했기 때문에 기존 사분위수 </a:t>
            </a:r>
            <a:r>
              <a:rPr lang="en-US" altLang="ko-KR" dirty="0"/>
              <a:t>25%</a:t>
            </a:r>
            <a:r>
              <a:rPr lang="ko-KR" altLang="en-US" dirty="0"/>
              <a:t>값인 </a:t>
            </a:r>
            <a:r>
              <a:rPr lang="en-US" altLang="ko-KR" dirty="0"/>
              <a:t>17</a:t>
            </a:r>
            <a:r>
              <a:rPr lang="ko-KR" altLang="en-US" dirty="0"/>
              <a:t>을 </a:t>
            </a:r>
            <a:r>
              <a:rPr lang="ko-KR" altLang="en-US" dirty="0" err="1"/>
              <a:t>비추천</a:t>
            </a:r>
            <a:r>
              <a:rPr lang="ko-KR" altLang="en-US" dirty="0"/>
              <a:t> 기준으로 설정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C2261-D232-42DC-A9C1-6AE5912CAA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67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25285-521A-2F19-7842-521D4FDF7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06B07E-BE45-D70B-1122-7CB39B683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3A7520-84EB-4EFF-D317-1D77D4FC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BC87-0A9A-4AF2-9F3D-147D0FE6286C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E15E4-E163-8D11-A6EC-BB8E8E2D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5AE4D1-7031-B1A6-AF19-D34D31DC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25C9-C174-45AE-9EBE-232FB23B9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5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CC891-1E32-DB98-EA73-ADCBE139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A93797-F37F-56D7-AD97-084C4EE31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ABD911-BD6E-8198-ABF5-377B41A6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BC87-0A9A-4AF2-9F3D-147D0FE6286C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056ADB-D91B-8ABB-1E48-664B1B4C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C6E735-DB3F-5727-617F-179E7690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25C9-C174-45AE-9EBE-232FB23B9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66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91AD2D-47AC-9294-DC8F-06219A997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FD42C-5395-0CEA-9D2C-FF339BF17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E9357-8F41-77BE-6C63-19D1963F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BC87-0A9A-4AF2-9F3D-147D0FE6286C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159CA-1BED-8B25-2AE6-E53B14BF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5EF87-2BD5-7BC9-375B-02C6F6E5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25C9-C174-45AE-9EBE-232FB23B9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0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B3127-CC12-A949-A755-0B1A75F9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8D6A3-30B1-2E2B-1121-6DF3890B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C3BDF-0936-A65B-5143-855CAF51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BC87-0A9A-4AF2-9F3D-147D0FE6286C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A01CBA-1C62-B431-A517-21B23EE9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E73DF-B07A-79CD-4CE8-4BA92411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25C9-C174-45AE-9EBE-232FB23B9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24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A1F1B-D8F2-7530-1FE1-98E95621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8C4CC-E6A2-6854-1DCD-5EA1C7ED1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D03A7-19FA-779F-097A-B317DC81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BC87-0A9A-4AF2-9F3D-147D0FE6286C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7252F3-DBB2-1449-82D4-CECC2C0C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72D9F-E115-720F-9BE0-8F5609B3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25C9-C174-45AE-9EBE-232FB23B9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5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E904D-4DA8-8683-11F1-0DC172EC3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76112-9C51-0B5B-1C8A-A579CD082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7CB4F9-2F8A-F7BC-ABAB-AD7E6AD26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7FAF3-D50C-CECD-7A43-B8CB7AAF8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BC87-0A9A-4AF2-9F3D-147D0FE6286C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5E758-A7E6-2D15-3657-935B1BA7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FC212-A65F-29F9-EDC5-52B1A5A95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25C9-C174-45AE-9EBE-232FB23B9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82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924DC-96F8-F522-E583-3D6358D5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15102B-E94F-9536-A307-0208A649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2705A-296B-C294-74D8-0855026C0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22EAD9-6C73-7FA2-D67B-4A0CC013D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D9044C-D0A9-3E35-92C7-B3D6C8A99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7D1B64-3EBC-1536-3341-8934F534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BC87-0A9A-4AF2-9F3D-147D0FE6286C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7229C-FAAF-077F-8254-1854FA61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33385A-2A0B-FC51-DA91-2911D033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25C9-C174-45AE-9EBE-232FB23B9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6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5C3A6-D91E-2F63-B3C5-FDFDEE88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1A1606-8D63-F8CF-C968-8A5EE473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BC87-0A9A-4AF2-9F3D-147D0FE6286C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69AA0C-A9AF-00A1-153C-47BFA7C9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6AEA46-11A1-8FE5-DD12-D3983D92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25C9-C174-45AE-9EBE-232FB23B9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6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18CDEC-4C42-DF42-3818-51E114C1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BC87-0A9A-4AF2-9F3D-147D0FE6286C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BF62DC-4BF0-588F-64D8-1A6087A6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3FBC82-E939-1854-AE09-D3A6618C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25C9-C174-45AE-9EBE-232FB23B9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2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DCFB6-5E90-6355-F1C1-065DEEB56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3B20E-56AF-03CC-9353-726223D32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18E5F-4D4F-F7A2-09F9-5F6C8C782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B044C-D701-36E8-9199-7FDA793C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BC87-0A9A-4AF2-9F3D-147D0FE6286C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DF12A-7BD6-295E-6453-299296E8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DB7D9-1818-0FC7-B4CC-2018BD31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25C9-C174-45AE-9EBE-232FB23B9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36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F375C-EB8C-7199-6264-4992ACD6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28F8C7-0438-3A45-92D0-DFE69C2D5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46AA5B-FC7D-F1E4-FCC8-A32108F6C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694C07-C717-B841-AB3D-CE08D2D56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BC87-0A9A-4AF2-9F3D-147D0FE6286C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A54B7B-0633-CDE0-9116-E3839173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CFD4E-0671-00B2-FA5E-28793516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B25C9-C174-45AE-9EBE-232FB23B9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5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1D05F7-5C25-A8B9-B45B-CCA8086E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B6770-3A2E-D665-6A9E-32417F9A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70457-91E6-2589-E4FA-C39B1448E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3BC87-0A9A-4AF2-9F3D-147D0FE6286C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A367C-4B14-D051-A8C0-3201A55FC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FE2C2-BC1E-BCD2-6619-E462F36DD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2B25C9-C174-45AE-9EBE-232FB23B9E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7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FC73D-62E9-0DAD-44A6-A894D88E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월 별 </a:t>
            </a:r>
            <a:r>
              <a:rPr lang="en-US" altLang="ko-KR" dirty="0"/>
              <a:t>top 3 </a:t>
            </a:r>
            <a:r>
              <a:rPr lang="ko-KR" altLang="en-US" dirty="0"/>
              <a:t>그래프</a:t>
            </a:r>
          </a:p>
        </p:txBody>
      </p:sp>
      <p:pic>
        <p:nvPicPr>
          <p:cNvPr id="5" name="내용 개체 틀 4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2765BB6-88B3-16B8-08B3-0E8CDF506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176" y="840828"/>
            <a:ext cx="2406339" cy="5801711"/>
          </a:xfrm>
        </p:spPr>
      </p:pic>
      <p:pic>
        <p:nvPicPr>
          <p:cNvPr id="11" name="그림 10" descr="텍스트, 스크린샷, 도표, 다채로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EF66E3F-9E8E-0727-00BF-CCACA2732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" y="1545772"/>
            <a:ext cx="9187543" cy="52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1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0DE7A-A565-AF88-06A3-69C4BD64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지역별 </a:t>
            </a:r>
            <a:r>
              <a:rPr lang="en-US" altLang="ko-KR" dirty="0"/>
              <a:t>top 3 </a:t>
            </a:r>
            <a:r>
              <a:rPr lang="ko-KR" altLang="en-US" dirty="0"/>
              <a:t>월 그래프</a:t>
            </a:r>
          </a:p>
        </p:txBody>
      </p:sp>
      <p:pic>
        <p:nvPicPr>
          <p:cNvPr id="5" name="내용 개체 틀 4" descr="텍스트, 스크린샷, 도표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6464C38-3F93-9C5F-7926-885B2F924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34" y="1815115"/>
            <a:ext cx="9067800" cy="4351338"/>
          </a:xfrm>
        </p:spPr>
      </p:pic>
    </p:spTree>
    <p:extLst>
      <p:ext uri="{BB962C8B-B14F-4D97-AF65-F5344CB8AC3E}">
        <p14:creationId xmlns:p14="http://schemas.microsoft.com/office/powerpoint/2010/main" val="3951435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846D70-9BD9-D1F8-534B-DACC3405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9" y="1931684"/>
            <a:ext cx="2995631" cy="2863967"/>
          </a:xfrm>
          <a:prstGeom prst="rect">
            <a:avLst/>
          </a:prstGeom>
        </p:spPr>
      </p:pic>
      <p:sp>
        <p:nvSpPr>
          <p:cNvPr id="8" name="TextBox 29">
            <a:extLst>
              <a:ext uri="{FF2B5EF4-FFF2-40B4-BE49-F238E27FC236}">
                <a16:creationId xmlns:a16="http://schemas.microsoft.com/office/drawing/2014/main" id="{1793B9FC-8BBE-1C50-D5A5-DAC13CE3C62E}"/>
              </a:ext>
            </a:extLst>
          </p:cNvPr>
          <p:cNvSpPr txBox="1"/>
          <p:nvPr/>
        </p:nvSpPr>
        <p:spPr>
          <a:xfrm rot="10800000" flipV="1">
            <a:off x="3408590" y="442448"/>
            <a:ext cx="5185697" cy="5366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altLang="en-US" sz="4000" b="1" spc="-2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데이터</a:t>
            </a:r>
            <a:r>
              <a:rPr lang="en-US" sz="4000" b="1" i="0" u="none" strike="noStrike" spc="-2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 </a:t>
            </a:r>
            <a:r>
              <a:rPr lang="ko-KR" altLang="en-US" sz="4000" b="1" i="0" u="none" strike="noStrike" spc="-200" dirty="0">
                <a:solidFill>
                  <a:srgbClr val="9E9E9E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시각화</a:t>
            </a:r>
            <a:endParaRPr lang="ko-KR" sz="4000" b="1" i="0" u="none" strike="noStrike" spc="-200" dirty="0">
              <a:solidFill>
                <a:srgbClr val="9E9E9E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sp>
        <p:nvSpPr>
          <p:cNvPr id="9" name="TextBox 33">
            <a:extLst>
              <a:ext uri="{FF2B5EF4-FFF2-40B4-BE49-F238E27FC236}">
                <a16:creationId xmlns:a16="http://schemas.microsoft.com/office/drawing/2014/main" id="{099E9B6E-9737-846C-1701-0299EC7D326C}"/>
              </a:ext>
            </a:extLst>
          </p:cNvPr>
          <p:cNvSpPr txBox="1"/>
          <p:nvPr/>
        </p:nvSpPr>
        <p:spPr>
          <a:xfrm>
            <a:off x="278824" y="4888922"/>
            <a:ext cx="3263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1700" b="0" i="0" u="none" strike="noStrike" spc="-1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비행 가능 지역 </a:t>
            </a:r>
            <a:endParaRPr lang="ko-KR" sz="1700" b="0" i="0" u="none" strike="noStrike" spc="-100" dirty="0">
              <a:solidFill>
                <a:srgbClr val="000000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A2102DB0-F060-22D6-F26D-BCA620B03CAC}"/>
              </a:ext>
            </a:extLst>
          </p:cNvPr>
          <p:cNvSpPr txBox="1"/>
          <p:nvPr/>
        </p:nvSpPr>
        <p:spPr>
          <a:xfrm>
            <a:off x="3778322" y="4888922"/>
            <a:ext cx="3263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1700" b="0" i="0" u="none" strike="noStrike" spc="-1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각 지역의 월별 비행 가능 횟수</a:t>
            </a:r>
            <a:endParaRPr lang="ko-KR" sz="1700" b="0" i="0" u="none" strike="noStrike" spc="-100" dirty="0">
              <a:solidFill>
                <a:srgbClr val="000000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4D015060-29FD-DD09-A676-B94BA1FEAFEE}"/>
              </a:ext>
            </a:extLst>
          </p:cNvPr>
          <p:cNvSpPr txBox="1"/>
          <p:nvPr/>
        </p:nvSpPr>
        <p:spPr>
          <a:xfrm>
            <a:off x="7916146" y="4888922"/>
            <a:ext cx="3263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1700" spc="-1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월별 </a:t>
            </a:r>
            <a:r>
              <a:rPr lang="en-US" altLang="ko-KR" sz="1700" spc="-1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TOP3 </a:t>
            </a:r>
            <a:r>
              <a:rPr lang="ko-KR" altLang="en-US" sz="1700" spc="-1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rPr>
              <a:t>지역</a:t>
            </a:r>
            <a:endParaRPr lang="ko-KR" sz="1700" b="0" i="0" u="none" strike="noStrike" spc="-100" dirty="0">
              <a:solidFill>
                <a:srgbClr val="000000"/>
              </a:solidFill>
              <a:latin typeface="Gmarket Sans Medium" panose="020B0600000101010101" charset="-127"/>
              <a:ea typeface="Gmarket Sans Medium" panose="020B0600000101010101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76B9F91-F37C-E143-6033-596F8399BE42}"/>
              </a:ext>
            </a:extLst>
          </p:cNvPr>
          <p:cNvGrpSpPr/>
          <p:nvPr/>
        </p:nvGrpSpPr>
        <p:grpSpPr>
          <a:xfrm>
            <a:off x="7291165" y="1647692"/>
            <a:ext cx="4785270" cy="3158625"/>
            <a:chOff x="7291165" y="1647692"/>
            <a:chExt cx="4785270" cy="3158625"/>
          </a:xfrm>
        </p:grpSpPr>
        <p:sp>
          <p:nvSpPr>
            <p:cNvPr id="13" name="TextBox 33">
              <a:extLst>
                <a:ext uri="{FF2B5EF4-FFF2-40B4-BE49-F238E27FC236}">
                  <a16:creationId xmlns:a16="http://schemas.microsoft.com/office/drawing/2014/main" id="{B7A6908A-04EE-4BC4-7FD0-8704EF0BACDC}"/>
                </a:ext>
              </a:extLst>
            </p:cNvPr>
            <p:cNvSpPr txBox="1"/>
            <p:nvPr/>
          </p:nvSpPr>
          <p:spPr>
            <a:xfrm>
              <a:off x="10268478" y="1647692"/>
              <a:ext cx="1807957" cy="43033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16199"/>
                </a:lnSpc>
              </a:pPr>
              <a:r>
                <a:rPr lang="en-US" altLang="ko-KR" sz="1300" b="1" dirty="0" err="1"/>
                <a:t>LayerControl</a:t>
              </a:r>
              <a:r>
                <a:rPr lang="en-US" altLang="ko-KR" sz="1300" dirty="0"/>
                <a:t> </a:t>
              </a:r>
              <a:endParaRPr lang="ko-KR" sz="1300" b="0" i="0" u="none" strike="noStrike" spc="-100" dirty="0">
                <a:solidFill>
                  <a:srgbClr val="000000"/>
                </a:solidFill>
                <a:latin typeface="Gmarket Sans Medium" panose="020B0600000101010101" charset="-127"/>
                <a:ea typeface="Gmarket Sans Medium" panose="020B0600000101010101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5BB54FA-315A-930B-D401-2265331F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1165" y="1961180"/>
              <a:ext cx="4429643" cy="2845137"/>
            </a:xfrm>
            <a:prstGeom prst="rect">
              <a:avLst/>
            </a:prstGeom>
          </p:spPr>
        </p:pic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F3A15CF-7FAB-55C3-4868-F5D2256AC456}"/>
                </a:ext>
              </a:extLst>
            </p:cNvPr>
            <p:cNvSpPr/>
            <p:nvPr/>
          </p:nvSpPr>
          <p:spPr>
            <a:xfrm>
              <a:off x="8688925" y="3486595"/>
              <a:ext cx="142848" cy="14131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7669D1D-C002-7DA4-3742-DAEF802A7AC2}"/>
                </a:ext>
              </a:extLst>
            </p:cNvPr>
            <p:cNvSpPr/>
            <p:nvPr/>
          </p:nvSpPr>
          <p:spPr>
            <a:xfrm>
              <a:off x="9086747" y="4411211"/>
              <a:ext cx="142848" cy="14131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F11A96A-449C-D5A5-E706-AA2B4B1FB72E}"/>
                </a:ext>
              </a:extLst>
            </p:cNvPr>
            <p:cNvSpPr/>
            <p:nvPr/>
          </p:nvSpPr>
          <p:spPr>
            <a:xfrm>
              <a:off x="8600240" y="4157791"/>
              <a:ext cx="142848" cy="14131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65814315-86AE-35C0-6602-AF80188BE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220" y="1931683"/>
            <a:ext cx="2977313" cy="2863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F6B8E1-D89A-64C4-8E2F-E42DA9C0F2A6}"/>
              </a:ext>
            </a:extLst>
          </p:cNvPr>
          <p:cNvSpPr txBox="1"/>
          <p:nvPr/>
        </p:nvSpPr>
        <p:spPr>
          <a:xfrm>
            <a:off x="8971424" y="5447589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/>
              <a:t>추천</a:t>
            </a:r>
            <a:r>
              <a:rPr lang="en-US" altLang="ko-KR" dirty="0"/>
              <a:t>,</a:t>
            </a:r>
            <a:r>
              <a:rPr lang="ko-KR" altLang="en-US" dirty="0" err="1"/>
              <a:t>비추천</a:t>
            </a:r>
            <a:r>
              <a:rPr lang="ko-KR" altLang="en-US" dirty="0"/>
              <a:t> 논거</a:t>
            </a:r>
            <a:endParaRPr lang="en-US" altLang="ko-KR" dirty="0"/>
          </a:p>
          <a:p>
            <a:pPr algn="just"/>
            <a:r>
              <a:rPr lang="ko-KR" altLang="en-US" dirty="0"/>
              <a:t>사분위수</a:t>
            </a:r>
          </a:p>
        </p:txBody>
      </p:sp>
      <p:pic>
        <p:nvPicPr>
          <p:cNvPr id="21" name="그림 20" descr="텍스트, 지도, 스크린샷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6C23551-5D6D-1613-9FFD-48B30ACB4A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95" y="1931683"/>
            <a:ext cx="2995631" cy="286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9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2BD2DC3-4AC2-1667-1D7B-660FAB4FA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81" y="1828800"/>
            <a:ext cx="5086953" cy="4386943"/>
          </a:xfrm>
        </p:spPr>
      </p:pic>
      <p:pic>
        <p:nvPicPr>
          <p:cNvPr id="9" name="그림 8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CF19147-7BC0-E7A2-1C62-E52ADCF16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2" y="816429"/>
            <a:ext cx="5231060" cy="563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55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와이드스크린</PresentationFormat>
  <Paragraphs>24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Gmarket Sans Medium</vt:lpstr>
      <vt:lpstr>맑은 고딕</vt:lpstr>
      <vt:lpstr>Arial</vt:lpstr>
      <vt:lpstr>Office 테마</vt:lpstr>
      <vt:lpstr>월 별 top 3 그래프</vt:lpstr>
      <vt:lpstr>지역별 top 3 월 그래프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도지원[ 학부졸업 / 사회학과 ]</dc:creator>
  <cp:lastModifiedBy>도지원[ 학부졸업 / 사회학과 ]</cp:lastModifiedBy>
  <cp:revision>1</cp:revision>
  <dcterms:created xsi:type="dcterms:W3CDTF">2025-03-21T01:57:54Z</dcterms:created>
  <dcterms:modified xsi:type="dcterms:W3CDTF">2025-03-21T01:58:16Z</dcterms:modified>
</cp:coreProperties>
</file>