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3520" y="1"/>
            <a:ext cx="4156075" cy="77724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641" y="1036321"/>
            <a:ext cx="7641840" cy="3953368"/>
          </a:xfrm>
        </p:spPr>
        <p:txBody>
          <a:bodyPr anchor="b">
            <a:normAutofit/>
          </a:bodyPr>
          <a:lstStyle>
            <a:lvl1pPr algn="r">
              <a:defRPr sz="59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663" y="4989689"/>
            <a:ext cx="6338819" cy="1546468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58351" y="6932982"/>
            <a:ext cx="943220" cy="41380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6106" y="6932982"/>
            <a:ext cx="3970382" cy="413808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2852" y="6932982"/>
            <a:ext cx="452628" cy="413808"/>
          </a:xfrm>
        </p:spPr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  <p:sp>
        <p:nvSpPr>
          <p:cNvPr id="23" name="Freeform 12"/>
          <p:cNvSpPr/>
          <p:nvPr/>
        </p:nvSpPr>
        <p:spPr bwMode="auto">
          <a:xfrm>
            <a:off x="223520" y="4274820"/>
            <a:ext cx="398145" cy="10255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6428" y="4382771"/>
            <a:ext cx="68104" cy="91758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7599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6" y="5363914"/>
            <a:ext cx="8267590" cy="642303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8973" y="1056394"/>
            <a:ext cx="6788172" cy="358697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6" y="6006217"/>
            <a:ext cx="8267590" cy="559540"/>
          </a:xfrm>
        </p:spPr>
        <p:txBody>
          <a:bodyPr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71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777240"/>
            <a:ext cx="8267590" cy="3454400"/>
          </a:xfrm>
        </p:spPr>
        <p:txBody>
          <a:bodyPr anchor="ctr">
            <a:normAutofit/>
          </a:bodyPr>
          <a:lstStyle>
            <a:lvl1pPr algn="ctr">
              <a:defRPr sz="3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3194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58058" y="3886199"/>
            <a:ext cx="7294241" cy="431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0"/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4922520"/>
            <a:ext cx="8267590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995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3749725"/>
            <a:ext cx="8267588" cy="1664640"/>
          </a:xfrm>
        </p:spPr>
        <p:txBody>
          <a:bodyPr anchor="b">
            <a:normAutofit/>
          </a:bodyPr>
          <a:lstStyle>
            <a:lvl1pPr algn="r">
              <a:defRPr sz="3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4365"/>
            <a:ext cx="8267589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4339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8" y="4404360"/>
            <a:ext cx="8267589" cy="100753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1893"/>
            <a:ext cx="8267589" cy="1151467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5725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777242"/>
            <a:ext cx="8267590" cy="30909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7" y="3972560"/>
            <a:ext cx="8267591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5896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483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1533" y="777240"/>
            <a:ext cx="1460935" cy="5786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4877" y="777240"/>
            <a:ext cx="6618010" cy="57861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6338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347" y="3022600"/>
            <a:ext cx="8475134" cy="37771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8763" y="6922597"/>
            <a:ext cx="943220" cy="41380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9912" y="6922597"/>
            <a:ext cx="5845969" cy="413808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4864" y="6922597"/>
            <a:ext cx="470616" cy="413808"/>
          </a:xfrm>
        </p:spPr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1629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695" y="3022598"/>
            <a:ext cx="7369786" cy="2674747"/>
          </a:xfrm>
        </p:spPr>
        <p:txBody>
          <a:bodyPr anchor="b"/>
          <a:lstStyle>
            <a:lvl1pPr algn="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698" y="5697346"/>
            <a:ext cx="7369782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0649" y="6931547"/>
            <a:ext cx="454831" cy="413808"/>
          </a:xfrm>
        </p:spPr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790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777242"/>
            <a:ext cx="8475134" cy="1986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346" y="3022600"/>
            <a:ext cx="4113886" cy="3817831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1594" y="3022600"/>
            <a:ext cx="4113886" cy="3793067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87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430" y="3013004"/>
            <a:ext cx="3801920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875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7881" y="3022600"/>
            <a:ext cx="3814587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2993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3061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725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64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1813560"/>
            <a:ext cx="2928787" cy="1554480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2308" y="777241"/>
            <a:ext cx="5150158" cy="5786121"/>
          </a:xfrm>
        </p:spPr>
        <p:txBody>
          <a:bodyPr anchor="ctr">
            <a:normAutofit/>
          </a:bodyPr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7" y="3368040"/>
            <a:ext cx="292878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7039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566" y="1986279"/>
            <a:ext cx="4477747" cy="1554480"/>
          </a:xfrm>
        </p:spPr>
        <p:txBody>
          <a:bodyPr anchor="b">
            <a:normAutofit/>
          </a:bodyPr>
          <a:lstStyle>
            <a:lvl1pPr algn="ctr">
              <a:defRPr sz="3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7245" y="1036320"/>
            <a:ext cx="2707508" cy="5181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3566" y="3540759"/>
            <a:ext cx="447774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354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45214" cy="77724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47" y="3022601"/>
            <a:ext cx="8475133" cy="38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94548" y="6931547"/>
            <a:ext cx="9432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5697" y="6931547"/>
            <a:ext cx="584596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0649" y="6931547"/>
            <a:ext cx="454831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366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xStyles>
    <p:titleStyle>
      <a:lvl1pPr algn="ctr" defTabSz="50292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14325" indent="-314325" algn="r" defTabSz="502920" rtl="1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7245" indent="-314325" algn="r" defTabSz="502920" rtl="1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0165" indent="-314325" algn="r" defTabSz="502920" rtl="1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97355" indent="-188595" algn="r" defTabSz="502920" rtl="1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0275" indent="-188595" algn="r" defTabSz="502920" rtl="1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r" defTabSz="502920" rtl="1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r" defTabSz="502920" rtl="1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r" defTabSz="502920" rtl="1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r" defTabSz="502920" rtl="1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502920" rtl="1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r" defTabSz="502920" rtl="1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r" defTabSz="502920" rtl="1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r" defTabSz="502920" rtl="1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r" defTabSz="502920" rtl="1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r" defTabSz="502920" rtl="1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r" defTabSz="502920" rtl="1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r" defTabSz="502920" rtl="1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r" defTabSz="502920" rtl="1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gypt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0677" y="2093086"/>
            <a:ext cx="4755514" cy="522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984" y="1928114"/>
            <a:ext cx="9196070" cy="9525"/>
          </a:xfrm>
          <a:custGeom>
            <a:avLst/>
            <a:gdLst/>
            <a:ahLst/>
            <a:cxnLst/>
            <a:rect l="l" t="t" r="r" b="b"/>
            <a:pathLst>
              <a:path w="9196070" h="9525">
                <a:moveTo>
                  <a:pt x="9195562" y="0"/>
                </a:moveTo>
                <a:lnTo>
                  <a:pt x="0" y="0"/>
                </a:lnTo>
                <a:lnTo>
                  <a:pt x="0" y="9144"/>
                </a:lnTo>
                <a:lnTo>
                  <a:pt x="9195562" y="9144"/>
                </a:lnTo>
                <a:lnTo>
                  <a:pt x="919556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984" y="2692019"/>
            <a:ext cx="9196070" cy="9525"/>
          </a:xfrm>
          <a:custGeom>
            <a:avLst/>
            <a:gdLst/>
            <a:ahLst/>
            <a:cxnLst/>
            <a:rect l="l" t="t" r="r" b="b"/>
            <a:pathLst>
              <a:path w="9196070" h="9525">
                <a:moveTo>
                  <a:pt x="9195562" y="0"/>
                </a:moveTo>
                <a:lnTo>
                  <a:pt x="0" y="0"/>
                </a:lnTo>
                <a:lnTo>
                  <a:pt x="0" y="9144"/>
                </a:lnTo>
                <a:lnTo>
                  <a:pt x="9195562" y="9144"/>
                </a:lnTo>
                <a:lnTo>
                  <a:pt x="919556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4139" y="2793238"/>
            <a:ext cx="3413760" cy="11334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365"/>
              </a:spcBef>
              <a:buFont typeface="Courier New"/>
              <a:buChar char="o"/>
              <a:tabLst>
                <a:tab pos="353060" algn="l"/>
              </a:tabLst>
            </a:pPr>
            <a:r>
              <a:rPr sz="2200" spc="-5" dirty="0" err="1">
                <a:solidFill>
                  <a:srgbClr val="4F81BC"/>
                </a:solidFill>
                <a:latin typeface="Times New Roman"/>
                <a:cs typeface="Times New Roman"/>
              </a:rPr>
              <a:t>Doaa</a:t>
            </a:r>
            <a:r>
              <a:rPr sz="2200" spc="-5" dirty="0">
                <a:solidFill>
                  <a:srgbClr val="4F81BC"/>
                </a:solidFill>
                <a:latin typeface="Times New Roman"/>
                <a:cs typeface="Times New Roman"/>
              </a:rPr>
              <a:t> Ahmed</a:t>
            </a:r>
            <a:r>
              <a:rPr sz="2200" spc="-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Times New Roman"/>
                <a:cs typeface="Times New Roman"/>
              </a:rPr>
              <a:t>Gharib.</a:t>
            </a:r>
            <a:endParaRPr sz="22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260"/>
              </a:spcBef>
              <a:buFont typeface="Courier New"/>
              <a:buChar char="o"/>
              <a:tabLst>
                <a:tab pos="353060" algn="l"/>
              </a:tabLst>
            </a:pPr>
            <a:r>
              <a:rPr sz="2200" spc="-5" dirty="0">
                <a:solidFill>
                  <a:srgbClr val="4F81BC"/>
                </a:solidFill>
                <a:latin typeface="Times New Roman"/>
                <a:cs typeface="Times New Roman"/>
              </a:rPr>
              <a:t>Doaa Atef</a:t>
            </a:r>
            <a:r>
              <a:rPr sz="2200" spc="-2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Times New Roman"/>
                <a:cs typeface="Times New Roman"/>
              </a:rPr>
              <a:t>Muhammed.</a:t>
            </a:r>
            <a:endParaRPr sz="22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353060" algn="l"/>
              </a:tabLst>
            </a:pPr>
            <a:r>
              <a:rPr sz="2200" spc="-5" dirty="0">
                <a:solidFill>
                  <a:srgbClr val="4F81BC"/>
                </a:solidFill>
                <a:latin typeface="Times New Roman"/>
                <a:cs typeface="Times New Roman"/>
              </a:rPr>
              <a:t>Doaa Othman</a:t>
            </a:r>
            <a:r>
              <a:rPr sz="2200" spc="-2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Times New Roman"/>
                <a:cs typeface="Times New Roman"/>
              </a:rPr>
              <a:t>Muhammed.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31259" y="3999865"/>
            <a:ext cx="1405890" cy="562610"/>
            <a:chOff x="4231259" y="3999865"/>
            <a:chExt cx="1405890" cy="562610"/>
          </a:xfrm>
        </p:grpSpPr>
        <p:sp>
          <p:nvSpPr>
            <p:cNvPr id="7" name="object 7"/>
            <p:cNvSpPr/>
            <p:nvPr/>
          </p:nvSpPr>
          <p:spPr>
            <a:xfrm>
              <a:off x="4360799" y="3999865"/>
              <a:ext cx="1119924" cy="2621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1259" y="4300093"/>
              <a:ext cx="1405889" cy="2621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93159" y="4708525"/>
            <a:ext cx="1446530" cy="306705"/>
            <a:chOff x="4193159" y="4708525"/>
            <a:chExt cx="1446530" cy="306705"/>
          </a:xfrm>
        </p:grpSpPr>
        <p:sp>
          <p:nvSpPr>
            <p:cNvPr id="10" name="object 10"/>
            <p:cNvSpPr/>
            <p:nvPr/>
          </p:nvSpPr>
          <p:spPr>
            <a:xfrm>
              <a:off x="4193159" y="4722241"/>
              <a:ext cx="1332484" cy="2621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7561" y="4708525"/>
              <a:ext cx="262127" cy="3063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129151" y="5129148"/>
            <a:ext cx="1586229" cy="262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81730"/>
              </p:ext>
            </p:extLst>
          </p:nvPr>
        </p:nvGraphicFramePr>
        <p:xfrm>
          <a:off x="2034794" y="1409953"/>
          <a:ext cx="1303020" cy="1147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23">
                <a:tc>
                  <a:txBody>
                    <a:bodyPr/>
                    <a:lstStyle/>
                    <a:p>
                      <a:pPr marR="176530"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marR="176530"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085" marR="164465" indent="5334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sz="1200" b="1" i="1" spc="40" dirty="0">
                          <a:latin typeface="Times New Roman"/>
                          <a:cs typeface="Times New Roman"/>
                        </a:rPr>
                        <a:t>Study  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4">
                <a:tc>
                  <a:txBody>
                    <a:bodyPr/>
                    <a:lstStyle/>
                    <a:p>
                      <a:pPr marR="176530"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75685"/>
              </p:ext>
            </p:extLst>
          </p:nvPr>
        </p:nvGraphicFramePr>
        <p:xfrm>
          <a:off x="3734434" y="1402333"/>
          <a:ext cx="1346835" cy="1147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24">
                <a:tc>
                  <a:txBody>
                    <a:bodyPr/>
                    <a:lstStyle/>
                    <a:p>
                      <a:pPr marL="182245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 marL="182245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5110" marR="206375" indent="-3048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200" b="1" i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i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gn  </a:t>
                      </a:r>
                      <a:r>
                        <a:rPr sz="1200" b="1" i="1" spc="60" dirty="0">
                          <a:latin typeface="Times New Roman"/>
                          <a:cs typeface="Times New Roman"/>
                        </a:rPr>
                        <a:t>Team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182245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ts val="1635"/>
                        </a:lnSpc>
                      </a:pPr>
                      <a:r>
                        <a:rPr lang="en-US" sz="1400" b="1" i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13654" y="3127882"/>
          <a:ext cx="1346835" cy="1045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129539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 marL="129539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9865" marR="184785" indent="13716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sz="1200" b="1" i="1" spc="10" dirty="0">
                          <a:latin typeface="Times New Roman"/>
                          <a:cs typeface="Times New Roman"/>
                        </a:rPr>
                        <a:t>Code  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sof</a:t>
                      </a:r>
                      <a:r>
                        <a:rPr sz="1200" b="1" i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are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98">
                <a:tc>
                  <a:txBody>
                    <a:bodyPr/>
                    <a:lstStyle/>
                    <a:p>
                      <a:pPr marL="129539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1272" y="3109595"/>
          <a:ext cx="1438908" cy="115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72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2100" marR="234315" indent="-55244">
                        <a:lnSpc>
                          <a:spcPts val="1420"/>
                        </a:lnSpc>
                        <a:spcBef>
                          <a:spcPts val="25"/>
                        </a:spcBef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Spe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cify  </a:t>
                      </a:r>
                      <a:r>
                        <a:rPr sz="1200" b="1" i="1" spc="60" dirty="0">
                          <a:latin typeface="Times New Roman"/>
                          <a:cs typeface="Times New Roman"/>
                        </a:rPr>
                        <a:t>goals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83269" y="3112642"/>
          <a:ext cx="1527810" cy="10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712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025" marR="65405" indent="26797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sz="1200" b="1" i="1" spc="40" dirty="0">
                          <a:latin typeface="Times New Roman"/>
                          <a:cs typeface="Times New Roman"/>
                        </a:rPr>
                        <a:t>Project  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i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i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98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82689" y="3121786"/>
          <a:ext cx="1323975" cy="1082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8279" marR="199390" indent="99060">
                        <a:lnSpc>
                          <a:spcPts val="1400"/>
                        </a:lnSpc>
                        <a:spcBef>
                          <a:spcPts val="45"/>
                        </a:spcBef>
                      </a:pPr>
                      <a:r>
                        <a:rPr sz="1200" b="1" i="1" spc="50" dirty="0">
                          <a:latin typeface="Times New Roman"/>
                          <a:cs typeface="Times New Roman"/>
                        </a:rPr>
                        <a:t>Test  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74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36631"/>
              </p:ext>
            </p:extLst>
          </p:nvPr>
        </p:nvGraphicFramePr>
        <p:xfrm>
          <a:off x="1882394" y="4707001"/>
          <a:ext cx="1440813" cy="1219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383">
                <a:tc>
                  <a:txBody>
                    <a:bodyPr/>
                    <a:lstStyle/>
                    <a:p>
                      <a:pPr marR="120014"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R="120014"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4295" marR="68580" indent="226695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i="1" spc="20" dirty="0">
                          <a:latin typeface="Times New Roman"/>
                          <a:cs typeface="Times New Roman"/>
                        </a:rPr>
                        <a:t>Specify  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200" b="1" i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eme</a:t>
                      </a:r>
                      <a:r>
                        <a:rPr sz="1200" b="1" i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88">
                <a:tc>
                  <a:txBody>
                    <a:bodyPr/>
                    <a:lstStyle/>
                    <a:p>
                      <a:pPr marR="120014"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34434" y="4729860"/>
          <a:ext cx="1572895" cy="117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5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6090" marR="61594" indent="-398145">
                        <a:lnSpc>
                          <a:spcPts val="1420"/>
                        </a:lnSpc>
                        <a:spcBef>
                          <a:spcPts val="25"/>
                        </a:spcBef>
                      </a:pP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Imp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1200" b="1" i="1" spc="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i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i="1" spc="-5" dirty="0">
                          <a:latin typeface="Times New Roman"/>
                          <a:cs typeface="Times New Roman"/>
                        </a:rPr>
                        <a:t>tion  </a:t>
                      </a:r>
                      <a:r>
                        <a:rPr sz="1200" b="1" i="1" spc="50" dirty="0">
                          <a:latin typeface="Times New Roman"/>
                          <a:cs typeface="Times New Roman"/>
                        </a:rPr>
                        <a:t>plan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93"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162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941311" y="1909572"/>
            <a:ext cx="1024890" cy="1161415"/>
          </a:xfrm>
          <a:custGeom>
            <a:avLst/>
            <a:gdLst/>
            <a:ahLst/>
            <a:cxnLst/>
            <a:rect l="l" t="t" r="r" b="b"/>
            <a:pathLst>
              <a:path w="1024889" h="1161414">
                <a:moveTo>
                  <a:pt x="970642" y="53993"/>
                </a:moveTo>
                <a:lnTo>
                  <a:pt x="0" y="1155064"/>
                </a:lnTo>
                <a:lnTo>
                  <a:pt x="7137" y="1161414"/>
                </a:lnTo>
                <a:lnTo>
                  <a:pt x="977871" y="60354"/>
                </a:lnTo>
                <a:lnTo>
                  <a:pt x="970642" y="53993"/>
                </a:lnTo>
                <a:close/>
              </a:path>
              <a:path w="1024889" h="1161414">
                <a:moveTo>
                  <a:pt x="1012850" y="44450"/>
                </a:moveTo>
                <a:lnTo>
                  <a:pt x="979055" y="44450"/>
                </a:lnTo>
                <a:lnTo>
                  <a:pt x="986294" y="50800"/>
                </a:lnTo>
                <a:lnTo>
                  <a:pt x="977871" y="60354"/>
                </a:lnTo>
                <a:lnTo>
                  <a:pt x="1002804" y="82295"/>
                </a:lnTo>
                <a:lnTo>
                  <a:pt x="1012850" y="44450"/>
                </a:lnTo>
                <a:close/>
              </a:path>
              <a:path w="1024889" h="1161414">
                <a:moveTo>
                  <a:pt x="979055" y="44450"/>
                </a:moveTo>
                <a:lnTo>
                  <a:pt x="970642" y="53993"/>
                </a:lnTo>
                <a:lnTo>
                  <a:pt x="977871" y="60354"/>
                </a:lnTo>
                <a:lnTo>
                  <a:pt x="986294" y="50800"/>
                </a:lnTo>
                <a:lnTo>
                  <a:pt x="979055" y="44450"/>
                </a:lnTo>
                <a:close/>
              </a:path>
              <a:path w="1024889" h="1161414">
                <a:moveTo>
                  <a:pt x="1024648" y="0"/>
                </a:moveTo>
                <a:lnTo>
                  <a:pt x="945654" y="32003"/>
                </a:lnTo>
                <a:lnTo>
                  <a:pt x="970642" y="53993"/>
                </a:lnTo>
                <a:lnTo>
                  <a:pt x="979055" y="44450"/>
                </a:lnTo>
                <a:lnTo>
                  <a:pt x="1012850" y="44450"/>
                </a:lnTo>
                <a:lnTo>
                  <a:pt x="1024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3368" y="4283075"/>
            <a:ext cx="828675" cy="1050925"/>
          </a:xfrm>
          <a:custGeom>
            <a:avLst/>
            <a:gdLst/>
            <a:ahLst/>
            <a:cxnLst/>
            <a:rect l="l" t="t" r="r" b="b"/>
            <a:pathLst>
              <a:path w="828675" h="1050925">
                <a:moveTo>
                  <a:pt x="777674" y="993793"/>
                </a:moveTo>
                <a:lnTo>
                  <a:pt x="751522" y="1014349"/>
                </a:lnTo>
                <a:lnTo>
                  <a:pt x="828611" y="1050670"/>
                </a:lnTo>
                <a:lnTo>
                  <a:pt x="818982" y="1003807"/>
                </a:lnTo>
                <a:lnTo>
                  <a:pt x="785558" y="1003807"/>
                </a:lnTo>
                <a:lnTo>
                  <a:pt x="777674" y="993793"/>
                </a:lnTo>
                <a:close/>
              </a:path>
              <a:path w="828675" h="1050925">
                <a:moveTo>
                  <a:pt x="785205" y="987873"/>
                </a:moveTo>
                <a:lnTo>
                  <a:pt x="777674" y="993793"/>
                </a:lnTo>
                <a:lnTo>
                  <a:pt x="785558" y="1003807"/>
                </a:lnTo>
                <a:lnTo>
                  <a:pt x="793051" y="997838"/>
                </a:lnTo>
                <a:lnTo>
                  <a:pt x="785205" y="987873"/>
                </a:lnTo>
                <a:close/>
              </a:path>
              <a:path w="828675" h="1050925">
                <a:moveTo>
                  <a:pt x="811466" y="967232"/>
                </a:moveTo>
                <a:lnTo>
                  <a:pt x="785205" y="987873"/>
                </a:lnTo>
                <a:lnTo>
                  <a:pt x="793051" y="997838"/>
                </a:lnTo>
                <a:lnTo>
                  <a:pt x="785558" y="1003807"/>
                </a:lnTo>
                <a:lnTo>
                  <a:pt x="818982" y="1003807"/>
                </a:lnTo>
                <a:lnTo>
                  <a:pt x="811466" y="967232"/>
                </a:lnTo>
                <a:close/>
              </a:path>
              <a:path w="828675" h="1050925">
                <a:moveTo>
                  <a:pt x="7493" y="0"/>
                </a:moveTo>
                <a:lnTo>
                  <a:pt x="0" y="5969"/>
                </a:lnTo>
                <a:lnTo>
                  <a:pt x="777674" y="993793"/>
                </a:lnTo>
                <a:lnTo>
                  <a:pt x="785205" y="987873"/>
                </a:lnTo>
                <a:lnTo>
                  <a:pt x="7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7559" y="5237734"/>
            <a:ext cx="434340" cy="76200"/>
          </a:xfrm>
          <a:custGeom>
            <a:avLst/>
            <a:gdLst/>
            <a:ahLst/>
            <a:cxnLst/>
            <a:rect l="l" t="t" r="r" b="b"/>
            <a:pathLst>
              <a:path w="434339" h="76200">
                <a:moveTo>
                  <a:pt x="358139" y="0"/>
                </a:moveTo>
                <a:lnTo>
                  <a:pt x="358139" y="76200"/>
                </a:lnTo>
                <a:lnTo>
                  <a:pt x="424687" y="42926"/>
                </a:lnTo>
                <a:lnTo>
                  <a:pt x="370839" y="42926"/>
                </a:lnTo>
                <a:lnTo>
                  <a:pt x="370839" y="33401"/>
                </a:lnTo>
                <a:lnTo>
                  <a:pt x="424942" y="33401"/>
                </a:lnTo>
                <a:lnTo>
                  <a:pt x="358139" y="0"/>
                </a:lnTo>
                <a:close/>
              </a:path>
              <a:path w="434339" h="76200">
                <a:moveTo>
                  <a:pt x="358139" y="33401"/>
                </a:moveTo>
                <a:lnTo>
                  <a:pt x="0" y="33401"/>
                </a:lnTo>
                <a:lnTo>
                  <a:pt x="0" y="42926"/>
                </a:lnTo>
                <a:lnTo>
                  <a:pt x="358139" y="42926"/>
                </a:lnTo>
                <a:lnTo>
                  <a:pt x="358139" y="33401"/>
                </a:lnTo>
                <a:close/>
              </a:path>
              <a:path w="434339" h="76200">
                <a:moveTo>
                  <a:pt x="424942" y="33401"/>
                </a:moveTo>
                <a:lnTo>
                  <a:pt x="370839" y="33401"/>
                </a:lnTo>
                <a:lnTo>
                  <a:pt x="370839" y="42926"/>
                </a:lnTo>
                <a:lnTo>
                  <a:pt x="424687" y="42926"/>
                </a:lnTo>
                <a:lnTo>
                  <a:pt x="434339" y="38100"/>
                </a:lnTo>
                <a:lnTo>
                  <a:pt x="424942" y="33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7559" y="1973579"/>
            <a:ext cx="373380" cy="76200"/>
          </a:xfrm>
          <a:custGeom>
            <a:avLst/>
            <a:gdLst/>
            <a:ahLst/>
            <a:cxnLst/>
            <a:rect l="l" t="t" r="r" b="b"/>
            <a:pathLst>
              <a:path w="373379" h="76200">
                <a:moveTo>
                  <a:pt x="297179" y="0"/>
                </a:moveTo>
                <a:lnTo>
                  <a:pt x="297179" y="76200"/>
                </a:lnTo>
                <a:lnTo>
                  <a:pt x="363727" y="42925"/>
                </a:lnTo>
                <a:lnTo>
                  <a:pt x="309879" y="42925"/>
                </a:lnTo>
                <a:lnTo>
                  <a:pt x="309879" y="33400"/>
                </a:lnTo>
                <a:lnTo>
                  <a:pt x="363981" y="33400"/>
                </a:lnTo>
                <a:lnTo>
                  <a:pt x="297179" y="0"/>
                </a:lnTo>
                <a:close/>
              </a:path>
              <a:path w="373379" h="76200">
                <a:moveTo>
                  <a:pt x="297179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297179" y="42925"/>
                </a:lnTo>
                <a:lnTo>
                  <a:pt x="297179" y="33400"/>
                </a:lnTo>
                <a:close/>
              </a:path>
              <a:path w="373379" h="76200">
                <a:moveTo>
                  <a:pt x="363981" y="33400"/>
                </a:moveTo>
                <a:lnTo>
                  <a:pt x="309879" y="33400"/>
                </a:lnTo>
                <a:lnTo>
                  <a:pt x="309879" y="42925"/>
                </a:lnTo>
                <a:lnTo>
                  <a:pt x="363727" y="42925"/>
                </a:lnTo>
                <a:lnTo>
                  <a:pt x="373379" y="38100"/>
                </a:lnTo>
                <a:lnTo>
                  <a:pt x="363981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2285" y="2007870"/>
            <a:ext cx="661670" cy="1116965"/>
          </a:xfrm>
          <a:custGeom>
            <a:avLst/>
            <a:gdLst/>
            <a:ahLst/>
            <a:cxnLst/>
            <a:rect l="l" t="t" r="r" b="b"/>
            <a:pathLst>
              <a:path w="661670" h="1116964">
                <a:moveTo>
                  <a:pt x="618498" y="1053672"/>
                </a:moveTo>
                <a:lnTo>
                  <a:pt x="589788" y="1070609"/>
                </a:lnTo>
                <a:lnTo>
                  <a:pt x="661288" y="1116838"/>
                </a:lnTo>
                <a:lnTo>
                  <a:pt x="657699" y="1064640"/>
                </a:lnTo>
                <a:lnTo>
                  <a:pt x="624966" y="1064640"/>
                </a:lnTo>
                <a:lnTo>
                  <a:pt x="618498" y="1053672"/>
                </a:lnTo>
                <a:close/>
              </a:path>
              <a:path w="661670" h="1116964">
                <a:moveTo>
                  <a:pt x="626640" y="1048869"/>
                </a:moveTo>
                <a:lnTo>
                  <a:pt x="618498" y="1053672"/>
                </a:lnTo>
                <a:lnTo>
                  <a:pt x="624966" y="1064640"/>
                </a:lnTo>
                <a:lnTo>
                  <a:pt x="633094" y="1059814"/>
                </a:lnTo>
                <a:lnTo>
                  <a:pt x="626640" y="1048869"/>
                </a:lnTo>
                <a:close/>
              </a:path>
              <a:path w="661670" h="1116964">
                <a:moveTo>
                  <a:pt x="655447" y="1031875"/>
                </a:moveTo>
                <a:lnTo>
                  <a:pt x="626640" y="1048869"/>
                </a:lnTo>
                <a:lnTo>
                  <a:pt x="633094" y="1059814"/>
                </a:lnTo>
                <a:lnTo>
                  <a:pt x="624966" y="1064640"/>
                </a:lnTo>
                <a:lnTo>
                  <a:pt x="657699" y="1064640"/>
                </a:lnTo>
                <a:lnTo>
                  <a:pt x="655447" y="1031875"/>
                </a:lnTo>
                <a:close/>
              </a:path>
              <a:path w="661670" h="1116964">
                <a:moveTo>
                  <a:pt x="8127" y="0"/>
                </a:moveTo>
                <a:lnTo>
                  <a:pt x="0" y="4825"/>
                </a:lnTo>
                <a:lnTo>
                  <a:pt x="618498" y="1053672"/>
                </a:lnTo>
                <a:lnTo>
                  <a:pt x="626640" y="1048869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06948" y="4171188"/>
            <a:ext cx="591185" cy="1160780"/>
          </a:xfrm>
          <a:custGeom>
            <a:avLst/>
            <a:gdLst/>
            <a:ahLst/>
            <a:cxnLst/>
            <a:rect l="l" t="t" r="r" b="b"/>
            <a:pathLst>
              <a:path w="591185" h="1160779">
                <a:moveTo>
                  <a:pt x="552290" y="65829"/>
                </a:moveTo>
                <a:lnTo>
                  <a:pt x="0" y="1156081"/>
                </a:lnTo>
                <a:lnTo>
                  <a:pt x="8381" y="1160399"/>
                </a:lnTo>
                <a:lnTo>
                  <a:pt x="560694" y="70102"/>
                </a:lnTo>
                <a:lnTo>
                  <a:pt x="552290" y="65829"/>
                </a:lnTo>
                <a:close/>
              </a:path>
              <a:path w="591185" h="1160779">
                <a:moveTo>
                  <a:pt x="590606" y="54483"/>
                </a:moveTo>
                <a:lnTo>
                  <a:pt x="558038" y="54483"/>
                </a:lnTo>
                <a:lnTo>
                  <a:pt x="566420" y="58800"/>
                </a:lnTo>
                <a:lnTo>
                  <a:pt x="560694" y="70102"/>
                </a:lnTo>
                <a:lnTo>
                  <a:pt x="590423" y="85216"/>
                </a:lnTo>
                <a:lnTo>
                  <a:pt x="590606" y="54483"/>
                </a:lnTo>
                <a:close/>
              </a:path>
              <a:path w="591185" h="1160779">
                <a:moveTo>
                  <a:pt x="558038" y="54483"/>
                </a:moveTo>
                <a:lnTo>
                  <a:pt x="552290" y="65829"/>
                </a:lnTo>
                <a:lnTo>
                  <a:pt x="560694" y="70102"/>
                </a:lnTo>
                <a:lnTo>
                  <a:pt x="566420" y="58800"/>
                </a:lnTo>
                <a:lnTo>
                  <a:pt x="558038" y="54483"/>
                </a:lnTo>
                <a:close/>
              </a:path>
              <a:path w="591185" h="1160779">
                <a:moveTo>
                  <a:pt x="590930" y="0"/>
                </a:moveTo>
                <a:lnTo>
                  <a:pt x="522477" y="50673"/>
                </a:lnTo>
                <a:lnTo>
                  <a:pt x="552290" y="65829"/>
                </a:lnTo>
                <a:lnTo>
                  <a:pt x="558038" y="54483"/>
                </a:lnTo>
                <a:lnTo>
                  <a:pt x="590606" y="54483"/>
                </a:lnTo>
                <a:lnTo>
                  <a:pt x="590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6520" y="3599815"/>
            <a:ext cx="25145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0059" y="3599688"/>
            <a:ext cx="23622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940053"/>
            <a:ext cx="2203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SzPct val="80000"/>
              <a:buFont typeface="Symbol"/>
              <a:buChar char=""/>
              <a:tabLst>
                <a:tab pos="194310" algn="l"/>
              </a:tabLst>
            </a:pP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Resource</a:t>
            </a:r>
            <a:r>
              <a:rPr sz="2000" u="sng" spc="-50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available: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6673" y="1842133"/>
            <a:ext cx="37782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b="1" i="1" spc="25" dirty="0">
                <a:latin typeface="Times New Roman"/>
                <a:cs typeface="Times New Roman"/>
              </a:rPr>
              <a:t>Res</a:t>
            </a:r>
            <a:r>
              <a:rPr sz="1100" b="1" i="1" spc="35" dirty="0">
                <a:latin typeface="Times New Roman"/>
                <a:cs typeface="Times New Roman"/>
              </a:rPr>
              <a:t>o</a:t>
            </a:r>
            <a:r>
              <a:rPr sz="1100" b="1" i="1" spc="25" dirty="0">
                <a:latin typeface="Times New Roman"/>
                <a:cs typeface="Times New Roman"/>
              </a:rPr>
              <a:t>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4148" y="1842133"/>
            <a:ext cx="37719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b="1" i="1" spc="45" dirty="0">
                <a:latin typeface="Times New Roman"/>
                <a:cs typeface="Times New Roman"/>
              </a:rPr>
              <a:t>rce</a:t>
            </a:r>
            <a:r>
              <a:rPr sz="1100" b="1" i="1" spc="-125" dirty="0">
                <a:latin typeface="Times New Roman"/>
                <a:cs typeface="Times New Roman"/>
              </a:rPr>
              <a:t> </a:t>
            </a:r>
            <a:r>
              <a:rPr sz="1100" b="1" i="1" spc="65" dirty="0">
                <a:latin typeface="Times New Roman"/>
                <a:cs typeface="Times New Roman"/>
              </a:rPr>
              <a:t>av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222" y="1842133"/>
            <a:ext cx="32194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b="1" i="1" spc="65" dirty="0">
                <a:latin typeface="Times New Roman"/>
                <a:cs typeface="Times New Roman"/>
              </a:rPr>
              <a:t>a</a:t>
            </a:r>
            <a:r>
              <a:rPr sz="1100" b="1" i="1" spc="25" dirty="0">
                <a:latin typeface="Times New Roman"/>
                <a:cs typeface="Times New Roman"/>
              </a:rPr>
              <a:t>il</a:t>
            </a:r>
            <a:r>
              <a:rPr sz="1100" b="1" i="1" spc="50" dirty="0">
                <a:latin typeface="Times New Roman"/>
                <a:cs typeface="Times New Roman"/>
              </a:rPr>
              <a:t>a</a:t>
            </a:r>
            <a:r>
              <a:rPr sz="1100" b="1" i="1" spc="70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2864" y="1842133"/>
            <a:ext cx="11112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b="1" i="1" spc="10" dirty="0">
                <a:latin typeface="Times New Roman"/>
                <a:cs typeface="Times New Roman"/>
              </a:rPr>
              <a:t>l</a:t>
            </a:r>
            <a:r>
              <a:rPr sz="1100" b="1" i="1" spc="60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4207" y="1842133"/>
            <a:ext cx="16192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b="1" i="1" spc="80" dirty="0">
                <a:latin typeface="Times New Roman"/>
                <a:cs typeface="Times New Roman"/>
              </a:rPr>
              <a:t>3p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1386" y="1842133"/>
            <a:ext cx="37846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  <a:tabLst>
                <a:tab pos="296545" algn="l"/>
              </a:tabLst>
            </a:pPr>
            <a:r>
              <a:rPr sz="1100" b="1" i="1" spc="80" dirty="0">
                <a:latin typeface="Times New Roman"/>
                <a:cs typeface="Times New Roman"/>
              </a:rPr>
              <a:t>3p	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339" y="1842133"/>
            <a:ext cx="29718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  <a:tabLst>
                <a:tab pos="215900" algn="l"/>
              </a:tabLst>
            </a:pPr>
            <a:r>
              <a:rPr sz="1100" b="1" i="1" spc="80" dirty="0">
                <a:latin typeface="Times New Roman"/>
                <a:cs typeface="Times New Roman"/>
              </a:rPr>
              <a:t>p	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2927" y="1842133"/>
            <a:ext cx="16192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b="1" i="1" spc="80" dirty="0">
                <a:latin typeface="Times New Roman"/>
                <a:cs typeface="Times New Roman"/>
              </a:rPr>
              <a:t>3p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0878" y="1842133"/>
            <a:ext cx="37846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  <a:tabLst>
                <a:tab pos="296545" algn="l"/>
              </a:tabLst>
            </a:pPr>
            <a:r>
              <a:rPr sz="1100" b="1" i="1" spc="80" dirty="0">
                <a:latin typeface="Times New Roman"/>
                <a:cs typeface="Times New Roman"/>
              </a:rPr>
              <a:t>3p	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8831" y="1842133"/>
            <a:ext cx="2978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  <a:tabLst>
                <a:tab pos="216535" algn="l"/>
              </a:tabLst>
            </a:pPr>
            <a:r>
              <a:rPr sz="1100" b="1" i="1" spc="80" dirty="0">
                <a:latin typeface="Times New Roman"/>
                <a:cs typeface="Times New Roman"/>
              </a:rPr>
              <a:t>p	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2672" y="1842133"/>
            <a:ext cx="16192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b="1" i="1" spc="80" dirty="0">
                <a:latin typeface="Times New Roman"/>
                <a:cs typeface="Times New Roman"/>
              </a:rPr>
              <a:t>3p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9853" y="1842133"/>
            <a:ext cx="16192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b="1" i="1" spc="80" dirty="0">
                <a:latin typeface="Times New Roman"/>
                <a:cs typeface="Times New Roman"/>
              </a:rPr>
              <a:t>3p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67805" y="1842133"/>
            <a:ext cx="29718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  <a:tabLst>
                <a:tab pos="215900" algn="l"/>
              </a:tabLst>
            </a:pPr>
            <a:r>
              <a:rPr sz="1100" b="1" i="1" spc="80" dirty="0">
                <a:latin typeface="Times New Roman"/>
                <a:cs typeface="Times New Roman"/>
              </a:rPr>
              <a:t>p	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4517" y="1842133"/>
            <a:ext cx="37846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  <a:tabLst>
                <a:tab pos="216535" algn="l"/>
              </a:tabLst>
            </a:pPr>
            <a:r>
              <a:rPr sz="1100" b="1" i="1" spc="80" dirty="0">
                <a:latin typeface="Times New Roman"/>
                <a:cs typeface="Times New Roman"/>
              </a:rPr>
              <a:t>p	3p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0096" y="1842133"/>
            <a:ext cx="16192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b="1" i="1" spc="80" dirty="0">
                <a:latin typeface="Times New Roman"/>
                <a:cs typeface="Times New Roman"/>
              </a:rPr>
              <a:t>3p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77657" y="1842133"/>
            <a:ext cx="37973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  <a:tabLst>
                <a:tab pos="298450" algn="l"/>
              </a:tabLst>
            </a:pPr>
            <a:r>
              <a:rPr sz="1100" b="1" i="1" spc="80" dirty="0">
                <a:latin typeface="Times New Roman"/>
                <a:cs typeface="Times New Roman"/>
              </a:rPr>
              <a:t>3p	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57134" y="1842133"/>
            <a:ext cx="8064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100" b="1" i="1" spc="80" dirty="0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08136"/>
              </p:ext>
            </p:extLst>
          </p:nvPr>
        </p:nvGraphicFramePr>
        <p:xfrm>
          <a:off x="472440" y="1836673"/>
          <a:ext cx="8765534" cy="3929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8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7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49034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-6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35"/>
                        </a:lnSpc>
                      </a:pPr>
                      <a:r>
                        <a:rPr sz="1400" b="1" i="1" spc="-90" dirty="0">
                          <a:latin typeface="Times New Roman"/>
                          <a:cs typeface="Times New Roman"/>
                        </a:rPr>
                        <a:t>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-70" dirty="0">
                          <a:latin typeface="Times New Roman"/>
                          <a:cs typeface="Times New Roman"/>
                        </a:rPr>
                        <a:t>DUR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5"/>
                        </a:lnSpc>
                      </a:pPr>
                      <a:r>
                        <a:rPr sz="1400" b="1" i="1" spc="-114" dirty="0">
                          <a:latin typeface="Times New Roman"/>
                          <a:cs typeface="Times New Roman"/>
                        </a:rPr>
                        <a:t>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-155" dirty="0">
                          <a:latin typeface="Times New Roman"/>
                          <a:cs typeface="Times New Roman"/>
                        </a:rPr>
                        <a:t>LF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5"/>
                        </a:lnSpc>
                      </a:pPr>
                      <a:r>
                        <a:rPr sz="1400" b="1" i="1" spc="-95" dirty="0">
                          <a:latin typeface="Times New Roman"/>
                          <a:cs typeface="Times New Roman"/>
                        </a:rPr>
                        <a:t>SL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l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l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141605" algn="ctr">
                        <a:lnSpc>
                          <a:spcPts val="1350"/>
                        </a:lnSpc>
                      </a:pPr>
                      <a:r>
                        <a:rPr sz="2100" b="1" i="1" spc="150" baseline="-11904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100" b="1" i="1" spc="322" baseline="-11904" dirty="0">
                          <a:latin typeface="Times New Roman"/>
                          <a:cs typeface="Times New Roman"/>
                        </a:rPr>
                        <a:t> 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l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l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141605" algn="ctr">
                        <a:lnSpc>
                          <a:spcPts val="1350"/>
                        </a:lnSpc>
                      </a:pPr>
                      <a:r>
                        <a:rPr sz="2100" b="1" i="1" spc="150" baseline="-11904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100" b="1" i="1" spc="359" baseline="-11904" dirty="0">
                          <a:latin typeface="Times New Roman"/>
                          <a:cs typeface="Times New Roman"/>
                        </a:rPr>
                        <a:t> 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lang="ar-EG" sz="1400" b="1" i="1" dirty="0">
                          <a:latin typeface="Times New Roman"/>
                          <a:cs typeface="Times New Roman"/>
                        </a:rPr>
                        <a:t> 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l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l">
                        <a:lnSpc>
                          <a:spcPts val="1350"/>
                        </a:lnSpc>
                      </a:pPr>
                      <a:r>
                        <a:rPr sz="1100" b="1" i="1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i="1" spc="150" baseline="-11904" dirty="0">
                          <a:latin typeface="Times New Roman"/>
                          <a:cs typeface="Times New Roman"/>
                        </a:rPr>
                        <a:t>9</a:t>
                      </a:r>
                      <a:endParaRPr sz="2100" baseline="-11904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78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90"/>
                        </a:lnSpc>
                      </a:pPr>
                      <a:r>
                        <a:rPr sz="1100" b="1" i="1" spc="30" dirty="0">
                          <a:latin typeface="Times New Roman"/>
                          <a:cs typeface="Times New Roman"/>
                        </a:rPr>
                        <a:t>2P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90"/>
                        </a:lnSpc>
                      </a:pPr>
                      <a:r>
                        <a:rPr sz="1100" b="1" i="1" spc="30" dirty="0">
                          <a:latin typeface="Times New Roman"/>
                          <a:cs typeface="Times New Roman"/>
                        </a:rPr>
                        <a:t>2P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b="1" i="1" strike="sngStrike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31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i="1" strike="sngStrike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310"/>
                        </a:lnSpc>
                      </a:pPr>
                      <a:r>
                        <a:rPr sz="1100" b="1" i="1" spc="3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R="20066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635"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90"/>
                        </a:lnSpc>
                      </a:pPr>
                      <a:r>
                        <a:rPr sz="1100" b="1" i="1" spc="30" dirty="0">
                          <a:latin typeface="Times New Roman"/>
                          <a:cs typeface="Times New Roman"/>
                        </a:rPr>
                        <a:t>2P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90"/>
                        </a:lnSpc>
                      </a:pPr>
                      <a:r>
                        <a:rPr sz="1100" b="1" i="1" spc="30" dirty="0">
                          <a:latin typeface="Times New Roman"/>
                          <a:cs typeface="Times New Roman"/>
                        </a:rPr>
                        <a:t>1P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31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90"/>
                        </a:lnSpc>
                      </a:pPr>
                      <a:r>
                        <a:rPr sz="1100" b="1" i="1" spc="30" dirty="0">
                          <a:latin typeface="Times New Roman"/>
                          <a:cs typeface="Times New Roman"/>
                        </a:rPr>
                        <a:t>1P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b="1" i="1" strike="sngStrike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31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i="1" strike="sngStrike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310"/>
                        </a:lnSpc>
                      </a:pPr>
                      <a:r>
                        <a:rPr sz="1100" b="1" i="1" spc="3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859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159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90"/>
                        </a:lnSpc>
                      </a:pPr>
                      <a:r>
                        <a:rPr sz="1100" b="1" i="1" spc="30" dirty="0">
                          <a:latin typeface="Times New Roman"/>
                          <a:cs typeface="Times New Roman"/>
                        </a:rPr>
                        <a:t>3P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</a:pPr>
                      <a:r>
                        <a:rPr sz="1100" b="1" i="1" strike="sngStrike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30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1100" b="1" i="1" spc="8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b="1" i="1" strike="sngStrike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300"/>
                        </a:lnSpc>
                      </a:pPr>
                      <a:r>
                        <a:rPr sz="1100" b="1" i="1" spc="3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859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5">
                <a:tc>
                  <a:txBody>
                    <a:bodyPr/>
                    <a:lstStyle/>
                    <a:p>
                      <a:pPr marL="635"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90"/>
                        </a:lnSpc>
                      </a:pPr>
                      <a:r>
                        <a:rPr sz="1100" b="1" i="1" spc="30" dirty="0">
                          <a:latin typeface="Times New Roman"/>
                          <a:cs typeface="Times New Roman"/>
                        </a:rPr>
                        <a:t>2P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275"/>
                        </a:lnSpc>
                      </a:pPr>
                      <a:r>
                        <a:rPr sz="1100" b="1" i="1" strike="sngStrike" spc="8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ts val="1310"/>
                        </a:lnSpc>
                      </a:pPr>
                      <a:r>
                        <a:rPr sz="1100" b="1" i="1" spc="8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1100" b="1" i="1" spc="8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i="1" strike="sngStrike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310"/>
                        </a:lnSpc>
                      </a:pPr>
                      <a:r>
                        <a:rPr sz="1100" b="1" i="1" spc="3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R="142240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90"/>
                        </a:lnSpc>
                      </a:pPr>
                      <a:r>
                        <a:rPr sz="1100" b="1" i="1" spc="30" dirty="0">
                          <a:latin typeface="Times New Roman"/>
                          <a:cs typeface="Times New Roman"/>
                        </a:rPr>
                        <a:t>2P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i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275"/>
                        </a:lnSpc>
                      </a:pPr>
                      <a:r>
                        <a:rPr sz="1100" b="1" i="1" strike="sngStrike" spc="8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ts val="1310"/>
                        </a:lnSpc>
                      </a:pPr>
                      <a:r>
                        <a:rPr sz="1100" b="1" i="1" spc="8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0"/>
                        </a:lnSpc>
                      </a:pPr>
                      <a:r>
                        <a:rPr sz="1100" b="1" i="1" spc="8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i="1" strike="sngStrike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310"/>
                        </a:lnSpc>
                      </a:pPr>
                      <a:r>
                        <a:rPr sz="1100" b="1" i="1" spc="3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236">
                <a:tc gridSpan="6">
                  <a:txBody>
                    <a:bodyPr/>
                    <a:lstStyle/>
                    <a:p>
                      <a:pPr marL="408305">
                        <a:lnSpc>
                          <a:spcPts val="1635"/>
                        </a:lnSpc>
                      </a:pPr>
                      <a:r>
                        <a:rPr sz="1400" b="1" i="1" spc="55" dirty="0"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sz="1400" b="1" i="1" spc="45" dirty="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400" b="1" i="1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spc="30" dirty="0">
                          <a:latin typeface="Times New Roman"/>
                          <a:cs typeface="Times New Roman"/>
                        </a:rPr>
                        <a:t>Load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2p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2p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2p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159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2p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635"/>
                        </a:lnSpc>
                      </a:pPr>
                      <a:r>
                        <a:rPr sz="1400" b="1" i="1" spc="100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159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1p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1p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2p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2p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2p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092">
                <a:tc gridSpan="6">
                  <a:txBody>
                    <a:bodyPr/>
                    <a:lstStyle/>
                    <a:p>
                      <a:pPr marL="464820">
                        <a:lnSpc>
                          <a:spcPts val="1635"/>
                        </a:lnSpc>
                      </a:pPr>
                      <a:r>
                        <a:rPr sz="1400" b="1" i="1" spc="45" dirty="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400" b="1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spc="65" dirty="0">
                          <a:latin typeface="Times New Roman"/>
                          <a:cs typeface="Times New Roman"/>
                        </a:rPr>
                        <a:t>available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159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159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lnSpc>
                          <a:spcPts val="1635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635"/>
                        </a:lnSpc>
                      </a:pPr>
                      <a:r>
                        <a:rPr sz="1400" b="1" i="1" spc="95" dirty="0">
                          <a:latin typeface="Times New Roman"/>
                          <a:cs typeface="Times New Roman"/>
                        </a:rPr>
                        <a:t>3p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132" y="756829"/>
            <a:ext cx="273786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2000" u="sng" spc="-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ea typeface="+mn-ea"/>
                <a:cs typeface="Times New Roman"/>
              </a:rPr>
              <a:t>Baseline budget:</a:t>
            </a:r>
            <a:br>
              <a:rPr lang="en-US" sz="2000" dirty="0">
                <a:latin typeface="Adobe Garamond Pro Bold" panose="02020702060506020403" pitchFamily="18" charset="0"/>
                <a:cs typeface="Trebuchet MS"/>
              </a:rPr>
            </a:br>
            <a:endParaRPr sz="2000" spc="-5" dirty="0">
              <a:latin typeface="Adobe Garamond Pro Bold" panose="02020702060506020403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90650" y="1685836"/>
            <a:ext cx="7010400" cy="4838700"/>
            <a:chOff x="1390650" y="1685836"/>
            <a:chExt cx="7010400" cy="4838700"/>
          </a:xfrm>
        </p:grpSpPr>
        <p:sp>
          <p:nvSpPr>
            <p:cNvPr id="4" name="object 4"/>
            <p:cNvSpPr/>
            <p:nvPr/>
          </p:nvSpPr>
          <p:spPr>
            <a:xfrm>
              <a:off x="1390650" y="1685836"/>
              <a:ext cx="7010400" cy="4838700"/>
            </a:xfrm>
            <a:custGeom>
              <a:avLst/>
              <a:gdLst/>
              <a:ahLst/>
              <a:cxnLst/>
              <a:rect l="l" t="t" r="r" b="b"/>
              <a:pathLst>
                <a:path w="7010400" h="4838700">
                  <a:moveTo>
                    <a:pt x="7010400" y="0"/>
                  </a:moveTo>
                  <a:lnTo>
                    <a:pt x="0" y="0"/>
                  </a:lnTo>
                  <a:lnTo>
                    <a:pt x="0" y="4838700"/>
                  </a:lnTo>
                  <a:lnTo>
                    <a:pt x="7010400" y="483870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3458" y="5719317"/>
              <a:ext cx="6247892" cy="9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3458" y="5251449"/>
              <a:ext cx="6247892" cy="95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3458" y="4783582"/>
              <a:ext cx="6247892" cy="9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3458" y="4315713"/>
              <a:ext cx="6247892" cy="9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3458" y="3846322"/>
              <a:ext cx="6247892" cy="9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3458" y="3378453"/>
              <a:ext cx="6247892" cy="95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3458" y="2910585"/>
              <a:ext cx="6247892" cy="95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8631" y="2442590"/>
              <a:ext cx="6257417" cy="375475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3308" y="2528315"/>
              <a:ext cx="6103620" cy="35783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36597" y="2681477"/>
              <a:ext cx="5801995" cy="3277235"/>
            </a:xfrm>
            <a:custGeom>
              <a:avLst/>
              <a:gdLst/>
              <a:ahLst/>
              <a:cxnLst/>
              <a:rect l="l" t="t" r="r" b="b"/>
              <a:pathLst>
                <a:path w="5801995" h="3277235">
                  <a:moveTo>
                    <a:pt x="0" y="3277108"/>
                  </a:moveTo>
                  <a:lnTo>
                    <a:pt x="445642" y="3160014"/>
                  </a:lnTo>
                  <a:lnTo>
                    <a:pt x="892175" y="2692146"/>
                  </a:lnTo>
                  <a:lnTo>
                    <a:pt x="1338706" y="2340102"/>
                  </a:lnTo>
                  <a:lnTo>
                    <a:pt x="1785239" y="2106930"/>
                  </a:lnTo>
                  <a:lnTo>
                    <a:pt x="2231770" y="1639062"/>
                  </a:lnTo>
                  <a:lnTo>
                    <a:pt x="2678303" y="1404366"/>
                  </a:lnTo>
                  <a:lnTo>
                    <a:pt x="3123311" y="1287018"/>
                  </a:lnTo>
                  <a:lnTo>
                    <a:pt x="3569842" y="819150"/>
                  </a:lnTo>
                  <a:lnTo>
                    <a:pt x="4016375" y="678942"/>
                  </a:lnTo>
                  <a:lnTo>
                    <a:pt x="4462907" y="584454"/>
                  </a:lnTo>
                  <a:lnTo>
                    <a:pt x="4909438" y="398525"/>
                  </a:lnTo>
                  <a:lnTo>
                    <a:pt x="5355971" y="351282"/>
                  </a:lnTo>
                  <a:lnTo>
                    <a:pt x="5801613" y="0"/>
                  </a:lnTo>
                </a:path>
              </a:pathLst>
            </a:custGeom>
            <a:ln w="222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71748" y="5285994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35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8027" y="4934153"/>
            <a:ext cx="1289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4178" y="4700396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10709" y="4232275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6988" y="3881120"/>
            <a:ext cx="575310" cy="28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>
              <a:lnSpc>
                <a:spcPts val="1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95</a:t>
            </a:r>
            <a:endParaRPr sz="9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90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20841" y="3412997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66992" y="3272409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121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13525" y="3178809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125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59803" y="2991358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133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05954" y="2944190"/>
            <a:ext cx="1866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135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52485" y="2593340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150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49882" y="5754116"/>
            <a:ext cx="904240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0" algn="ctr">
              <a:lnSpc>
                <a:spcPts val="1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  <a:p>
            <a:pPr marR="121920" algn="ctr">
              <a:lnSpc>
                <a:spcPts val="1000"/>
              </a:lnSpc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900" spc="-45" dirty="0">
                <a:solidFill>
                  <a:srgbClr val="BEBEBE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1970" y="5630671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91970" y="5162550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91970" y="4694301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91970" y="4225493"/>
            <a:ext cx="1289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34057" y="3757676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34057" y="3289553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120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34057" y="2821304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140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34057" y="2353183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EBEBE"/>
                </a:solidFill>
                <a:latin typeface="Arial"/>
                <a:cs typeface="Arial"/>
              </a:rPr>
              <a:t>160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99767" y="6260719"/>
            <a:ext cx="91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46298" y="6260719"/>
            <a:ext cx="91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92450" y="6260719"/>
            <a:ext cx="91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38728" y="6260719"/>
            <a:ext cx="91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85259" y="6260719"/>
            <a:ext cx="91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31538" y="6260719"/>
            <a:ext cx="91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77689" y="6260719"/>
            <a:ext cx="91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24221" y="6260719"/>
            <a:ext cx="91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70498" y="6260719"/>
            <a:ext cx="91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77407" y="6260719"/>
            <a:ext cx="1714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23557" y="6260719"/>
            <a:ext cx="1714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69835" y="6260719"/>
            <a:ext cx="1714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16368" y="6260719"/>
            <a:ext cx="1714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62645" y="6260719"/>
            <a:ext cx="1714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BEBEBE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98041" y="3800604"/>
            <a:ext cx="139700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b="1" dirty="0">
                <a:solidFill>
                  <a:srgbClr val="BEBEBE"/>
                </a:solidFill>
                <a:latin typeface="Carlito"/>
                <a:cs typeface="Carlito"/>
              </a:rPr>
              <a:t>B</a:t>
            </a:r>
            <a:r>
              <a:rPr sz="900" b="1" spc="-5" dirty="0">
                <a:solidFill>
                  <a:srgbClr val="BEBEBE"/>
                </a:solidFill>
                <a:latin typeface="Carlito"/>
                <a:cs typeface="Carlito"/>
              </a:rPr>
              <a:t>ud</a:t>
            </a:r>
            <a:r>
              <a:rPr sz="900" b="1" dirty="0">
                <a:solidFill>
                  <a:srgbClr val="BEBEBE"/>
                </a:solidFill>
                <a:latin typeface="Carlito"/>
                <a:cs typeface="Carlito"/>
              </a:rPr>
              <a:t>get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98746" y="220052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22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88409" y="1750068"/>
            <a:ext cx="2227580" cy="518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450" b="1" i="1" spc="-120" dirty="0">
                <a:solidFill>
                  <a:srgbClr val="D9D9D9"/>
                </a:solidFill>
                <a:latin typeface="Trebuchet MS"/>
                <a:cs typeface="Trebuchet MS"/>
              </a:rPr>
              <a:t>Commutative </a:t>
            </a:r>
            <a:r>
              <a:rPr sz="1450" b="1" i="1" spc="-110" dirty="0">
                <a:solidFill>
                  <a:srgbClr val="D9D9D9"/>
                </a:solidFill>
                <a:latin typeface="Trebuchet MS"/>
                <a:cs typeface="Trebuchet MS"/>
              </a:rPr>
              <a:t>baseline</a:t>
            </a:r>
            <a:r>
              <a:rPr sz="1450" b="1" i="1" spc="-22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1450" b="1" i="1" spc="-110" dirty="0">
                <a:solidFill>
                  <a:srgbClr val="D9D9D9"/>
                </a:solidFill>
                <a:latin typeface="Trebuchet MS"/>
                <a:cs typeface="Trebuchet MS"/>
              </a:rPr>
              <a:t>budget</a:t>
            </a:r>
            <a:endParaRPr sz="1450" dirty="0">
              <a:latin typeface="Trebuchet MS"/>
              <a:cs typeface="Trebuchet MS"/>
            </a:endParaRPr>
          </a:p>
          <a:p>
            <a:pPr marL="303530" algn="ctr">
              <a:lnSpc>
                <a:spcPct val="100000"/>
              </a:lnSpc>
              <a:spcBef>
                <a:spcPts val="1030"/>
              </a:spcBef>
            </a:pPr>
            <a:r>
              <a:rPr sz="900" spc="-20" dirty="0">
                <a:solidFill>
                  <a:srgbClr val="BEBEBE"/>
                </a:solidFill>
                <a:latin typeface="Arial"/>
                <a:cs typeface="Arial"/>
              </a:rPr>
              <a:t>line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390650" y="1685836"/>
            <a:ext cx="7010400" cy="4838700"/>
          </a:xfrm>
          <a:custGeom>
            <a:avLst/>
            <a:gdLst/>
            <a:ahLst/>
            <a:cxnLst/>
            <a:rect l="l" t="t" r="r" b="b"/>
            <a:pathLst>
              <a:path w="7010400" h="4838700">
                <a:moveTo>
                  <a:pt x="0" y="4838700"/>
                </a:moveTo>
                <a:lnTo>
                  <a:pt x="7010400" y="4838700"/>
                </a:lnTo>
                <a:lnTo>
                  <a:pt x="7010400" y="0"/>
                </a:lnTo>
                <a:lnTo>
                  <a:pt x="0" y="0"/>
                </a:lnTo>
                <a:lnTo>
                  <a:pt x="0" y="483870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868315"/>
            <a:ext cx="7661275" cy="3966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280"/>
              </a:spcBef>
              <a:buSzPct val="80000"/>
              <a:buFont typeface="Symbol"/>
              <a:buChar char=""/>
              <a:tabLst>
                <a:tab pos="194310" algn="l"/>
              </a:tabLst>
            </a:pPr>
            <a:r>
              <a:rPr sz="2000" u="sng" spc="-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Risk</a:t>
            </a:r>
            <a:r>
              <a:rPr sz="2000" u="sng" spc="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Management:</a:t>
            </a:r>
            <a:endParaRPr sz="2000" dirty="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4F81BC"/>
                </a:solidFill>
                <a:latin typeface="Times New Roman"/>
                <a:cs typeface="Times New Roman"/>
              </a:rPr>
              <a:t>-</a:t>
            </a:r>
            <a:r>
              <a:rPr sz="2400" spc="-5" dirty="0">
                <a:solidFill>
                  <a:srgbClr val="004DBA"/>
                </a:solidFill>
                <a:latin typeface="Times New Roman"/>
                <a:cs typeface="Times New Roman"/>
              </a:rPr>
              <a:t> </a:t>
            </a: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Risks:</a:t>
            </a:r>
            <a:endParaRPr sz="1800" dirty="0">
              <a:latin typeface="Palladio Uralic"/>
              <a:cs typeface="Palladio Uralic"/>
            </a:endParaRPr>
          </a:p>
          <a:p>
            <a:pPr marL="396240">
              <a:lnSpc>
                <a:spcPct val="100000"/>
              </a:lnSpc>
              <a:spcBef>
                <a:spcPts val="250"/>
              </a:spcBef>
            </a:pPr>
            <a:r>
              <a:rPr sz="1600" b="1" spc="-5" dirty="0">
                <a:latin typeface="Times New Roman"/>
                <a:cs typeface="Times New Roman"/>
              </a:rPr>
              <a:t>- </a:t>
            </a:r>
            <a:r>
              <a:rPr sz="1600" spc="-5" dirty="0">
                <a:latin typeface="Times New Roman"/>
                <a:cs typeface="Times New Roman"/>
              </a:rPr>
              <a:t>The application is </a:t>
            </a:r>
            <a:r>
              <a:rPr sz="1600" dirty="0">
                <a:latin typeface="Times New Roman"/>
                <a:cs typeface="Times New Roman"/>
              </a:rPr>
              <a:t>not </a:t>
            </a:r>
            <a:r>
              <a:rPr sz="1600" spc="-5" dirty="0">
                <a:latin typeface="Times New Roman"/>
                <a:cs typeface="Times New Roman"/>
              </a:rPr>
              <a:t>compatible with the type of mobile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phone.</a:t>
            </a:r>
            <a:endParaRPr sz="1600" dirty="0">
              <a:latin typeface="Times New Roman"/>
              <a:cs typeface="Times New Roman"/>
            </a:endParaRPr>
          </a:p>
          <a:p>
            <a:pPr marL="514350" indent="-118745">
              <a:lnSpc>
                <a:spcPct val="100000"/>
              </a:lnSpc>
              <a:spcBef>
                <a:spcPts val="204"/>
              </a:spcBef>
              <a:buChar char="-"/>
              <a:tabLst>
                <a:tab pos="514984" algn="l"/>
              </a:tabLst>
            </a:pPr>
            <a:r>
              <a:rPr sz="1600" spc="-5" dirty="0">
                <a:latin typeface="Times New Roman"/>
                <a:cs typeface="Times New Roman"/>
              </a:rPr>
              <a:t>None of the volunteers responded to the blind person's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request.</a:t>
            </a:r>
            <a:endParaRPr sz="1600" dirty="0">
              <a:latin typeface="Times New Roman"/>
              <a:cs typeface="Times New Roman"/>
            </a:endParaRPr>
          </a:p>
          <a:p>
            <a:pPr marL="514350" indent="-118745">
              <a:lnSpc>
                <a:spcPct val="100000"/>
              </a:lnSpc>
              <a:spcBef>
                <a:spcPts val="190"/>
              </a:spcBef>
              <a:buChar char="-"/>
              <a:tabLst>
                <a:tab pos="514984" algn="l"/>
              </a:tabLst>
            </a:pPr>
            <a:r>
              <a:rPr sz="1600" spc="-5" dirty="0">
                <a:latin typeface="Times New Roman"/>
                <a:cs typeface="Times New Roman"/>
              </a:rPr>
              <a:t>Inappropriateness of the volunteer to the requester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assistance.</a:t>
            </a:r>
            <a:endParaRPr sz="1600" dirty="0">
              <a:latin typeface="Times New Roman"/>
              <a:cs typeface="Times New Roman"/>
            </a:endParaRPr>
          </a:p>
          <a:p>
            <a:pPr marL="372110" indent="-179070">
              <a:lnSpc>
                <a:spcPct val="100000"/>
              </a:lnSpc>
              <a:spcBef>
                <a:spcPts val="150"/>
              </a:spcBef>
              <a:buClr>
                <a:srgbClr val="4F81BC"/>
              </a:buClr>
              <a:buSzPct val="133333"/>
              <a:buFont typeface="Times New Roman"/>
              <a:buChar char="-"/>
              <a:tabLst>
                <a:tab pos="372745" algn="l"/>
              </a:tabLst>
            </a:pP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To deal </a:t>
            </a:r>
            <a:r>
              <a:rPr sz="1800" u="heavy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with </a:t>
            </a: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these</a:t>
            </a:r>
            <a:r>
              <a:rPr sz="1800" u="heavy" spc="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 </a:t>
            </a: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risks:</a:t>
            </a:r>
            <a:endParaRPr sz="1800" dirty="0">
              <a:latin typeface="Palladio Uralic"/>
              <a:cs typeface="Palladio Uralic"/>
            </a:endParaRPr>
          </a:p>
          <a:p>
            <a:pPr marL="643890" lvl="1" indent="-18097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Font typeface="Wingdings"/>
              <a:buChar char=""/>
              <a:tabLst>
                <a:tab pos="64452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application supports both Android and </a:t>
            </a:r>
            <a:r>
              <a:rPr sz="1600" spc="-10" dirty="0">
                <a:latin typeface="Times New Roman"/>
                <a:cs typeface="Times New Roman"/>
              </a:rPr>
              <a:t>IOS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systems.</a:t>
            </a:r>
            <a:endParaRPr sz="1600" dirty="0">
              <a:latin typeface="Times New Roman"/>
              <a:cs typeface="Times New Roman"/>
            </a:endParaRPr>
          </a:p>
          <a:p>
            <a:pPr marL="643890" lvl="1" indent="-180975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64452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app supports auto reply in some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cases.</a:t>
            </a:r>
            <a:endParaRPr sz="1600" dirty="0">
              <a:latin typeface="Times New Roman"/>
              <a:cs typeface="Times New Roman"/>
            </a:endParaRPr>
          </a:p>
          <a:p>
            <a:pPr marL="643890" lvl="1" indent="-18097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Font typeface="Wingdings"/>
              <a:buChar char=""/>
              <a:tabLst>
                <a:tab pos="64452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application supports an unlimited number of</a:t>
            </a:r>
            <a:r>
              <a:rPr sz="1600" dirty="0">
                <a:latin typeface="Times New Roman"/>
                <a:cs typeface="Times New Roman"/>
              </a:rPr>
              <a:t> calls.</a:t>
            </a:r>
          </a:p>
          <a:p>
            <a:pPr marL="372110" indent="-179070">
              <a:lnSpc>
                <a:spcPct val="100000"/>
              </a:lnSpc>
              <a:spcBef>
                <a:spcPts val="145"/>
              </a:spcBef>
              <a:buClr>
                <a:srgbClr val="4F81BC"/>
              </a:buClr>
              <a:buSzPct val="133333"/>
              <a:buFont typeface="Times New Roman"/>
              <a:buChar char="-"/>
              <a:tabLst>
                <a:tab pos="372745" algn="l"/>
              </a:tabLst>
            </a:pP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To monitor the project:</a:t>
            </a:r>
            <a:endParaRPr sz="1800" dirty="0">
              <a:latin typeface="Palladio Uralic"/>
              <a:cs typeface="Palladio Uralic"/>
            </a:endParaRPr>
          </a:p>
          <a:p>
            <a:pPr marL="372110">
              <a:lnSpc>
                <a:spcPct val="100000"/>
              </a:lnSpc>
              <a:spcBef>
                <a:spcPts val="300"/>
              </a:spcBef>
            </a:pPr>
            <a:r>
              <a:rPr sz="1600" spc="-5" dirty="0">
                <a:latin typeface="Palladio Uralic"/>
                <a:cs typeface="Palladio Uralic"/>
              </a:rPr>
              <a:t>- </a:t>
            </a:r>
            <a:r>
              <a:rPr sz="1600" spc="-5" dirty="0">
                <a:latin typeface="Times New Roman"/>
                <a:cs typeface="Times New Roman"/>
              </a:rPr>
              <a:t>Make meetings periodically to follow up on the progress of the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project.</a:t>
            </a:r>
            <a:endParaRPr sz="1600" dirty="0">
              <a:latin typeface="Times New Roman"/>
              <a:cs typeface="Times New Roman"/>
            </a:endParaRPr>
          </a:p>
          <a:p>
            <a:pPr marL="675640" marR="5080" indent="-303530">
              <a:lnSpc>
                <a:spcPct val="110200"/>
              </a:lnSpc>
              <a:spcBef>
                <a:spcPts val="45"/>
              </a:spcBef>
            </a:pPr>
            <a:r>
              <a:rPr sz="1600" spc="-5" dirty="0">
                <a:latin typeface="Palladio Uralic"/>
                <a:cs typeface="Palladio Uralic"/>
              </a:rPr>
              <a:t>- </a:t>
            </a:r>
            <a:r>
              <a:rPr sz="1600" spc="-5" dirty="0">
                <a:latin typeface="Times New Roman"/>
                <a:cs typeface="Times New Roman"/>
              </a:rPr>
              <a:t>Make some developments on the project according to users' opinions to ensure complete  user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convenience.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568807"/>
            <a:ext cx="6315075" cy="32759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9855" indent="-97790">
              <a:lnSpc>
                <a:spcPct val="100000"/>
              </a:lnSpc>
              <a:spcBef>
                <a:spcPts val="340"/>
              </a:spcBef>
              <a:buClr>
                <a:srgbClr val="006FC0"/>
              </a:buClr>
              <a:buSzPct val="70000"/>
              <a:buFont typeface="Symbol"/>
              <a:buChar char=""/>
              <a:tabLst>
                <a:tab pos="110489" algn="l"/>
              </a:tabLst>
            </a:pPr>
            <a:r>
              <a:rPr sz="2000" u="sng" spc="-4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Project Name:</a:t>
            </a:r>
            <a:r>
              <a:rPr sz="200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Vision</a:t>
            </a:r>
            <a:r>
              <a:rPr sz="1800" spc="-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Partner.</a:t>
            </a:r>
            <a:endParaRPr sz="18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240"/>
              </a:spcBef>
              <a:buClr>
                <a:srgbClr val="006FC0"/>
              </a:buClr>
              <a:buSzPct val="70000"/>
              <a:buFont typeface="Symbol"/>
              <a:buChar char=""/>
              <a:tabLst>
                <a:tab pos="110489" algn="l"/>
              </a:tabLst>
            </a:pPr>
            <a:r>
              <a:rPr sz="2000" u="sng" spc="-4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Project Sponsor:</a:t>
            </a:r>
            <a:r>
              <a:rPr sz="2000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Ministry of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health.</a:t>
            </a:r>
            <a:endParaRPr sz="1800">
              <a:latin typeface="Times New Roman"/>
              <a:cs typeface="Times New Roman"/>
            </a:endParaRPr>
          </a:p>
          <a:p>
            <a:pPr marL="356870" marR="2272030" indent="-58419">
              <a:lnSpc>
                <a:spcPts val="2470"/>
              </a:lnSpc>
              <a:spcBef>
                <a:spcPts val="130"/>
              </a:spcBef>
            </a:pPr>
            <a:r>
              <a:rPr sz="1800" spc="-20" dirty="0">
                <a:latin typeface="Times New Roman"/>
                <a:cs typeface="Times New Roman"/>
              </a:rPr>
              <a:t>(</a:t>
            </a:r>
            <a:r>
              <a:rPr sz="1800" spc="-20" dirty="0">
                <a:latin typeface="Arial"/>
                <a:cs typeface="Arial"/>
              </a:rPr>
              <a:t>Ministry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Health. </a:t>
            </a: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Egypt@gmail.com</a:t>
            </a:r>
            <a:r>
              <a:rPr sz="1800" spc="-5" dirty="0">
                <a:latin typeface="Times New Roman"/>
                <a:cs typeface="Times New Roman"/>
              </a:rPr>
              <a:t>).  (01020304050)</a:t>
            </a:r>
            <a:endParaRPr sz="1800">
              <a:latin typeface="Times New Roman"/>
              <a:cs typeface="Times New Roman"/>
            </a:endParaRPr>
          </a:p>
          <a:p>
            <a:pPr marL="109855" indent="-97790">
              <a:lnSpc>
                <a:spcPct val="100000"/>
              </a:lnSpc>
              <a:spcBef>
                <a:spcPts val="90"/>
              </a:spcBef>
              <a:buClr>
                <a:srgbClr val="006FC0"/>
              </a:buClr>
              <a:buSzPct val="70000"/>
              <a:buFont typeface="Symbol"/>
              <a:buChar char=""/>
              <a:tabLst>
                <a:tab pos="110489" algn="l"/>
              </a:tabLst>
            </a:pPr>
            <a:r>
              <a:rPr sz="2000" u="sng" spc="-4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Project </a:t>
            </a:r>
            <a:r>
              <a:rPr sz="2000" u="sng" spc="-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Manager:</a:t>
            </a:r>
            <a:r>
              <a:rPr sz="2000" spc="-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Eng. </a:t>
            </a:r>
            <a:r>
              <a:rPr sz="1800" spc="-5" dirty="0">
                <a:latin typeface="Times New Roman"/>
                <a:cs typeface="Times New Roman"/>
              </a:rPr>
              <a:t>Muhammed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Salah.</a:t>
            </a:r>
            <a:endParaRPr sz="18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  <a:spcBef>
                <a:spcPts val="295"/>
              </a:spcBef>
            </a:pPr>
            <a:r>
              <a:rPr sz="1800" spc="-85" dirty="0">
                <a:latin typeface="Arial"/>
                <a:cs typeface="Arial"/>
              </a:rPr>
              <a:t>(01000203040)</a:t>
            </a:r>
            <a:endParaRPr sz="1800">
              <a:latin typeface="Arial"/>
              <a:cs typeface="Arial"/>
            </a:endParaRPr>
          </a:p>
          <a:p>
            <a:pPr marL="109855" indent="-88900">
              <a:lnSpc>
                <a:spcPct val="100000"/>
              </a:lnSpc>
              <a:spcBef>
                <a:spcPts val="320"/>
              </a:spcBef>
              <a:buClr>
                <a:srgbClr val="006FC0"/>
              </a:buClr>
              <a:buSzPct val="65000"/>
              <a:buFont typeface="Symbol"/>
              <a:buChar char=""/>
              <a:tabLst>
                <a:tab pos="110489" algn="l"/>
              </a:tabLst>
            </a:pPr>
            <a:r>
              <a:rPr sz="2000" u="sng" spc="-4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000" u="sng" spc="-10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Purpose:</a:t>
            </a:r>
            <a:endParaRPr sz="20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Times New Roman"/>
                <a:cs typeface="Times New Roman"/>
              </a:rPr>
              <a:t>Helping blind </a:t>
            </a:r>
            <a:r>
              <a:rPr sz="1800" dirty="0">
                <a:latin typeface="Times New Roman"/>
                <a:cs typeface="Times New Roman"/>
              </a:rPr>
              <a:t>people </a:t>
            </a:r>
            <a:r>
              <a:rPr sz="1800" spc="-5" dirty="0">
                <a:latin typeface="Times New Roman"/>
                <a:cs typeface="Times New Roman"/>
              </a:rPr>
              <a:t>to live their </a:t>
            </a:r>
            <a:r>
              <a:rPr sz="1800" dirty="0">
                <a:latin typeface="Times New Roman"/>
                <a:cs typeface="Times New Roman"/>
              </a:rPr>
              <a:t>lives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normal.</a:t>
            </a:r>
            <a:endParaRPr sz="18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355"/>
              </a:spcBef>
              <a:buFont typeface="Symbol"/>
              <a:buChar char=""/>
              <a:tabLst>
                <a:tab pos="194310" algn="l"/>
              </a:tabLst>
            </a:pP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Business</a:t>
            </a:r>
            <a:r>
              <a:rPr sz="2000" u="sng" spc="-1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Case: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application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created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help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blind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visually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impaired.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7678" y="3544951"/>
            <a:ext cx="238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combines the power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36" y="3742817"/>
            <a:ext cx="8827135" cy="29756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15"/>
              </a:spcBef>
            </a:pPr>
            <a:r>
              <a:rPr sz="1800" dirty="0">
                <a:latin typeface="Times New Roman"/>
                <a:cs typeface="Times New Roman"/>
              </a:rPr>
              <a:t>technology and human communication to deliver assistance to the blind through </a:t>
            </a:r>
            <a:r>
              <a:rPr sz="1800" spc="-5" dirty="0">
                <a:latin typeface="Times New Roman"/>
                <a:cs typeface="Times New Roman"/>
              </a:rPr>
              <a:t>live video</a:t>
            </a:r>
            <a:r>
              <a:rPr sz="1800" spc="-3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calls.</a:t>
            </a:r>
            <a:endParaRPr sz="1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0300"/>
              </a:lnSpc>
              <a:spcBef>
                <a:spcPts val="595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application works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pairing </a:t>
            </a:r>
            <a:r>
              <a:rPr sz="1800" dirty="0">
                <a:latin typeface="Times New Roman"/>
                <a:cs typeface="Times New Roman"/>
              </a:rPr>
              <a:t>blind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sighted volunteers </a:t>
            </a:r>
            <a:r>
              <a:rPr sz="1800" dirty="0">
                <a:latin typeface="Times New Roman"/>
                <a:cs typeface="Times New Roman"/>
              </a:rPr>
              <a:t>according to </a:t>
            </a:r>
            <a:r>
              <a:rPr sz="1800" spc="-5" dirty="0">
                <a:latin typeface="Times New Roman"/>
                <a:cs typeface="Times New Roman"/>
              </a:rPr>
              <a:t>language.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dirty="0">
                <a:latin typeface="Times New Roman"/>
                <a:cs typeface="Times New Roman"/>
              </a:rPr>
              <a:t>volunteer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respond to the request calls the </a:t>
            </a:r>
            <a:r>
              <a:rPr sz="1800" spc="-5" dirty="0">
                <a:latin typeface="Times New Roman"/>
                <a:cs typeface="Times New Roman"/>
              </a:rPr>
              <a:t>specified user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receives </a:t>
            </a:r>
            <a:r>
              <a:rPr sz="1800" dirty="0">
                <a:latin typeface="Times New Roman"/>
                <a:cs typeface="Times New Roman"/>
              </a:rPr>
              <a:t>a live </a:t>
            </a:r>
            <a:r>
              <a:rPr sz="1800" spc="-5" dirty="0">
                <a:latin typeface="Times New Roman"/>
                <a:cs typeface="Times New Roman"/>
              </a:rPr>
              <a:t>video call  </a:t>
            </a:r>
            <a:r>
              <a:rPr sz="1800" dirty="0">
                <a:latin typeface="Times New Roman"/>
                <a:cs typeface="Times New Roman"/>
              </a:rPr>
              <a:t>through </a:t>
            </a:r>
            <a:r>
              <a:rPr sz="1800" spc="-5" dirty="0">
                <a:latin typeface="Times New Roman"/>
                <a:cs typeface="Times New Roman"/>
              </a:rPr>
              <a:t>the back camera </a:t>
            </a:r>
            <a:r>
              <a:rPr sz="1800" dirty="0">
                <a:latin typeface="Times New Roman"/>
                <a:cs typeface="Times New Roman"/>
              </a:rPr>
              <a:t>of that </a:t>
            </a:r>
            <a:r>
              <a:rPr sz="1800" spc="-5" dirty="0">
                <a:latin typeface="Times New Roman"/>
                <a:cs typeface="Times New Roman"/>
              </a:rPr>
              <a:t>user's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smartphone.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610"/>
              </a:spcBef>
            </a:pPr>
            <a:r>
              <a:rPr sz="1800" dirty="0">
                <a:latin typeface="Times New Roman"/>
                <a:cs typeface="Times New Roman"/>
              </a:rPr>
              <a:t>The application services are available for </a:t>
            </a:r>
            <a:r>
              <a:rPr sz="1800" spc="-5" dirty="0">
                <a:latin typeface="Times New Roman"/>
                <a:cs typeface="Times New Roman"/>
              </a:rPr>
              <a:t>free, and </a:t>
            </a:r>
            <a:r>
              <a:rPr sz="1800" dirty="0">
                <a:latin typeface="Times New Roman"/>
                <a:cs typeface="Times New Roman"/>
              </a:rPr>
              <a:t>only </a:t>
            </a:r>
            <a:r>
              <a:rPr sz="1800" spc="-5" dirty="0">
                <a:latin typeface="Times New Roman"/>
                <a:cs typeface="Times New Roman"/>
              </a:rPr>
              <a:t>require an internet connection. </a:t>
            </a:r>
            <a:r>
              <a:rPr sz="1800" dirty="0">
                <a:latin typeface="Times New Roman"/>
                <a:cs typeface="Times New Roman"/>
              </a:rPr>
              <a:t>You can  call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whenever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need.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sheer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size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volunteer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community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means  that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most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answered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seconds.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blind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sound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smart  </a:t>
            </a:r>
            <a:r>
              <a:rPr sz="1800" dirty="0">
                <a:latin typeface="Times New Roman"/>
                <a:cs typeface="Times New Roman"/>
              </a:rPr>
              <a:t>phone. The </a:t>
            </a:r>
            <a:r>
              <a:rPr sz="1800" spc="-5" dirty="0">
                <a:latin typeface="Times New Roman"/>
                <a:cs typeface="Times New Roman"/>
              </a:rPr>
              <a:t>blind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use this application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find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lost </a:t>
            </a:r>
            <a:r>
              <a:rPr sz="1800" dirty="0">
                <a:latin typeface="Times New Roman"/>
                <a:cs typeface="Times New Roman"/>
              </a:rPr>
              <a:t>things, </a:t>
            </a:r>
            <a:r>
              <a:rPr sz="1800" spc="-5" dirty="0">
                <a:latin typeface="Times New Roman"/>
                <a:cs typeface="Times New Roman"/>
              </a:rPr>
              <a:t>describe </a:t>
            </a:r>
            <a:r>
              <a:rPr sz="1800" dirty="0">
                <a:latin typeface="Times New Roman"/>
                <a:cs typeface="Times New Roman"/>
              </a:rPr>
              <a:t>photos </a:t>
            </a:r>
            <a:r>
              <a:rPr sz="1800" spc="-5" dirty="0">
                <a:latin typeface="Times New Roman"/>
                <a:cs typeface="Times New Roman"/>
              </a:rPr>
              <a:t>and paintings,  </a:t>
            </a:r>
            <a:r>
              <a:rPr sz="1800" dirty="0">
                <a:latin typeface="Times New Roman"/>
                <a:cs typeface="Times New Roman"/>
              </a:rPr>
              <a:t>watching or </a:t>
            </a:r>
            <a:r>
              <a:rPr sz="1800" spc="-5" dirty="0">
                <a:latin typeface="Times New Roman"/>
                <a:cs typeface="Times New Roman"/>
              </a:rPr>
              <a:t>describing </a:t>
            </a:r>
            <a:r>
              <a:rPr sz="1800" dirty="0">
                <a:latin typeface="Times New Roman"/>
                <a:cs typeface="Times New Roman"/>
              </a:rPr>
              <a:t>colors, read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labels.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463" y="2041581"/>
            <a:ext cx="8857615" cy="31584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95250" indent="-83185">
              <a:lnSpc>
                <a:spcPct val="100000"/>
              </a:lnSpc>
              <a:spcBef>
                <a:spcPts val="380"/>
              </a:spcBef>
              <a:buClr>
                <a:srgbClr val="006FC0"/>
              </a:buClr>
              <a:buSzPct val="65000"/>
              <a:buFont typeface="Symbol"/>
              <a:buChar char=""/>
              <a:tabLst>
                <a:tab pos="95885" algn="l"/>
              </a:tabLst>
            </a:pP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Project </a:t>
            </a:r>
            <a:r>
              <a:rPr sz="2000" u="sng" spc="-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Budget, Assumptions, 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000" u="sng" spc="10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constraints:</a:t>
            </a:r>
            <a:endParaRPr sz="2000">
              <a:latin typeface="Times New Roman"/>
              <a:cs typeface="Times New Roman"/>
            </a:endParaRPr>
          </a:p>
          <a:p>
            <a:pPr marL="260985" lvl="1" indent="-118110">
              <a:lnSpc>
                <a:spcPct val="100000"/>
              </a:lnSpc>
              <a:spcBef>
                <a:spcPts val="250"/>
              </a:spcBef>
              <a:buSzPct val="88888"/>
              <a:buChar char="-"/>
              <a:tabLst>
                <a:tab pos="2616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project does </a:t>
            </a:r>
            <a:r>
              <a:rPr sz="1800" dirty="0">
                <a:latin typeface="Times New Roman"/>
                <a:cs typeface="Times New Roman"/>
              </a:rPr>
              <a:t>not take more than 4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months.</a:t>
            </a:r>
            <a:endParaRPr sz="1800">
              <a:latin typeface="Times New Roman"/>
              <a:cs typeface="Times New Roman"/>
            </a:endParaRPr>
          </a:p>
          <a:p>
            <a:pPr marL="285115" lvl="1" indent="-134620">
              <a:lnSpc>
                <a:spcPct val="100000"/>
              </a:lnSpc>
              <a:spcBef>
                <a:spcPts val="219"/>
              </a:spcBef>
              <a:buChar char="-"/>
              <a:tabLst>
                <a:tab pos="2857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cost no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150,000$.</a:t>
            </a:r>
            <a:endParaRPr sz="1800">
              <a:latin typeface="Times New Roman"/>
              <a:cs typeface="Times New Roman"/>
            </a:endParaRPr>
          </a:p>
          <a:p>
            <a:pPr marL="341630" lvl="1" indent="-191135">
              <a:lnSpc>
                <a:spcPct val="100000"/>
              </a:lnSpc>
              <a:spcBef>
                <a:spcPts val="225"/>
              </a:spcBef>
              <a:buChar char="-"/>
              <a:tabLst>
                <a:tab pos="342265" algn="l"/>
              </a:tabLst>
            </a:pPr>
            <a:r>
              <a:rPr sz="1800" spc="-5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modern technology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  <a:p>
            <a:pPr marL="95250" indent="-83185">
              <a:lnSpc>
                <a:spcPct val="100000"/>
              </a:lnSpc>
              <a:spcBef>
                <a:spcPts val="210"/>
              </a:spcBef>
              <a:buClr>
                <a:srgbClr val="006FC0"/>
              </a:buClr>
              <a:buSzPct val="65000"/>
              <a:buFont typeface="Symbol"/>
              <a:buChar char=""/>
              <a:tabLst>
                <a:tab pos="95885" algn="l"/>
              </a:tabLst>
            </a:pPr>
            <a:r>
              <a:rPr sz="2000" u="sng" spc="-4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000" u="sng" spc="-10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Resources:</a:t>
            </a:r>
            <a:endParaRPr sz="2000">
              <a:latin typeface="Times New Roman"/>
              <a:cs typeface="Times New Roman"/>
            </a:endParaRPr>
          </a:p>
          <a:p>
            <a:pPr marL="321945" lvl="1" indent="-128905">
              <a:lnSpc>
                <a:spcPct val="100000"/>
              </a:lnSpc>
              <a:spcBef>
                <a:spcPts val="260"/>
              </a:spcBef>
              <a:buChar char="-"/>
              <a:tabLst>
                <a:tab pos="322580" algn="l"/>
              </a:tabLst>
            </a:pPr>
            <a:r>
              <a:rPr sz="1800" dirty="0">
                <a:latin typeface="Times New Roman"/>
                <a:cs typeface="Times New Roman"/>
              </a:rPr>
              <a:t>Engineers, </a:t>
            </a:r>
            <a:r>
              <a:rPr sz="1800" spc="-5" dirty="0">
                <a:latin typeface="Times New Roman"/>
                <a:cs typeface="Times New Roman"/>
              </a:rPr>
              <a:t>lab, devices, programmers, Database </a:t>
            </a:r>
            <a:r>
              <a:rPr sz="1800" dirty="0">
                <a:latin typeface="Times New Roman"/>
                <a:cs typeface="Times New Roman"/>
              </a:rPr>
              <a:t>administrators, </a:t>
            </a:r>
            <a:r>
              <a:rPr sz="1800" spc="-5" dirty="0">
                <a:latin typeface="Times New Roman"/>
                <a:cs typeface="Times New Roman"/>
              </a:rPr>
              <a:t>testers,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Digital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marketer.</a:t>
            </a:r>
            <a:endParaRPr sz="1800">
              <a:latin typeface="Times New Roman"/>
              <a:cs typeface="Times New Roman"/>
            </a:endParaRPr>
          </a:p>
          <a:p>
            <a:pPr marL="95250" indent="-83185">
              <a:lnSpc>
                <a:spcPct val="100000"/>
              </a:lnSpc>
              <a:spcBef>
                <a:spcPts val="210"/>
              </a:spcBef>
              <a:buClr>
                <a:srgbClr val="006FC0"/>
              </a:buClr>
              <a:buSzPct val="65000"/>
              <a:buFont typeface="Symbol"/>
              <a:buChar char=""/>
              <a:tabLst>
                <a:tab pos="95885" algn="l"/>
              </a:tabLst>
            </a:pPr>
            <a:r>
              <a:rPr sz="2000" u="sng" spc="-4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High-level</a:t>
            </a:r>
            <a:r>
              <a:rPr sz="2000" u="sng" spc="-1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risks:</a:t>
            </a:r>
            <a:endParaRPr sz="200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Times New Roman"/>
                <a:cs typeface="Times New Roman"/>
              </a:rPr>
              <a:t>- </a:t>
            </a:r>
            <a:r>
              <a:rPr sz="1800" spc="-5" dirty="0">
                <a:latin typeface="Times New Roman"/>
                <a:cs typeface="Times New Roman"/>
              </a:rPr>
              <a:t>The application is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compatible with the </a:t>
            </a:r>
            <a:r>
              <a:rPr sz="1800" dirty="0">
                <a:latin typeface="Times New Roman"/>
                <a:cs typeface="Times New Roman"/>
              </a:rPr>
              <a:t>type of </a:t>
            </a:r>
            <a:r>
              <a:rPr sz="1800" spc="-5" dirty="0">
                <a:latin typeface="Times New Roman"/>
                <a:cs typeface="Times New Roman"/>
              </a:rPr>
              <a:t>mobile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phone.</a:t>
            </a:r>
            <a:endParaRPr sz="1800">
              <a:latin typeface="Times New Roman"/>
              <a:cs typeface="Times New Roman"/>
            </a:endParaRPr>
          </a:p>
          <a:p>
            <a:pPr marL="341630" indent="-133350">
              <a:lnSpc>
                <a:spcPct val="100000"/>
              </a:lnSpc>
              <a:spcBef>
                <a:spcPts val="229"/>
              </a:spcBef>
              <a:buChar char="-"/>
              <a:tabLst>
                <a:tab pos="342265" algn="l"/>
              </a:tabLst>
            </a:pPr>
            <a:r>
              <a:rPr sz="1800" dirty="0">
                <a:latin typeface="Times New Roman"/>
                <a:cs typeface="Times New Roman"/>
              </a:rPr>
              <a:t>None of the </a:t>
            </a:r>
            <a:r>
              <a:rPr sz="1800" spc="-5" dirty="0">
                <a:latin typeface="Times New Roman"/>
                <a:cs typeface="Times New Roman"/>
              </a:rPr>
              <a:t>volunteers responded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blind person's</a:t>
            </a:r>
            <a:r>
              <a:rPr sz="1800" dirty="0">
                <a:latin typeface="Times New Roman"/>
                <a:cs typeface="Times New Roman"/>
              </a:rPr>
              <a:t> request.</a:t>
            </a:r>
            <a:endParaRPr sz="1800">
              <a:latin typeface="Times New Roman"/>
              <a:cs typeface="Times New Roman"/>
            </a:endParaRPr>
          </a:p>
          <a:p>
            <a:pPr marL="341630" indent="-133350">
              <a:lnSpc>
                <a:spcPct val="100000"/>
              </a:lnSpc>
              <a:spcBef>
                <a:spcPts val="215"/>
              </a:spcBef>
              <a:buChar char="-"/>
              <a:tabLst>
                <a:tab pos="342265" algn="l"/>
              </a:tabLst>
            </a:pPr>
            <a:r>
              <a:rPr sz="1800" spc="-5" dirty="0">
                <a:latin typeface="Times New Roman"/>
                <a:cs typeface="Times New Roman"/>
              </a:rPr>
              <a:t>Inappropriateness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volunteer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requester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assistance.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765094"/>
            <a:ext cx="8151495" cy="4439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580"/>
              </a:spcBef>
              <a:buClr>
                <a:srgbClr val="538DD3"/>
              </a:buClr>
              <a:buFont typeface="Symbol"/>
              <a:buChar char=""/>
              <a:tabLst>
                <a:tab pos="191135" algn="l"/>
              </a:tabLst>
            </a:pPr>
            <a:r>
              <a:rPr sz="2000" u="sng" spc="-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Scope</a:t>
            </a:r>
            <a:r>
              <a:rPr sz="2000" spc="-5" dirty="0">
                <a:solidFill>
                  <a:srgbClr val="30849B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56540" lvl="1" indent="-134620">
              <a:lnSpc>
                <a:spcPct val="100000"/>
              </a:lnSpc>
              <a:spcBef>
                <a:spcPts val="425"/>
              </a:spcBef>
              <a:buChar char="-"/>
              <a:tabLst>
                <a:tab pos="256540" algn="l"/>
              </a:tabLst>
            </a:pPr>
            <a:r>
              <a:rPr sz="1800" u="heavy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Scope </a:t>
            </a: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description:</a:t>
            </a:r>
            <a:endParaRPr sz="1800">
              <a:latin typeface="Palladio Uralic"/>
              <a:cs typeface="Palladio Uralic"/>
            </a:endParaRPr>
          </a:p>
          <a:p>
            <a:pPr marL="320040" lvl="2" indent="-130175">
              <a:lnSpc>
                <a:spcPct val="100000"/>
              </a:lnSpc>
              <a:spcBef>
                <a:spcPts val="375"/>
              </a:spcBef>
              <a:buClr>
                <a:srgbClr val="538DD3"/>
              </a:buClr>
              <a:buSzPct val="77777"/>
              <a:buFont typeface="Wingdings"/>
              <a:buChar char=""/>
              <a:tabLst>
                <a:tab pos="320675" algn="l"/>
              </a:tabLst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non-profit </a:t>
            </a:r>
            <a:r>
              <a:rPr sz="1800" spc="-5" dirty="0">
                <a:latin typeface="Times New Roman"/>
                <a:cs typeface="Times New Roman"/>
              </a:rPr>
              <a:t>charitable application.</a:t>
            </a:r>
            <a:endParaRPr sz="1800">
              <a:latin typeface="Times New Roman"/>
              <a:cs typeface="Times New Roman"/>
            </a:endParaRPr>
          </a:p>
          <a:p>
            <a:pPr marL="281940" lvl="2" indent="-92075">
              <a:lnSpc>
                <a:spcPct val="100000"/>
              </a:lnSpc>
              <a:spcBef>
                <a:spcPts val="215"/>
              </a:spcBef>
              <a:buClr>
                <a:srgbClr val="538DD3"/>
              </a:buClr>
              <a:buSzPct val="77777"/>
              <a:buFont typeface="Wingdings"/>
              <a:buChar char=""/>
              <a:tabLst>
                <a:tab pos="282575" algn="l"/>
              </a:tabLst>
            </a:pPr>
            <a:r>
              <a:rPr sz="1800" dirty="0">
                <a:latin typeface="Times New Roman"/>
                <a:cs typeface="Times New Roman"/>
              </a:rPr>
              <a:t>Available </a:t>
            </a:r>
            <a:r>
              <a:rPr sz="1800" spc="-5" dirty="0">
                <a:latin typeface="Times New Roman"/>
                <a:cs typeface="Times New Roman"/>
              </a:rPr>
              <a:t>in 80 languages.</a:t>
            </a:r>
            <a:endParaRPr sz="1800">
              <a:latin typeface="Times New Roman"/>
              <a:cs typeface="Times New Roman"/>
            </a:endParaRPr>
          </a:p>
          <a:p>
            <a:pPr marL="340360" lvl="2" indent="-149860">
              <a:lnSpc>
                <a:spcPct val="100000"/>
              </a:lnSpc>
              <a:spcBef>
                <a:spcPts val="219"/>
              </a:spcBef>
              <a:buClr>
                <a:srgbClr val="538DD3"/>
              </a:buClr>
              <a:buSzPct val="77777"/>
              <a:buFont typeface="Wingdings"/>
              <a:buChar char=""/>
              <a:tabLst>
                <a:tab pos="340360" algn="l"/>
              </a:tabLst>
            </a:pPr>
            <a:r>
              <a:rPr sz="1800" dirty="0">
                <a:latin typeface="Times New Roman"/>
                <a:cs typeface="Times New Roman"/>
              </a:rPr>
              <a:t>More </a:t>
            </a:r>
            <a:r>
              <a:rPr sz="1800" spc="-5" dirty="0">
                <a:latin typeface="Times New Roman"/>
                <a:cs typeface="Times New Roman"/>
              </a:rPr>
              <a:t>than one </a:t>
            </a:r>
            <a:r>
              <a:rPr sz="1800" dirty="0">
                <a:latin typeface="Times New Roman"/>
                <a:cs typeface="Times New Roman"/>
              </a:rPr>
              <a:t>million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volunteers.</a:t>
            </a:r>
            <a:endParaRPr sz="1800">
              <a:latin typeface="Times New Roman"/>
              <a:cs typeface="Times New Roman"/>
            </a:endParaRPr>
          </a:p>
          <a:p>
            <a:pPr marL="219710" lvl="1" indent="-134620">
              <a:lnSpc>
                <a:spcPct val="100000"/>
              </a:lnSpc>
              <a:spcBef>
                <a:spcPts val="275"/>
              </a:spcBef>
              <a:buChar char="-"/>
              <a:tabLst>
                <a:tab pos="220345" algn="l"/>
              </a:tabLst>
            </a:pP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Acceptance</a:t>
            </a:r>
            <a:r>
              <a:rPr sz="1800" u="heavy" spc="-10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 </a:t>
            </a: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Criteria:</a:t>
            </a:r>
            <a:endParaRPr sz="1800">
              <a:latin typeface="Palladio Uralic"/>
              <a:cs typeface="Palladio Uralic"/>
            </a:endParaRPr>
          </a:p>
          <a:p>
            <a:pPr marL="320040" lvl="2" indent="-130175">
              <a:lnSpc>
                <a:spcPct val="100000"/>
              </a:lnSpc>
              <a:spcBef>
                <a:spcPts val="360"/>
              </a:spcBef>
              <a:buClr>
                <a:srgbClr val="538DD3"/>
              </a:buClr>
              <a:buSzPct val="77777"/>
              <a:buFont typeface="Wingdings"/>
              <a:buChar char=""/>
              <a:tabLst>
                <a:tab pos="320675" algn="l"/>
              </a:tabLst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application requires </a:t>
            </a:r>
            <a:r>
              <a:rPr sz="1800" dirty="0">
                <a:latin typeface="Times New Roman"/>
                <a:cs typeface="Times New Roman"/>
              </a:rPr>
              <a:t>a smart phone that </a:t>
            </a:r>
            <a:r>
              <a:rPr sz="1800" spc="-5" dirty="0">
                <a:latin typeface="Times New Roman"/>
                <a:cs typeface="Times New Roman"/>
              </a:rPr>
              <a:t>supports </a:t>
            </a:r>
            <a:r>
              <a:rPr sz="1800" dirty="0">
                <a:latin typeface="Times New Roman"/>
                <a:cs typeface="Times New Roman"/>
              </a:rPr>
              <a:t>voice and </a:t>
            </a:r>
            <a:r>
              <a:rPr sz="1800" spc="-5" dirty="0">
                <a:latin typeface="Times New Roman"/>
                <a:cs typeface="Times New Roman"/>
              </a:rPr>
              <a:t>video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calls.</a:t>
            </a:r>
            <a:endParaRPr sz="1800">
              <a:latin typeface="Times New Roman"/>
              <a:cs typeface="Times New Roman"/>
            </a:endParaRPr>
          </a:p>
          <a:p>
            <a:pPr marL="340360" lvl="2" indent="-149860">
              <a:lnSpc>
                <a:spcPct val="100000"/>
              </a:lnSpc>
              <a:spcBef>
                <a:spcPts val="215"/>
              </a:spcBef>
              <a:buClr>
                <a:srgbClr val="538DD3"/>
              </a:buClr>
              <a:buSzPct val="77777"/>
              <a:buFont typeface="Wingdings"/>
              <a:buChar char=""/>
              <a:tabLst>
                <a:tab pos="340360" algn="l"/>
              </a:tabLst>
            </a:pPr>
            <a:r>
              <a:rPr sz="1800" dirty="0">
                <a:latin typeface="Times New Roman"/>
                <a:cs typeface="Times New Roman"/>
              </a:rPr>
              <a:t>The app </a:t>
            </a:r>
            <a:r>
              <a:rPr sz="1800" spc="-5" dirty="0">
                <a:latin typeface="Times New Roman"/>
                <a:cs typeface="Times New Roman"/>
              </a:rPr>
              <a:t>is available </a:t>
            </a:r>
            <a:r>
              <a:rPr sz="1800" dirty="0">
                <a:latin typeface="Times New Roman"/>
                <a:cs typeface="Times New Roman"/>
              </a:rPr>
              <a:t>via </a:t>
            </a:r>
            <a:r>
              <a:rPr sz="1800" spc="-5" dirty="0">
                <a:latin typeface="Times New Roman"/>
                <a:cs typeface="Times New Roman"/>
              </a:rPr>
              <a:t>IOS </a:t>
            </a:r>
            <a:r>
              <a:rPr sz="1800" dirty="0">
                <a:latin typeface="Times New Roman"/>
                <a:cs typeface="Times New Roman"/>
              </a:rPr>
              <a:t>and Android </a:t>
            </a:r>
            <a:r>
              <a:rPr sz="1800" spc="-5" dirty="0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340360" lvl="2" indent="-149860">
              <a:lnSpc>
                <a:spcPct val="100000"/>
              </a:lnSpc>
              <a:spcBef>
                <a:spcPts val="229"/>
              </a:spcBef>
              <a:buClr>
                <a:srgbClr val="538DD3"/>
              </a:buClr>
              <a:buSzPct val="77777"/>
              <a:buFont typeface="Wingdings"/>
              <a:buChar char=""/>
              <a:tabLst>
                <a:tab pos="340360" algn="l"/>
              </a:tabLst>
            </a:pPr>
            <a:r>
              <a:rPr sz="1800" dirty="0">
                <a:latin typeface="Times New Roman"/>
                <a:cs typeface="Times New Roman"/>
              </a:rPr>
              <a:t>If a </a:t>
            </a:r>
            <a:r>
              <a:rPr sz="1800" spc="-5" dirty="0">
                <a:latin typeface="Times New Roman"/>
                <a:cs typeface="Times New Roman"/>
              </a:rPr>
              <a:t>volunteer does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respond,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application can </a:t>
            </a:r>
            <a:r>
              <a:rPr sz="1800" dirty="0">
                <a:latin typeface="Times New Roman"/>
                <a:cs typeface="Times New Roman"/>
              </a:rPr>
              <a:t>respond in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cases.</a:t>
            </a:r>
            <a:endParaRPr sz="1800">
              <a:latin typeface="Times New Roman"/>
              <a:cs typeface="Times New Roman"/>
            </a:endParaRPr>
          </a:p>
          <a:p>
            <a:pPr marL="340360" lvl="2" indent="-149860">
              <a:lnSpc>
                <a:spcPct val="100000"/>
              </a:lnSpc>
              <a:spcBef>
                <a:spcPts val="215"/>
              </a:spcBef>
              <a:buClr>
                <a:srgbClr val="538DD3"/>
              </a:buClr>
              <a:buSzPct val="77777"/>
              <a:buFont typeface="Wingdings"/>
              <a:buChar char=""/>
              <a:tabLst>
                <a:tab pos="34036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the call is </a:t>
            </a:r>
            <a:r>
              <a:rPr sz="1800" dirty="0">
                <a:latin typeface="Times New Roman"/>
                <a:cs typeface="Times New Roman"/>
              </a:rPr>
              <a:t>delayed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1 </a:t>
            </a:r>
            <a:r>
              <a:rPr sz="1800" spc="-5" dirty="0">
                <a:latin typeface="Times New Roman"/>
                <a:cs typeface="Times New Roman"/>
              </a:rPr>
              <a:t>minute;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voice message will </a:t>
            </a:r>
            <a:r>
              <a:rPr sz="1800" spc="-10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sent to the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user.</a:t>
            </a:r>
            <a:endParaRPr sz="1800">
              <a:latin typeface="Times New Roman"/>
              <a:cs typeface="Times New Roman"/>
            </a:endParaRPr>
          </a:p>
          <a:p>
            <a:pPr marL="231775" lvl="1" indent="-134620">
              <a:lnSpc>
                <a:spcPct val="100000"/>
              </a:lnSpc>
              <a:spcBef>
                <a:spcPts val="265"/>
              </a:spcBef>
              <a:buChar char="-"/>
              <a:tabLst>
                <a:tab pos="232410" algn="l"/>
              </a:tabLst>
            </a:pP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Deliverables:</a:t>
            </a:r>
            <a:endParaRPr sz="1800">
              <a:latin typeface="Palladio Uralic"/>
              <a:cs typeface="Palladio Uralic"/>
            </a:endParaRPr>
          </a:p>
          <a:p>
            <a:pPr marL="332740" lvl="2" indent="-142240">
              <a:lnSpc>
                <a:spcPct val="100000"/>
              </a:lnSpc>
              <a:spcBef>
                <a:spcPts val="370"/>
              </a:spcBef>
              <a:buClr>
                <a:srgbClr val="538DD3"/>
              </a:buClr>
              <a:buSzPct val="77777"/>
              <a:buFont typeface="Wingdings"/>
              <a:buChar char=""/>
              <a:tabLst>
                <a:tab pos="332740" algn="l"/>
              </a:tabLst>
            </a:pPr>
            <a:r>
              <a:rPr sz="1800" dirty="0">
                <a:latin typeface="Times New Roman"/>
                <a:cs typeface="Times New Roman"/>
              </a:rPr>
              <a:t>Mobile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  <a:p>
            <a:pPr marL="204470" lvl="1" indent="-134620">
              <a:lnSpc>
                <a:spcPct val="100000"/>
              </a:lnSpc>
              <a:spcBef>
                <a:spcPts val="270"/>
              </a:spcBef>
              <a:buChar char="-"/>
              <a:tabLst>
                <a:tab pos="205104" algn="l"/>
              </a:tabLst>
            </a:pP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Exclusions:</a:t>
            </a:r>
            <a:endParaRPr sz="1800">
              <a:latin typeface="Palladio Uralic"/>
              <a:cs typeface="Palladio Uralic"/>
            </a:endParaRPr>
          </a:p>
          <a:p>
            <a:pPr marL="332740" lvl="2" indent="-142240">
              <a:lnSpc>
                <a:spcPct val="100000"/>
              </a:lnSpc>
              <a:spcBef>
                <a:spcPts val="360"/>
              </a:spcBef>
              <a:buClr>
                <a:srgbClr val="538DD3"/>
              </a:buClr>
              <a:buSzPct val="77777"/>
              <a:buFont typeface="Wingdings"/>
              <a:buChar char=""/>
              <a:tabLst>
                <a:tab pos="332740" algn="l"/>
              </a:tabLst>
            </a:pPr>
            <a:r>
              <a:rPr sz="1800" dirty="0">
                <a:latin typeface="Times New Roman"/>
                <a:cs typeface="Times New Roman"/>
              </a:rPr>
              <a:t>Some older devices do </a:t>
            </a:r>
            <a:r>
              <a:rPr sz="1800" spc="-5" dirty="0">
                <a:latin typeface="Times New Roman"/>
                <a:cs typeface="Times New Roman"/>
              </a:rPr>
              <a:t>not support this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900430"/>
            <a:ext cx="7884159" cy="591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Clr>
                <a:srgbClr val="538DD3"/>
              </a:buClr>
              <a:buSzPct val="70000"/>
              <a:buFont typeface="Symbol"/>
              <a:buChar char=""/>
              <a:tabLst>
                <a:tab pos="194310" algn="l"/>
              </a:tabLst>
            </a:pP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WBS</a:t>
            </a:r>
            <a:r>
              <a:rPr sz="2000" u="sng" spc="-1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Dictionary</a:t>
            </a:r>
            <a:r>
              <a:rPr sz="2000" dirty="0">
                <a:solidFill>
                  <a:srgbClr val="30849B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buClr>
                <a:srgbClr val="000000"/>
              </a:buClr>
              <a:buSzPct val="94444"/>
              <a:buFont typeface="Arial"/>
              <a:buAutoNum type="arabicPeriod"/>
              <a:tabLst>
                <a:tab pos="194310" algn="l"/>
              </a:tabLst>
            </a:pP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Planning:</a:t>
            </a:r>
            <a:endParaRPr sz="1800" dirty="0">
              <a:latin typeface="Palladio Uralic"/>
              <a:cs typeface="Palladio Uralic"/>
            </a:endParaRPr>
          </a:p>
          <a:p>
            <a:pPr marL="193040" lvl="1">
              <a:lnSpc>
                <a:spcPct val="100000"/>
              </a:lnSpc>
              <a:spcBef>
                <a:spcPts val="400"/>
              </a:spcBef>
              <a:buClr>
                <a:srgbClr val="17365D"/>
              </a:buClr>
              <a:tabLst>
                <a:tab pos="612140" algn="l"/>
              </a:tabLst>
            </a:pPr>
            <a:r>
              <a:rPr lang="en-US" sz="1800" dirty="0">
                <a:solidFill>
                  <a:srgbClr val="234060"/>
                </a:solidFill>
                <a:latin typeface="Times New Roman"/>
                <a:cs typeface="Times New Roman"/>
              </a:rPr>
              <a:t>1.1. </a:t>
            </a:r>
            <a:r>
              <a:rPr sz="1800" dirty="0">
                <a:solidFill>
                  <a:srgbClr val="234060"/>
                </a:solidFill>
                <a:latin typeface="Times New Roman"/>
                <a:cs typeface="Times New Roman"/>
              </a:rPr>
              <a:t>Specify the </a:t>
            </a:r>
            <a:r>
              <a:rPr sz="1800" spc="-5" dirty="0">
                <a:solidFill>
                  <a:srgbClr val="234060"/>
                </a:solidFill>
                <a:latin typeface="Times New Roman"/>
                <a:cs typeface="Times New Roman"/>
              </a:rPr>
              <a:t>project </a:t>
            </a:r>
            <a:r>
              <a:rPr sz="1800" dirty="0">
                <a:solidFill>
                  <a:srgbClr val="234060"/>
                </a:solidFill>
                <a:latin typeface="Times New Roman"/>
                <a:cs typeface="Times New Roman"/>
              </a:rPr>
              <a:t>goals and </a:t>
            </a:r>
            <a:r>
              <a:rPr sz="1800" spc="-5" dirty="0">
                <a:solidFill>
                  <a:srgbClr val="234060"/>
                </a:solidFill>
                <a:latin typeface="Times New Roman"/>
                <a:cs typeface="Times New Roman"/>
              </a:rPr>
              <a:t>its</a:t>
            </a:r>
            <a:r>
              <a:rPr sz="1800" spc="-3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4060"/>
                </a:solidFill>
                <a:latin typeface="Times New Roman"/>
                <a:cs typeface="Times New Roman"/>
              </a:rPr>
              <a:t>budget:</a:t>
            </a:r>
            <a:endParaRPr sz="1800" dirty="0">
              <a:latin typeface="Times New Roman"/>
              <a:cs typeface="Times New Roman"/>
            </a:endParaRPr>
          </a:p>
          <a:p>
            <a:pPr marL="417830" lvl="2">
              <a:lnSpc>
                <a:spcPct val="100000"/>
              </a:lnSpc>
              <a:spcBef>
                <a:spcPts val="235"/>
              </a:spcBef>
              <a:buClr>
                <a:srgbClr val="001F5F"/>
              </a:buClr>
              <a:tabLst>
                <a:tab pos="925830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1.1.1.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Description: </a:t>
            </a:r>
            <a:r>
              <a:rPr sz="1600" spc="-5" dirty="0">
                <a:latin typeface="Times New Roman"/>
                <a:cs typeface="Times New Roman"/>
              </a:rPr>
              <a:t>determine the project goals and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budget available for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it.</a:t>
            </a:r>
          </a:p>
          <a:p>
            <a:pPr marL="417830" lvl="2">
              <a:lnSpc>
                <a:spcPct val="100000"/>
              </a:lnSpc>
              <a:spcBef>
                <a:spcPts val="195"/>
              </a:spcBef>
              <a:buClr>
                <a:srgbClr val="001F5F"/>
              </a:buClr>
              <a:tabLst>
                <a:tab pos="925830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1.1.2.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Person: </a:t>
            </a:r>
            <a:r>
              <a:rPr sz="1600" spc="-5" dirty="0">
                <a:latin typeface="Times New Roman"/>
                <a:cs typeface="Times New Roman"/>
              </a:rPr>
              <a:t>the project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manager.</a:t>
            </a:r>
            <a:endParaRPr sz="1600" dirty="0">
              <a:latin typeface="Times New Roman"/>
              <a:cs typeface="Times New Roman"/>
            </a:endParaRPr>
          </a:p>
          <a:p>
            <a:pPr marL="417830" marR="3369310" lvl="2">
              <a:lnSpc>
                <a:spcPct val="110000"/>
              </a:lnSpc>
              <a:buClr>
                <a:srgbClr val="001F5F"/>
              </a:buClr>
              <a:tabLst>
                <a:tab pos="925830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1.1.3.</a:t>
            </a:r>
            <a:r>
              <a:rPr lang="ar-EG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Resources required: </a:t>
            </a:r>
            <a:r>
              <a:rPr sz="1600" spc="-5" dirty="0">
                <a:latin typeface="Times New Roman"/>
                <a:cs typeface="Times New Roman"/>
              </a:rPr>
              <a:t>engineers, and sponsor.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 1.1.4.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Cost: </a:t>
            </a:r>
            <a:r>
              <a:rPr sz="1600" dirty="0">
                <a:latin typeface="Times New Roman"/>
                <a:cs typeface="Times New Roman"/>
              </a:rPr>
              <a:t>15.000$.</a:t>
            </a:r>
          </a:p>
          <a:p>
            <a:pPr marL="41783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1.1.5.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Milestone schedule: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weeks.</a:t>
            </a:r>
            <a:endParaRPr sz="1600" dirty="0">
              <a:latin typeface="Times New Roman"/>
              <a:cs typeface="Times New Roman"/>
            </a:endParaRPr>
          </a:p>
          <a:p>
            <a:pPr marL="193040" lvl="1">
              <a:lnSpc>
                <a:spcPct val="100000"/>
              </a:lnSpc>
              <a:spcBef>
                <a:spcPts val="219"/>
              </a:spcBef>
              <a:buClr>
                <a:srgbClr val="17365D"/>
              </a:buClr>
              <a:tabLst>
                <a:tab pos="554355" algn="l"/>
              </a:tabLst>
            </a:pPr>
            <a:r>
              <a:rPr lang="en-US"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1.2.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Study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 entire</a:t>
            </a:r>
            <a:r>
              <a:rPr sz="1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project:</a:t>
            </a:r>
            <a:endParaRPr sz="1800" dirty="0">
              <a:latin typeface="Times New Roman"/>
              <a:cs typeface="Times New Roman"/>
            </a:endParaRPr>
          </a:p>
          <a:p>
            <a:pPr marL="467995" lvl="2">
              <a:lnSpc>
                <a:spcPct val="100000"/>
              </a:lnSpc>
              <a:spcBef>
                <a:spcPts val="220"/>
              </a:spcBef>
              <a:buClr>
                <a:srgbClr val="001F5F"/>
              </a:buClr>
              <a:tabLst>
                <a:tab pos="977900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1.2.1.</a:t>
            </a:r>
            <a:r>
              <a:rPr lang="ar-EG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Description: </a:t>
            </a:r>
            <a:r>
              <a:rPr sz="1600" spc="-5" dirty="0">
                <a:latin typeface="Times New Roman"/>
                <a:cs typeface="Times New Roman"/>
              </a:rPr>
              <a:t>make some experiments and exercises to study the project more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clearly.</a:t>
            </a:r>
            <a:endParaRPr sz="1600" dirty="0">
              <a:latin typeface="Times New Roman"/>
              <a:cs typeface="Times New Roman"/>
            </a:endParaRPr>
          </a:p>
          <a:p>
            <a:pPr marL="467995" lvl="2">
              <a:lnSpc>
                <a:spcPct val="100000"/>
              </a:lnSpc>
              <a:spcBef>
                <a:spcPts val="209"/>
              </a:spcBef>
              <a:buClr>
                <a:srgbClr val="001F5F"/>
              </a:buClr>
              <a:tabLst>
                <a:tab pos="977900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1.2.2.</a:t>
            </a:r>
            <a:r>
              <a:rPr lang="ar-EG"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Person: </a:t>
            </a:r>
            <a:r>
              <a:rPr sz="1600" spc="-5" dirty="0">
                <a:latin typeface="Times New Roman"/>
                <a:cs typeface="Times New Roman"/>
              </a:rPr>
              <a:t>team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leaders.</a:t>
            </a:r>
            <a:endParaRPr sz="1600" dirty="0">
              <a:latin typeface="Times New Roman"/>
              <a:cs typeface="Times New Roman"/>
            </a:endParaRPr>
          </a:p>
          <a:p>
            <a:pPr marL="467994" lvl="2">
              <a:lnSpc>
                <a:spcPct val="100000"/>
              </a:lnSpc>
              <a:spcBef>
                <a:spcPts val="190"/>
              </a:spcBef>
              <a:buClr>
                <a:srgbClr val="001F5F"/>
              </a:buClr>
              <a:tabLst>
                <a:tab pos="976630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1.2.3.</a:t>
            </a:r>
            <a:r>
              <a:rPr lang="ar-EG"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Resources required: </a:t>
            </a:r>
            <a:r>
              <a:rPr sz="1600" spc="-5" dirty="0">
                <a:latin typeface="Times New Roman"/>
                <a:cs typeface="Times New Roman"/>
              </a:rPr>
              <a:t>lab, devices.</a:t>
            </a:r>
            <a:endParaRPr sz="1600" dirty="0">
              <a:latin typeface="Times New Roman"/>
              <a:cs typeface="Times New Roman"/>
            </a:endParaRPr>
          </a:p>
          <a:p>
            <a:pPr marL="46863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1.2.4.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Cost: </a:t>
            </a:r>
            <a:r>
              <a:rPr sz="1600" dirty="0">
                <a:latin typeface="Times New Roman"/>
                <a:cs typeface="Times New Roman"/>
              </a:rPr>
              <a:t>20.000$</a:t>
            </a:r>
          </a:p>
          <a:p>
            <a:pPr marL="46863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1.2.5.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Milestone schedule: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weeks.</a:t>
            </a:r>
            <a:endParaRPr sz="1600" dirty="0">
              <a:latin typeface="Times New Roman"/>
              <a:cs typeface="Times New Roman"/>
            </a:endParaRPr>
          </a:p>
          <a:p>
            <a:pPr marL="193040" lvl="1">
              <a:lnSpc>
                <a:spcPct val="100000"/>
              </a:lnSpc>
              <a:spcBef>
                <a:spcPts val="220"/>
              </a:spcBef>
              <a:buClr>
                <a:srgbClr val="17365D"/>
              </a:buClr>
              <a:tabLst>
                <a:tab pos="554355" algn="l"/>
              </a:tabLst>
            </a:pPr>
            <a:r>
              <a:rPr lang="en-US" sz="1800" dirty="0">
                <a:solidFill>
                  <a:srgbClr val="001F5F"/>
                </a:solidFill>
                <a:latin typeface="Times New Roman"/>
                <a:cs typeface="Times New Roman"/>
              </a:rPr>
              <a:t>1.3.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Specify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project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requirements:</a:t>
            </a:r>
            <a:endParaRPr sz="1800" dirty="0">
              <a:latin typeface="Times New Roman"/>
              <a:cs typeface="Times New Roman"/>
            </a:endParaRPr>
          </a:p>
          <a:p>
            <a:pPr marL="410846" lvl="2">
              <a:lnSpc>
                <a:spcPct val="100000"/>
              </a:lnSpc>
              <a:spcBef>
                <a:spcPts val="225"/>
              </a:spcBef>
              <a:buClr>
                <a:srgbClr val="001F5F"/>
              </a:buClr>
              <a:tabLst>
                <a:tab pos="920115" algn="l"/>
              </a:tabLst>
            </a:pPr>
            <a:r>
              <a:rPr lang="en-US" sz="1600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1.3.1.</a:t>
            </a:r>
            <a:r>
              <a:rPr lang="en-US" sz="1600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33634"/>
                </a:solidFill>
                <a:latin typeface="Times New Roman"/>
                <a:cs typeface="Times New Roman"/>
              </a:rPr>
              <a:t>Description: </a:t>
            </a:r>
            <a:r>
              <a:rPr sz="1600" spc="-5" dirty="0">
                <a:latin typeface="Times New Roman"/>
                <a:cs typeface="Times New Roman"/>
              </a:rPr>
              <a:t>determine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provide requirements that the project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need.</a:t>
            </a:r>
            <a:endParaRPr lang="en-US" sz="1600" dirty="0">
              <a:latin typeface="Times New Roman"/>
              <a:cs typeface="Times New Roman"/>
            </a:endParaRPr>
          </a:p>
          <a:p>
            <a:pPr marL="410846" lvl="2">
              <a:lnSpc>
                <a:spcPct val="100000"/>
              </a:lnSpc>
              <a:spcBef>
                <a:spcPts val="225"/>
              </a:spcBef>
              <a:buClr>
                <a:srgbClr val="001F5F"/>
              </a:buClr>
              <a:tabLst>
                <a:tab pos="920115" algn="l"/>
              </a:tabLst>
            </a:pPr>
            <a:r>
              <a:rPr lang="en-US"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1.3.2.</a:t>
            </a:r>
            <a:r>
              <a:rPr lang="en-US"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 Person: </a:t>
            </a:r>
            <a:r>
              <a:rPr lang="en-US" sz="1600" spc="-5" dirty="0">
                <a:latin typeface="Times New Roman"/>
                <a:cs typeface="Times New Roman"/>
              </a:rPr>
              <a:t>team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leaders.</a:t>
            </a:r>
            <a:endParaRPr lang="en-US" sz="1600" dirty="0">
              <a:latin typeface="Times New Roman"/>
              <a:cs typeface="Times New Roman"/>
            </a:endParaRPr>
          </a:p>
          <a:p>
            <a:pPr marL="468630" marR="3215640" lvl="2">
              <a:lnSpc>
                <a:spcPct val="110000"/>
              </a:lnSpc>
              <a:spcBef>
                <a:spcPts val="10"/>
              </a:spcBef>
              <a:buClr>
                <a:srgbClr val="001F5F"/>
              </a:buClr>
              <a:tabLst>
                <a:tab pos="976630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1.3.3.</a:t>
            </a:r>
            <a:r>
              <a:rPr lang="en-US"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 Resources required: </a:t>
            </a:r>
            <a:r>
              <a:rPr lang="en-US" sz="1600" spc="-5" dirty="0">
                <a:latin typeface="Times New Roman"/>
                <a:cs typeface="Times New Roman"/>
              </a:rPr>
              <a:t>engineers. </a:t>
            </a: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</a:p>
          <a:p>
            <a:pPr marL="468630" marR="3215640" lvl="2">
              <a:lnSpc>
                <a:spcPct val="110000"/>
              </a:lnSpc>
              <a:spcBef>
                <a:spcPts val="10"/>
              </a:spcBef>
              <a:buClr>
                <a:srgbClr val="001F5F"/>
              </a:buClr>
              <a:tabLst>
                <a:tab pos="976630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1.3.4. </a:t>
            </a:r>
            <a:r>
              <a:rPr lang="en-US"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Cost: </a:t>
            </a:r>
            <a:r>
              <a:rPr lang="en-US" sz="1600" dirty="0">
                <a:latin typeface="Times New Roman"/>
                <a:cs typeface="Times New Roman"/>
              </a:rPr>
              <a:t>20.000$.</a:t>
            </a:r>
          </a:p>
          <a:p>
            <a:pPr marL="46863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1.3.5.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Milestone schedule</a:t>
            </a:r>
            <a:r>
              <a:rPr sz="1600" spc="-5" dirty="0">
                <a:latin typeface="Times New Roman"/>
                <a:cs typeface="Times New Roman"/>
              </a:rPr>
              <a:t>: 3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weeks.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496313"/>
            <a:ext cx="8449564" cy="5348002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SzPct val="94444"/>
              <a:buFont typeface="Arial"/>
              <a:buAutoNum type="arabicPeriod" startAt="2"/>
              <a:tabLst>
                <a:tab pos="194310" algn="l"/>
              </a:tabLst>
            </a:pPr>
            <a:r>
              <a:rPr sz="1800" u="heavy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Execution:</a:t>
            </a:r>
            <a:endParaRPr sz="1800" dirty="0">
              <a:latin typeface="Palladio Uralic"/>
              <a:cs typeface="Palladio Uralic"/>
            </a:endParaRPr>
          </a:p>
          <a:p>
            <a:pPr marL="101600" lvl="1">
              <a:lnSpc>
                <a:spcPct val="100000"/>
              </a:lnSpc>
              <a:spcBef>
                <a:spcPts val="395"/>
              </a:spcBef>
              <a:buClr>
                <a:srgbClr val="17365D"/>
              </a:buClr>
              <a:tabLst>
                <a:tab pos="464184" algn="l"/>
              </a:tabLst>
            </a:pPr>
            <a:r>
              <a:rPr lang="en-US"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2.1.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Assign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team:</a:t>
            </a:r>
            <a:endParaRPr sz="1800" dirty="0">
              <a:latin typeface="Times New Roman"/>
              <a:cs typeface="Times New Roman"/>
            </a:endParaRPr>
          </a:p>
          <a:p>
            <a:pPr marL="314960" lvl="2">
              <a:lnSpc>
                <a:spcPct val="100000"/>
              </a:lnSpc>
              <a:spcBef>
                <a:spcPts val="235"/>
              </a:spcBef>
              <a:buClr>
                <a:srgbClr val="001F5F"/>
              </a:buClr>
              <a:tabLst>
                <a:tab pos="825500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2.1.1.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Description: </a:t>
            </a:r>
            <a:r>
              <a:rPr sz="1600" spc="-5" dirty="0">
                <a:latin typeface="Times New Roman"/>
                <a:cs typeface="Times New Roman"/>
              </a:rPr>
              <a:t>Built a team of people who are </a:t>
            </a:r>
            <a:r>
              <a:rPr sz="1600" dirty="0">
                <a:latin typeface="Times New Roman"/>
                <a:cs typeface="Times New Roman"/>
              </a:rPr>
              <a:t>able </a:t>
            </a:r>
            <a:r>
              <a:rPr sz="1600" spc="-5" dirty="0">
                <a:latin typeface="Times New Roman"/>
                <a:cs typeface="Times New Roman"/>
              </a:rPr>
              <a:t>to implement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project.</a:t>
            </a:r>
            <a:endParaRPr sz="1600" dirty="0">
              <a:latin typeface="Times New Roman"/>
              <a:cs typeface="Times New Roman"/>
            </a:endParaRPr>
          </a:p>
          <a:p>
            <a:pPr marL="314960" lvl="2">
              <a:lnSpc>
                <a:spcPct val="100000"/>
              </a:lnSpc>
              <a:spcBef>
                <a:spcPts val="195"/>
              </a:spcBef>
              <a:buClr>
                <a:srgbClr val="001F5F"/>
              </a:buClr>
              <a:tabLst>
                <a:tab pos="825500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2.1.2.</a:t>
            </a:r>
            <a:r>
              <a:rPr lang="en-US"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Person: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project manager, and team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leaders.</a:t>
            </a:r>
            <a:endParaRPr sz="1600" dirty="0">
              <a:latin typeface="Times New Roman"/>
              <a:cs typeface="Times New Roman"/>
            </a:endParaRPr>
          </a:p>
          <a:p>
            <a:pPr marL="314960" marR="3592829" lvl="2">
              <a:lnSpc>
                <a:spcPct val="110000"/>
              </a:lnSpc>
              <a:buClr>
                <a:srgbClr val="001F5F"/>
              </a:buClr>
              <a:tabLst>
                <a:tab pos="824230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2.1.3.</a:t>
            </a:r>
            <a:r>
              <a:rPr lang="en-US"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Resources required:</a:t>
            </a:r>
            <a:r>
              <a:rPr lang="ar-EG"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engineers</a:t>
            </a:r>
            <a:r>
              <a:rPr lang="en-US" sz="1600" spc="-5" dirty="0">
                <a:latin typeface="Times New Roman"/>
                <a:cs typeface="Times New Roman"/>
              </a:rPr>
              <a:t>, programmers</a:t>
            </a:r>
            <a:r>
              <a:rPr lang="ar-EG" sz="1600" spc="-5" dirty="0">
                <a:latin typeface="Times New Roman"/>
                <a:cs typeface="Times New Roman"/>
              </a:rPr>
              <a:t>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 2.1.4. </a:t>
            </a:r>
            <a:r>
              <a:rPr sz="1600" dirty="0">
                <a:solidFill>
                  <a:srgbClr val="933634"/>
                </a:solidFill>
                <a:latin typeface="Times New Roman"/>
                <a:cs typeface="Times New Roman"/>
              </a:rPr>
              <a:t>Cost: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10.000$.</a:t>
            </a:r>
            <a:endParaRPr sz="1600" dirty="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2.1.5.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Milestone schedule: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weeks.</a:t>
            </a:r>
            <a:endParaRPr sz="1600" dirty="0">
              <a:latin typeface="Times New Roman"/>
              <a:cs typeface="Times New Roman"/>
            </a:endParaRPr>
          </a:p>
          <a:p>
            <a:pPr marL="101600" lvl="1">
              <a:lnSpc>
                <a:spcPct val="100000"/>
              </a:lnSpc>
              <a:spcBef>
                <a:spcPts val="220"/>
              </a:spcBef>
              <a:buClr>
                <a:srgbClr val="17365D"/>
              </a:buClr>
              <a:tabLst>
                <a:tab pos="464184" algn="l"/>
              </a:tabLst>
            </a:pPr>
            <a:r>
              <a:rPr lang="en-US"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2.2.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Make a project implementation plan:</a:t>
            </a:r>
            <a:endParaRPr sz="1800" dirty="0">
              <a:latin typeface="Times New Roman"/>
              <a:cs typeface="Times New Roman"/>
            </a:endParaRPr>
          </a:p>
          <a:p>
            <a:pPr marL="334646" lvl="2">
              <a:lnSpc>
                <a:spcPct val="100000"/>
              </a:lnSpc>
              <a:spcBef>
                <a:spcPts val="225"/>
              </a:spcBef>
              <a:buClr>
                <a:srgbClr val="001F5F"/>
              </a:buClr>
              <a:tabLst>
                <a:tab pos="843915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2.2.1.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Description: </a:t>
            </a:r>
            <a:r>
              <a:rPr sz="1600" spc="-5" dirty="0">
                <a:latin typeface="Times New Roman"/>
                <a:cs typeface="Times New Roman"/>
              </a:rPr>
              <a:t>implementation the project plan to achieve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goal.</a:t>
            </a:r>
            <a:endParaRPr sz="1600" dirty="0">
              <a:latin typeface="Times New Roman"/>
              <a:cs typeface="Times New Roman"/>
            </a:endParaRPr>
          </a:p>
          <a:p>
            <a:pPr marL="334646" lvl="2">
              <a:lnSpc>
                <a:spcPct val="100000"/>
              </a:lnSpc>
              <a:spcBef>
                <a:spcPts val="204"/>
              </a:spcBef>
              <a:buClr>
                <a:srgbClr val="001F5F"/>
              </a:buClr>
              <a:tabLst>
                <a:tab pos="843915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2.2.2.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Person: </a:t>
            </a:r>
            <a:r>
              <a:rPr sz="1600" spc="-5" dirty="0">
                <a:latin typeface="Times New Roman"/>
                <a:cs typeface="Times New Roman"/>
              </a:rPr>
              <a:t>team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leaders.</a:t>
            </a:r>
            <a:endParaRPr sz="1600" dirty="0">
              <a:latin typeface="Times New Roman"/>
              <a:cs typeface="Times New Roman"/>
            </a:endParaRPr>
          </a:p>
          <a:p>
            <a:pPr marL="335280" marR="2556510" lvl="2">
              <a:lnSpc>
                <a:spcPct val="110000"/>
              </a:lnSpc>
              <a:buClr>
                <a:srgbClr val="001F5F"/>
              </a:buClr>
              <a:tabLst>
                <a:tab pos="843915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2.2.3.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Resources required: </a:t>
            </a:r>
            <a:r>
              <a:rPr sz="1600" spc="-5" dirty="0">
                <a:latin typeface="Times New Roman"/>
                <a:cs typeface="Times New Roman"/>
              </a:rPr>
              <a:t>programmers, devices. </a:t>
            </a:r>
            <a:endParaRPr lang="ar-EG" sz="1600" spc="-5" dirty="0">
              <a:latin typeface="Times New Roman"/>
              <a:cs typeface="Times New Roman"/>
            </a:endParaRPr>
          </a:p>
          <a:p>
            <a:pPr marL="335280" marR="2556510" lvl="2">
              <a:lnSpc>
                <a:spcPct val="110000"/>
              </a:lnSpc>
              <a:buClr>
                <a:srgbClr val="001F5F"/>
              </a:buClr>
              <a:tabLst>
                <a:tab pos="843915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 2.2.4. </a:t>
            </a:r>
            <a:r>
              <a:rPr sz="1600" dirty="0">
                <a:solidFill>
                  <a:srgbClr val="933634"/>
                </a:solidFill>
                <a:latin typeface="Times New Roman"/>
                <a:cs typeface="Times New Roman"/>
              </a:rPr>
              <a:t>Cost: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30.000$.</a:t>
            </a:r>
          </a:p>
          <a:p>
            <a:pPr marL="33528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2.2.5.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Milestone schedule: 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weeks.</a:t>
            </a:r>
            <a:endParaRPr sz="1600" dirty="0">
              <a:latin typeface="Times New Roman"/>
              <a:cs typeface="Times New Roman"/>
            </a:endParaRPr>
          </a:p>
          <a:p>
            <a:pPr marL="101600" lvl="1">
              <a:lnSpc>
                <a:spcPct val="100000"/>
              </a:lnSpc>
              <a:spcBef>
                <a:spcPts val="220"/>
              </a:spcBef>
              <a:buClr>
                <a:srgbClr val="17365D"/>
              </a:buClr>
              <a:tabLst>
                <a:tab pos="464184" algn="l"/>
              </a:tabLst>
            </a:pPr>
            <a:r>
              <a:rPr lang="en-US" sz="1800" dirty="0">
                <a:solidFill>
                  <a:srgbClr val="001F5F"/>
                </a:solidFill>
                <a:latin typeface="Times New Roman"/>
                <a:cs typeface="Times New Roman"/>
              </a:rPr>
              <a:t>2.3.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Built the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application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code, and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project design:</a:t>
            </a:r>
            <a:endParaRPr sz="1800" dirty="0">
              <a:latin typeface="Times New Roman"/>
              <a:cs typeface="Times New Roman"/>
            </a:endParaRPr>
          </a:p>
          <a:p>
            <a:pPr marL="283210" lvl="2">
              <a:lnSpc>
                <a:spcPct val="100000"/>
              </a:lnSpc>
              <a:spcBef>
                <a:spcPts val="225"/>
              </a:spcBef>
              <a:buClr>
                <a:srgbClr val="001F5F"/>
              </a:buClr>
              <a:tabLst>
                <a:tab pos="873760" algn="l"/>
                <a:tab pos="874394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2.3.1.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Description: </a:t>
            </a:r>
            <a:r>
              <a:rPr sz="1600" spc="-5" dirty="0">
                <a:latin typeface="Times New Roman"/>
                <a:cs typeface="Times New Roman"/>
              </a:rPr>
              <a:t>built the code and make the design of the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application.</a:t>
            </a:r>
            <a:endParaRPr sz="1600" dirty="0">
              <a:latin typeface="Times New Roman"/>
              <a:cs typeface="Times New Roman"/>
            </a:endParaRPr>
          </a:p>
          <a:p>
            <a:pPr marL="283210" lvl="2">
              <a:lnSpc>
                <a:spcPct val="100000"/>
              </a:lnSpc>
              <a:spcBef>
                <a:spcPts val="195"/>
              </a:spcBef>
              <a:buClr>
                <a:srgbClr val="001F5F"/>
              </a:buClr>
              <a:tabLst>
                <a:tab pos="873760" algn="l"/>
                <a:tab pos="874394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2.3.2.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Person: </a:t>
            </a: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manager.</a:t>
            </a:r>
            <a:endParaRPr sz="1600" dirty="0">
              <a:latin typeface="Times New Roman"/>
              <a:cs typeface="Times New Roman"/>
            </a:endParaRPr>
          </a:p>
          <a:p>
            <a:pPr marL="283210" lvl="2">
              <a:lnSpc>
                <a:spcPct val="100000"/>
              </a:lnSpc>
              <a:spcBef>
                <a:spcPts val="204"/>
              </a:spcBef>
              <a:buClr>
                <a:srgbClr val="001F5F"/>
              </a:buClr>
              <a:tabLst>
                <a:tab pos="873760" algn="l"/>
                <a:tab pos="874394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2.3.3.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Resources required: </a:t>
            </a:r>
            <a:r>
              <a:rPr sz="1600" spc="-5" dirty="0">
                <a:latin typeface="Times New Roman"/>
                <a:cs typeface="Times New Roman"/>
              </a:rPr>
              <a:t>programmers, devices, and Database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administrators.</a:t>
            </a:r>
            <a:endParaRPr sz="1600" dirty="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190"/>
              </a:spcBef>
              <a:tabLst>
                <a:tab pos="87376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2.3.4.</a:t>
            </a:r>
            <a:r>
              <a:rPr lang="ar-EG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Cost: </a:t>
            </a:r>
            <a:r>
              <a:rPr sz="1600" dirty="0">
                <a:latin typeface="Times New Roman"/>
                <a:cs typeface="Times New Roman"/>
              </a:rPr>
              <a:t>30.000$</a:t>
            </a:r>
          </a:p>
          <a:p>
            <a:pPr marL="283845">
              <a:lnSpc>
                <a:spcPct val="100000"/>
              </a:lnSpc>
              <a:spcBef>
                <a:spcPts val="190"/>
              </a:spcBef>
              <a:tabLst>
                <a:tab pos="873760" algn="l"/>
              </a:tabLst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2.3.5.</a:t>
            </a:r>
            <a:r>
              <a:rPr lang="ar-EG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Milestone schedule: 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weeks.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731" y="1734058"/>
            <a:ext cx="8133080" cy="39319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470"/>
              </a:spcBef>
              <a:buClr>
                <a:srgbClr val="0D0D0D"/>
              </a:buClr>
              <a:buFont typeface="Times New Roman"/>
              <a:buAutoNum type="arabicPeriod" startAt="3"/>
              <a:tabLst>
                <a:tab pos="223520" algn="l"/>
              </a:tabLst>
            </a:pPr>
            <a:r>
              <a:rPr sz="1800" u="heavy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Project</a:t>
            </a:r>
            <a:r>
              <a:rPr sz="1800" u="heavy" spc="-10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 </a:t>
            </a:r>
            <a:r>
              <a:rPr sz="1800" u="heavy" spc="-5" dirty="0">
                <a:solidFill>
                  <a:srgbClr val="004DBA"/>
                </a:solidFill>
                <a:uFill>
                  <a:solidFill>
                    <a:srgbClr val="004DBA"/>
                  </a:solidFill>
                </a:uFill>
                <a:latin typeface="Palladio Uralic"/>
                <a:cs typeface="Palladio Uralic"/>
              </a:rPr>
              <a:t>launch:</a:t>
            </a:r>
            <a:endParaRPr sz="1800" dirty="0">
              <a:latin typeface="Palladio Uralic"/>
              <a:cs typeface="Palladio Uralic"/>
            </a:endParaRPr>
          </a:p>
          <a:p>
            <a:pPr marL="74294" lvl="1">
              <a:lnSpc>
                <a:spcPct val="100000"/>
              </a:lnSpc>
              <a:spcBef>
                <a:spcPts val="370"/>
              </a:spcBef>
              <a:tabLst>
                <a:tab pos="458470" algn="l"/>
              </a:tabLst>
            </a:pPr>
            <a:r>
              <a:rPr lang="en-US" sz="1800" dirty="0">
                <a:solidFill>
                  <a:srgbClr val="001F5F"/>
                </a:solidFill>
                <a:latin typeface="Times New Roman"/>
                <a:cs typeface="Times New Roman"/>
              </a:rPr>
              <a:t>3.1.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Test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project:</a:t>
            </a:r>
            <a:endParaRPr sz="1800" dirty="0">
              <a:latin typeface="Times New Roman"/>
              <a:cs typeface="Times New Roman"/>
            </a:endParaRPr>
          </a:p>
          <a:p>
            <a:pPr marL="258446" lvl="2">
              <a:lnSpc>
                <a:spcPct val="100000"/>
              </a:lnSpc>
              <a:spcBef>
                <a:spcPts val="229"/>
              </a:spcBef>
              <a:buClr>
                <a:srgbClr val="001F5F"/>
              </a:buClr>
              <a:tabLst>
                <a:tab pos="767715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3.1.1. </a:t>
            </a:r>
            <a:r>
              <a:rPr sz="1600" dirty="0">
                <a:solidFill>
                  <a:srgbClr val="933634"/>
                </a:solidFill>
                <a:latin typeface="Times New Roman"/>
                <a:cs typeface="Times New Roman"/>
              </a:rPr>
              <a:t>Description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testing the project before launching it to make sure everything goes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perfectly.</a:t>
            </a:r>
            <a:endParaRPr sz="1600" dirty="0">
              <a:latin typeface="Times New Roman"/>
              <a:cs typeface="Times New Roman"/>
            </a:endParaRPr>
          </a:p>
          <a:p>
            <a:pPr marL="258446" lvl="2">
              <a:lnSpc>
                <a:spcPct val="100000"/>
              </a:lnSpc>
              <a:spcBef>
                <a:spcPts val="190"/>
              </a:spcBef>
              <a:buClr>
                <a:srgbClr val="001F5F"/>
              </a:buClr>
              <a:tabLst>
                <a:tab pos="767715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3.1.2. </a:t>
            </a:r>
            <a:r>
              <a:rPr sz="1600" dirty="0">
                <a:solidFill>
                  <a:srgbClr val="933634"/>
                </a:solidFill>
                <a:latin typeface="Times New Roman"/>
                <a:cs typeface="Times New Roman"/>
              </a:rPr>
              <a:t>Person: </a:t>
            </a:r>
            <a:r>
              <a:rPr sz="1600" spc="-5" dirty="0">
                <a:latin typeface="Times New Roman"/>
                <a:cs typeface="Times New Roman"/>
              </a:rPr>
              <a:t>team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leaders.</a:t>
            </a:r>
          </a:p>
          <a:p>
            <a:pPr marL="258446" lvl="2">
              <a:lnSpc>
                <a:spcPct val="100000"/>
              </a:lnSpc>
              <a:spcBef>
                <a:spcPts val="204"/>
              </a:spcBef>
              <a:buClr>
                <a:srgbClr val="001F5F"/>
              </a:buClr>
              <a:tabLst>
                <a:tab pos="767715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3.1.3.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Resources required:</a:t>
            </a:r>
            <a:r>
              <a:rPr sz="1600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testers.</a:t>
            </a:r>
          </a:p>
          <a:p>
            <a:pPr marL="259079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3.1.4.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Cost: </a:t>
            </a:r>
            <a:r>
              <a:rPr sz="1600" dirty="0">
                <a:latin typeface="Times New Roman"/>
                <a:cs typeface="Times New Roman"/>
              </a:rPr>
              <a:t>10.000$</a:t>
            </a:r>
          </a:p>
          <a:p>
            <a:pPr marL="259079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3.1.5.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Milestone schedule: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weeks.</a:t>
            </a:r>
            <a:endParaRPr sz="1600" dirty="0">
              <a:latin typeface="Times New Roman"/>
              <a:cs typeface="Times New Roman"/>
            </a:endParaRPr>
          </a:p>
          <a:p>
            <a:pPr marL="104775" lvl="1">
              <a:lnSpc>
                <a:spcPct val="100000"/>
              </a:lnSpc>
              <a:spcBef>
                <a:spcPts val="195"/>
              </a:spcBef>
              <a:buClr>
                <a:srgbClr val="0D0D0D"/>
              </a:buClr>
              <a:tabLst>
                <a:tab pos="508634" algn="l"/>
              </a:tabLst>
            </a:pPr>
            <a:r>
              <a:rPr lang="en-US" sz="1800" dirty="0">
                <a:solidFill>
                  <a:srgbClr val="001F5F"/>
                </a:solidFill>
                <a:latin typeface="Times New Roman"/>
                <a:cs typeface="Times New Roman"/>
              </a:rPr>
              <a:t>3.2.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Project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announcement and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its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feedback:</a:t>
            </a:r>
            <a:endParaRPr sz="1800" dirty="0">
              <a:latin typeface="Times New Roman"/>
              <a:cs typeface="Times New Roman"/>
            </a:endParaRPr>
          </a:p>
          <a:p>
            <a:pPr marL="259080" marR="1576705" lvl="2">
              <a:lnSpc>
                <a:spcPct val="110000"/>
              </a:lnSpc>
              <a:spcBef>
                <a:spcPts val="35"/>
              </a:spcBef>
              <a:buClr>
                <a:srgbClr val="001F5F"/>
              </a:buClr>
              <a:tabLst>
                <a:tab pos="767715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3.2.1. </a:t>
            </a:r>
            <a:r>
              <a:rPr sz="1600" dirty="0">
                <a:solidFill>
                  <a:srgbClr val="933634"/>
                </a:solidFill>
                <a:latin typeface="Times New Roman"/>
                <a:cs typeface="Times New Roman"/>
              </a:rPr>
              <a:t>Description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announcing </a:t>
            </a: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project, launching it in different locations,  and make its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feedback.</a:t>
            </a:r>
            <a:endParaRPr sz="1600" dirty="0">
              <a:latin typeface="Times New Roman"/>
              <a:cs typeface="Times New Roman"/>
            </a:endParaRPr>
          </a:p>
          <a:p>
            <a:pPr marL="258446" lvl="2">
              <a:lnSpc>
                <a:spcPct val="100000"/>
              </a:lnSpc>
              <a:spcBef>
                <a:spcPts val="204"/>
              </a:spcBef>
              <a:buClr>
                <a:srgbClr val="001F5F"/>
              </a:buClr>
              <a:tabLst>
                <a:tab pos="767715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3.2.2.</a:t>
            </a:r>
            <a:r>
              <a:rPr lang="en-US" sz="1600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33634"/>
                </a:solidFill>
                <a:latin typeface="Times New Roman"/>
                <a:cs typeface="Times New Roman"/>
              </a:rPr>
              <a:t>Person: </a:t>
            </a:r>
            <a:r>
              <a:rPr sz="1600" spc="-5" dirty="0">
                <a:latin typeface="Times New Roman"/>
                <a:cs typeface="Times New Roman"/>
              </a:rPr>
              <a:t>project manager, and team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leaders.</a:t>
            </a:r>
            <a:endParaRPr sz="1600" dirty="0">
              <a:latin typeface="Times New Roman"/>
              <a:cs typeface="Times New Roman"/>
            </a:endParaRPr>
          </a:p>
          <a:p>
            <a:pPr marL="259079" marR="4297680" lvl="2">
              <a:lnSpc>
                <a:spcPct val="110000"/>
              </a:lnSpc>
              <a:buClr>
                <a:srgbClr val="001F5F"/>
              </a:buClr>
              <a:tabLst>
                <a:tab pos="767715" algn="l"/>
              </a:tabLst>
            </a:pPr>
            <a:r>
              <a:rPr lang="en-US"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3.2.3.</a:t>
            </a:r>
            <a:r>
              <a:rPr lang="en-US"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Resources required: </a:t>
            </a:r>
            <a:r>
              <a:rPr lang="en-US" sz="1600" spc="-5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igital marketer. 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 3.2.4. </a:t>
            </a:r>
            <a:r>
              <a:rPr sz="1600" dirty="0">
                <a:solidFill>
                  <a:srgbClr val="933634"/>
                </a:solidFill>
                <a:latin typeface="Times New Roman"/>
                <a:cs typeface="Times New Roman"/>
              </a:rPr>
              <a:t>Cost:</a:t>
            </a:r>
            <a:r>
              <a:rPr sz="1600" spc="-10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15.000$.</a:t>
            </a:r>
          </a:p>
          <a:p>
            <a:pPr marL="259079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3.2.5. </a:t>
            </a:r>
            <a:r>
              <a:rPr sz="1600" spc="-5" dirty="0">
                <a:solidFill>
                  <a:srgbClr val="933634"/>
                </a:solidFill>
                <a:latin typeface="Times New Roman"/>
                <a:cs typeface="Times New Roman"/>
              </a:rPr>
              <a:t>Duration:</a:t>
            </a:r>
            <a:r>
              <a:rPr sz="1600" spc="-10" dirty="0">
                <a:solidFill>
                  <a:srgbClr val="9336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1week.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101597"/>
            <a:ext cx="2665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indent="-97790">
              <a:lnSpc>
                <a:spcPct val="100000"/>
              </a:lnSpc>
              <a:spcBef>
                <a:spcPts val="100"/>
              </a:spcBef>
              <a:buSzPct val="75000"/>
              <a:buFont typeface="Symbol"/>
              <a:buChar char=""/>
              <a:tabLst>
                <a:tab pos="110489" algn="l"/>
              </a:tabLst>
            </a:pPr>
            <a:r>
              <a:rPr sz="2000" u="sng" spc="-10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Responsibility</a:t>
            </a:r>
            <a:r>
              <a:rPr sz="2000" u="sng" spc="-30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Matrices: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1272" y="1882394"/>
          <a:ext cx="9087485" cy="3383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7972">
                <a:tc gridSpan="2">
                  <a:txBody>
                    <a:bodyPr/>
                    <a:lstStyle/>
                    <a:p>
                      <a:pPr marL="1414145" marR="93345" indent="80645">
                        <a:lnSpc>
                          <a:spcPts val="1639"/>
                        </a:lnSpc>
                        <a:spcBef>
                          <a:spcPts val="40"/>
                        </a:spcBef>
                      </a:pPr>
                      <a:r>
                        <a:rPr sz="1400" b="1" i="1" spc="45" dirty="0">
                          <a:latin typeface="Times New Roman"/>
                          <a:cs typeface="Times New Roman"/>
                        </a:rPr>
                        <a:t>Project  </a:t>
                      </a: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ma</a:t>
                      </a:r>
                      <a:r>
                        <a:rPr sz="1400" b="1" i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ager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 marR="118745" indent="50165">
                        <a:lnSpc>
                          <a:spcPts val="1639"/>
                        </a:lnSpc>
                        <a:spcBef>
                          <a:spcPts val="40"/>
                        </a:spcBef>
                      </a:pPr>
                      <a:r>
                        <a:rPr sz="1400" b="1" i="1" spc="70" dirty="0">
                          <a:latin typeface="Times New Roman"/>
                          <a:cs typeface="Times New Roman"/>
                        </a:rPr>
                        <a:t>Team  </a:t>
                      </a: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b="1" i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i="1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5"/>
                        </a:lnSpc>
                      </a:pPr>
                      <a:r>
                        <a:rPr sz="1400" b="1" i="1" spc="45" dirty="0">
                          <a:latin typeface="Times New Roman"/>
                          <a:cs typeface="Times New Roman"/>
                        </a:rPr>
                        <a:t>Sponsor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90" dirty="0">
                          <a:latin typeface="Times New Roman"/>
                          <a:cs typeface="Times New Roman"/>
                        </a:rPr>
                        <a:t>programmer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00330" indent="188595">
                        <a:lnSpc>
                          <a:spcPts val="1639"/>
                        </a:lnSpc>
                        <a:spcBef>
                          <a:spcPts val="40"/>
                        </a:spcBef>
                      </a:pPr>
                      <a:r>
                        <a:rPr sz="1400" b="1" i="1" spc="75" dirty="0">
                          <a:latin typeface="Times New Roman"/>
                          <a:cs typeface="Times New Roman"/>
                        </a:rPr>
                        <a:t>Database  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i="1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b="1" i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i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b="1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i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b="1" i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50" dirty="0">
                          <a:latin typeface="Times New Roman"/>
                          <a:cs typeface="Times New Roman"/>
                        </a:rPr>
                        <a:t>Designer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70" dirty="0">
                          <a:latin typeface="Times New Roman"/>
                          <a:cs typeface="Times New Roman"/>
                        </a:rPr>
                        <a:t>Tester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115570" marR="108585" indent="103505">
                        <a:lnSpc>
                          <a:spcPts val="1639"/>
                        </a:lnSpc>
                        <a:spcBef>
                          <a:spcPts val="40"/>
                        </a:spcBef>
                      </a:pPr>
                      <a:r>
                        <a:rPr sz="1400" b="1" i="1" spc="45" dirty="0">
                          <a:latin typeface="Times New Roman"/>
                          <a:cs typeface="Times New Roman"/>
                        </a:rPr>
                        <a:t>Digital  </a:t>
                      </a: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marketer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09"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b="1" i="1" spc="85" dirty="0">
                          <a:latin typeface="Times New Roman"/>
                          <a:cs typeface="Times New Roman"/>
                        </a:rPr>
                        <a:t>programming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727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75" dirty="0">
                          <a:latin typeface="Times New Roman"/>
                          <a:cs typeface="Times New Roman"/>
                        </a:rPr>
                        <a:t>Database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35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spc="-55" dirty="0">
                          <a:latin typeface="Times New Roman"/>
                          <a:cs typeface="Times New Roman"/>
                        </a:rPr>
                        <a:t>R+A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81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60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400" b="1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spc="6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583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45" dirty="0">
                          <a:latin typeface="Times New Roman"/>
                          <a:cs typeface="Times New Roman"/>
                        </a:rPr>
                        <a:t>Announcement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i="1" spc="30" dirty="0">
                          <a:latin typeface="Times New Roman"/>
                          <a:cs typeface="Times New Roman"/>
                        </a:rPr>
                        <a:t>lunch</a:t>
                      </a:r>
                      <a:r>
                        <a:rPr sz="1400" b="1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spc="6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spc="-45" dirty="0">
                          <a:latin typeface="Times New Roman"/>
                          <a:cs typeface="Times New Roman"/>
                        </a:rPr>
                        <a:t>P+A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73303"/>
              </p:ext>
            </p:extLst>
          </p:nvPr>
        </p:nvGraphicFramePr>
        <p:xfrm>
          <a:off x="7360284" y="5917438"/>
          <a:ext cx="2062480" cy="1213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372"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70"/>
                        </a:lnSpc>
                      </a:pPr>
                      <a:r>
                        <a:rPr sz="1600" b="1" i="1" spc="65" dirty="0">
                          <a:latin typeface="Times New Roman"/>
                          <a:cs typeface="Times New Roman"/>
                        </a:rPr>
                        <a:t>Approve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29"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70"/>
                        </a:lnSpc>
                      </a:pPr>
                      <a:r>
                        <a:rPr sz="1600" b="1" i="1" spc="50" dirty="0">
                          <a:latin typeface="Times New Roman"/>
                          <a:cs typeface="Times New Roman"/>
                        </a:rPr>
                        <a:t>Create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70"/>
                        </a:lnSpc>
                      </a:pPr>
                      <a:r>
                        <a:rPr sz="1600" b="1" i="1" spc="40" dirty="0">
                          <a:latin typeface="Times New Roman"/>
                          <a:cs typeface="Times New Roman"/>
                        </a:rPr>
                        <a:t>Revision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9493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70"/>
                        </a:lnSpc>
                      </a:pPr>
                      <a:r>
                        <a:rPr sz="1600" b="1" i="1" spc="70" dirty="0">
                          <a:latin typeface="Times New Roman"/>
                          <a:cs typeface="Times New Roman"/>
                        </a:rPr>
                        <a:t>Participate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151" y="851661"/>
            <a:ext cx="1160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194310" algn="l"/>
              </a:tabLst>
            </a:pP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 Net</a:t>
            </a:r>
            <a:r>
              <a:rPr sz="2000" u="sng" spc="-10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2000" u="sng" dirty="0">
                <a:solidFill>
                  <a:srgbClr val="30849B"/>
                </a:solidFill>
                <a:uFill>
                  <a:solidFill>
                    <a:srgbClr val="30849B"/>
                  </a:solidFill>
                </a:uFill>
                <a:latin typeface="Times New Roman"/>
                <a:cs typeface="Times New Roman"/>
              </a:rPr>
              <a:t>ork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1750" y="1585213"/>
            <a:ext cx="7522209" cy="576580"/>
            <a:chOff x="1301750" y="1585213"/>
            <a:chExt cx="7522209" cy="576580"/>
          </a:xfrm>
        </p:grpSpPr>
        <p:sp>
          <p:nvSpPr>
            <p:cNvPr id="4" name="object 4"/>
            <p:cNvSpPr/>
            <p:nvPr/>
          </p:nvSpPr>
          <p:spPr>
            <a:xfrm>
              <a:off x="1301750" y="1585213"/>
              <a:ext cx="7522209" cy="576580"/>
            </a:xfrm>
            <a:custGeom>
              <a:avLst/>
              <a:gdLst/>
              <a:ahLst/>
              <a:cxnLst/>
              <a:rect l="l" t="t" r="r" b="b"/>
              <a:pathLst>
                <a:path w="7522209" h="576580">
                  <a:moveTo>
                    <a:pt x="7521829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7521829" y="576072"/>
                  </a:lnTo>
                  <a:lnTo>
                    <a:pt x="7521829" y="0"/>
                  </a:lnTo>
                  <a:close/>
                </a:path>
              </a:pathLst>
            </a:custGeom>
            <a:solidFill>
              <a:srgbClr val="D99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3779" y="1796795"/>
              <a:ext cx="3108198" cy="262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7281" y="1873250"/>
              <a:ext cx="7390765" cy="288290"/>
            </a:xfrm>
            <a:custGeom>
              <a:avLst/>
              <a:gdLst/>
              <a:ahLst/>
              <a:cxnLst/>
              <a:rect l="l" t="t" r="r" b="b"/>
              <a:pathLst>
                <a:path w="7390765" h="288289">
                  <a:moveTo>
                    <a:pt x="7390765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7390765" y="288036"/>
                  </a:lnTo>
                  <a:lnTo>
                    <a:pt x="7390765" y="0"/>
                  </a:lnTo>
                  <a:close/>
                </a:path>
              </a:pathLst>
            </a:custGeom>
            <a:solidFill>
              <a:srgbClr val="D99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2483" y="2084876"/>
              <a:ext cx="2376678" cy="761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95653" y="1579117"/>
          <a:ext cx="7526020" cy="4590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168">
                <a:tc gridSpan="4"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" dirty="0">
                          <a:solidFill>
                            <a:srgbClr val="622322"/>
                          </a:solidFill>
                          <a:latin typeface="Caladea"/>
                          <a:cs typeface="Caladea"/>
                        </a:rPr>
                        <a:t>AUTOMATED</a:t>
                      </a:r>
                      <a:r>
                        <a:rPr sz="1800" dirty="0">
                          <a:solidFill>
                            <a:srgbClr val="622322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sz="1800" spc="-10" dirty="0">
                          <a:solidFill>
                            <a:srgbClr val="622322"/>
                          </a:solidFill>
                          <a:latin typeface="Caladea"/>
                          <a:cs typeface="Caladea"/>
                        </a:rPr>
                        <a:t>WAREHOUSE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solidFill>
                            <a:srgbClr val="622322"/>
                          </a:solidFill>
                          <a:latin typeface="Caladea"/>
                          <a:cs typeface="Caladea"/>
                        </a:rPr>
                        <a:t>Order </a:t>
                      </a:r>
                      <a:r>
                        <a:rPr sz="1800" dirty="0">
                          <a:solidFill>
                            <a:srgbClr val="622322"/>
                          </a:solidFill>
                          <a:latin typeface="Caladea"/>
                          <a:cs typeface="Caladea"/>
                        </a:rPr>
                        <a:t>Picking </a:t>
                      </a:r>
                      <a:r>
                        <a:rPr sz="1800" spc="-5" dirty="0">
                          <a:solidFill>
                            <a:srgbClr val="622322"/>
                          </a:solidFill>
                          <a:latin typeface="Caladea"/>
                          <a:cs typeface="Caladea"/>
                        </a:rPr>
                        <a:t>System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12"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b="1" i="1" spc="50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b="1" i="1" spc="5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b="1" i="1" spc="60" dirty="0">
                          <a:latin typeface="Times New Roman"/>
                          <a:cs typeface="Times New Roman"/>
                        </a:rPr>
                        <a:t>Preceding</a:t>
                      </a:r>
                      <a:r>
                        <a:rPr sz="1600" b="1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i="1" spc="50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b="1" i="1" spc="50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1600" b="1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i="1" spc="55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4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3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spc="25" dirty="0">
                          <a:latin typeface="Times New Roman"/>
                          <a:cs typeface="Times New Roman"/>
                        </a:rPr>
                        <a:t>Specify</a:t>
                      </a:r>
                      <a:r>
                        <a:rPr sz="1600" b="1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i="1" spc="75" dirty="0">
                          <a:latin typeface="Times New Roman"/>
                          <a:cs typeface="Times New Roman"/>
                        </a:rPr>
                        <a:t>goals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spc="2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spc="1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b="1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i="1" spc="75" dirty="0">
                          <a:latin typeface="Times New Roman"/>
                          <a:cs typeface="Times New Roman"/>
                        </a:rPr>
                        <a:t>Week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35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spc="55" dirty="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sz="1600" b="1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i="1" spc="50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spc="25" dirty="0">
                          <a:latin typeface="Times New Roman"/>
                          <a:cs typeface="Times New Roman"/>
                        </a:rPr>
                        <a:t>Specify</a:t>
                      </a:r>
                      <a:r>
                        <a:rPr sz="1600" b="1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i="1" spc="85" dirty="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362"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895985" marR="890269" algn="ctr">
                        <a:lnSpc>
                          <a:spcPts val="1870"/>
                        </a:lnSpc>
                        <a:spcBef>
                          <a:spcPts val="65"/>
                        </a:spcBef>
                      </a:pP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sign  </a:t>
                      </a:r>
                      <a:r>
                        <a:rPr sz="1600" b="1" i="1" spc="75" dirty="0">
                          <a:latin typeface="Times New Roman"/>
                          <a:cs typeface="Times New Roman"/>
                        </a:rPr>
                        <a:t>Team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108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990600" marR="455295" indent="-532765">
                        <a:lnSpc>
                          <a:spcPts val="1880"/>
                        </a:lnSpc>
                        <a:spcBef>
                          <a:spcPts val="45"/>
                        </a:spcBef>
                      </a:pPr>
                      <a:r>
                        <a:rPr sz="1600" b="1" i="1" spc="70" dirty="0">
                          <a:latin typeface="Times New Roman"/>
                          <a:cs typeface="Times New Roman"/>
                        </a:rPr>
                        <a:t>Implementation  plan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spc="10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600" b="1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i="1" spc="9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spc="-60" dirty="0">
                          <a:latin typeface="Times New Roman"/>
                          <a:cs typeface="Times New Roman"/>
                        </a:rPr>
                        <a:t>D, </a:t>
                      </a:r>
                      <a:r>
                        <a:rPr sz="1600" b="1" i="1" spc="-175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b="1" i="1" spc="65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600" b="1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i="1" spc="5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513080" marR="508634" indent="356870">
                        <a:lnSpc>
                          <a:spcPts val="1870"/>
                        </a:lnSpc>
                        <a:spcBef>
                          <a:spcPts val="55"/>
                        </a:spcBef>
                      </a:pPr>
                      <a:r>
                        <a:rPr sz="1600" b="1" i="1" spc="50" dirty="0">
                          <a:latin typeface="Times New Roman"/>
                          <a:cs typeface="Times New Roman"/>
                        </a:rPr>
                        <a:t>Project  </a:t>
                      </a: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b="1" i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b="1" i="1" spc="-5" dirty="0">
                          <a:latin typeface="Times New Roman"/>
                          <a:cs typeface="Times New Roman"/>
                        </a:rPr>
                        <a:t>nce</a:t>
                      </a: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i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52</TotalTime>
  <Words>1390</Words>
  <Application>Microsoft Office PowerPoint</Application>
  <PresentationFormat>Custom</PresentationFormat>
  <Paragraphs>446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Adobe Garamond Pro Bold</vt:lpstr>
      <vt:lpstr>Arial</vt:lpstr>
      <vt:lpstr>Caladea</vt:lpstr>
      <vt:lpstr>Carlito</vt:lpstr>
      <vt:lpstr>Corbel</vt:lpstr>
      <vt:lpstr>Courier New</vt:lpstr>
      <vt:lpstr>Palladio Uralic</vt:lpstr>
      <vt:lpstr>Symbol</vt:lpstr>
      <vt:lpstr>Times New Roman</vt:lpstr>
      <vt:lpstr>Trebuchet MS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Baseline budget: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Partner</dc:title>
  <dc:subject>Group 1</dc:subject>
  <dc:creator>doaa.gharib.2002@gmail.com</dc:creator>
  <cp:lastModifiedBy>doaa.atef.hemed@gmail.com</cp:lastModifiedBy>
  <cp:revision>9</cp:revision>
  <dcterms:created xsi:type="dcterms:W3CDTF">2022-01-03T00:38:18Z</dcterms:created>
  <dcterms:modified xsi:type="dcterms:W3CDTF">2022-01-03T07:19:06Z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2022-01-03T00:00:00Z</vt:filetime>
  </property>
</Properties>
</file>