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9"/>
  </p:normalViewPr>
  <p:slideViewPr>
    <p:cSldViewPr snapToGrid="0">
      <p:cViewPr>
        <p:scale>
          <a:sx n="100" d="100"/>
          <a:sy n="100" d="100"/>
        </p:scale>
        <p:origin x="46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20CE0-D7AB-4E41-9A62-FA916E968D6E}" type="datetimeFigureOut">
              <a:rPr lang="en-TW" smtClean="0"/>
              <a:t>2024/5/22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60F6B-E0EB-6048-B6E7-41953CB8D80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92228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60F6B-E0EB-6048-B6E7-41953CB8D809}" type="slidenum">
              <a:rPr lang="en-TW" smtClean="0"/>
              <a:t>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82732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60F6B-E0EB-6048-B6E7-41953CB8D809}" type="slidenum">
              <a:rPr lang="en-TW" smtClean="0"/>
              <a:t>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28402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60F6B-E0EB-6048-B6E7-41953CB8D809}" type="slidenum">
              <a:rPr lang="en-TW" smtClean="0"/>
              <a:t>3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83015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C50E6-54CD-D0E8-82C2-CFDC0F39C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9295C-97AA-F744-B2C4-DE9219538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EB49B-2A29-6ED8-9D62-D3BB4BA3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0869-B550-1243-84A8-BC75E6A20A47}" type="datetimeFigureOut">
              <a:rPr lang="en-TW" smtClean="0"/>
              <a:t>2024/5/16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41C74-9059-2B2F-AA15-A6ACDD3D8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AF230-BDA8-4626-4BFE-56412B33D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FC4A-6AB2-F741-92F4-185D36979C9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36010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BD023-299A-8F7F-D7B0-835E4EE45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CFE063-142E-2B87-317D-747313CAE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64FEB-E0A3-7103-F78F-0583D7062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0869-B550-1243-84A8-BC75E6A20A47}" type="datetimeFigureOut">
              <a:rPr lang="en-TW" smtClean="0"/>
              <a:t>2024/5/16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6942F-A838-6198-A0E9-8B0A6FD6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B57E8-FA1C-5EFE-3F19-F54B690F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FC4A-6AB2-F741-92F4-185D36979C9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19911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C0E468-15C4-D29C-49FC-963B044478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692153-6FE8-3DBE-D2CB-FAE719255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0CED9-6D01-B660-2800-6A7FFA18A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0869-B550-1243-84A8-BC75E6A20A47}" type="datetimeFigureOut">
              <a:rPr lang="en-TW" smtClean="0"/>
              <a:t>2024/5/16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76358-55C3-B81E-C4CF-910177CE6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51FF6-799E-777D-D8AF-644FBC34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FC4A-6AB2-F741-92F4-185D36979C9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22730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36E8E-51FA-6EB1-C94E-697616B66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21F97-83A8-DCD6-787A-BF3C53F24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F0D89-AB67-DCEB-D4D2-76CA14FC0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0869-B550-1243-84A8-BC75E6A20A47}" type="datetimeFigureOut">
              <a:rPr lang="en-TW" smtClean="0"/>
              <a:t>2024/5/16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3E7F4-EA14-34E5-1A8F-B17FB0CE6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6F27C-90AF-175E-44A6-8A45C4921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FC4A-6AB2-F741-92F4-185D36979C9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3356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E22DA-E46F-0D22-4D20-C6EF6396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B8EBF-5DAC-4395-177A-EAF469556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0926D-1025-B168-1A0E-E09B1C757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0869-B550-1243-84A8-BC75E6A20A47}" type="datetimeFigureOut">
              <a:rPr lang="en-TW" smtClean="0"/>
              <a:t>2024/5/16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F4098-14E4-0C54-0838-8B2D1A95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DE71B-8A2F-3716-F98C-534605F7D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FC4A-6AB2-F741-92F4-185D36979C9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4954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3C1D1-4FC0-FF41-3C22-175678157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01337-77B8-C53C-73D5-54724607A8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DCDFD-6DB7-640A-5BFA-1992D47CB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1B23D-6A1B-09D0-FBEF-E3E3DE2B5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0869-B550-1243-84A8-BC75E6A20A47}" type="datetimeFigureOut">
              <a:rPr lang="en-TW" smtClean="0"/>
              <a:t>2024/5/16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53651-A856-430B-C8EA-934C89AF8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CB689-31E4-6AAF-083C-FA904F22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FC4A-6AB2-F741-92F4-185D36979C9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708778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3B6C-4C28-1E53-6624-0FB87A172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B5BBA-7E7B-1CBC-A59B-586BC53A9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583C1-0A29-1079-CC3E-0B24EE36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1A341-FF60-646D-5D39-D1E589349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CD4E40-7AB0-D440-26E4-F7F7C9EC1B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7C11E2-4328-B931-AFC6-5003A928A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0869-B550-1243-84A8-BC75E6A20A47}" type="datetimeFigureOut">
              <a:rPr lang="en-TW" smtClean="0"/>
              <a:t>2024/5/16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A430F7-6FD1-D4A7-2AC4-AE81701F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D938A9-3A3F-28D4-652B-F8E7EE46D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FC4A-6AB2-F741-92F4-185D36979C9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8041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B70F7-B079-7077-B073-B4343931E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A9042C-102E-1DB9-71B9-DE298F700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0869-B550-1243-84A8-BC75E6A20A47}" type="datetimeFigureOut">
              <a:rPr lang="en-TW" smtClean="0"/>
              <a:t>2024/5/16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83FED9-CC31-A943-6E7C-49D2CAC84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4D1DE-8E83-4FBA-0ADA-9EBFA9106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FC4A-6AB2-F741-92F4-185D36979C9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232664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832279-15C1-F69C-9169-9A9A4A254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0869-B550-1243-84A8-BC75E6A20A47}" type="datetimeFigureOut">
              <a:rPr lang="en-TW" smtClean="0"/>
              <a:t>2024/5/16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2A47F3-DEA8-923B-74A7-126673CB3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A42F1-C1AF-2440-2D9C-097D9AEB9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FC4A-6AB2-F741-92F4-185D36979C9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64131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6FE8-6E29-0EAA-E7F7-C159C1B29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1F60A-20E3-876F-C3F3-A28E6CEA2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645EA-5610-776D-615F-945900294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249D5-F450-9368-60EA-14B6D904D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0869-B550-1243-84A8-BC75E6A20A47}" type="datetimeFigureOut">
              <a:rPr lang="en-TW" smtClean="0"/>
              <a:t>2024/5/16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80FA8-B897-5F40-AF65-377DB67F8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9A526-D057-A41E-DC09-64426D5A3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FC4A-6AB2-F741-92F4-185D36979C9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14316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2C94F-477F-6EB2-8994-C68BC5FE4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588A89-C146-3313-16CB-4567EE9DB7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241A9-D557-509D-9D1C-DFE3FEA4C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51243-E2DB-0E23-D76F-4C300110B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0869-B550-1243-84A8-BC75E6A20A47}" type="datetimeFigureOut">
              <a:rPr lang="en-TW" smtClean="0"/>
              <a:t>2024/5/16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C8961E-C6DE-C2A9-682D-332B0D26C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C0BB7-9296-AF23-67A0-B216C478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FC4A-6AB2-F741-92F4-185D36979C9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83668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5CE3DF-81DE-6947-C772-554CDFD36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B9FFB-5988-0136-F088-7FA7231BE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F052E-E8BB-8AEC-85CA-9415F9EC98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60869-B550-1243-84A8-BC75E6A20A47}" type="datetimeFigureOut">
              <a:rPr lang="en-TW" smtClean="0"/>
              <a:t>2024/5/16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13B97-8139-526D-AEC1-91F40FDDC7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C93EA-4AEC-6A09-37CA-83FE6AE5CB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1FC4A-6AB2-F741-92F4-185D36979C9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90816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DEF710DC-859B-E52F-881A-C7B1C35E1E6D}"/>
              </a:ext>
            </a:extLst>
          </p:cNvPr>
          <p:cNvSpPr/>
          <p:nvPr/>
        </p:nvSpPr>
        <p:spPr>
          <a:xfrm>
            <a:off x="2346008" y="2400286"/>
            <a:ext cx="1964648" cy="12824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TW" sz="1400" dirty="0">
                <a:solidFill>
                  <a:schemeClr val="tx1"/>
                </a:solidFill>
                <a:latin typeface=""/>
              </a:rPr>
              <a:t>Main User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BECCC6-C965-7B76-6D19-C4505511E74B}"/>
              </a:ext>
            </a:extLst>
          </p:cNvPr>
          <p:cNvSpPr txBox="1"/>
          <p:nvPr/>
        </p:nvSpPr>
        <p:spPr>
          <a:xfrm>
            <a:off x="93560" y="1013930"/>
            <a:ext cx="1779372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CT/MRI scanner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B0C54B-E963-26F5-7191-5D64120B587D}"/>
              </a:ext>
            </a:extLst>
          </p:cNvPr>
          <p:cNvSpPr txBox="1"/>
          <p:nvPr/>
        </p:nvSpPr>
        <p:spPr>
          <a:xfrm>
            <a:off x="2442394" y="1010350"/>
            <a:ext cx="1779372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Raw Image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2B59EE-406D-589E-47CB-119EDD8631E3}"/>
              </a:ext>
            </a:extLst>
          </p:cNvPr>
          <p:cNvSpPr txBox="1"/>
          <p:nvPr/>
        </p:nvSpPr>
        <p:spPr>
          <a:xfrm>
            <a:off x="2442394" y="1451317"/>
            <a:ext cx="1779372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Metadata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C8D784-6170-41FB-8819-8C174615184C}"/>
              </a:ext>
            </a:extLst>
          </p:cNvPr>
          <p:cNvSpPr/>
          <p:nvPr/>
        </p:nvSpPr>
        <p:spPr>
          <a:xfrm>
            <a:off x="2349756" y="417125"/>
            <a:ext cx="1964648" cy="1501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TW" sz="1400" dirty="0">
                <a:solidFill>
                  <a:schemeClr val="tx1"/>
                </a:solidFill>
                <a:latin typeface=""/>
              </a:rPr>
              <a:t>DICOM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33E749-F029-5063-322D-BF277E876CF6}"/>
              </a:ext>
            </a:extLst>
          </p:cNvPr>
          <p:cNvSpPr txBox="1"/>
          <p:nvPr/>
        </p:nvSpPr>
        <p:spPr>
          <a:xfrm>
            <a:off x="4942703" y="1930695"/>
            <a:ext cx="1779372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Anonymization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70EC7E-FFC5-E0D0-E4C3-6454200F0287}"/>
              </a:ext>
            </a:extLst>
          </p:cNvPr>
          <p:cNvSpPr/>
          <p:nvPr/>
        </p:nvSpPr>
        <p:spPr>
          <a:xfrm>
            <a:off x="4807974" y="417126"/>
            <a:ext cx="4378244" cy="12281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TW" sz="1400" i="1" dirty="0">
                <a:solidFill>
                  <a:schemeClr val="tx1"/>
                </a:solidFill>
                <a:latin typeface=""/>
              </a:rPr>
              <a:t>Synapse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5F162F-6A6F-9394-5F2A-F2ADC65DECD4}"/>
              </a:ext>
            </a:extLst>
          </p:cNvPr>
          <p:cNvSpPr txBox="1"/>
          <p:nvPr/>
        </p:nvSpPr>
        <p:spPr>
          <a:xfrm>
            <a:off x="4942703" y="1010350"/>
            <a:ext cx="1779372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Segmentation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7BEC52-B843-1E97-4E82-0F1B309AE8B7}"/>
              </a:ext>
            </a:extLst>
          </p:cNvPr>
          <p:cNvSpPr txBox="1"/>
          <p:nvPr/>
        </p:nvSpPr>
        <p:spPr>
          <a:xfrm>
            <a:off x="7005417" y="1006339"/>
            <a:ext cx="2063578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3D Model Conversion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79F18D-3467-78EA-6C8E-3A37A8FD7015}"/>
              </a:ext>
            </a:extLst>
          </p:cNvPr>
          <p:cNvSpPr txBox="1"/>
          <p:nvPr/>
        </p:nvSpPr>
        <p:spPr>
          <a:xfrm>
            <a:off x="9821027" y="1012770"/>
            <a:ext cx="2063578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Mesh optimization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AF0AC9-25E9-9C40-610A-9B75B72E2F4C}"/>
              </a:ext>
            </a:extLst>
          </p:cNvPr>
          <p:cNvSpPr/>
          <p:nvPr/>
        </p:nvSpPr>
        <p:spPr>
          <a:xfrm>
            <a:off x="9679788" y="417126"/>
            <a:ext cx="2353962" cy="12281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TW" sz="1400" i="1" dirty="0">
                <a:solidFill>
                  <a:schemeClr val="tx1"/>
                </a:solidFill>
                <a:latin typeface=""/>
              </a:rPr>
              <a:t>Meshlab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81240A-52C6-84CA-DCE1-B94D8362BE81}"/>
              </a:ext>
            </a:extLst>
          </p:cNvPr>
          <p:cNvSpPr/>
          <p:nvPr/>
        </p:nvSpPr>
        <p:spPr>
          <a:xfrm>
            <a:off x="7656870" y="2851397"/>
            <a:ext cx="4378244" cy="20235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TW" sz="1400" b="1" dirty="0">
                <a:solidFill>
                  <a:schemeClr val="tx1"/>
                </a:solidFill>
                <a:latin typeface=""/>
              </a:rPr>
              <a:t>VR Surgery Planning System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7A3F7C-8489-4B4E-E304-468D1D11B405}"/>
              </a:ext>
            </a:extLst>
          </p:cNvPr>
          <p:cNvSpPr txBox="1"/>
          <p:nvPr/>
        </p:nvSpPr>
        <p:spPr>
          <a:xfrm>
            <a:off x="8482308" y="3374955"/>
            <a:ext cx="2727366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3D Rendering and Annotation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EF4AAE-922D-B932-610D-C51C49E7AD8B}"/>
              </a:ext>
            </a:extLst>
          </p:cNvPr>
          <p:cNvSpPr txBox="1"/>
          <p:nvPr/>
        </p:nvSpPr>
        <p:spPr>
          <a:xfrm>
            <a:off x="8482308" y="4296871"/>
            <a:ext cx="2727364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RTC Streaming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76136C1-CA26-22B5-54AA-D56E9B27AF7A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1872932" y="1167819"/>
            <a:ext cx="476824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1F43011-CFD2-AAAF-BD62-8753036D4299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4221766" y="1164239"/>
            <a:ext cx="72093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9B98019-CFB4-291E-1F16-73EA556FFC77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6722075" y="1160228"/>
            <a:ext cx="283342" cy="40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4BECCC-5963-1B29-5F4D-82CF869831D7}"/>
              </a:ext>
            </a:extLst>
          </p:cNvPr>
          <p:cNvCxnSpPr>
            <a:cxnSpLocks/>
            <a:stCxn id="12" idx="3"/>
            <a:endCxn id="2" idx="1"/>
          </p:cNvCxnSpPr>
          <p:nvPr/>
        </p:nvCxnSpPr>
        <p:spPr>
          <a:xfrm>
            <a:off x="9068995" y="1160228"/>
            <a:ext cx="894135" cy="64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E7430D5A-48F8-966B-B9CB-BD545FC104D7}"/>
              </a:ext>
            </a:extLst>
          </p:cNvPr>
          <p:cNvCxnSpPr>
            <a:cxnSpLocks/>
            <a:stCxn id="9" idx="3"/>
            <a:endCxn id="15" idx="0"/>
          </p:cNvCxnSpPr>
          <p:nvPr/>
        </p:nvCxnSpPr>
        <p:spPr>
          <a:xfrm>
            <a:off x="6722075" y="2084584"/>
            <a:ext cx="3123917" cy="76681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937E11B0-7DF2-CB16-A705-CD6E8ABEFBC6}"/>
              </a:ext>
            </a:extLst>
          </p:cNvPr>
          <p:cNvCxnSpPr>
            <a:cxnSpLocks/>
            <a:stCxn id="2" idx="2"/>
            <a:endCxn id="15" idx="0"/>
          </p:cNvCxnSpPr>
          <p:nvPr/>
        </p:nvCxnSpPr>
        <p:spPr>
          <a:xfrm rot="5400000">
            <a:off x="9583979" y="1582559"/>
            <a:ext cx="1530851" cy="100682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5B11CB8-B2A0-CF5D-9D71-ED9B86156B95}"/>
              </a:ext>
            </a:extLst>
          </p:cNvPr>
          <p:cNvSpPr txBox="1"/>
          <p:nvPr/>
        </p:nvSpPr>
        <p:spPr>
          <a:xfrm>
            <a:off x="8482307" y="3829348"/>
            <a:ext cx="2727365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2D Image Viewer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A1308E-6050-4F1C-F60E-69DC459D12E7}"/>
              </a:ext>
            </a:extLst>
          </p:cNvPr>
          <p:cNvSpPr txBox="1"/>
          <p:nvPr/>
        </p:nvSpPr>
        <p:spPr>
          <a:xfrm>
            <a:off x="9963130" y="1012769"/>
            <a:ext cx="1779372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Optimization 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82A491F8-5669-1FF4-36D1-9D8EF9D2AFE8}"/>
              </a:ext>
            </a:extLst>
          </p:cNvPr>
          <p:cNvCxnSpPr>
            <a:cxnSpLocks/>
            <a:stCxn id="77" idx="3"/>
            <a:endCxn id="15" idx="1"/>
          </p:cNvCxnSpPr>
          <p:nvPr/>
        </p:nvCxnSpPr>
        <p:spPr>
          <a:xfrm>
            <a:off x="4310656" y="3041509"/>
            <a:ext cx="3346214" cy="8216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35C56CFC-B0F9-768E-DB9B-5B4D35457381}"/>
              </a:ext>
            </a:extLst>
          </p:cNvPr>
          <p:cNvCxnSpPr>
            <a:cxnSpLocks/>
            <a:stCxn id="91" idx="3"/>
            <a:endCxn id="15" idx="1"/>
          </p:cNvCxnSpPr>
          <p:nvPr/>
        </p:nvCxnSpPr>
        <p:spPr>
          <a:xfrm flipV="1">
            <a:off x="4310656" y="3863164"/>
            <a:ext cx="3346214" cy="6342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F7467BED-040F-E21D-E745-751F10D4A88E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4221766" y="1605206"/>
            <a:ext cx="720937" cy="4793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032CD62-35A2-522C-A191-AD4B5D805CC8}"/>
              </a:ext>
            </a:extLst>
          </p:cNvPr>
          <p:cNvSpPr txBox="1"/>
          <p:nvPr/>
        </p:nvSpPr>
        <p:spPr>
          <a:xfrm>
            <a:off x="6217223" y="3332999"/>
            <a:ext cx="1228409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i="1" dirty="0">
                <a:latin typeface=""/>
              </a:rPr>
              <a:t>User Interface 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91BBDDA-B009-D32E-7933-67A04622ACDD}"/>
              </a:ext>
            </a:extLst>
          </p:cNvPr>
          <p:cNvSpPr/>
          <p:nvPr/>
        </p:nvSpPr>
        <p:spPr>
          <a:xfrm>
            <a:off x="7656867" y="5138666"/>
            <a:ext cx="4378244" cy="1406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TW" sz="1400" dirty="0">
                <a:solidFill>
                  <a:schemeClr val="tx1"/>
                </a:solidFill>
                <a:latin typeface=""/>
              </a:rPr>
              <a:t>Server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F9C6558-84A7-3929-E7CA-76202909E106}"/>
              </a:ext>
            </a:extLst>
          </p:cNvPr>
          <p:cNvSpPr txBox="1"/>
          <p:nvPr/>
        </p:nvSpPr>
        <p:spPr>
          <a:xfrm>
            <a:off x="2440708" y="2770556"/>
            <a:ext cx="1779372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VR Controllers 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A28F200-20B9-5749-B6FE-621F70F54E3F}"/>
              </a:ext>
            </a:extLst>
          </p:cNvPr>
          <p:cNvSpPr txBox="1"/>
          <p:nvPr/>
        </p:nvSpPr>
        <p:spPr>
          <a:xfrm>
            <a:off x="2440708" y="3230440"/>
            <a:ext cx="1779372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HMD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A53EF82-4340-ECE6-F9FB-AA92D05F09EA}"/>
              </a:ext>
            </a:extLst>
          </p:cNvPr>
          <p:cNvGrpSpPr/>
          <p:nvPr/>
        </p:nvGrpSpPr>
        <p:grpSpPr>
          <a:xfrm>
            <a:off x="2346008" y="5318200"/>
            <a:ext cx="1964648" cy="1282446"/>
            <a:chOff x="3255459" y="4874931"/>
            <a:chExt cx="1964648" cy="128244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297352B-AA03-0090-93B5-18B5019C5C5E}"/>
                </a:ext>
              </a:extLst>
            </p:cNvPr>
            <p:cNvSpPr/>
            <p:nvPr/>
          </p:nvSpPr>
          <p:spPr>
            <a:xfrm>
              <a:off x="3255459" y="4874931"/>
              <a:ext cx="1964648" cy="12824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TW" sz="1400" dirty="0">
                  <a:solidFill>
                    <a:schemeClr val="tx1"/>
                  </a:solidFill>
                  <a:latin typeface=""/>
                </a:rPr>
                <a:t>Collaborative User 2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8680870-78A3-CC1E-025F-9526EF1F3153}"/>
                </a:ext>
              </a:extLst>
            </p:cNvPr>
            <p:cNvSpPr txBox="1"/>
            <p:nvPr/>
          </p:nvSpPr>
          <p:spPr>
            <a:xfrm>
              <a:off x="3350159" y="5245201"/>
              <a:ext cx="1779372" cy="307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TW" sz="1400" dirty="0">
                  <a:latin typeface=""/>
                </a:rPr>
                <a:t>Keyboard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6E4D6F2-58EA-5348-FFBF-902FCE665497}"/>
                </a:ext>
              </a:extLst>
            </p:cNvPr>
            <p:cNvSpPr txBox="1"/>
            <p:nvPr/>
          </p:nvSpPr>
          <p:spPr>
            <a:xfrm>
              <a:off x="3350159" y="5705085"/>
              <a:ext cx="1779372" cy="307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TW" sz="1400" dirty="0">
                  <a:latin typeface=""/>
                </a:rPr>
                <a:t>PC Displays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AA4FE5E5-AF01-78C5-9636-153047E39668}"/>
              </a:ext>
            </a:extLst>
          </p:cNvPr>
          <p:cNvGrpSpPr/>
          <p:nvPr/>
        </p:nvGrpSpPr>
        <p:grpSpPr>
          <a:xfrm>
            <a:off x="2346008" y="3856219"/>
            <a:ext cx="1964648" cy="1282446"/>
            <a:chOff x="5444327" y="4874931"/>
            <a:chExt cx="1964648" cy="128244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0F994B7-A294-1D8C-C35F-3F2D2BB1EC44}"/>
                </a:ext>
              </a:extLst>
            </p:cNvPr>
            <p:cNvSpPr/>
            <p:nvPr/>
          </p:nvSpPr>
          <p:spPr>
            <a:xfrm>
              <a:off x="5444327" y="4874931"/>
              <a:ext cx="1964648" cy="12824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TW" sz="1400" dirty="0">
                  <a:solidFill>
                    <a:schemeClr val="tx1"/>
                  </a:solidFill>
                  <a:latin typeface=""/>
                </a:rPr>
                <a:t>Collaborative User 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954B5F4-633A-1AB1-1DF1-711ACF8F9E4C}"/>
                </a:ext>
              </a:extLst>
            </p:cNvPr>
            <p:cNvSpPr txBox="1"/>
            <p:nvPr/>
          </p:nvSpPr>
          <p:spPr>
            <a:xfrm>
              <a:off x="5539027" y="5245201"/>
              <a:ext cx="1779372" cy="307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TW" sz="1400" dirty="0">
                  <a:latin typeface=""/>
                </a:rPr>
                <a:t>Touch Screen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FB6797E-ED98-187E-79EC-C980BEE48505}"/>
                </a:ext>
              </a:extLst>
            </p:cNvPr>
            <p:cNvSpPr txBox="1"/>
            <p:nvPr/>
          </p:nvSpPr>
          <p:spPr>
            <a:xfrm>
              <a:off x="5539027" y="5705085"/>
              <a:ext cx="1779372" cy="307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TW" sz="1400" dirty="0">
                  <a:latin typeface=""/>
                </a:rPr>
                <a:t>Mobile Device</a:t>
              </a:r>
            </a:p>
          </p:txBody>
        </p:sp>
      </p:grp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5009B164-10DB-D63A-3776-4A346C1D0920}"/>
              </a:ext>
            </a:extLst>
          </p:cNvPr>
          <p:cNvCxnSpPr>
            <a:cxnSpLocks/>
            <a:stCxn id="88" idx="3"/>
            <a:endCxn id="15" idx="1"/>
          </p:cNvCxnSpPr>
          <p:nvPr/>
        </p:nvCxnSpPr>
        <p:spPr>
          <a:xfrm flipV="1">
            <a:off x="4310656" y="3863164"/>
            <a:ext cx="3346214" cy="209625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36D4187E-452C-D40C-1C65-9EEEA931F755}"/>
              </a:ext>
            </a:extLst>
          </p:cNvPr>
          <p:cNvCxnSpPr>
            <a:cxnSpLocks/>
            <a:stCxn id="77" idx="3"/>
            <a:endCxn id="69" idx="1"/>
          </p:cNvCxnSpPr>
          <p:nvPr/>
        </p:nvCxnSpPr>
        <p:spPr>
          <a:xfrm>
            <a:off x="4310656" y="3041509"/>
            <a:ext cx="3346211" cy="2800544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BDB5DDC3-CC36-1F35-2729-45D664B0795C}"/>
              </a:ext>
            </a:extLst>
          </p:cNvPr>
          <p:cNvCxnSpPr>
            <a:cxnSpLocks/>
            <a:stCxn id="91" idx="3"/>
            <a:endCxn id="69" idx="1"/>
          </p:cNvCxnSpPr>
          <p:nvPr/>
        </p:nvCxnSpPr>
        <p:spPr>
          <a:xfrm>
            <a:off x="4310656" y="4497442"/>
            <a:ext cx="3346211" cy="1344611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850FC2B-64E1-0917-DECC-C31AE19CDFBF}"/>
              </a:ext>
            </a:extLst>
          </p:cNvPr>
          <p:cNvCxnSpPr>
            <a:cxnSpLocks/>
            <a:stCxn id="17" idx="2"/>
            <a:endCxn id="69" idx="0"/>
          </p:cNvCxnSpPr>
          <p:nvPr/>
        </p:nvCxnSpPr>
        <p:spPr>
          <a:xfrm flipH="1">
            <a:off x="9845989" y="4604648"/>
            <a:ext cx="1" cy="53401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D089A429-290B-4BA6-C0DC-B182C777BDF3}"/>
              </a:ext>
            </a:extLst>
          </p:cNvPr>
          <p:cNvSpPr txBox="1"/>
          <p:nvPr/>
        </p:nvSpPr>
        <p:spPr>
          <a:xfrm>
            <a:off x="8482307" y="5586525"/>
            <a:ext cx="272736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Data Synchornization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5E07270-1BCE-B5DC-6537-044982F010CD}"/>
              </a:ext>
            </a:extLst>
          </p:cNvPr>
          <p:cNvSpPr txBox="1"/>
          <p:nvPr/>
        </p:nvSpPr>
        <p:spPr>
          <a:xfrm>
            <a:off x="8482307" y="6065982"/>
            <a:ext cx="272736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Voice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4154670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BECCC6-C965-7B76-6D19-C4505511E74B}"/>
              </a:ext>
            </a:extLst>
          </p:cNvPr>
          <p:cNvSpPr txBox="1"/>
          <p:nvPr/>
        </p:nvSpPr>
        <p:spPr>
          <a:xfrm>
            <a:off x="93560" y="1013930"/>
            <a:ext cx="1779372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CT/MRI scanner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B0C54B-E963-26F5-7191-5D64120B587D}"/>
              </a:ext>
            </a:extLst>
          </p:cNvPr>
          <p:cNvSpPr txBox="1"/>
          <p:nvPr/>
        </p:nvSpPr>
        <p:spPr>
          <a:xfrm>
            <a:off x="2442394" y="1010350"/>
            <a:ext cx="1779372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Raw Image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2B59EE-406D-589E-47CB-119EDD8631E3}"/>
              </a:ext>
            </a:extLst>
          </p:cNvPr>
          <p:cNvSpPr txBox="1"/>
          <p:nvPr/>
        </p:nvSpPr>
        <p:spPr>
          <a:xfrm>
            <a:off x="2442394" y="1451317"/>
            <a:ext cx="1779372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Metadata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C8D784-6170-41FB-8819-8C174615184C}"/>
              </a:ext>
            </a:extLst>
          </p:cNvPr>
          <p:cNvSpPr/>
          <p:nvPr/>
        </p:nvSpPr>
        <p:spPr>
          <a:xfrm>
            <a:off x="2349756" y="417125"/>
            <a:ext cx="1964648" cy="1501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TW" sz="1400" dirty="0">
                <a:solidFill>
                  <a:schemeClr val="tx1"/>
                </a:solidFill>
                <a:latin typeface=""/>
              </a:rPr>
              <a:t>DICOM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33E749-F029-5063-322D-BF277E876CF6}"/>
              </a:ext>
            </a:extLst>
          </p:cNvPr>
          <p:cNvSpPr txBox="1"/>
          <p:nvPr/>
        </p:nvSpPr>
        <p:spPr>
          <a:xfrm>
            <a:off x="4942703" y="1930695"/>
            <a:ext cx="1779372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Anonymization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70EC7E-FFC5-E0D0-E4C3-6454200F0287}"/>
              </a:ext>
            </a:extLst>
          </p:cNvPr>
          <p:cNvSpPr/>
          <p:nvPr/>
        </p:nvSpPr>
        <p:spPr>
          <a:xfrm>
            <a:off x="4807974" y="417126"/>
            <a:ext cx="4378244" cy="12281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TW" sz="1400" i="1" dirty="0">
                <a:solidFill>
                  <a:schemeClr val="tx1"/>
                </a:solidFill>
                <a:latin typeface=""/>
              </a:rPr>
              <a:t>Synapse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5F162F-6A6F-9394-5F2A-F2ADC65DECD4}"/>
              </a:ext>
            </a:extLst>
          </p:cNvPr>
          <p:cNvSpPr txBox="1"/>
          <p:nvPr/>
        </p:nvSpPr>
        <p:spPr>
          <a:xfrm>
            <a:off x="4942703" y="1010350"/>
            <a:ext cx="1779372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Segmentation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7BEC52-B843-1E97-4E82-0F1B309AE8B7}"/>
              </a:ext>
            </a:extLst>
          </p:cNvPr>
          <p:cNvSpPr txBox="1"/>
          <p:nvPr/>
        </p:nvSpPr>
        <p:spPr>
          <a:xfrm>
            <a:off x="7005417" y="1006339"/>
            <a:ext cx="2063578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3D Model Conversion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79F18D-3467-78EA-6C8E-3A37A8FD7015}"/>
              </a:ext>
            </a:extLst>
          </p:cNvPr>
          <p:cNvSpPr txBox="1"/>
          <p:nvPr/>
        </p:nvSpPr>
        <p:spPr>
          <a:xfrm>
            <a:off x="9821027" y="1012770"/>
            <a:ext cx="2063578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Mesh optimization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AF0AC9-25E9-9C40-610A-9B75B72E2F4C}"/>
              </a:ext>
            </a:extLst>
          </p:cNvPr>
          <p:cNvSpPr/>
          <p:nvPr/>
        </p:nvSpPr>
        <p:spPr>
          <a:xfrm>
            <a:off x="9679788" y="417126"/>
            <a:ext cx="2353962" cy="12281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TW" sz="1400" i="1" dirty="0">
                <a:solidFill>
                  <a:schemeClr val="tx1"/>
                </a:solidFill>
                <a:latin typeface=""/>
              </a:rPr>
              <a:t>Meshlab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81240A-52C6-84CA-DCE1-B94D8362BE81}"/>
              </a:ext>
            </a:extLst>
          </p:cNvPr>
          <p:cNvSpPr/>
          <p:nvPr/>
        </p:nvSpPr>
        <p:spPr>
          <a:xfrm>
            <a:off x="4942703" y="2851397"/>
            <a:ext cx="4378244" cy="20235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TW" sz="1400" dirty="0">
                <a:solidFill>
                  <a:schemeClr val="tx1"/>
                </a:solidFill>
                <a:latin typeface=""/>
              </a:rPr>
              <a:t>VR Surgery Planning System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7A3F7C-8489-4B4E-E304-468D1D11B405}"/>
              </a:ext>
            </a:extLst>
          </p:cNvPr>
          <p:cNvSpPr txBox="1"/>
          <p:nvPr/>
        </p:nvSpPr>
        <p:spPr>
          <a:xfrm>
            <a:off x="5768141" y="3374955"/>
            <a:ext cx="2727366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3D Rendering and Annotation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EF4AAE-922D-B932-610D-C51C49E7AD8B}"/>
              </a:ext>
            </a:extLst>
          </p:cNvPr>
          <p:cNvSpPr txBox="1"/>
          <p:nvPr/>
        </p:nvSpPr>
        <p:spPr>
          <a:xfrm>
            <a:off x="5768141" y="4296871"/>
            <a:ext cx="2727364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RTC Streaming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289A2B-E9E0-2526-5D2E-856947AFE085}"/>
              </a:ext>
            </a:extLst>
          </p:cNvPr>
          <p:cNvSpPr txBox="1"/>
          <p:nvPr/>
        </p:nvSpPr>
        <p:spPr>
          <a:xfrm>
            <a:off x="460572" y="3136319"/>
            <a:ext cx="3417339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XR Device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TW" sz="1400" dirty="0">
                <a:latin typeface=""/>
              </a:rPr>
              <a:t>XR HMD and Controller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76136C1-CA26-22B5-54AA-D56E9B27AF7A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1872932" y="1167819"/>
            <a:ext cx="476824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1F43011-CFD2-AAAF-BD62-8753036D4299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4221766" y="1164239"/>
            <a:ext cx="72093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9B98019-CFB4-291E-1F16-73EA556FFC77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6722075" y="1160228"/>
            <a:ext cx="283342" cy="40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4BECCC-5963-1B29-5F4D-82CF869831D7}"/>
              </a:ext>
            </a:extLst>
          </p:cNvPr>
          <p:cNvCxnSpPr>
            <a:cxnSpLocks/>
            <a:stCxn id="12" idx="3"/>
            <a:endCxn id="2" idx="1"/>
          </p:cNvCxnSpPr>
          <p:nvPr/>
        </p:nvCxnSpPr>
        <p:spPr>
          <a:xfrm>
            <a:off x="9068995" y="1160228"/>
            <a:ext cx="894135" cy="64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E7430D5A-48F8-966B-B9CB-BD545FC104D7}"/>
              </a:ext>
            </a:extLst>
          </p:cNvPr>
          <p:cNvCxnSpPr>
            <a:cxnSpLocks/>
            <a:stCxn id="9" idx="3"/>
            <a:endCxn id="15" idx="0"/>
          </p:cNvCxnSpPr>
          <p:nvPr/>
        </p:nvCxnSpPr>
        <p:spPr>
          <a:xfrm>
            <a:off x="6722075" y="2084584"/>
            <a:ext cx="409750" cy="76681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937E11B0-7DF2-CB16-A705-CD6E8ABEFBC6}"/>
              </a:ext>
            </a:extLst>
          </p:cNvPr>
          <p:cNvCxnSpPr>
            <a:cxnSpLocks/>
            <a:stCxn id="2" idx="2"/>
            <a:endCxn id="15" idx="0"/>
          </p:cNvCxnSpPr>
          <p:nvPr/>
        </p:nvCxnSpPr>
        <p:spPr>
          <a:xfrm rot="5400000">
            <a:off x="8226896" y="225476"/>
            <a:ext cx="1530851" cy="372099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5B11CB8-B2A0-CF5D-9D71-ED9B86156B95}"/>
              </a:ext>
            </a:extLst>
          </p:cNvPr>
          <p:cNvSpPr txBox="1"/>
          <p:nvPr/>
        </p:nvSpPr>
        <p:spPr>
          <a:xfrm>
            <a:off x="5768140" y="3829348"/>
            <a:ext cx="2727365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2D Image Viewer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EA79821-2B1A-2BA8-DDEA-C3936E4EB7B7}"/>
              </a:ext>
            </a:extLst>
          </p:cNvPr>
          <p:cNvSpPr txBox="1"/>
          <p:nvPr/>
        </p:nvSpPr>
        <p:spPr>
          <a:xfrm>
            <a:off x="460572" y="4111528"/>
            <a:ext cx="3417339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C</a:t>
            </a:r>
            <a:r>
              <a:rPr lang="en-US" sz="1400" dirty="0">
                <a:latin typeface=""/>
              </a:rPr>
              <a:t>o</a:t>
            </a:r>
            <a:r>
              <a:rPr lang="en-TW" sz="1400" dirty="0">
                <a:latin typeface=""/>
              </a:rPr>
              <a:t>nventional Device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TW" sz="1400" dirty="0">
                <a:latin typeface=""/>
              </a:rPr>
              <a:t>Mouse, keyboard, touch screen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A1308E-6050-4F1C-F60E-69DC459D12E7}"/>
              </a:ext>
            </a:extLst>
          </p:cNvPr>
          <p:cNvSpPr txBox="1"/>
          <p:nvPr/>
        </p:nvSpPr>
        <p:spPr>
          <a:xfrm>
            <a:off x="9963130" y="1012769"/>
            <a:ext cx="1779372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Optimization 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82A491F8-5669-1FF4-36D1-9D8EF9D2AFE8}"/>
              </a:ext>
            </a:extLst>
          </p:cNvPr>
          <p:cNvCxnSpPr>
            <a:cxnSpLocks/>
            <a:stCxn id="19" idx="3"/>
            <a:endCxn id="15" idx="1"/>
          </p:cNvCxnSpPr>
          <p:nvPr/>
        </p:nvCxnSpPr>
        <p:spPr>
          <a:xfrm>
            <a:off x="3877911" y="3397929"/>
            <a:ext cx="1064792" cy="46523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35C56CFC-B0F9-768E-DB9B-5B4D35457381}"/>
              </a:ext>
            </a:extLst>
          </p:cNvPr>
          <p:cNvCxnSpPr>
            <a:cxnSpLocks/>
            <a:stCxn id="81" idx="3"/>
            <a:endCxn id="15" idx="1"/>
          </p:cNvCxnSpPr>
          <p:nvPr/>
        </p:nvCxnSpPr>
        <p:spPr>
          <a:xfrm flipV="1">
            <a:off x="3877911" y="3863164"/>
            <a:ext cx="1064792" cy="50997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F7467BED-040F-E21D-E745-751F10D4A88E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4221766" y="1605206"/>
            <a:ext cx="720937" cy="4793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032CD62-35A2-522C-A191-AD4B5D805CC8}"/>
              </a:ext>
            </a:extLst>
          </p:cNvPr>
          <p:cNvSpPr txBox="1"/>
          <p:nvPr/>
        </p:nvSpPr>
        <p:spPr>
          <a:xfrm>
            <a:off x="3968029" y="3209139"/>
            <a:ext cx="1228409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i="1" dirty="0">
                <a:latin typeface=""/>
              </a:rPr>
              <a:t>Input Interface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85525C-1262-159F-05F0-4FA648B1A580}"/>
              </a:ext>
            </a:extLst>
          </p:cNvPr>
          <p:cNvSpPr txBox="1"/>
          <p:nvPr/>
        </p:nvSpPr>
        <p:spPr>
          <a:xfrm>
            <a:off x="9730698" y="2846148"/>
            <a:ext cx="235396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"/>
              </a:rPr>
              <a:t>Immersive</a:t>
            </a:r>
            <a:r>
              <a:rPr lang="zh-TW" altLang="en-US" sz="1400" dirty="0">
                <a:latin typeface=""/>
              </a:rPr>
              <a:t> </a:t>
            </a:r>
            <a:r>
              <a:rPr lang="en-US" altLang="zh-TW" sz="1400" dirty="0">
                <a:latin typeface=""/>
              </a:rPr>
              <a:t>O</a:t>
            </a:r>
            <a:r>
              <a:rPr lang="en-US" sz="1400" dirty="0">
                <a:latin typeface=""/>
              </a:rPr>
              <a:t>utput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BFB9FB9-41F0-EA4B-4419-362294453BB3}"/>
              </a:ext>
            </a:extLst>
          </p:cNvPr>
          <p:cNvSpPr txBox="1"/>
          <p:nvPr/>
        </p:nvSpPr>
        <p:spPr>
          <a:xfrm>
            <a:off x="9730698" y="4136266"/>
            <a:ext cx="235396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Real time </a:t>
            </a:r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6E4BA4DC-5F21-B932-4CE8-559EA9FE8F22}"/>
              </a:ext>
            </a:extLst>
          </p:cNvPr>
          <p:cNvCxnSpPr>
            <a:cxnSpLocks/>
            <a:stCxn id="15" idx="3"/>
            <a:endCxn id="59" idx="1"/>
          </p:cNvCxnSpPr>
          <p:nvPr/>
        </p:nvCxnSpPr>
        <p:spPr>
          <a:xfrm flipV="1">
            <a:off x="9320947" y="3000037"/>
            <a:ext cx="409751" cy="86312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55993AA7-2251-1E7E-06AE-37891E5436A7}"/>
              </a:ext>
            </a:extLst>
          </p:cNvPr>
          <p:cNvCxnSpPr>
            <a:cxnSpLocks/>
            <a:stCxn id="15" idx="3"/>
            <a:endCxn id="60" idx="1"/>
          </p:cNvCxnSpPr>
          <p:nvPr/>
        </p:nvCxnSpPr>
        <p:spPr>
          <a:xfrm>
            <a:off x="9320947" y="3863164"/>
            <a:ext cx="409751" cy="42699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D91BBDDA-B009-D32E-7933-67A04622ACDD}"/>
              </a:ext>
            </a:extLst>
          </p:cNvPr>
          <p:cNvSpPr/>
          <p:nvPr/>
        </p:nvSpPr>
        <p:spPr>
          <a:xfrm>
            <a:off x="4942700" y="5262995"/>
            <a:ext cx="4378244" cy="6423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TW" sz="1400" dirty="0">
                <a:solidFill>
                  <a:schemeClr val="tx1"/>
                </a:solidFill>
                <a:latin typeface="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2782380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BECCC6-C965-7B76-6D19-C4505511E74B}"/>
              </a:ext>
            </a:extLst>
          </p:cNvPr>
          <p:cNvSpPr txBox="1"/>
          <p:nvPr/>
        </p:nvSpPr>
        <p:spPr>
          <a:xfrm>
            <a:off x="93560" y="2142086"/>
            <a:ext cx="1779372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CT/MRI scanner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B0C54B-E963-26F5-7191-5D64120B587D}"/>
              </a:ext>
            </a:extLst>
          </p:cNvPr>
          <p:cNvSpPr txBox="1"/>
          <p:nvPr/>
        </p:nvSpPr>
        <p:spPr>
          <a:xfrm>
            <a:off x="2442394" y="2138506"/>
            <a:ext cx="1779372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Raw Image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2B59EE-406D-589E-47CB-119EDD8631E3}"/>
              </a:ext>
            </a:extLst>
          </p:cNvPr>
          <p:cNvSpPr txBox="1"/>
          <p:nvPr/>
        </p:nvSpPr>
        <p:spPr>
          <a:xfrm>
            <a:off x="2442394" y="2579473"/>
            <a:ext cx="1779372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Metadata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C8D784-6170-41FB-8819-8C174615184C}"/>
              </a:ext>
            </a:extLst>
          </p:cNvPr>
          <p:cNvSpPr/>
          <p:nvPr/>
        </p:nvSpPr>
        <p:spPr>
          <a:xfrm>
            <a:off x="2349756" y="1545281"/>
            <a:ext cx="1964648" cy="1501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TW" sz="1400" dirty="0">
                <a:solidFill>
                  <a:schemeClr val="tx1"/>
                </a:solidFill>
                <a:latin typeface=""/>
              </a:rPr>
              <a:t>DICOM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33E749-F029-5063-322D-BF277E876CF6}"/>
              </a:ext>
            </a:extLst>
          </p:cNvPr>
          <p:cNvSpPr txBox="1"/>
          <p:nvPr/>
        </p:nvSpPr>
        <p:spPr>
          <a:xfrm>
            <a:off x="4942703" y="3058851"/>
            <a:ext cx="1779372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Anonymization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70EC7E-FFC5-E0D0-E4C3-6454200F0287}"/>
              </a:ext>
            </a:extLst>
          </p:cNvPr>
          <p:cNvSpPr/>
          <p:nvPr/>
        </p:nvSpPr>
        <p:spPr>
          <a:xfrm>
            <a:off x="4807974" y="1545282"/>
            <a:ext cx="4378244" cy="12281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TW" sz="1400" i="1" dirty="0">
                <a:solidFill>
                  <a:schemeClr val="tx1"/>
                </a:solidFill>
                <a:latin typeface=""/>
              </a:rPr>
              <a:t>Synapse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5F162F-6A6F-9394-5F2A-F2ADC65DECD4}"/>
              </a:ext>
            </a:extLst>
          </p:cNvPr>
          <p:cNvSpPr txBox="1"/>
          <p:nvPr/>
        </p:nvSpPr>
        <p:spPr>
          <a:xfrm>
            <a:off x="4942703" y="2138506"/>
            <a:ext cx="1779372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Segmentation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7BEC52-B843-1E97-4E82-0F1B309AE8B7}"/>
              </a:ext>
            </a:extLst>
          </p:cNvPr>
          <p:cNvSpPr txBox="1"/>
          <p:nvPr/>
        </p:nvSpPr>
        <p:spPr>
          <a:xfrm>
            <a:off x="7005417" y="2134495"/>
            <a:ext cx="2063578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3D Model Conversion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79F18D-3467-78EA-6C8E-3A37A8FD7015}"/>
              </a:ext>
            </a:extLst>
          </p:cNvPr>
          <p:cNvSpPr txBox="1"/>
          <p:nvPr/>
        </p:nvSpPr>
        <p:spPr>
          <a:xfrm>
            <a:off x="9821027" y="2140926"/>
            <a:ext cx="2063578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Mesh optimization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AF0AC9-25E9-9C40-610A-9B75B72E2F4C}"/>
              </a:ext>
            </a:extLst>
          </p:cNvPr>
          <p:cNvSpPr/>
          <p:nvPr/>
        </p:nvSpPr>
        <p:spPr>
          <a:xfrm>
            <a:off x="9679788" y="1545282"/>
            <a:ext cx="2353962" cy="12281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TW" sz="1400" i="1" dirty="0">
                <a:solidFill>
                  <a:schemeClr val="tx1"/>
                </a:solidFill>
                <a:latin typeface=""/>
              </a:rPr>
              <a:t>Meshlab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81240A-52C6-84CA-DCE1-B94D8362BE81}"/>
              </a:ext>
            </a:extLst>
          </p:cNvPr>
          <p:cNvSpPr/>
          <p:nvPr/>
        </p:nvSpPr>
        <p:spPr>
          <a:xfrm>
            <a:off x="4942703" y="3979553"/>
            <a:ext cx="4378244" cy="20235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TW" sz="1400" dirty="0">
                <a:solidFill>
                  <a:schemeClr val="tx1"/>
                </a:solidFill>
                <a:latin typeface=""/>
              </a:rPr>
              <a:t>VR Surgery Planning System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7A3F7C-8489-4B4E-E304-468D1D11B405}"/>
              </a:ext>
            </a:extLst>
          </p:cNvPr>
          <p:cNvSpPr txBox="1"/>
          <p:nvPr/>
        </p:nvSpPr>
        <p:spPr>
          <a:xfrm>
            <a:off x="6096000" y="4575697"/>
            <a:ext cx="2063578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3D Rendering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EF4AAE-922D-B932-610D-C51C49E7AD8B}"/>
              </a:ext>
            </a:extLst>
          </p:cNvPr>
          <p:cNvSpPr txBox="1"/>
          <p:nvPr/>
        </p:nvSpPr>
        <p:spPr>
          <a:xfrm>
            <a:off x="6096000" y="5497613"/>
            <a:ext cx="2063578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RTC Streaming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289A2B-E9E0-2526-5D2E-856947AFE085}"/>
              </a:ext>
            </a:extLst>
          </p:cNvPr>
          <p:cNvSpPr txBox="1"/>
          <p:nvPr/>
        </p:nvSpPr>
        <p:spPr>
          <a:xfrm>
            <a:off x="705572" y="4242106"/>
            <a:ext cx="3417339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XR device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TW" sz="1400" dirty="0">
                <a:latin typeface=""/>
              </a:rPr>
              <a:t>XR HMD, controller, gesture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5E165E-9B90-2218-5DDE-3ED79DD36385}"/>
              </a:ext>
            </a:extLst>
          </p:cNvPr>
          <p:cNvSpPr txBox="1"/>
          <p:nvPr/>
        </p:nvSpPr>
        <p:spPr>
          <a:xfrm>
            <a:off x="9730696" y="3974305"/>
            <a:ext cx="2353961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"/>
              </a:rPr>
              <a:t>Synchronous</a:t>
            </a:r>
            <a:r>
              <a:rPr lang="zh-TW" altLang="en-US" sz="1400" dirty="0">
                <a:latin typeface=""/>
              </a:rPr>
              <a:t> </a:t>
            </a:r>
            <a:r>
              <a:rPr lang="en-US" sz="1400" dirty="0">
                <a:latin typeface=""/>
              </a:rPr>
              <a:t>output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latin typeface=""/>
              </a:rPr>
              <a:t>Single user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latin typeface=""/>
              </a:rPr>
              <a:t>Streaming/</a:t>
            </a:r>
            <a:br>
              <a:rPr lang="en-US" sz="1400" dirty="0">
                <a:latin typeface=""/>
              </a:rPr>
            </a:br>
            <a:r>
              <a:rPr lang="en-US" sz="1400" dirty="0">
                <a:latin typeface=""/>
              </a:rPr>
              <a:t>collaboration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011EE9-07EE-C06D-4A5F-7959180495E2}"/>
              </a:ext>
            </a:extLst>
          </p:cNvPr>
          <p:cNvSpPr txBox="1"/>
          <p:nvPr/>
        </p:nvSpPr>
        <p:spPr>
          <a:xfrm>
            <a:off x="9730696" y="5264423"/>
            <a:ext cx="2353960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Asynchornous output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TW" sz="1400" dirty="0">
                <a:latin typeface=""/>
              </a:rPr>
              <a:t>Video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TW" sz="1400" dirty="0">
                <a:latin typeface=""/>
              </a:rPr>
              <a:t>Documentation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76136C1-CA26-22B5-54AA-D56E9B27AF7A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1872932" y="2295975"/>
            <a:ext cx="476824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1F43011-CFD2-AAAF-BD62-8753036D4299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4221766" y="2292395"/>
            <a:ext cx="72093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9B98019-CFB4-291E-1F16-73EA556FFC77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6722075" y="2288384"/>
            <a:ext cx="283342" cy="40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4BECCC-5963-1B29-5F4D-82CF869831D7}"/>
              </a:ext>
            </a:extLst>
          </p:cNvPr>
          <p:cNvCxnSpPr>
            <a:cxnSpLocks/>
            <a:stCxn id="12" idx="3"/>
            <a:endCxn id="2" idx="1"/>
          </p:cNvCxnSpPr>
          <p:nvPr/>
        </p:nvCxnSpPr>
        <p:spPr>
          <a:xfrm>
            <a:off x="9068995" y="2288384"/>
            <a:ext cx="894135" cy="64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E7430D5A-48F8-966B-B9CB-BD545FC104D7}"/>
              </a:ext>
            </a:extLst>
          </p:cNvPr>
          <p:cNvCxnSpPr>
            <a:cxnSpLocks/>
            <a:stCxn id="9" idx="3"/>
            <a:endCxn id="15" idx="0"/>
          </p:cNvCxnSpPr>
          <p:nvPr/>
        </p:nvCxnSpPr>
        <p:spPr>
          <a:xfrm>
            <a:off x="6722075" y="3212740"/>
            <a:ext cx="409750" cy="76681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937E11B0-7DF2-CB16-A705-CD6E8ABEFBC6}"/>
              </a:ext>
            </a:extLst>
          </p:cNvPr>
          <p:cNvCxnSpPr>
            <a:cxnSpLocks/>
            <a:stCxn id="2" idx="2"/>
            <a:endCxn id="15" idx="0"/>
          </p:cNvCxnSpPr>
          <p:nvPr/>
        </p:nvCxnSpPr>
        <p:spPr>
          <a:xfrm rot="5400000">
            <a:off x="8226896" y="1353632"/>
            <a:ext cx="1530851" cy="372099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066BAE4-8A2E-4DB5-1B1A-F5465287512C}"/>
              </a:ext>
            </a:extLst>
          </p:cNvPr>
          <p:cNvSpPr txBox="1"/>
          <p:nvPr/>
        </p:nvSpPr>
        <p:spPr>
          <a:xfrm>
            <a:off x="9320947" y="106691"/>
            <a:ext cx="27106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400" dirty="0">
                <a:latin typeface=""/>
              </a:rPr>
              <a:t>Algorithm</a:t>
            </a:r>
          </a:p>
          <a:p>
            <a:r>
              <a:rPr lang="en-TW" sz="1400" dirty="0">
                <a:latin typeface=""/>
              </a:rPr>
              <a:t>- Triangle topology optimization </a:t>
            </a:r>
          </a:p>
          <a:p>
            <a:r>
              <a:rPr lang="en-TW" sz="1400" dirty="0">
                <a:latin typeface=""/>
              </a:rPr>
              <a:t>- Polygonal reduction</a:t>
            </a:r>
          </a:p>
          <a:p>
            <a:r>
              <a:rPr lang="en-TW" sz="1400" dirty="0">
                <a:latin typeface=""/>
              </a:rPr>
              <a:t>- Auto UV mapping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5B11CB8-B2A0-CF5D-9D71-ED9B86156B95}"/>
              </a:ext>
            </a:extLst>
          </p:cNvPr>
          <p:cNvSpPr txBox="1"/>
          <p:nvPr/>
        </p:nvSpPr>
        <p:spPr>
          <a:xfrm>
            <a:off x="6096000" y="5030090"/>
            <a:ext cx="2063578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2D Image Viewer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EA79821-2B1A-2BA8-DDEA-C3936E4EB7B7}"/>
              </a:ext>
            </a:extLst>
          </p:cNvPr>
          <p:cNvSpPr txBox="1"/>
          <p:nvPr/>
        </p:nvSpPr>
        <p:spPr>
          <a:xfrm>
            <a:off x="705572" y="5217315"/>
            <a:ext cx="3417339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C</a:t>
            </a:r>
            <a:r>
              <a:rPr lang="en-US" sz="1400" dirty="0">
                <a:latin typeface=""/>
              </a:rPr>
              <a:t>o</a:t>
            </a:r>
            <a:r>
              <a:rPr lang="en-TW" sz="1400" dirty="0">
                <a:latin typeface=""/>
              </a:rPr>
              <a:t>nventional (PC) device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TW" sz="1400" dirty="0">
                <a:latin typeface=""/>
              </a:rPr>
              <a:t>Mouse, keyboard, touch screen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A1308E-6050-4F1C-F60E-69DC459D12E7}"/>
              </a:ext>
            </a:extLst>
          </p:cNvPr>
          <p:cNvSpPr txBox="1"/>
          <p:nvPr/>
        </p:nvSpPr>
        <p:spPr>
          <a:xfrm>
            <a:off x="9963130" y="2140925"/>
            <a:ext cx="1779372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dirty="0">
                <a:latin typeface=""/>
              </a:rPr>
              <a:t>Optimization 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82A491F8-5669-1FF4-36D1-9D8EF9D2AFE8}"/>
              </a:ext>
            </a:extLst>
          </p:cNvPr>
          <p:cNvCxnSpPr>
            <a:cxnSpLocks/>
            <a:stCxn id="19" idx="3"/>
            <a:endCxn id="15" idx="1"/>
          </p:cNvCxnSpPr>
          <p:nvPr/>
        </p:nvCxnSpPr>
        <p:spPr>
          <a:xfrm>
            <a:off x="4122911" y="4503716"/>
            <a:ext cx="819792" cy="48760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35C56CFC-B0F9-768E-DB9B-5B4D35457381}"/>
              </a:ext>
            </a:extLst>
          </p:cNvPr>
          <p:cNvCxnSpPr>
            <a:cxnSpLocks/>
            <a:stCxn id="81" idx="3"/>
            <a:endCxn id="15" idx="1"/>
          </p:cNvCxnSpPr>
          <p:nvPr/>
        </p:nvCxnSpPr>
        <p:spPr>
          <a:xfrm flipV="1">
            <a:off x="4122911" y="4991320"/>
            <a:ext cx="819792" cy="48760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285FB347-8792-B445-8143-3AE30770B259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9320947" y="4451359"/>
            <a:ext cx="409749" cy="53996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3BF1AC7E-6FFA-59A4-462F-E142B426C8FA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>
            <a:off x="9320947" y="4991320"/>
            <a:ext cx="409749" cy="64243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F7467BED-040F-E21D-E745-751F10D4A88E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4221766" y="2733362"/>
            <a:ext cx="720937" cy="4793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032CD62-35A2-522C-A191-AD4B5D805CC8}"/>
              </a:ext>
            </a:extLst>
          </p:cNvPr>
          <p:cNvSpPr txBox="1"/>
          <p:nvPr/>
        </p:nvSpPr>
        <p:spPr>
          <a:xfrm>
            <a:off x="3877911" y="3991209"/>
            <a:ext cx="1228409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TW" sz="1400" i="1" dirty="0">
                <a:latin typeface=""/>
              </a:rPr>
              <a:t>Input Interface </a:t>
            </a:r>
          </a:p>
        </p:txBody>
      </p:sp>
    </p:spTree>
    <p:extLst>
      <p:ext uri="{BB962C8B-B14F-4D97-AF65-F5344CB8AC3E}">
        <p14:creationId xmlns:p14="http://schemas.microsoft.com/office/powerpoint/2010/main" val="3971876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18161</TotalTime>
  <Words>192</Words>
  <Application>Microsoft Macintosh PowerPoint</Application>
  <PresentationFormat>Widescreen</PresentationFormat>
  <Paragraphs>84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宜璟 李</dc:creator>
  <cp:lastModifiedBy>宜璟 李</cp:lastModifiedBy>
  <cp:revision>10</cp:revision>
  <dcterms:created xsi:type="dcterms:W3CDTF">2024-05-10T04:28:18Z</dcterms:created>
  <dcterms:modified xsi:type="dcterms:W3CDTF">2024-05-23T06:47:56Z</dcterms:modified>
</cp:coreProperties>
</file>