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 bookmarkIdSeed="4">
  <p:sldMasterIdLst>
    <p:sldMasterId id="2147483829" r:id="rId1"/>
  </p:sldMasterIdLst>
  <p:notesMasterIdLst>
    <p:notesMasterId r:id="rId25"/>
  </p:notesMasterIdLst>
  <p:handoutMasterIdLst>
    <p:handoutMasterId r:id="rId26"/>
  </p:handoutMasterIdLst>
  <p:sldIdLst>
    <p:sldId id="965" r:id="rId2"/>
    <p:sldId id="1529" r:id="rId3"/>
    <p:sldId id="1048" r:id="rId4"/>
    <p:sldId id="1590" r:id="rId5"/>
    <p:sldId id="1259" r:id="rId6"/>
    <p:sldId id="1608" r:id="rId7"/>
    <p:sldId id="1591" r:id="rId8"/>
    <p:sldId id="1593" r:id="rId9"/>
    <p:sldId id="1606" r:id="rId10"/>
    <p:sldId id="1595" r:id="rId11"/>
    <p:sldId id="1594" r:id="rId12"/>
    <p:sldId id="1607" r:id="rId13"/>
    <p:sldId id="1609" r:id="rId14"/>
    <p:sldId id="1597" r:id="rId15"/>
    <p:sldId id="1598" r:id="rId16"/>
    <p:sldId id="1605" r:id="rId17"/>
    <p:sldId id="1599" r:id="rId18"/>
    <p:sldId id="1600" r:id="rId19"/>
    <p:sldId id="1601" r:id="rId20"/>
    <p:sldId id="1602" r:id="rId21"/>
    <p:sldId id="1603" r:id="rId22"/>
    <p:sldId id="1604" r:id="rId23"/>
    <p:sldId id="982" r:id="rId24"/>
  </p:sldIdLst>
  <p:sldSz cx="12192000" cy="6858000"/>
  <p:notesSz cx="6799263" cy="9929813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1E"/>
    <a:srgbClr val="FAD737"/>
    <a:srgbClr val="B94B00"/>
    <a:srgbClr val="644080"/>
    <a:srgbClr val="916E0F"/>
    <a:srgbClr val="505054"/>
    <a:srgbClr val="265C80"/>
    <a:srgbClr val="007580"/>
    <a:srgbClr val="AF8CC8"/>
    <a:srgbClr val="A0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1DE51-32EC-46C6-8162-8251A65D7986}" v="1" dt="2021-06-21T06:42:07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76733" autoAdjust="0"/>
  </p:normalViewPr>
  <p:slideViewPr>
    <p:cSldViewPr snapToGrid="0">
      <p:cViewPr>
        <p:scale>
          <a:sx n="125" d="100"/>
          <a:sy n="125" d="100"/>
        </p:scale>
        <p:origin x="108" y="-54"/>
      </p:cViewPr>
      <p:guideLst/>
    </p:cSldViewPr>
  </p:slideViewPr>
  <p:outlineViewPr>
    <p:cViewPr>
      <p:scale>
        <a:sx n="33" d="100"/>
        <a:sy n="33" d="100"/>
      </p:scale>
      <p:origin x="0" y="-21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9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20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4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q.trinh</a:t>
            </a:r>
            <a:r>
              <a:rPr lang="en-US" dirty="0"/>
              <a:t> train, </a:t>
            </a:r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cap </a:t>
            </a:r>
            <a:r>
              <a:rPr lang="en-US" dirty="0" err="1"/>
              <a:t>nhat</a:t>
            </a:r>
            <a:r>
              <a:rPr lang="en-US" dirty="0"/>
              <a:t> he so </a:t>
            </a:r>
            <a:r>
              <a:rPr lang="en-US" dirty="0" err="1"/>
              <a:t>gradient.d</a:t>
            </a:r>
            <a:r>
              <a:rPr lang="en-US" dirty="0"/>
              <a:t> t </a:t>
            </a:r>
            <a:r>
              <a:rPr lang="en-US" dirty="0" err="1"/>
              <a:t>ngau</a:t>
            </a:r>
            <a:r>
              <a:rPr lang="en-US" dirty="0"/>
              <a:t> </a:t>
            </a:r>
            <a:r>
              <a:rPr lang="en-US" dirty="0" err="1"/>
              <a:t>nhien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p% </a:t>
            </a:r>
            <a:r>
              <a:rPr lang="en-US" dirty="0" err="1"/>
              <a:t>luong</a:t>
            </a:r>
            <a:r>
              <a:rPr lang="en-US" dirty="0"/>
              <a:t> neurons </a:t>
            </a:r>
            <a:r>
              <a:rPr lang="en-US" dirty="0" err="1"/>
              <a:t>trong</a:t>
            </a:r>
            <a:r>
              <a:rPr lang="en-US" dirty="0"/>
              <a:t> layer dang </a:t>
            </a:r>
            <a:r>
              <a:rPr lang="en-US" dirty="0" err="1"/>
              <a:t>xet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Why ? 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ly</a:t>
            </a:r>
            <a:r>
              <a:rPr lang="en-US" dirty="0"/>
              <a:t> do dropout </a:t>
            </a:r>
            <a:r>
              <a:rPr lang="en-US" dirty="0" err="1"/>
              <a:t>giup</a:t>
            </a:r>
            <a:r>
              <a:rPr lang="en-US" dirty="0"/>
              <a:t> 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q.trinh</a:t>
            </a:r>
            <a:r>
              <a:rPr lang="en-US" dirty="0"/>
              <a:t> train, </a:t>
            </a:r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cap </a:t>
            </a:r>
            <a:r>
              <a:rPr lang="en-US" dirty="0" err="1"/>
              <a:t>nhat</a:t>
            </a:r>
            <a:r>
              <a:rPr lang="en-US" dirty="0"/>
              <a:t> he so </a:t>
            </a:r>
            <a:r>
              <a:rPr lang="en-US" dirty="0" err="1"/>
              <a:t>gradient.d</a:t>
            </a:r>
            <a:r>
              <a:rPr lang="en-US" dirty="0"/>
              <a:t> t </a:t>
            </a:r>
            <a:r>
              <a:rPr lang="en-US" dirty="0" err="1"/>
              <a:t>ngau</a:t>
            </a:r>
            <a:r>
              <a:rPr lang="en-US" dirty="0"/>
              <a:t> </a:t>
            </a:r>
            <a:r>
              <a:rPr lang="en-US" dirty="0" err="1"/>
              <a:t>nhien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p% </a:t>
            </a:r>
            <a:r>
              <a:rPr lang="en-US" dirty="0" err="1"/>
              <a:t>luong</a:t>
            </a:r>
            <a:r>
              <a:rPr lang="en-US" dirty="0"/>
              <a:t> neurons </a:t>
            </a:r>
            <a:r>
              <a:rPr lang="en-US" dirty="0" err="1"/>
              <a:t>trong</a:t>
            </a:r>
            <a:r>
              <a:rPr lang="en-US" dirty="0"/>
              <a:t> layer dang </a:t>
            </a:r>
            <a:r>
              <a:rPr lang="en-US" dirty="0" err="1"/>
              <a:t>xet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Why ? 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ly</a:t>
            </a:r>
            <a:r>
              <a:rPr lang="en-US" dirty="0"/>
              <a:t> do dropout </a:t>
            </a:r>
            <a:r>
              <a:rPr lang="en-US" dirty="0" err="1"/>
              <a:t>giup</a:t>
            </a:r>
            <a:r>
              <a:rPr lang="en-US" dirty="0"/>
              <a:t> 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luan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giup</a:t>
            </a:r>
            <a:r>
              <a:rPr lang="en-US" dirty="0"/>
              <a:t> tang toc do train model -&gt; tang toc qua </a:t>
            </a:r>
            <a:r>
              <a:rPr lang="en-US" dirty="0" err="1"/>
              <a:t>trinh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65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8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vectorization: refers to Single Instruction &amp; Multiple Data (?). Nhung </a:t>
            </a:r>
            <a:r>
              <a:rPr lang="en-US" dirty="0" err="1"/>
              <a:t>khi</a:t>
            </a:r>
            <a:r>
              <a:rPr lang="en-US" dirty="0"/>
              <a:t> large data -&gt; take a huge processing time.</a:t>
            </a:r>
          </a:p>
          <a:p>
            <a:pPr marL="0" indent="0">
              <a:buNone/>
            </a:pPr>
            <a:r>
              <a:rPr lang="en-US" dirty="0"/>
              <a:t>+ gradient descent process: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Initialize start points theta_0.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theta (loop) – using all data points</a:t>
            </a:r>
          </a:p>
          <a:p>
            <a:pPr marL="0" indent="0">
              <a:buFontTx/>
              <a:buNone/>
            </a:pPr>
            <a:r>
              <a:rPr lang="en-US" dirty="0"/>
              <a:t>2) Why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3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9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691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00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9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58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293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Overfitting:</a:t>
            </a:r>
          </a:p>
          <a:p>
            <a:pPr marL="0" indent="0">
              <a:buNone/>
            </a:pPr>
            <a:r>
              <a:rPr lang="en-US" dirty="0"/>
              <a:t>+ Solves: regularization or more training data.</a:t>
            </a:r>
          </a:p>
          <a:p>
            <a:pPr marL="0" indent="0">
              <a:buNone/>
            </a:pPr>
            <a:r>
              <a:rPr lang="en-US" dirty="0"/>
              <a:t>2) Why using ?</a:t>
            </a:r>
          </a:p>
          <a:p>
            <a:pPr marL="0" indent="0">
              <a:buNone/>
            </a:pPr>
            <a:r>
              <a:rPr lang="en-US" dirty="0"/>
              <a:t>+ regularization: </a:t>
            </a:r>
            <a:r>
              <a:rPr lang="en-US" dirty="0" err="1"/>
              <a:t>giam</a:t>
            </a:r>
            <a:r>
              <a:rPr lang="en-US" dirty="0"/>
              <a:t> so </a:t>
            </a:r>
            <a:r>
              <a:rPr lang="en-US" dirty="0" err="1"/>
              <a:t>luong</a:t>
            </a:r>
            <a:r>
              <a:rPr lang="en-US" dirty="0"/>
              <a:t>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5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(process): start idea (identify problems, proposal algorithms, design 1 </a:t>
            </a:r>
            <a:r>
              <a:rPr lang="en-US" dirty="0" err="1"/>
              <a:t>nn</a:t>
            </a:r>
            <a:r>
              <a:rPr lang="en-US" dirty="0"/>
              <a:t>(input, output)) -&gt; implement -&gt; run &amp; experiment get a result tell how well this particular networks or config. Try to find better neural network for application.</a:t>
            </a:r>
          </a:p>
          <a:p>
            <a:r>
              <a:rPr lang="en-US" dirty="0"/>
              <a:t>=&gt; Goals (stop position): </a:t>
            </a:r>
            <a:r>
              <a:rPr lang="en-US" b="1" dirty="0"/>
              <a:t>generalization ~ ability to perform well on previously unobserved inputs</a:t>
            </a:r>
            <a:endParaRPr lang="en-US" dirty="0"/>
          </a:p>
          <a:p>
            <a:r>
              <a:rPr lang="en-US" dirty="0"/>
              <a:t>+ (?)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solve: setting dataset can make u more efficient.</a:t>
            </a:r>
          </a:p>
          <a:p>
            <a:pPr marL="0" indent="0">
              <a:buFontTx/>
              <a:buNone/>
            </a:pPr>
            <a:r>
              <a:rPr lang="en-US" dirty="0"/>
              <a:t>3) Why ?</a:t>
            </a:r>
          </a:p>
          <a:p>
            <a:pPr marL="0" indent="0">
              <a:buFontTx/>
              <a:buNone/>
            </a:pPr>
            <a:r>
              <a:rPr lang="en-US" dirty="0"/>
              <a:t>+ same distribution: 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sz="1200" dirty="0"/>
              <a:t>+ spread /</a:t>
            </a:r>
            <a:r>
              <a:rPr lang="en-US" sz="1200" dirty="0" err="1"/>
              <a:t>spét</a:t>
            </a:r>
            <a:r>
              <a:rPr lang="en-US" sz="1200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Bias: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t.binh</a:t>
            </a:r>
            <a:r>
              <a:rPr lang="en-US" dirty="0"/>
              <a:t> du doan of model &amp;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dang co du doan</a:t>
            </a:r>
          </a:p>
          <a:p>
            <a:pPr marL="0" indent="0">
              <a:buNone/>
            </a:pPr>
            <a:r>
              <a:rPr lang="en-US" dirty="0"/>
              <a:t>+ Variance: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(co cum/phan tan)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too focus training data &amp; k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tong quat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+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  <a:p>
            <a:pPr marL="0" indent="0">
              <a:buFontTx/>
              <a:buNone/>
            </a:pPr>
            <a:r>
              <a:rPr lang="en-US" dirty="0"/>
              <a:t>3) How ?</a:t>
            </a:r>
          </a:p>
          <a:p>
            <a:pPr marL="0" indent="0">
              <a:buFontTx/>
              <a:buNone/>
            </a:pPr>
            <a:r>
              <a:rPr lang="en-US" dirty="0"/>
              <a:t>+ How to fix ?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features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bac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d.thuc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theta &amp;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all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 </a:t>
            </a:r>
          </a:p>
          <a:p>
            <a:pPr marL="0" indent="0">
              <a:buNone/>
            </a:pPr>
            <a:r>
              <a:rPr lang="en-US" sz="1200" dirty="0"/>
              <a:t>+ spread /</a:t>
            </a:r>
            <a:r>
              <a:rPr lang="en-US" sz="1200" dirty="0" err="1"/>
              <a:t>spét</a:t>
            </a:r>
            <a:r>
              <a:rPr lang="en-US" sz="1200" dirty="0"/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Bias: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t.binh</a:t>
            </a:r>
            <a:r>
              <a:rPr lang="en-US" dirty="0"/>
              <a:t> du doan of model &amp; </a:t>
            </a:r>
            <a:r>
              <a:rPr lang="en-US" dirty="0" err="1"/>
              <a:t>gia</a:t>
            </a:r>
            <a:r>
              <a:rPr lang="en-US" dirty="0"/>
              <a:t> tri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dang co du doan</a:t>
            </a:r>
          </a:p>
          <a:p>
            <a:pPr marL="0" indent="0">
              <a:buNone/>
            </a:pPr>
            <a:r>
              <a:rPr lang="en-US" dirty="0"/>
              <a:t>+ Variance: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mát</a:t>
            </a:r>
            <a:r>
              <a:rPr lang="en-US" dirty="0"/>
              <a:t> (co cum/phan tan)</a:t>
            </a:r>
          </a:p>
          <a:p>
            <a:pPr marL="0" indent="0">
              <a:buNone/>
            </a:pPr>
            <a:r>
              <a:rPr lang="en-US" dirty="0"/>
              <a:t>+ high bias -&gt; models not focus training data &amp; oversimplifies the model.</a:t>
            </a:r>
          </a:p>
          <a:p>
            <a:pPr marL="0" indent="0">
              <a:buNone/>
            </a:pPr>
            <a:r>
              <a:rPr lang="en-US" dirty="0"/>
              <a:t>+ high variance -&gt; too focus training data &amp; k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tong quat</a:t>
            </a:r>
          </a:p>
          <a:p>
            <a:pPr marL="0" indent="0">
              <a:buNone/>
            </a:pPr>
            <a:r>
              <a:rPr lang="en-US" dirty="0"/>
              <a:t>2) Why occur ?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sz="1200" dirty="0"/>
              <a:t>capture: catch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overfitting: model learn the detail &amp; noise in the training data to extent that it negatively impacts the performance of the model on new data. Model more complexity, </a:t>
            </a:r>
          </a:p>
          <a:p>
            <a:pPr marL="0" indent="0">
              <a:buNone/>
            </a:pPr>
            <a:r>
              <a:rPr lang="en-US" dirty="0"/>
              <a:t>+ underfitting: model too simple.</a:t>
            </a:r>
          </a:p>
          <a:p>
            <a:pPr marL="0" indent="0">
              <a:buNone/>
            </a:pPr>
            <a:r>
              <a:rPr lang="en-US" dirty="0"/>
              <a:t>+ Model’s capacity la kha </a:t>
            </a:r>
            <a:r>
              <a:rPr lang="en-US" dirty="0" err="1"/>
              <a:t>nang</a:t>
            </a:r>
            <a:r>
              <a:rPr lang="en-US" dirty="0"/>
              <a:t> model “fit” </a:t>
            </a:r>
            <a:r>
              <a:rPr lang="en-US" dirty="0" err="1"/>
              <a:t>nhieu</a:t>
            </a:r>
            <a:r>
              <a:rPr lang="en-US" dirty="0"/>
              <a:t> </a:t>
            </a:r>
            <a:r>
              <a:rPr lang="en-US" dirty="0" err="1"/>
              <a:t>loai</a:t>
            </a:r>
            <a:r>
              <a:rPr lang="en-US" dirty="0"/>
              <a:t> functions.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Low capacity -&gt; </a:t>
            </a:r>
            <a:r>
              <a:rPr lang="en-US" dirty="0" err="1"/>
              <a:t>kho</a:t>
            </a:r>
            <a:r>
              <a:rPr lang="en-US" dirty="0"/>
              <a:t> khan fit training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capacity -&gt; overfitting ~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nho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training data ma k </a:t>
            </a:r>
            <a:r>
              <a:rPr lang="en-US" dirty="0" err="1"/>
              <a:t>hieu</a:t>
            </a:r>
            <a:r>
              <a:rPr lang="en-US" dirty="0"/>
              <a:t> qua </a:t>
            </a:r>
            <a:r>
              <a:rPr lang="en-US" dirty="0" err="1"/>
              <a:t>tren</a:t>
            </a:r>
            <a:r>
              <a:rPr lang="en-US" dirty="0"/>
              <a:t> test set.</a:t>
            </a:r>
          </a:p>
          <a:p>
            <a:pPr marL="0" indent="0">
              <a:buFontTx/>
              <a:buNone/>
            </a:pPr>
            <a:r>
              <a:rPr lang="en-US" dirty="0"/>
              <a:t>3) How ?</a:t>
            </a:r>
          </a:p>
          <a:p>
            <a:pPr marL="0" indent="0">
              <a:buFontTx/>
              <a:buNone/>
            </a:pPr>
            <a:r>
              <a:rPr lang="en-US" dirty="0"/>
              <a:t>+ How to fix ?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features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bac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d.thuc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Giam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theta &amp; </a:t>
            </a:r>
            <a:r>
              <a:rPr lang="en-US" dirty="0" err="1"/>
              <a:t>giu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all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8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Recipe: formula</a:t>
            </a:r>
          </a:p>
          <a:p>
            <a:r>
              <a:rPr lang="en-US" dirty="0"/>
              <a:t>Goal: both low bias &amp; low </a:t>
            </a:r>
            <a:r>
              <a:rPr lang="en-US" dirty="0" err="1"/>
              <a:t>variane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8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neu </a:t>
            </a:r>
            <a:r>
              <a:rPr lang="en-US" dirty="0" err="1"/>
              <a:t>k.niem</a:t>
            </a:r>
            <a:r>
              <a:rPr lang="en-US" dirty="0"/>
              <a:t> regularizations -&gt; results: simpler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 the error ? 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 overfitting ? </a:t>
            </a:r>
          </a:p>
          <a:p>
            <a:pPr marL="0" indent="0">
              <a:buFontTx/>
              <a:buNone/>
            </a:pPr>
            <a:r>
              <a:rPr lang="en-US" dirty="0"/>
              <a:t>+ mot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thuat</a:t>
            </a:r>
            <a:r>
              <a:rPr lang="en-US" dirty="0"/>
              <a:t> regularization pho bien </a:t>
            </a:r>
            <a:r>
              <a:rPr lang="en-US" dirty="0" err="1"/>
              <a:t>nhat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r>
              <a:rPr lang="en-US" dirty="0"/>
              <a:t>- R():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/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huong</a:t>
            </a:r>
            <a:r>
              <a:rPr lang="en-US" dirty="0"/>
              <a:t> den do </a:t>
            </a:r>
            <a:r>
              <a:rPr lang="en-US" dirty="0" err="1"/>
              <a:t>phuc</a:t>
            </a:r>
            <a:r>
              <a:rPr lang="en-US" dirty="0"/>
              <a:t> tap </a:t>
            </a:r>
            <a:r>
              <a:rPr lang="en-US" dirty="0" err="1"/>
              <a:t>cua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What:</a:t>
            </a:r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khac</a:t>
            </a:r>
            <a:r>
              <a:rPr lang="en-US" dirty="0"/>
              <a:t> </a:t>
            </a:r>
            <a:r>
              <a:rPr lang="en-US" dirty="0" err="1"/>
              <a:t>biet</a:t>
            </a:r>
            <a:r>
              <a:rPr lang="en-US" dirty="0"/>
              <a:t>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L1 &amp; L2: the penalty terms</a:t>
            </a:r>
          </a:p>
          <a:p>
            <a:pPr marL="0" indent="0">
              <a:buNone/>
            </a:pPr>
            <a:r>
              <a:rPr lang="en-US" dirty="0"/>
              <a:t>- l1: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tri Tuyet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171450" indent="-171450">
              <a:buFontTx/>
              <a:buChar char="-"/>
            </a:pPr>
            <a:r>
              <a:rPr lang="en-US" dirty="0"/>
              <a:t>l2: tong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can bac 2 </a:t>
            </a:r>
            <a:r>
              <a:rPr lang="en-US" dirty="0" err="1"/>
              <a:t>cua</a:t>
            </a:r>
            <a:r>
              <a:rPr lang="en-US" dirty="0"/>
              <a:t> w</a:t>
            </a:r>
          </a:p>
          <a:p>
            <a:pPr marL="0" indent="0">
              <a:buFontTx/>
              <a:buNone/>
            </a:pPr>
            <a:r>
              <a:rPr lang="en-US" dirty="0"/>
              <a:t>? Why cost function</a:t>
            </a:r>
          </a:p>
          <a:p>
            <a:pPr marL="0" indent="0">
              <a:buFontTx/>
              <a:buNone/>
            </a:pPr>
            <a:r>
              <a:rPr lang="en-US" dirty="0"/>
              <a:t>? Why “the penalty term”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00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What</a:t>
            </a:r>
          </a:p>
          <a:p>
            <a:pPr marL="0" indent="0">
              <a:buNone/>
            </a:pPr>
            <a:r>
              <a:rPr lang="en-US" dirty="0"/>
              <a:t>+ Why regularization help reduce overfitting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5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2615165"/>
            <a:ext cx="7911885" cy="365577"/>
          </a:xfrm>
          <a:prstGeom prst="rect">
            <a:avLst/>
          </a:prstGeom>
        </p:spPr>
        <p:txBody>
          <a:bodyPr vert="horz" wrap="square" lIns="46800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</a:t>
            </a:r>
            <a:endParaRPr lang="ja-JP" altLang="en-US" dirty="0"/>
          </a:p>
        </p:txBody>
      </p:sp>
      <p:sp>
        <p:nvSpPr>
          <p:cNvPr id="19" name="タイトル 4"/>
          <p:cNvSpPr>
            <a:spLocks noGrp="1"/>
          </p:cNvSpPr>
          <p:nvPr>
            <p:ph type="title" hasCustomPrompt="1"/>
          </p:nvPr>
        </p:nvSpPr>
        <p:spPr>
          <a:xfrm>
            <a:off x="0" y="3024000"/>
            <a:ext cx="7911884" cy="540000"/>
          </a:xfrm>
          <a:prstGeom prst="rect">
            <a:avLst/>
          </a:prstGeom>
        </p:spPr>
        <p:txBody>
          <a:bodyPr vert="horz" wrap="square" lIns="468000" tIns="0" rIns="0" bIns="0" rtlCol="0" anchor="t" anchorCtr="0">
            <a:noAutofit/>
          </a:bodyPr>
          <a:lstStyle>
            <a:lvl1pPr marL="0"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 </a:t>
            </a:r>
            <a:endParaRPr kumimoji="1" lang="ja-JP" altLang="en-US" dirty="0"/>
          </a:p>
        </p:txBody>
      </p:sp>
      <p:sp>
        <p:nvSpPr>
          <p:cNvPr id="8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0" y="5721341"/>
            <a:ext cx="6096000" cy="1118659"/>
          </a:xfrm>
          <a:prstGeom prst="rect">
            <a:avLst/>
          </a:prstGeom>
        </p:spPr>
        <p:txBody>
          <a:bodyPr wrap="square" lIns="468000" tIns="0" rIns="0" bIns="864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  <a:cs typeface="Meiryo UI" panose="020B0604030504040204" pitchFamily="50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22" y="157131"/>
            <a:ext cx="2518420" cy="86345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480" y="0"/>
            <a:ext cx="4064520" cy="6858000"/>
          </a:xfrm>
          <a:prstGeom prst="rect">
            <a:avLst/>
          </a:prstGeom>
        </p:spPr>
      </p:pic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80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2020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18125"/>
            <a:ext cx="12192000" cy="763625"/>
          </a:xfrm>
          <a:prstGeom prst="rect">
            <a:avLst/>
          </a:prstGeom>
          <a:solidFill>
            <a:srgbClr val="0064D2"/>
          </a:solidFill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6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" y="0"/>
            <a:ext cx="11429999" cy="749165"/>
          </a:xfrm>
          <a:prstGeom prst="rect">
            <a:avLst/>
          </a:prstGeom>
          <a:noFill/>
        </p:spPr>
        <p:txBody>
          <a:bodyPr wrap="square" lIns="468000" tIns="107980" rIns="0" bIns="108000" rtlCol="0" anchor="b" anchorCtr="0">
            <a:noAutofit/>
          </a:bodyPr>
          <a:lstStyle>
            <a:lvl1pPr>
              <a:defRPr lang="ja-JP" altLang="en-US" sz="2400" b="1" dirty="0" smtClean="0"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989477"/>
            <a:ext cx="11244575" cy="588211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600">
                <a:latin typeface="+mn-lt"/>
                <a:ea typeface="+mn-ea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  <a:cs typeface="Segoe UI" panose="020B0502040204020203" pitchFamily="34" charset="0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10297123" y="6557529"/>
            <a:ext cx="141545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20XX Toshiba XXX Corporation 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sp>
        <p:nvSpPr>
          <p:cNvPr id="10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"/>
            <a:ext cx="3302000" cy="2921095"/>
          </a:xfrm>
          <a:prstGeom prst="rect">
            <a:avLst/>
          </a:prstGeom>
        </p:spPr>
        <p:txBody>
          <a:bodyPr vert="horz" wrap="none" lIns="468000" tIns="0" rIns="0" bIns="0" rtlCol="0" anchor="b" anchorCtr="0">
            <a:noAutofit/>
          </a:bodyPr>
          <a:lstStyle>
            <a:lvl1pPr>
              <a:defRPr lang="ja-JP" altLang="en-US" sz="12252" dirty="0" smtClean="0">
                <a:solidFill>
                  <a:schemeClr val="accent1"/>
                </a:solidFill>
                <a:latin typeface="+mj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49" y="3672107"/>
            <a:ext cx="7451634" cy="390525"/>
          </a:xfrm>
          <a:prstGeom prst="rect">
            <a:avLst/>
          </a:prstGeom>
        </p:spPr>
        <p:txBody>
          <a:bodyPr lIns="0"/>
          <a:lstStyle>
            <a:lvl1pPr marL="10658" defTabSz="914228">
              <a:lnSpc>
                <a:spcPct val="15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  <a:defRPr sz="1800">
                <a:latin typeface="+mj-lt"/>
                <a:ea typeface="Toshiba Sans CN Regular" panose="020B0500000000000000" pitchFamily="34" charset="-128"/>
              </a:defRPr>
            </a:lvl1pPr>
          </a:lstStyle>
          <a:p>
            <a:pPr marL="10658" defTabSz="914228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tabLst>
                <a:tab pos="3929013" algn="l"/>
              </a:tabLst>
            </a:pPr>
            <a:r>
              <a:rPr lang="en-US" altLang="ja-JP" sz="2000" dirty="0"/>
              <a:t>Format for master title</a:t>
            </a:r>
          </a:p>
        </p:txBody>
      </p:sp>
      <p:sp>
        <p:nvSpPr>
          <p:cNvPr id="14" name="タイトル 4"/>
          <p:cNvSpPr>
            <a:spLocks noGrp="1"/>
          </p:cNvSpPr>
          <p:nvPr>
            <p:ph type="title" hasCustomPrompt="1"/>
          </p:nvPr>
        </p:nvSpPr>
        <p:spPr>
          <a:xfrm>
            <a:off x="491649" y="3052000"/>
            <a:ext cx="746285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ja-JP" altLang="en-US" sz="3200" b="0" smtClean="0">
                <a:latin typeface="+mj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8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770913"/>
            <a:ext cx="12192000" cy="794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83766" y="1810367"/>
            <a:ext cx="11228809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Regular" panose="020B05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3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8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0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5659133"/>
            <a:ext cx="12192000" cy="751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468000" tIns="180000" rIns="468000" bIns="180000" anchor="b" anchorCtr="0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bg1"/>
                </a:solidFill>
                <a:latin typeface="+mj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13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0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9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1082" y="1041840"/>
            <a:ext cx="11244263" cy="5367314"/>
          </a:xfrm>
          <a:prstGeom prst="rect">
            <a:avLst/>
          </a:prstGeom>
        </p:spPr>
        <p:txBody>
          <a:bodyPr lIns="0" rIns="0"/>
          <a:lstStyle>
            <a:lvl1pPr marL="0" indent="-216000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792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400">
                <a:latin typeface="+mn-lt"/>
              </a:defRPr>
            </a:lvl2pPr>
            <a:lvl3pPr marL="144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>
                <a:latin typeface="+mn-lt"/>
              </a:defRPr>
            </a:lvl3pPr>
            <a:lvl4pPr marL="1268550" indent="0">
              <a:buNone/>
              <a:defRPr/>
            </a:lvl4pPr>
            <a:lvl5pPr marL="1628550" indent="0">
              <a:buNone/>
              <a:defRPr/>
            </a:lvl5pPr>
            <a:lvl6pPr marL="1714500" indent="0">
              <a:buNone/>
              <a:defRPr/>
            </a:lvl6pPr>
          </a:lstStyle>
          <a:p>
            <a:r>
              <a:rPr lang="en-US" altLang="ja-JP" dirty="0"/>
              <a:t>Format for master text</a:t>
            </a:r>
            <a:endParaRPr kumimoji="1" lang="ja-JP" altLang="en-US" dirty="0"/>
          </a:p>
          <a:p>
            <a:pPr lvl="1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pPr lvl="2"/>
            <a:r>
              <a:rPr lang="en-US" altLang="ja-JP" dirty="0"/>
              <a:t>Format for master title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7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6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0793" y="0"/>
            <a:ext cx="4061207" cy="68484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49" y="156909"/>
            <a:ext cx="2518420" cy="863459"/>
          </a:xfrm>
          <a:prstGeom prst="rect">
            <a:avLst/>
          </a:prstGeom>
        </p:spPr>
      </p:pic>
      <p:sp>
        <p:nvSpPr>
          <p:cNvPr id="8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3022592"/>
            <a:ext cx="7535916" cy="523141"/>
          </a:xfrm>
          <a:prstGeom prst="rect">
            <a:avLst/>
          </a:prstGeom>
        </p:spPr>
        <p:txBody>
          <a:bodyPr lIns="468000" anchor="ctr" anchorCtr="0"/>
          <a:lstStyle>
            <a:lvl1pPr marL="10658" marR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32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15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 hasCustomPrompt="1"/>
          </p:nvPr>
        </p:nvSpPr>
        <p:spPr>
          <a:xfrm>
            <a:off x="0" y="3022592"/>
            <a:ext cx="12191999" cy="523141"/>
          </a:xfrm>
          <a:prstGeom prst="rect">
            <a:avLst/>
          </a:prstGeom>
        </p:spPr>
        <p:txBody>
          <a:bodyPr lIns="468000" rIns="468000" anchor="ctr" anchorCtr="1"/>
          <a:lstStyle>
            <a:lvl1pPr marL="10658" marR="0" indent="-171450" algn="ct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 kumimoji="1" lang="ja-JP" altLang="en-US" sz="4000" b="0" kern="1200">
                <a:solidFill>
                  <a:schemeClr val="tx1"/>
                </a:solidFill>
                <a:latin typeface="+mn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0658" marR="0" lvl="0" indent="-171450" algn="l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>
                <a:tab pos="1610933" algn="l"/>
              </a:tabLst>
              <a:defRPr/>
            </a:pPr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9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ea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7" name="フッター プレースホルダー 3"/>
          <p:cNvSpPr txBox="1">
            <a:spLocks/>
          </p:cNvSpPr>
          <p:nvPr userDrawn="1"/>
        </p:nvSpPr>
        <p:spPr bwMode="auto">
          <a:xfrm>
            <a:off x="8980510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Segoe UI" pitchFamily="34" charset="0"/>
              </a:rPr>
              <a:t>© 2019 Toshiba Software Development (Vietnam) Co., Ltd.</a:t>
            </a:r>
            <a:endParaRPr kumimoji="0" lang="ja-JP" altLang="ja-JP" sz="800" kern="1200">
              <a:solidFill>
                <a:srgbClr val="000000"/>
              </a:solidFill>
              <a:effectLst/>
              <a:latin typeface="+mn-l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7144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6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49" r:id="rId2"/>
    <p:sldLayoutId id="2147483848" r:id="rId3"/>
    <p:sldLayoutId id="2147483837" r:id="rId4"/>
    <p:sldLayoutId id="2147483834" r:id="rId5"/>
    <p:sldLayoutId id="2147483850" r:id="rId6"/>
    <p:sldLayoutId id="2147483851" r:id="rId7"/>
    <p:sldLayoutId id="2147483845" r:id="rId8"/>
    <p:sldLayoutId id="2147483844" r:id="rId9"/>
    <p:sldLayoutId id="2147483852" r:id="rId10"/>
    <p:sldLayoutId id="214748385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5ACBF0"/>
          </p15:clr>
        </p15:guide>
        <p15:guide id="1" pos="3840" userDrawn="1">
          <p15:clr>
            <a:srgbClr val="5ACBF0"/>
          </p15:clr>
        </p15:guide>
        <p15:guide id="4" orient="horz" pos="4042" userDrawn="1">
          <p15:clr>
            <a:srgbClr val="5ACBF0"/>
          </p15:clr>
        </p15:guide>
        <p15:guide id="5" orient="horz" pos="459" userDrawn="1">
          <p15:clr>
            <a:srgbClr val="5ACBF0"/>
          </p15:clr>
        </p15:guide>
        <p15:guide id="8" pos="7378" userDrawn="1">
          <p15:clr>
            <a:srgbClr val="5ACBF0"/>
          </p15:clr>
        </p15:guide>
        <p15:guide id="9" pos="302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Deep Learning </a:t>
            </a:r>
            <a:r>
              <a:rPr lang="en-US" altLang="en-US" dirty="0"/>
              <a:t>Specialization Report</a:t>
            </a:r>
          </a:p>
        </p:txBody>
      </p:sp>
      <p:sp>
        <p:nvSpPr>
          <p:cNvPr id="26" name="タイトル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Improving Deep Neural Networks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6"/>
          </p:nvPr>
        </p:nvSpPr>
        <p:spPr>
          <a:xfrm>
            <a:off x="0" y="5398176"/>
            <a:ext cx="6096000" cy="1441824"/>
          </a:xfrm>
        </p:spPr>
        <p:txBody>
          <a:bodyPr/>
          <a:lstStyle/>
          <a:p>
            <a:r>
              <a:rPr lang="en-US" altLang="ja-JP" dirty="0"/>
              <a:t>Toshiba Software Development (Vietnam) Co., Ltd.</a:t>
            </a:r>
          </a:p>
          <a:p>
            <a:pPr lvl="0"/>
            <a:r>
              <a:rPr lang="en-US" altLang="ja-JP" dirty="0"/>
              <a:t>2021-10-05</a:t>
            </a:r>
          </a:p>
        </p:txBody>
      </p:sp>
    </p:spTree>
    <p:extLst>
      <p:ext uri="{BB962C8B-B14F-4D97-AF65-F5344CB8AC3E}">
        <p14:creationId xmlns:p14="http://schemas.microsoft.com/office/powerpoint/2010/main" val="343218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Regularizing: modify the loss function 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Implementation: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A52B1D-127E-4A09-9B92-51355455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4504"/>
              </p:ext>
            </p:extLst>
          </p:nvPr>
        </p:nvGraphicFramePr>
        <p:xfrm>
          <a:off x="1323340" y="1437898"/>
          <a:ext cx="10022840" cy="1381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420">
                  <a:extLst>
                    <a:ext uri="{9D8B030D-6E8A-4147-A177-3AD203B41FA5}">
                      <a16:colId xmlns:a16="http://schemas.microsoft.com/office/drawing/2014/main" val="1446121590"/>
                    </a:ext>
                  </a:extLst>
                </a:gridCol>
                <a:gridCol w="5011420">
                  <a:extLst>
                    <a:ext uri="{9D8B030D-6E8A-4147-A177-3AD203B41FA5}">
                      <a16:colId xmlns:a16="http://schemas.microsoft.com/office/drawing/2014/main" val="2252565834"/>
                    </a:ext>
                  </a:extLst>
                </a:gridCol>
              </a:tblGrid>
              <a:tr h="614585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97802"/>
                  </a:ext>
                </a:extLst>
              </a:tr>
              <a:tr h="766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2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 for Neural Networks</a:t>
            </a:r>
            <a:r>
              <a:rPr lang="en-US" sz="1600" dirty="0"/>
              <a:t>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Cost function: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L2 regularization: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The L1 regularization: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F7DFA-1696-4381-979B-B3129452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2156447"/>
            <a:ext cx="3370942" cy="73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5120A-CAEC-4A6C-862C-332D14EAF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415" y="3001140"/>
            <a:ext cx="4887912" cy="698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0A998-288D-42B8-A991-65BB7F499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232" y="4013882"/>
            <a:ext cx="5291536" cy="7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Dropout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Dropout Regularization: remove some neurons/weights on each iteration </a:t>
            </a:r>
            <a:br>
              <a:rPr lang="en-US" sz="1600" dirty="0"/>
            </a:br>
            <a:r>
              <a:rPr lang="en-US" sz="1600" dirty="0"/>
              <a:t>based on a probability </a:t>
            </a:r>
            <a:r>
              <a:rPr lang="en-US" sz="1600" i="1" dirty="0"/>
              <a:t>(p</a:t>
            </a:r>
            <a:r>
              <a:rPr lang="en-US" sz="1600" dirty="0"/>
              <a:t>%).</a:t>
            </a:r>
          </a:p>
          <a:p>
            <a:pPr lvl="1"/>
            <a:r>
              <a:rPr lang="en-US" sz="1600" dirty="0"/>
              <a:t>=&gt; reduce the neural networks complexity.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DBE8D8-3E2C-4B01-ABA6-B778F699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79" y="1005840"/>
            <a:ext cx="3352802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2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Regularization: Other methods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Data augmentation: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Get more data.</a:t>
            </a:r>
          </a:p>
          <a:p>
            <a:pPr marL="1199978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In computer vision, we can flip, random rotations, random scale …</a:t>
            </a:r>
          </a:p>
          <a:p>
            <a:pPr marL="742864" lvl="1" indent="-285750">
              <a:buFont typeface="Wingdings" panose="05000000000000000000" pitchFamily="2" charset="2"/>
              <a:buChar char="v"/>
            </a:pPr>
            <a:r>
              <a:rPr lang="en-US" sz="1600"/>
              <a:t>Early stopping: </a:t>
            </a:r>
            <a:endParaRPr lang="en-US" sz="1600" dirty="0"/>
          </a:p>
          <a:p>
            <a:pPr marL="1199978" lvl="2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0756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9241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 allows us to efficiently compute on </a:t>
            </a:r>
            <a:r>
              <a:rPr lang="en-US" sz="1600" i="1" dirty="0"/>
              <a:t>m </a:t>
            </a:r>
            <a:r>
              <a:rPr lang="en-US" sz="1600" dirty="0"/>
              <a:t>examples. Consider m=5,000,000: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Batch: all datasets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Mini-batch: subsets of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Example: Batch=5*10^6 ; mini-batch=1000; number of  </a:t>
            </a:r>
            <a:br>
              <a:rPr lang="en-US" sz="1600" dirty="0"/>
            </a:br>
            <a:r>
              <a:rPr lang="en-US" sz="1600" dirty="0"/>
              <a:t>batches = 5000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Mini-batch Gradient Descent: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Run the gradient descent on the mini datasets.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Mini-batch algorithms pseudo code: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56D2E9-3CEB-4A22-9AB1-F4ADD1B9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8" y="1379914"/>
            <a:ext cx="5296156" cy="9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5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2.1 Mini-batch Gradient Descent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0DBC99-C7D3-4EBE-8E35-A81FA03E65E4}"/>
              </a:ext>
            </a:extLst>
          </p:cNvPr>
          <p:cNvSpPr/>
          <p:nvPr/>
        </p:nvSpPr>
        <p:spPr>
          <a:xfrm>
            <a:off x="320041" y="1005840"/>
            <a:ext cx="11173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Vectorization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27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2.2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109500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2.3 Bias Correction in Exponentially Weighted Averages</a:t>
            </a:r>
          </a:p>
        </p:txBody>
      </p:sp>
    </p:spTree>
    <p:extLst>
      <p:ext uri="{BB962C8B-B14F-4D97-AF65-F5344CB8AC3E}">
        <p14:creationId xmlns:p14="http://schemas.microsoft.com/office/powerpoint/2010/main" val="257740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2.4 Gradient Descent with Momentum </a:t>
            </a:r>
          </a:p>
        </p:txBody>
      </p:sp>
    </p:spTree>
    <p:extLst>
      <p:ext uri="{BB962C8B-B14F-4D97-AF65-F5344CB8AC3E}">
        <p14:creationId xmlns:p14="http://schemas.microsoft.com/office/powerpoint/2010/main" val="35581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en-US" dirty="0"/>
              <a:t>Optimization Algorithms</a:t>
            </a: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1320800" y="3390189"/>
            <a:ext cx="8605864" cy="973084"/>
          </a:xfrm>
        </p:spPr>
        <p:txBody>
          <a:bodyPr/>
          <a:lstStyle/>
          <a:p>
            <a:pPr algn="l"/>
            <a:r>
              <a:rPr lang="en-US" altLang="en-US" dirty="0"/>
              <a:t>Hyperparameter Tuning, Batch Normalization</a:t>
            </a:r>
            <a:br>
              <a:rPr lang="en-US" altLang="en-US" dirty="0"/>
            </a:br>
            <a:r>
              <a:rPr lang="en-US" altLang="en-US" dirty="0"/>
              <a:t>and Programming Frameworks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CD443-236C-45CC-B0EC-8A4C09099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l"/>
            <a:r>
              <a:rPr lang="en-US" altLang="en-US" dirty="0"/>
              <a:t>Questions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C6CD25-1085-4104-BD4F-4230A58BA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690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2.5 </a:t>
            </a:r>
            <a:r>
              <a:rPr lang="en-US" dirty="0" err="1"/>
              <a:t>RMSProp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2.6 Adam Optimization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51798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2.7 Learning Rate Decay &amp; The Problem of Local Optimal</a:t>
            </a:r>
          </a:p>
        </p:txBody>
      </p:sp>
    </p:spTree>
    <p:extLst>
      <p:ext uri="{BB962C8B-B14F-4D97-AF65-F5344CB8AC3E}">
        <p14:creationId xmlns:p14="http://schemas.microsoft.com/office/powerpoint/2010/main" val="296533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Toshiba Sans" panose="020B0503030403020204" pitchFamily="34" charset="0"/>
              </a:rPr>
              <a:t>Thank you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43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F9F21-0D59-4B56-AECC-FF254F1D7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D082-31B8-46E4-89E0-5AAF52B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9" y="3051999"/>
            <a:ext cx="7462854" cy="884907"/>
          </a:xfrm>
        </p:spPr>
        <p:txBody>
          <a:bodyPr/>
          <a:lstStyle/>
          <a:p>
            <a:r>
              <a:rPr lang="en-US" altLang="en-US" dirty="0"/>
              <a:t>Practical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87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Train / Dev / Test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BF67-A279-48BF-9093-0666BC76B425}"/>
              </a:ext>
            </a:extLst>
          </p:cNvPr>
          <p:cNvSpPr/>
          <p:nvPr/>
        </p:nvSpPr>
        <p:spPr>
          <a:xfrm>
            <a:off x="381000" y="1127345"/>
            <a:ext cx="734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Applied Machine Learning (ML) is a highly iterative process. </a:t>
            </a:r>
          </a:p>
          <a:p>
            <a:pPr marL="800014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model generalization.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Splitting into train, dev &amp; test sets: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Training sets: to build model.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sets (validation sets): to optimize hyperparameters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Test sets: try &amp; evaluate.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Notes: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Dev &amp; test set from same distribution.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trend on the ratio of splitting the models: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100 ≤ #datasets ≤ 10^6 =&gt; 60%/20%/20%.</a:t>
            </a:r>
          </a:p>
          <a:p>
            <a:pPr marL="1257128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#datasets ≥ 10^6 =&gt; 98%/1%/1%.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factors determining ML’s ability: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training error small.</a:t>
            </a:r>
          </a:p>
          <a:p>
            <a:pPr marL="800014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Make the gap between training &amp; test error small.</a:t>
            </a:r>
            <a:br>
              <a:rPr lang="en-US" sz="2000" dirty="0"/>
            </a:br>
            <a:r>
              <a:rPr lang="en-US" sz="2000" dirty="0"/>
              <a:t>		</a:t>
            </a:r>
            <a:br>
              <a:rPr lang="en-US" sz="2000" dirty="0"/>
            </a:br>
            <a:r>
              <a:rPr lang="en-US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93EEF0-E247-4B98-9A76-E889B918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39" y="999985"/>
            <a:ext cx="3937860" cy="25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8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Definition: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Bias</a:t>
            </a:r>
            <a:r>
              <a:rPr lang="en-US" sz="1600" dirty="0"/>
              <a:t>: the difference between the average prediction &amp; the correct value.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Variance</a:t>
            </a:r>
            <a:r>
              <a:rPr lang="en-US" sz="1600" dirty="0"/>
              <a:t>: the </a:t>
            </a:r>
            <a:r>
              <a:rPr lang="en-US" sz="1600" i="1" dirty="0"/>
              <a:t>variability</a:t>
            </a:r>
            <a:r>
              <a:rPr lang="en-US" sz="1600" dirty="0"/>
              <a:t> of model prediction for a given data point </a:t>
            </a:r>
            <a:br>
              <a:rPr lang="en-US" sz="1600" dirty="0"/>
            </a:br>
            <a:r>
              <a:rPr lang="en-US" sz="1600" dirty="0"/>
              <a:t>which tells spread of our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81000" y="2760869"/>
            <a:ext cx="7428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Problems: 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Overfitting: </a:t>
            </a:r>
            <a:r>
              <a:rPr lang="en-US" sz="1600" dirty="0"/>
              <a:t>occurs when the gap between the training error &amp; test error is too large.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Underfitting</a:t>
            </a:r>
            <a:r>
              <a:rPr lang="en-US" sz="1600" dirty="0"/>
              <a:t>: occurs when the model is not able to obtain a sufficiently low error value on the training set.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The bias variance trade-off</a:t>
            </a:r>
            <a:r>
              <a:rPr lang="en-US" sz="1600" dirty="0"/>
              <a:t>:  try to find a good balance between bias &amp; variance such that it minimizes the total error:</a:t>
            </a:r>
            <a:endParaRPr lang="en-US" sz="1600" b="1" dirty="0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6DE9E24B-5411-426E-8976-DD2593E1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37" y="1310411"/>
            <a:ext cx="427732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Bias/Variance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EECEE-1972-4D29-B65D-7F935884CDE1}"/>
              </a:ext>
            </a:extLst>
          </p:cNvPr>
          <p:cNvSpPr/>
          <p:nvPr/>
        </p:nvSpPr>
        <p:spPr>
          <a:xfrm>
            <a:off x="381001" y="957811"/>
            <a:ext cx="74281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Solving for overfitting: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Cross – validation.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Regularization .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With neural networks: weight decay &amp; dropout.</a:t>
            </a:r>
          </a:p>
        </p:txBody>
      </p:sp>
    </p:spTree>
    <p:extLst>
      <p:ext uri="{BB962C8B-B14F-4D97-AF65-F5344CB8AC3E}">
        <p14:creationId xmlns:p14="http://schemas.microsoft.com/office/powerpoint/2010/main" val="185562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256DB-826B-4522-B61E-598A92A6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445765" cy="733646"/>
          </a:xfrm>
        </p:spPr>
        <p:txBody>
          <a:bodyPr/>
          <a:lstStyle/>
          <a:p>
            <a:r>
              <a:rPr lang="en-US" dirty="0"/>
              <a:t>1.3 Basic recipe for machine learning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78D48-507F-42EA-8E03-589F1526EEF3}"/>
              </a:ext>
            </a:extLst>
          </p:cNvPr>
          <p:cNvSpPr/>
          <p:nvPr/>
        </p:nvSpPr>
        <p:spPr>
          <a:xfrm>
            <a:off x="712381" y="1281040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having trained an initial model</a:t>
            </a:r>
            <a:endParaRPr kumimoji="1"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58C559-55CC-4F83-AC4D-3FBA7358D34B}"/>
              </a:ext>
            </a:extLst>
          </p:cNvPr>
          <p:cNvSpPr/>
          <p:nvPr/>
        </p:nvSpPr>
        <p:spPr>
          <a:xfrm>
            <a:off x="4253024" y="1238509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4555C-A82A-47D8-8D07-7755F0EC273A}"/>
              </a:ext>
            </a:extLst>
          </p:cNvPr>
          <p:cNvSpPr/>
          <p:nvPr/>
        </p:nvSpPr>
        <p:spPr>
          <a:xfrm>
            <a:off x="7627087" y="1238509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Try bigger network</a:t>
            </a:r>
          </a:p>
          <a:p>
            <a:r>
              <a:rPr kumimoji="1" lang="en-US" dirty="0"/>
              <a:t>2. Train longer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ABC27F-8A56-4A00-B2CE-A410117B3D57}"/>
              </a:ext>
            </a:extLst>
          </p:cNvPr>
          <p:cNvCxnSpPr>
            <a:stCxn id="7" idx="3"/>
          </p:cNvCxnSpPr>
          <p:nvPr/>
        </p:nvCxnSpPr>
        <p:spPr>
          <a:xfrm flipV="1">
            <a:off x="6188149" y="2115695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70F07C-82FD-429D-B6A4-C2821DB75A4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94074" y="2115696"/>
            <a:ext cx="1158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E55A03-3140-471D-A597-88F6D41B15C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17934" y="978195"/>
            <a:ext cx="0" cy="260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9EA528-E495-4CEC-96FF-F80E6FB7C273}"/>
              </a:ext>
            </a:extLst>
          </p:cNvPr>
          <p:cNvCxnSpPr/>
          <p:nvPr/>
        </p:nvCxnSpPr>
        <p:spPr>
          <a:xfrm flipH="1">
            <a:off x="5209953" y="978195"/>
            <a:ext cx="3607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A703E7-0C14-4FAA-B197-AA15CB569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20587" y="978195"/>
            <a:ext cx="0" cy="26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717369-2089-4E05-A194-233447B78882}"/>
              </a:ext>
            </a:extLst>
          </p:cNvPr>
          <p:cNvSpPr txBox="1"/>
          <p:nvPr/>
        </p:nvSpPr>
        <p:spPr>
          <a:xfrm>
            <a:off x="6602673" y="1756997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EDE4E35-58BA-4221-816D-E82265F87C4D}"/>
              </a:ext>
            </a:extLst>
          </p:cNvPr>
          <p:cNvSpPr/>
          <p:nvPr/>
        </p:nvSpPr>
        <p:spPr>
          <a:xfrm>
            <a:off x="4253024" y="3546812"/>
            <a:ext cx="1935125" cy="1754373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High </a:t>
            </a:r>
            <a:r>
              <a:rPr kumimoji="1" lang="en-US" sz="1700" dirty="0"/>
              <a:t>variance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31DBEF-342F-44FC-8E6F-CA4A381EFEBC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5220587" y="2992882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E86D87-4297-4221-817A-D7582847E8EC}"/>
              </a:ext>
            </a:extLst>
          </p:cNvPr>
          <p:cNvSpPr txBox="1"/>
          <p:nvPr/>
        </p:nvSpPr>
        <p:spPr>
          <a:xfrm>
            <a:off x="5241996" y="299288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8095F-9E13-4599-A410-7090723D1C85}"/>
              </a:ext>
            </a:extLst>
          </p:cNvPr>
          <p:cNvSpPr/>
          <p:nvPr/>
        </p:nvSpPr>
        <p:spPr>
          <a:xfrm>
            <a:off x="7627087" y="3589342"/>
            <a:ext cx="2381693" cy="16693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More data</a:t>
            </a:r>
          </a:p>
          <a:p>
            <a:r>
              <a:rPr kumimoji="1" lang="en-US" dirty="0"/>
              <a:t>2. Regularization </a:t>
            </a:r>
          </a:p>
          <a:p>
            <a:r>
              <a:rPr lang="en-US" dirty="0"/>
              <a:t>3. Try difference NN architecture</a:t>
            </a:r>
            <a:endParaRPr kumimoji="1"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0D3513-B951-4FC5-B57B-DB8E4A420528}"/>
              </a:ext>
            </a:extLst>
          </p:cNvPr>
          <p:cNvCxnSpPr>
            <a:stCxn id="29" idx="3"/>
          </p:cNvCxnSpPr>
          <p:nvPr/>
        </p:nvCxnSpPr>
        <p:spPr>
          <a:xfrm flipV="1">
            <a:off x="6188149" y="4423998"/>
            <a:ext cx="1339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4D5516-24CA-4657-BBFF-F43E23C7630F}"/>
              </a:ext>
            </a:extLst>
          </p:cNvPr>
          <p:cNvSpPr txBox="1"/>
          <p:nvPr/>
        </p:nvSpPr>
        <p:spPr>
          <a:xfrm>
            <a:off x="6602673" y="40440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EF63C2-5A72-40F2-86D1-DAB95F72EEB4}"/>
              </a:ext>
            </a:extLst>
          </p:cNvPr>
          <p:cNvCxnSpPr>
            <a:stCxn id="33" idx="3"/>
          </p:cNvCxnSpPr>
          <p:nvPr/>
        </p:nvCxnSpPr>
        <p:spPr>
          <a:xfrm>
            <a:off x="10008780" y="4423998"/>
            <a:ext cx="453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C5E08A-4323-4F08-9F44-7AA849379651}"/>
              </a:ext>
            </a:extLst>
          </p:cNvPr>
          <p:cNvCxnSpPr/>
          <p:nvPr/>
        </p:nvCxnSpPr>
        <p:spPr>
          <a:xfrm flipV="1">
            <a:off x="10462437" y="978195"/>
            <a:ext cx="0" cy="343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D9B7C8-C72E-4825-8545-52CE77095760}"/>
              </a:ext>
            </a:extLst>
          </p:cNvPr>
          <p:cNvCxnSpPr/>
          <p:nvPr/>
        </p:nvCxnSpPr>
        <p:spPr>
          <a:xfrm>
            <a:off x="8817933" y="978195"/>
            <a:ext cx="1644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3B0479-7FC1-4CA9-BD72-8E4270CA8A58}"/>
              </a:ext>
            </a:extLst>
          </p:cNvPr>
          <p:cNvCxnSpPr/>
          <p:nvPr/>
        </p:nvCxnSpPr>
        <p:spPr>
          <a:xfrm>
            <a:off x="5213498" y="5301185"/>
            <a:ext cx="0" cy="55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54A61-594C-4AD6-8EB1-776039AD6822}"/>
              </a:ext>
            </a:extLst>
          </p:cNvPr>
          <p:cNvSpPr/>
          <p:nvPr/>
        </p:nvSpPr>
        <p:spPr>
          <a:xfrm>
            <a:off x="4019106" y="5879805"/>
            <a:ext cx="2381693" cy="733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96303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 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Regularizations</a:t>
            </a:r>
            <a:r>
              <a:rPr lang="en-US" sz="1600" dirty="0"/>
              <a:t> are techniques used to reduce the error by fitting a function appropriately on the given training set &amp; avoid overfitting.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Techniques: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Modify the loss function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Dropout</a:t>
            </a:r>
          </a:p>
          <a:p>
            <a:pPr marL="742864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Early stopping</a:t>
            </a:r>
          </a:p>
          <a:p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864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2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0868E-BCFF-4470-AA32-2E6DA01A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13063"/>
            <a:ext cx="11429999" cy="749165"/>
          </a:xfrm>
        </p:spPr>
        <p:txBody>
          <a:bodyPr/>
          <a:lstStyle/>
          <a:p>
            <a:r>
              <a:rPr lang="en-US" dirty="0"/>
              <a:t>1.4 Regularizing: modify the loss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3A026-02F6-45FC-ADC1-27EB9E77A652}"/>
              </a:ext>
            </a:extLst>
          </p:cNvPr>
          <p:cNvSpPr/>
          <p:nvPr/>
        </p:nvSpPr>
        <p:spPr>
          <a:xfrm>
            <a:off x="320041" y="1005840"/>
            <a:ext cx="10759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Add regularization terms: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L1 &amp; L2 regularization:</a:t>
            </a:r>
          </a:p>
          <a:p>
            <a:endParaRPr lang="en-US" sz="16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395D23C-3664-482E-9903-FC41BBC6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683" y="1313414"/>
            <a:ext cx="2359154" cy="6858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C1F0C6-523E-438D-857A-D340B8D1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42473"/>
              </p:ext>
            </p:extLst>
          </p:nvPr>
        </p:nvGraphicFramePr>
        <p:xfrm>
          <a:off x="751839" y="2080592"/>
          <a:ext cx="10662921" cy="155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1">
                  <a:extLst>
                    <a:ext uri="{9D8B030D-6E8A-4147-A177-3AD203B41FA5}">
                      <a16:colId xmlns:a16="http://schemas.microsoft.com/office/drawing/2014/main" val="2664129911"/>
                    </a:ext>
                  </a:extLst>
                </a:gridCol>
                <a:gridCol w="4145280">
                  <a:extLst>
                    <a:ext uri="{9D8B030D-6E8A-4147-A177-3AD203B41FA5}">
                      <a16:colId xmlns:a16="http://schemas.microsoft.com/office/drawing/2014/main" val="1971440215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3492371171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4597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r>
                        <a:rPr lang="en-US" dirty="0"/>
                        <a:t>The penalty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value of 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67213"/>
                  </a:ext>
                </a:extLst>
              </a:tr>
              <a:tr h="746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5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39053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brand">
      <a:dk1>
        <a:srgbClr val="000000"/>
      </a:dk1>
      <a:lt1>
        <a:srgbClr val="FFFFFF"/>
      </a:lt1>
      <a:dk2>
        <a:srgbClr val="7F7F7F"/>
      </a:dk2>
      <a:lt2>
        <a:srgbClr val="E5E5E5"/>
      </a:lt2>
      <a:accent1>
        <a:srgbClr val="0064D2"/>
      </a:accent1>
      <a:accent2>
        <a:srgbClr val="64AFE1"/>
      </a:accent2>
      <a:accent3>
        <a:srgbClr val="A0A0A5"/>
      </a:accent3>
      <a:accent4>
        <a:srgbClr val="644080"/>
      </a:accent4>
      <a:accent5>
        <a:srgbClr val="CECED0"/>
      </a:accent5>
      <a:accent6>
        <a:srgbClr val="FA9628"/>
      </a:accent6>
      <a:hlink>
        <a:srgbClr val="E61E1E"/>
      </a:hlink>
      <a:folHlink>
        <a:srgbClr val="FA9628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80824_PPT_Template_16x9_EN.pptx" id="{90B39043-A2BF-497E-A5E5-E0B3911DBB51}" vid="{B042C13B-432E-401A-8DAF-F5537FB4CC7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180924_PPT_Template_16x9_EN</Template>
  <TotalTime>0</TotalTime>
  <Words>1617</Words>
  <Application>Microsoft Office PowerPoint</Application>
  <PresentationFormat>Widescreen</PresentationFormat>
  <Paragraphs>263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Courier New</vt:lpstr>
      <vt:lpstr>Segoe UI</vt:lpstr>
      <vt:lpstr>Wingdings</vt:lpstr>
      <vt:lpstr>テーマ1</vt:lpstr>
      <vt:lpstr>Improving Deep Neural Networks </vt:lpstr>
      <vt:lpstr>Contents</vt:lpstr>
      <vt:lpstr>Practical Aspects of Deep Learning</vt:lpstr>
      <vt:lpstr>1.1 Train / Dev / Test sets</vt:lpstr>
      <vt:lpstr>1.2 Bias/Variance (1)</vt:lpstr>
      <vt:lpstr>1.2 Bias/Variance (2)</vt:lpstr>
      <vt:lpstr>1.3 Basic recipe for machine learning </vt:lpstr>
      <vt:lpstr>1.4 Regularizing (1)</vt:lpstr>
      <vt:lpstr>1.4 Regularizing: modify the loss function</vt:lpstr>
      <vt:lpstr>1.4 Regularizing: modify the loss function (2)</vt:lpstr>
      <vt:lpstr>1.4 Regularizing (3)</vt:lpstr>
      <vt:lpstr>1.4 Regularization: Dropout</vt:lpstr>
      <vt:lpstr>1.4 Regularization: Other methods</vt:lpstr>
      <vt:lpstr>Optimization Algorithms</vt:lpstr>
      <vt:lpstr>2.1 Mini-batch Gradient Descent (1)</vt:lpstr>
      <vt:lpstr>2.1 Mini-batch Gradient Descent (2)</vt:lpstr>
      <vt:lpstr>2.2 Exponentially Weighted Averages</vt:lpstr>
      <vt:lpstr>2.3 Bias Correction in Exponentially Weighted Averages</vt:lpstr>
      <vt:lpstr>2.4 Gradient Descent with Momentum </vt:lpstr>
      <vt:lpstr>2.5 RMSProp</vt:lpstr>
      <vt:lpstr>2.6 Adam Optimization Algorithms</vt:lpstr>
      <vt:lpstr>2.7 Learning Rate Decay &amp; The Problem of Local Optimal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/>
  <cp:lastModifiedBy/>
  <cp:revision>2</cp:revision>
  <dcterms:created xsi:type="dcterms:W3CDTF">2018-08-24T12:57:06Z</dcterms:created>
  <dcterms:modified xsi:type="dcterms:W3CDTF">2021-10-13T11:03:51Z</dcterms:modified>
</cp:coreProperties>
</file>