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22"/>
  </p:notesMasterIdLst>
  <p:handoutMasterIdLst>
    <p:handoutMasterId r:id="rId23"/>
  </p:handoutMasterIdLst>
  <p:sldIdLst>
    <p:sldId id="965" r:id="rId2"/>
    <p:sldId id="1529" r:id="rId3"/>
    <p:sldId id="1048" r:id="rId4"/>
    <p:sldId id="1590" r:id="rId5"/>
    <p:sldId id="1259" r:id="rId6"/>
    <p:sldId id="1591" r:id="rId7"/>
    <p:sldId id="1593" r:id="rId8"/>
    <p:sldId id="1606" r:id="rId9"/>
    <p:sldId id="1595" r:id="rId10"/>
    <p:sldId id="1594" r:id="rId11"/>
    <p:sldId id="1597" r:id="rId12"/>
    <p:sldId id="1598" r:id="rId13"/>
    <p:sldId id="1605" r:id="rId14"/>
    <p:sldId id="1599" r:id="rId15"/>
    <p:sldId id="1600" r:id="rId16"/>
    <p:sldId id="1601" r:id="rId17"/>
    <p:sldId id="1602" r:id="rId18"/>
    <p:sldId id="1603" r:id="rId19"/>
    <p:sldId id="1604" r:id="rId20"/>
    <p:sldId id="982" r:id="rId21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6733" autoAdjust="0"/>
  </p:normalViewPr>
  <p:slideViewPr>
    <p:cSldViewPr snapToGrid="0">
      <p:cViewPr>
        <p:scale>
          <a:sx n="125" d="100"/>
          <a:sy n="125" d="100"/>
        </p:scale>
        <p:origin x="138" y="-240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luan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giup</a:t>
            </a:r>
            <a:r>
              <a:rPr lang="en-US" dirty="0"/>
              <a:t> tang toc do train model -&gt; tang toc qua </a:t>
            </a:r>
            <a:r>
              <a:rPr lang="en-US" dirty="0" err="1"/>
              <a:t>trinh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5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FontTx/>
              <a:buNone/>
            </a:pPr>
            <a:r>
              <a:rPr lang="en-US" dirty="0"/>
              <a:t>2)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8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FontTx/>
              <a:buNone/>
            </a:pPr>
            <a:r>
              <a:rPr lang="en-US" dirty="0"/>
              <a:t>2)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33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9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9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0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95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29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5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(process): start idea (identify problems, proposal algorithms, design 1 </a:t>
            </a:r>
            <a:r>
              <a:rPr lang="en-US" dirty="0" err="1"/>
              <a:t>nn</a:t>
            </a:r>
            <a:r>
              <a:rPr lang="en-US" dirty="0"/>
              <a:t>(input, output)) -&gt; implement -&gt; run &amp; experiment get a result tell how well this particular networks or config. Try to find better neural network for application.</a:t>
            </a:r>
          </a:p>
          <a:p>
            <a:r>
              <a:rPr lang="en-US" dirty="0"/>
              <a:t>=&gt; Goals (stop position): </a:t>
            </a:r>
            <a:r>
              <a:rPr lang="en-US" b="1" dirty="0"/>
              <a:t>generalization ~ ability to perform well on previously unobserved inputs</a:t>
            </a:r>
            <a:endParaRPr lang="en-US" dirty="0"/>
          </a:p>
          <a:p>
            <a:r>
              <a:rPr lang="en-US" dirty="0"/>
              <a:t>+ (?)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solve: setting dataset can make u more efficient.</a:t>
            </a:r>
          </a:p>
          <a:p>
            <a:pPr marL="0" indent="0">
              <a:buFontTx/>
              <a:buNone/>
            </a:pPr>
            <a:r>
              <a:rPr lang="en-US" dirty="0"/>
              <a:t>3) Why ?</a:t>
            </a:r>
          </a:p>
          <a:p>
            <a:pPr marL="0" indent="0">
              <a:buFontTx/>
              <a:buNone/>
            </a:pPr>
            <a:r>
              <a:rPr lang="en-US" dirty="0"/>
              <a:t>+ same distribution: 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sz="1200" dirty="0"/>
              <a:t>+ spread /</a:t>
            </a:r>
            <a:r>
              <a:rPr lang="en-US" sz="1200" dirty="0" err="1"/>
              <a:t>spét</a:t>
            </a:r>
            <a:r>
              <a:rPr lang="en-US" sz="1200" dirty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Bias: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t.binh</a:t>
            </a:r>
            <a:r>
              <a:rPr lang="en-US" dirty="0"/>
              <a:t> du doan of model &amp;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dang co du doan</a:t>
            </a:r>
          </a:p>
          <a:p>
            <a:pPr marL="0" indent="0">
              <a:buNone/>
            </a:pPr>
            <a:r>
              <a:rPr lang="en-US" dirty="0"/>
              <a:t>+ Variance: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(co cum/phan tan)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too focus training data &amp; k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tong quat</a:t>
            </a:r>
          </a:p>
          <a:p>
            <a:pPr marL="0" indent="0">
              <a:buNone/>
            </a:pPr>
            <a:r>
              <a:rPr lang="en-US" dirty="0"/>
              <a:t>2) 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 Model more complexity, 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+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  <a:p>
            <a:pPr marL="0" indent="0">
              <a:buFontTx/>
              <a:buNone/>
            </a:pPr>
            <a:r>
              <a:rPr lang="en-US" dirty="0"/>
              <a:t>3) How ?</a:t>
            </a:r>
          </a:p>
          <a:p>
            <a:pPr marL="0" indent="0">
              <a:buFontTx/>
              <a:buNone/>
            </a:pPr>
            <a:r>
              <a:rPr lang="en-US" dirty="0"/>
              <a:t>+ How to fix ?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features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bac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d.thuc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theta &amp; </a:t>
            </a:r>
            <a:r>
              <a:rPr lang="en-US" dirty="0" err="1"/>
              <a:t>giu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all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Recipe: formula</a:t>
            </a:r>
          </a:p>
          <a:p>
            <a:r>
              <a:rPr lang="en-US" dirty="0"/>
              <a:t>Goal: both low bias &amp; low </a:t>
            </a:r>
            <a:r>
              <a:rPr lang="en-US" dirty="0" err="1"/>
              <a:t>variane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8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neu </a:t>
            </a:r>
            <a:r>
              <a:rPr lang="en-US" dirty="0" err="1"/>
              <a:t>k.niem</a:t>
            </a:r>
            <a:r>
              <a:rPr lang="en-US" dirty="0"/>
              <a:t> regularizations -&gt; results: simpler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 the error ? </a:t>
            </a:r>
          </a:p>
          <a:p>
            <a:pPr marL="171450" indent="-171450">
              <a:buFontTx/>
              <a:buChar char="-"/>
            </a:pPr>
            <a:r>
              <a:rPr lang="en-US" dirty="0"/>
              <a:t>Avoid overfitting ? </a:t>
            </a:r>
          </a:p>
          <a:p>
            <a:pPr marL="0" indent="0">
              <a:buFontTx/>
              <a:buNone/>
            </a:pPr>
            <a:r>
              <a:rPr lang="en-US" dirty="0"/>
              <a:t>+ mot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regularization pho bien </a:t>
            </a:r>
            <a:r>
              <a:rPr lang="en-US" dirty="0" err="1"/>
              <a:t>nhat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- R():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/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den do </a:t>
            </a:r>
            <a:r>
              <a:rPr lang="en-US" dirty="0" err="1"/>
              <a:t>phuc</a:t>
            </a:r>
            <a:r>
              <a:rPr lang="en-US" dirty="0"/>
              <a:t> tap </a:t>
            </a:r>
            <a:r>
              <a:rPr lang="en-US" dirty="0" err="1"/>
              <a:t>cua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biet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L1 &amp; L2: the penalty terms</a:t>
            </a:r>
          </a:p>
          <a:p>
            <a:pPr marL="0" indent="0">
              <a:buNone/>
            </a:pPr>
            <a:r>
              <a:rPr lang="en-US" dirty="0"/>
              <a:t>- l1: tong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Tuyet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w</a:t>
            </a:r>
          </a:p>
          <a:p>
            <a:pPr marL="171450" indent="-171450">
              <a:buFontTx/>
              <a:buChar char="-"/>
            </a:pPr>
            <a:r>
              <a:rPr lang="en-US" dirty="0"/>
              <a:t>l2: tong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can bac 2 </a:t>
            </a:r>
            <a:r>
              <a:rPr lang="en-US" dirty="0" err="1"/>
              <a:t>cua</a:t>
            </a:r>
            <a:r>
              <a:rPr lang="en-US" dirty="0"/>
              <a:t> w</a:t>
            </a:r>
          </a:p>
          <a:p>
            <a:pPr marL="0" indent="0">
              <a:buFontTx/>
              <a:buNone/>
            </a:pPr>
            <a:r>
              <a:rPr lang="en-US" dirty="0"/>
              <a:t>? Why cost function</a:t>
            </a:r>
          </a:p>
          <a:p>
            <a:pPr marL="0" indent="0">
              <a:buFontTx/>
              <a:buNone/>
            </a:pPr>
            <a:r>
              <a:rPr lang="en-US" dirty="0"/>
              <a:t>? Why “the penalty term”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00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Why regularization help reduce overfitting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05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4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" y="0"/>
            <a:ext cx="11429999" cy="749165"/>
          </a:xfrm>
          <a:prstGeom prst="rect">
            <a:avLst/>
          </a:prstGeom>
          <a:noFill/>
        </p:spPr>
        <p:txBody>
          <a:bodyPr wrap="square" lIns="468000" tIns="107980" rIns="0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20XX Toshiba XXX Corporation 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  <p:sldLayoutId id="214748385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Improving Deep Neural Networks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 dirty="0"/>
              <a:t>2021-10-05</a:t>
            </a:r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Neural Networks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924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 allows us to efficiently compute on </a:t>
            </a:r>
            <a:r>
              <a:rPr lang="en-US" sz="1600" i="1" dirty="0"/>
              <a:t>m </a:t>
            </a:r>
            <a:r>
              <a:rPr lang="en-US" sz="1600" dirty="0"/>
              <a:t>examples. Consider m=5,000,000: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Batch: all datasets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Mini-batch: subsets of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Batch=5*10^6 ; mini-batch=1000; number of  </a:t>
            </a:r>
            <a:br>
              <a:rPr lang="en-US" sz="1600" dirty="0"/>
            </a:br>
            <a:r>
              <a:rPr lang="en-US" sz="1600" dirty="0"/>
              <a:t>batches = 5000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Mini-batch Gradient Descent: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Run the gradient descent on the mini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algorithms pseudo code: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56D2E9-3CEB-4A22-9AB1-F4ADD1B9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08" y="1379914"/>
            <a:ext cx="5296156" cy="9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5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27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109500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2.3 Bias Correction in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257740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2.4 Gradient Descent with Momentum </a:t>
            </a:r>
          </a:p>
        </p:txBody>
      </p:sp>
    </p:spTree>
    <p:extLst>
      <p:ext uri="{BB962C8B-B14F-4D97-AF65-F5344CB8AC3E}">
        <p14:creationId xmlns:p14="http://schemas.microsoft.com/office/powerpoint/2010/main" val="355811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RMSProp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2.6 Adam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51798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2.7 Learning Rate Decay &amp; The Problem of Local Optimal</a:t>
            </a:r>
          </a:p>
        </p:txBody>
      </p:sp>
    </p:spTree>
    <p:extLst>
      <p:ext uri="{BB962C8B-B14F-4D97-AF65-F5344CB8AC3E}">
        <p14:creationId xmlns:p14="http://schemas.microsoft.com/office/powerpoint/2010/main" val="296533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Optimization Algorithms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973084"/>
          </a:xfrm>
        </p:spPr>
        <p:txBody>
          <a:bodyPr/>
          <a:lstStyle/>
          <a:p>
            <a:pPr algn="l"/>
            <a:r>
              <a:rPr lang="en-US" altLang="en-US" dirty="0"/>
              <a:t>Hyperparameter Tuning, Batch Normalization</a:t>
            </a:r>
            <a:br>
              <a:rPr lang="en-US" altLang="en-US" dirty="0"/>
            </a:br>
            <a:r>
              <a:rPr lang="en-US" altLang="en-US" dirty="0"/>
              <a:t>and Programming Frameworks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Train / Dev / Test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BF67-A279-48BF-9093-0666BC76B425}"/>
              </a:ext>
            </a:extLst>
          </p:cNvPr>
          <p:cNvSpPr/>
          <p:nvPr/>
        </p:nvSpPr>
        <p:spPr>
          <a:xfrm>
            <a:off x="381000" y="1127345"/>
            <a:ext cx="734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Applied Machine Learning (ML) is a highly iterative process. </a:t>
            </a:r>
          </a:p>
          <a:p>
            <a:pPr marL="800014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model generalization.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Splitting into train, dev &amp; test sets: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Training sets: to build model.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sets (validation sets): to optimize hyperparameters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sets: try &amp; evaluate.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Notes: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&amp; test set from same distribution.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trend on the ratio of splitting the models: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100 ≤ #datasets ≤ 10^6 =&gt; 60%/20%/20%.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#datasets ≥ 10^6 =&gt; 98%/1%/1%.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factors determining ML’s ability: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training error small.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gap between training &amp; test error small.</a:t>
            </a:r>
            <a:br>
              <a:rPr lang="en-US" sz="2000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93EEF0-E247-4B98-9A76-E889B91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39" y="999985"/>
            <a:ext cx="3937860" cy="2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Definition: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Bias</a:t>
            </a:r>
            <a:r>
              <a:rPr lang="en-US" sz="1600" dirty="0"/>
              <a:t>: the difference between the average prediction &amp; the correct value.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Variance</a:t>
            </a:r>
            <a:r>
              <a:rPr lang="en-US" sz="1600" dirty="0"/>
              <a:t>: the </a:t>
            </a:r>
            <a:r>
              <a:rPr lang="en-US" sz="1600" i="1" dirty="0"/>
              <a:t>variability</a:t>
            </a:r>
            <a:r>
              <a:rPr lang="en-US" sz="1600" dirty="0"/>
              <a:t> of model prediction for a given data point which tells spread of our data.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0" y="2760869"/>
            <a:ext cx="742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Problems: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Overfitting: </a:t>
            </a:r>
            <a:r>
              <a:rPr lang="en-US" sz="1600" dirty="0"/>
              <a:t>occurs when the gap between the training error &amp; test error is too large.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</a:t>
            </a:r>
            <a:r>
              <a:rPr lang="en-US" sz="1600" dirty="0"/>
              <a:t>: occurs when the model is not able to obtain a sufficiently low error value on the training set.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The bias variance trade-off</a:t>
            </a:r>
            <a:r>
              <a:rPr lang="en-US" sz="1600" dirty="0"/>
              <a:t>:  try to find a good balance between bias &amp; variance such that it minimizes the total error:</a:t>
            </a:r>
            <a:endParaRPr lang="en-US" sz="1600" b="1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DE9E24B-5411-426E-8976-DD2593E1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7" y="1790471"/>
            <a:ext cx="427732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445765" cy="733646"/>
          </a:xfrm>
        </p:spPr>
        <p:txBody>
          <a:bodyPr/>
          <a:lstStyle/>
          <a:p>
            <a:r>
              <a:rPr lang="en-US" dirty="0"/>
              <a:t>1.3 Basic recipe for machine learning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78D48-507F-42EA-8E03-589F1526EEF3}"/>
              </a:ext>
            </a:extLst>
          </p:cNvPr>
          <p:cNvSpPr/>
          <p:nvPr/>
        </p:nvSpPr>
        <p:spPr>
          <a:xfrm>
            <a:off x="712381" y="1281040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having trained an initial model</a:t>
            </a:r>
            <a:endParaRPr kumimoji="1"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58C559-55CC-4F83-AC4D-3FBA7358D34B}"/>
              </a:ext>
            </a:extLst>
          </p:cNvPr>
          <p:cNvSpPr/>
          <p:nvPr/>
        </p:nvSpPr>
        <p:spPr>
          <a:xfrm>
            <a:off x="4253024" y="1238509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4555C-A82A-47D8-8D07-7755F0EC273A}"/>
              </a:ext>
            </a:extLst>
          </p:cNvPr>
          <p:cNvSpPr/>
          <p:nvPr/>
        </p:nvSpPr>
        <p:spPr>
          <a:xfrm>
            <a:off x="7627087" y="1238509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Try bigger network</a:t>
            </a:r>
          </a:p>
          <a:p>
            <a:r>
              <a:rPr kumimoji="1" lang="en-US" dirty="0"/>
              <a:t>2. Train longer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BC27F-8A56-4A00-B2CE-A410117B3D57}"/>
              </a:ext>
            </a:extLst>
          </p:cNvPr>
          <p:cNvCxnSpPr>
            <a:stCxn id="7" idx="3"/>
          </p:cNvCxnSpPr>
          <p:nvPr/>
        </p:nvCxnSpPr>
        <p:spPr>
          <a:xfrm flipV="1">
            <a:off x="6188149" y="2115695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0F07C-82FD-429D-B6A4-C2821DB75A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94074" y="2115696"/>
            <a:ext cx="115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55A03-3140-471D-A597-88F6D41B15C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17934" y="978195"/>
            <a:ext cx="0" cy="2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EA528-E495-4CEC-96FF-F80E6FB7C273}"/>
              </a:ext>
            </a:extLst>
          </p:cNvPr>
          <p:cNvCxnSpPr/>
          <p:nvPr/>
        </p:nvCxnSpPr>
        <p:spPr>
          <a:xfrm flipH="1">
            <a:off x="5209953" y="978195"/>
            <a:ext cx="360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703E7-0C14-4FAA-B197-AA15CB569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20587" y="978195"/>
            <a:ext cx="0" cy="26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717369-2089-4E05-A194-233447B78882}"/>
              </a:ext>
            </a:extLst>
          </p:cNvPr>
          <p:cNvSpPr txBox="1"/>
          <p:nvPr/>
        </p:nvSpPr>
        <p:spPr>
          <a:xfrm>
            <a:off x="6602673" y="1756997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DE4E35-58BA-4221-816D-E82265F87C4D}"/>
              </a:ext>
            </a:extLst>
          </p:cNvPr>
          <p:cNvSpPr/>
          <p:nvPr/>
        </p:nvSpPr>
        <p:spPr>
          <a:xfrm>
            <a:off x="4253024" y="3546812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</a:t>
            </a:r>
            <a:r>
              <a:rPr kumimoji="1" lang="en-US" sz="1700" dirty="0"/>
              <a:t>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1DBEF-342F-44FC-8E6F-CA4A381EFEB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5220587" y="2992882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86D87-4297-4221-817A-D7582847E8EC}"/>
              </a:ext>
            </a:extLst>
          </p:cNvPr>
          <p:cNvSpPr txBox="1"/>
          <p:nvPr/>
        </p:nvSpPr>
        <p:spPr>
          <a:xfrm>
            <a:off x="5241996" y="29928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8095F-9E13-4599-A410-7090723D1C85}"/>
              </a:ext>
            </a:extLst>
          </p:cNvPr>
          <p:cNvSpPr/>
          <p:nvPr/>
        </p:nvSpPr>
        <p:spPr>
          <a:xfrm>
            <a:off x="7627087" y="3589342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More data</a:t>
            </a:r>
          </a:p>
          <a:p>
            <a:r>
              <a:rPr kumimoji="1" lang="en-US" dirty="0"/>
              <a:t>2. Regularization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0D3513-B951-4FC5-B57B-DB8E4A420528}"/>
              </a:ext>
            </a:extLst>
          </p:cNvPr>
          <p:cNvCxnSpPr>
            <a:stCxn id="29" idx="3"/>
          </p:cNvCxnSpPr>
          <p:nvPr/>
        </p:nvCxnSpPr>
        <p:spPr>
          <a:xfrm flipV="1">
            <a:off x="6188149" y="4423998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4D5516-24CA-4657-BBFF-F43E23C7630F}"/>
              </a:ext>
            </a:extLst>
          </p:cNvPr>
          <p:cNvSpPr txBox="1"/>
          <p:nvPr/>
        </p:nvSpPr>
        <p:spPr>
          <a:xfrm>
            <a:off x="6602673" y="40440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F63C2-5A72-40F2-86D1-DAB95F72EEB4}"/>
              </a:ext>
            </a:extLst>
          </p:cNvPr>
          <p:cNvCxnSpPr>
            <a:stCxn id="33" idx="3"/>
          </p:cNvCxnSpPr>
          <p:nvPr/>
        </p:nvCxnSpPr>
        <p:spPr>
          <a:xfrm>
            <a:off x="10008780" y="4423998"/>
            <a:ext cx="45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5E08A-4323-4F08-9F44-7AA849379651}"/>
              </a:ext>
            </a:extLst>
          </p:cNvPr>
          <p:cNvCxnSpPr/>
          <p:nvPr/>
        </p:nvCxnSpPr>
        <p:spPr>
          <a:xfrm flipV="1">
            <a:off x="10462437" y="978195"/>
            <a:ext cx="0" cy="34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9B7C8-C72E-4825-8545-52CE77095760}"/>
              </a:ext>
            </a:extLst>
          </p:cNvPr>
          <p:cNvCxnSpPr/>
          <p:nvPr/>
        </p:nvCxnSpPr>
        <p:spPr>
          <a:xfrm>
            <a:off x="8817933" y="978195"/>
            <a:ext cx="1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3B0479-7FC1-4CA9-BD72-8E4270CA8A58}"/>
              </a:ext>
            </a:extLst>
          </p:cNvPr>
          <p:cNvCxnSpPr/>
          <p:nvPr/>
        </p:nvCxnSpPr>
        <p:spPr>
          <a:xfrm>
            <a:off x="5213498" y="5301185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54A61-594C-4AD6-8EB1-776039AD6822}"/>
              </a:ext>
            </a:extLst>
          </p:cNvPr>
          <p:cNvSpPr/>
          <p:nvPr/>
        </p:nvSpPr>
        <p:spPr>
          <a:xfrm>
            <a:off x="4019106" y="5879805"/>
            <a:ext cx="2381693" cy="733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Regularizations</a:t>
            </a:r>
            <a:r>
              <a:rPr lang="en-US" sz="1600" dirty="0"/>
              <a:t> are techniques used to reduce the error by fitting a function appropriately on the given training set &amp; avoid overfitting.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Techniques: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Modify the loss function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Dropout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Early stopping</a:t>
            </a:r>
          </a:p>
          <a:p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28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Regularizing: modify the loss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Add regularization terms: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L1 &amp; L2 regularization:</a:t>
            </a:r>
          </a:p>
          <a:p>
            <a:endParaRPr lang="en-US" sz="16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395D23C-3664-482E-9903-FC41BBC6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83" y="1313414"/>
            <a:ext cx="2359154" cy="6858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DC1F0C6-523E-438D-857A-D340B8D14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42473"/>
              </p:ext>
            </p:extLst>
          </p:nvPr>
        </p:nvGraphicFramePr>
        <p:xfrm>
          <a:off x="751839" y="2080592"/>
          <a:ext cx="10662921" cy="155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1">
                  <a:extLst>
                    <a:ext uri="{9D8B030D-6E8A-4147-A177-3AD203B41FA5}">
                      <a16:colId xmlns:a16="http://schemas.microsoft.com/office/drawing/2014/main" val="2664129911"/>
                    </a:ext>
                  </a:extLst>
                </a:gridCol>
                <a:gridCol w="4145280">
                  <a:extLst>
                    <a:ext uri="{9D8B030D-6E8A-4147-A177-3AD203B41FA5}">
                      <a16:colId xmlns:a16="http://schemas.microsoft.com/office/drawing/2014/main" val="1971440215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3492371171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4597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/>
                        <a:t>The penalty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value of 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67213"/>
                  </a:ext>
                </a:extLst>
              </a:tr>
              <a:tr h="746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5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3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Implementation: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A52B1D-127E-4A09-9B92-51355455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84504"/>
              </p:ext>
            </p:extLst>
          </p:nvPr>
        </p:nvGraphicFramePr>
        <p:xfrm>
          <a:off x="1323340" y="1437898"/>
          <a:ext cx="10022840" cy="13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420">
                  <a:extLst>
                    <a:ext uri="{9D8B030D-6E8A-4147-A177-3AD203B41FA5}">
                      <a16:colId xmlns:a16="http://schemas.microsoft.com/office/drawing/2014/main" val="1446121590"/>
                    </a:ext>
                  </a:extLst>
                </a:gridCol>
                <a:gridCol w="5011420">
                  <a:extLst>
                    <a:ext uri="{9D8B030D-6E8A-4147-A177-3AD203B41FA5}">
                      <a16:colId xmlns:a16="http://schemas.microsoft.com/office/drawing/2014/main" val="2252565834"/>
                    </a:ext>
                  </a:extLst>
                </a:gridCol>
              </a:tblGrid>
              <a:tr h="614585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97802"/>
                  </a:ext>
                </a:extLst>
              </a:tr>
              <a:tr h="766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1252</Words>
  <Application>Microsoft Office PowerPoint</Application>
  <PresentationFormat>Widescreen</PresentationFormat>
  <Paragraphs>219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Courier New</vt:lpstr>
      <vt:lpstr>Segoe UI</vt:lpstr>
      <vt:lpstr>Wingdings</vt:lpstr>
      <vt:lpstr>テーマ1</vt:lpstr>
      <vt:lpstr>Improving Deep Neural Networks </vt:lpstr>
      <vt:lpstr>Contents</vt:lpstr>
      <vt:lpstr>Practical Aspects of Deep Learning</vt:lpstr>
      <vt:lpstr>1.1 Train / Dev / Test sets</vt:lpstr>
      <vt:lpstr>1.2 Bias/Variance (1)</vt:lpstr>
      <vt:lpstr>1.3 Basic recipe for machine learning </vt:lpstr>
      <vt:lpstr>1.4 Regularizing (1)</vt:lpstr>
      <vt:lpstr>1.4 Regularizing: modify the loss function</vt:lpstr>
      <vt:lpstr>1.4 Regularizing (3)</vt:lpstr>
      <vt:lpstr>1.4 Regularizing (3)</vt:lpstr>
      <vt:lpstr>Optimization Algorithms</vt:lpstr>
      <vt:lpstr>2.1 Mini-batch Gradient Descent (1)</vt:lpstr>
      <vt:lpstr>2.1 Mini-batch Gradient Descent (2)</vt:lpstr>
      <vt:lpstr>2.2 Exponentially Weighted Averages</vt:lpstr>
      <vt:lpstr>2.3 Bias Correction in Exponentially Weighted Averages</vt:lpstr>
      <vt:lpstr>2.4 Gradient Descent with Momentum </vt:lpstr>
      <vt:lpstr>2.5 RMSProp</vt:lpstr>
      <vt:lpstr>2.6 Adam Optimization Algorithms</vt:lpstr>
      <vt:lpstr>2.7 Learning Rate Decay &amp; The Problem of Local Optimal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2021-10-13T10:30:53Z</dcterms:modified>
</cp:coreProperties>
</file>