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 autoCompressPictures="0" bookmarkIdSeed="4">
  <p:sldMasterIdLst>
    <p:sldMasterId id="2147483829" r:id="rId1"/>
  </p:sldMasterIdLst>
  <p:notesMasterIdLst>
    <p:notesMasterId r:id="rId22"/>
  </p:notesMasterIdLst>
  <p:handoutMasterIdLst>
    <p:handoutMasterId r:id="rId23"/>
  </p:handoutMasterIdLst>
  <p:sldIdLst>
    <p:sldId id="965" r:id="rId2"/>
    <p:sldId id="1529" r:id="rId3"/>
    <p:sldId id="1048" r:id="rId4"/>
    <p:sldId id="1590" r:id="rId5"/>
    <p:sldId id="1259" r:id="rId6"/>
    <p:sldId id="1592" r:id="rId7"/>
    <p:sldId id="1591" r:id="rId8"/>
    <p:sldId id="1593" r:id="rId9"/>
    <p:sldId id="1595" r:id="rId10"/>
    <p:sldId id="1594" r:id="rId11"/>
    <p:sldId id="1597" r:id="rId12"/>
    <p:sldId id="1598" r:id="rId13"/>
    <p:sldId id="1605" r:id="rId14"/>
    <p:sldId id="1599" r:id="rId15"/>
    <p:sldId id="1600" r:id="rId16"/>
    <p:sldId id="1601" r:id="rId17"/>
    <p:sldId id="1602" r:id="rId18"/>
    <p:sldId id="1603" r:id="rId19"/>
    <p:sldId id="1604" r:id="rId20"/>
    <p:sldId id="982" r:id="rId21"/>
  </p:sldIdLst>
  <p:sldSz cx="12192000" cy="6858000"/>
  <p:notesSz cx="6799263" cy="9929813"/>
  <p:defaultTextStyle>
    <a:defPPr>
      <a:defRPr lang="ja-JP"/>
    </a:defPPr>
    <a:lvl1pPr marL="0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114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228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342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456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5570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2684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199798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6913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1E1E"/>
    <a:srgbClr val="FAD737"/>
    <a:srgbClr val="B94B00"/>
    <a:srgbClr val="644080"/>
    <a:srgbClr val="916E0F"/>
    <a:srgbClr val="505054"/>
    <a:srgbClr val="265C80"/>
    <a:srgbClr val="007580"/>
    <a:srgbClr val="AF8CC8"/>
    <a:srgbClr val="A0A0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41DE51-32EC-46C6-8162-8251A65D7986}" v="1" dt="2021-06-21T06:42:07.1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濃色スタイル 1 - アクセント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7CE84F3-28C3-443E-9E96-99CF82512B78}" styleName="濃色スタイル 1 - アクセント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929F9F4-4A8F-4326-A1B4-22849713DDAB}" styleName="濃色スタイル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76733" autoAdjust="0"/>
  </p:normalViewPr>
  <p:slideViewPr>
    <p:cSldViewPr snapToGrid="0">
      <p:cViewPr varScale="1">
        <p:scale>
          <a:sx n="66" d="100"/>
          <a:sy n="66" d="100"/>
        </p:scale>
        <p:origin x="1411" y="53"/>
      </p:cViewPr>
      <p:guideLst/>
    </p:cSldViewPr>
  </p:slideViewPr>
  <p:outlineViewPr>
    <p:cViewPr>
      <p:scale>
        <a:sx n="33" d="100"/>
        <a:sy n="33" d="100"/>
      </p:scale>
      <p:origin x="0" y="-211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0" d="100"/>
          <a:sy n="50" d="100"/>
        </p:scale>
        <p:origin x="289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B3149-E8DE-4273-B7FB-EDFEB61AC35F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EE7E6-CB3C-464D-9B0F-2338681C77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7210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6548A-C6CF-4C6A-8E66-898AA5274F21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7576B-81D0-4568-B3CF-C3F7AD81B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21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114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228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342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456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5570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2684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199798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6913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4713" cy="335121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7420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luan</a:t>
            </a:r>
            <a:r>
              <a:rPr lang="en-US" dirty="0"/>
              <a:t> </a:t>
            </a:r>
            <a:r>
              <a:rPr lang="en-US" dirty="0" err="1"/>
              <a:t>cac</a:t>
            </a:r>
            <a:r>
              <a:rPr lang="en-US" dirty="0"/>
              <a:t> </a:t>
            </a:r>
            <a:r>
              <a:rPr lang="en-US" dirty="0" err="1"/>
              <a:t>thuat</a:t>
            </a:r>
            <a:r>
              <a:rPr lang="en-US" dirty="0"/>
              <a:t> </a:t>
            </a:r>
            <a:r>
              <a:rPr lang="en-US" dirty="0" err="1"/>
              <a:t>toan</a:t>
            </a:r>
            <a:r>
              <a:rPr lang="en-US" dirty="0"/>
              <a:t> </a:t>
            </a:r>
            <a:r>
              <a:rPr lang="en-US" dirty="0" err="1"/>
              <a:t>toi</a:t>
            </a:r>
            <a:r>
              <a:rPr lang="en-US" dirty="0"/>
              <a:t> </a:t>
            </a:r>
            <a:r>
              <a:rPr lang="en-US" dirty="0" err="1"/>
              <a:t>uu</a:t>
            </a:r>
            <a:r>
              <a:rPr lang="en-US" dirty="0"/>
              <a:t> </a:t>
            </a:r>
            <a:r>
              <a:rPr lang="en-US" dirty="0" err="1"/>
              <a:t>giup</a:t>
            </a:r>
            <a:r>
              <a:rPr lang="en-US" dirty="0"/>
              <a:t> tang toc do train model -&gt; tang toc qua </a:t>
            </a:r>
            <a:r>
              <a:rPr lang="en-US" dirty="0" err="1"/>
              <a:t>trinh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650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What:</a:t>
            </a:r>
          </a:p>
          <a:p>
            <a:pPr marL="0" indent="0">
              <a:buNone/>
            </a:pPr>
            <a:r>
              <a:rPr lang="en-US" dirty="0"/>
              <a:t>+ vectorization: refers to Single Instruction &amp; Multiple Data (?). Nhung </a:t>
            </a:r>
            <a:r>
              <a:rPr lang="en-US" dirty="0" err="1"/>
              <a:t>khi</a:t>
            </a:r>
            <a:r>
              <a:rPr lang="en-US" dirty="0"/>
              <a:t> large data -&gt; take a huge processing time.</a:t>
            </a:r>
          </a:p>
          <a:p>
            <a:pPr marL="0" indent="0">
              <a:buNone/>
            </a:pPr>
            <a:r>
              <a:rPr lang="en-US" dirty="0"/>
              <a:t>+ gradient descent process:</a:t>
            </a:r>
          </a:p>
          <a:p>
            <a:pPr marL="171450" indent="-171450">
              <a:buFontTx/>
              <a:buChar char="-"/>
            </a:pPr>
            <a:r>
              <a:rPr lang="en-US" dirty="0"/>
              <a:t>Initialize start points theta_0.</a:t>
            </a:r>
          </a:p>
          <a:p>
            <a:pPr marL="171450" indent="-171450">
              <a:buFontTx/>
              <a:buChar char="-"/>
            </a:pPr>
            <a:r>
              <a:rPr lang="en-US" dirty="0"/>
              <a:t>Update theta (loop) – using all data points</a:t>
            </a:r>
          </a:p>
          <a:p>
            <a:pPr marL="0" indent="0">
              <a:buFontTx/>
              <a:buNone/>
            </a:pPr>
            <a:r>
              <a:rPr lang="en-US" dirty="0"/>
              <a:t>2) Why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684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What:</a:t>
            </a:r>
          </a:p>
          <a:p>
            <a:pPr marL="0" indent="0">
              <a:buNone/>
            </a:pPr>
            <a:r>
              <a:rPr lang="en-US" dirty="0"/>
              <a:t>+ vectorization: refers to Single Instruction &amp; Multiple Data (?). Nhung </a:t>
            </a:r>
            <a:r>
              <a:rPr lang="en-US" dirty="0" err="1"/>
              <a:t>khi</a:t>
            </a:r>
            <a:r>
              <a:rPr lang="en-US" dirty="0"/>
              <a:t> large data -&gt; take a huge processing time.</a:t>
            </a:r>
          </a:p>
          <a:p>
            <a:pPr marL="0" indent="0">
              <a:buNone/>
            </a:pPr>
            <a:r>
              <a:rPr lang="en-US" dirty="0"/>
              <a:t>+ gradient descent process:</a:t>
            </a:r>
          </a:p>
          <a:p>
            <a:pPr marL="171450" indent="-171450">
              <a:buFontTx/>
              <a:buChar char="-"/>
            </a:pPr>
            <a:r>
              <a:rPr lang="en-US" dirty="0"/>
              <a:t>Initialize start points theta_0.</a:t>
            </a:r>
          </a:p>
          <a:p>
            <a:pPr marL="171450" indent="-171450">
              <a:buFontTx/>
              <a:buChar char="-"/>
            </a:pPr>
            <a:r>
              <a:rPr lang="en-US" dirty="0"/>
              <a:t>Update theta (loop) – using all data points</a:t>
            </a:r>
          </a:p>
          <a:p>
            <a:pPr marL="0" indent="0">
              <a:buFontTx/>
              <a:buNone/>
            </a:pPr>
            <a:r>
              <a:rPr lang="en-US" dirty="0"/>
              <a:t>2) Why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3433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What:</a:t>
            </a:r>
          </a:p>
          <a:p>
            <a:pPr marL="0" indent="0">
              <a:buNone/>
            </a:pPr>
            <a:r>
              <a:rPr lang="en-US" dirty="0"/>
              <a:t>+ Overfitting:</a:t>
            </a:r>
          </a:p>
          <a:p>
            <a:pPr marL="0" indent="0">
              <a:buNone/>
            </a:pPr>
            <a:r>
              <a:rPr lang="en-US" dirty="0"/>
              <a:t>+ Solves: regularization or more training data.</a:t>
            </a:r>
          </a:p>
          <a:p>
            <a:pPr marL="0" indent="0">
              <a:buNone/>
            </a:pPr>
            <a:r>
              <a:rPr lang="en-US" dirty="0"/>
              <a:t>2) Why using ?</a:t>
            </a:r>
          </a:p>
          <a:p>
            <a:pPr marL="0" indent="0">
              <a:buNone/>
            </a:pPr>
            <a:r>
              <a:rPr lang="en-US" dirty="0"/>
              <a:t>+ regularization: </a:t>
            </a:r>
            <a:r>
              <a:rPr lang="en-US" dirty="0" err="1"/>
              <a:t>giam</a:t>
            </a:r>
            <a:r>
              <a:rPr lang="en-US" dirty="0"/>
              <a:t> so </a:t>
            </a:r>
            <a:r>
              <a:rPr lang="en-US" dirty="0" err="1"/>
              <a:t>luong</a:t>
            </a:r>
            <a:r>
              <a:rPr lang="en-US" dirty="0"/>
              <a:t>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59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What:</a:t>
            </a:r>
          </a:p>
          <a:p>
            <a:pPr marL="0" indent="0">
              <a:buNone/>
            </a:pPr>
            <a:r>
              <a:rPr lang="en-US" dirty="0"/>
              <a:t>+ Overfitting:</a:t>
            </a:r>
          </a:p>
          <a:p>
            <a:pPr marL="0" indent="0">
              <a:buNone/>
            </a:pPr>
            <a:r>
              <a:rPr lang="en-US" dirty="0"/>
              <a:t>+ Solves: regularization or more training data.</a:t>
            </a:r>
          </a:p>
          <a:p>
            <a:pPr marL="0" indent="0">
              <a:buNone/>
            </a:pPr>
            <a:r>
              <a:rPr lang="en-US" dirty="0"/>
              <a:t>2) Why using ?</a:t>
            </a:r>
          </a:p>
          <a:p>
            <a:pPr marL="0" indent="0">
              <a:buNone/>
            </a:pPr>
            <a:r>
              <a:rPr lang="en-US" dirty="0"/>
              <a:t>+ regularization: </a:t>
            </a:r>
            <a:r>
              <a:rPr lang="en-US" dirty="0" err="1"/>
              <a:t>giam</a:t>
            </a:r>
            <a:r>
              <a:rPr lang="en-US" dirty="0"/>
              <a:t> so </a:t>
            </a:r>
            <a:r>
              <a:rPr lang="en-US" dirty="0" err="1"/>
              <a:t>luong</a:t>
            </a:r>
            <a:r>
              <a:rPr lang="en-US" dirty="0"/>
              <a:t>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691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What:</a:t>
            </a:r>
          </a:p>
          <a:p>
            <a:pPr marL="0" indent="0">
              <a:buNone/>
            </a:pPr>
            <a:r>
              <a:rPr lang="en-US" dirty="0"/>
              <a:t>+ Overfitting:</a:t>
            </a:r>
          </a:p>
          <a:p>
            <a:pPr marL="0" indent="0">
              <a:buNone/>
            </a:pPr>
            <a:r>
              <a:rPr lang="en-US" dirty="0"/>
              <a:t>+ Solves: regularization or more training data.</a:t>
            </a:r>
          </a:p>
          <a:p>
            <a:pPr marL="0" indent="0">
              <a:buNone/>
            </a:pPr>
            <a:r>
              <a:rPr lang="en-US" dirty="0"/>
              <a:t>2) Why using ?</a:t>
            </a:r>
          </a:p>
          <a:p>
            <a:pPr marL="0" indent="0">
              <a:buNone/>
            </a:pPr>
            <a:r>
              <a:rPr lang="en-US" dirty="0"/>
              <a:t>+ regularization: </a:t>
            </a:r>
            <a:r>
              <a:rPr lang="en-US" dirty="0" err="1"/>
              <a:t>giam</a:t>
            </a:r>
            <a:r>
              <a:rPr lang="en-US" dirty="0"/>
              <a:t> so </a:t>
            </a:r>
            <a:r>
              <a:rPr lang="en-US" dirty="0" err="1"/>
              <a:t>luong</a:t>
            </a:r>
            <a:r>
              <a:rPr lang="en-US" dirty="0"/>
              <a:t>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3007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What:</a:t>
            </a:r>
          </a:p>
          <a:p>
            <a:pPr marL="0" indent="0">
              <a:buNone/>
            </a:pPr>
            <a:r>
              <a:rPr lang="en-US" dirty="0"/>
              <a:t>+ Overfitting:</a:t>
            </a:r>
          </a:p>
          <a:p>
            <a:pPr marL="0" indent="0">
              <a:buNone/>
            </a:pPr>
            <a:r>
              <a:rPr lang="en-US" dirty="0"/>
              <a:t>+ Solves: regularization or more training data.</a:t>
            </a:r>
          </a:p>
          <a:p>
            <a:pPr marL="0" indent="0">
              <a:buNone/>
            </a:pPr>
            <a:r>
              <a:rPr lang="en-US" dirty="0"/>
              <a:t>2) Why using ?</a:t>
            </a:r>
          </a:p>
          <a:p>
            <a:pPr marL="0" indent="0">
              <a:buNone/>
            </a:pPr>
            <a:r>
              <a:rPr lang="en-US" dirty="0"/>
              <a:t>+ regularization: </a:t>
            </a:r>
            <a:r>
              <a:rPr lang="en-US" dirty="0" err="1"/>
              <a:t>giam</a:t>
            </a:r>
            <a:r>
              <a:rPr lang="en-US" dirty="0"/>
              <a:t> so </a:t>
            </a:r>
            <a:r>
              <a:rPr lang="en-US" dirty="0" err="1"/>
              <a:t>luong</a:t>
            </a:r>
            <a:r>
              <a:rPr lang="en-US" dirty="0"/>
              <a:t>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7995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What:</a:t>
            </a:r>
          </a:p>
          <a:p>
            <a:pPr marL="0" indent="0">
              <a:buNone/>
            </a:pPr>
            <a:r>
              <a:rPr lang="en-US" dirty="0"/>
              <a:t>+ Overfitting:</a:t>
            </a:r>
          </a:p>
          <a:p>
            <a:pPr marL="0" indent="0">
              <a:buNone/>
            </a:pPr>
            <a:r>
              <a:rPr lang="en-US" dirty="0"/>
              <a:t>+ Solves: regularization or more training data.</a:t>
            </a:r>
          </a:p>
          <a:p>
            <a:pPr marL="0" indent="0">
              <a:buNone/>
            </a:pPr>
            <a:r>
              <a:rPr lang="en-US" dirty="0"/>
              <a:t>2) Why using ?</a:t>
            </a:r>
          </a:p>
          <a:p>
            <a:pPr marL="0" indent="0">
              <a:buNone/>
            </a:pPr>
            <a:r>
              <a:rPr lang="en-US" dirty="0"/>
              <a:t>+ regularization: </a:t>
            </a:r>
            <a:r>
              <a:rPr lang="en-US" dirty="0" err="1"/>
              <a:t>giam</a:t>
            </a:r>
            <a:r>
              <a:rPr lang="en-US" dirty="0"/>
              <a:t> so </a:t>
            </a:r>
            <a:r>
              <a:rPr lang="en-US" dirty="0" err="1"/>
              <a:t>luong</a:t>
            </a:r>
            <a:r>
              <a:rPr lang="en-US" dirty="0"/>
              <a:t>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4293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What:</a:t>
            </a:r>
          </a:p>
          <a:p>
            <a:pPr marL="0" indent="0">
              <a:buNone/>
            </a:pPr>
            <a:r>
              <a:rPr lang="en-US" dirty="0"/>
              <a:t>+ Overfitting:</a:t>
            </a:r>
          </a:p>
          <a:p>
            <a:pPr marL="0" indent="0">
              <a:buNone/>
            </a:pPr>
            <a:r>
              <a:rPr lang="en-US" dirty="0"/>
              <a:t>+ Solves: regularization or more training data.</a:t>
            </a:r>
          </a:p>
          <a:p>
            <a:pPr marL="0" indent="0">
              <a:buNone/>
            </a:pPr>
            <a:r>
              <a:rPr lang="en-US" dirty="0"/>
              <a:t>2) Why using ?</a:t>
            </a:r>
          </a:p>
          <a:p>
            <a:pPr marL="0" indent="0">
              <a:buNone/>
            </a:pPr>
            <a:r>
              <a:rPr lang="en-US" dirty="0"/>
              <a:t>+ regularization: </a:t>
            </a:r>
            <a:r>
              <a:rPr lang="en-US" dirty="0" err="1"/>
              <a:t>giam</a:t>
            </a:r>
            <a:r>
              <a:rPr lang="en-US" dirty="0"/>
              <a:t> so </a:t>
            </a:r>
            <a:r>
              <a:rPr lang="en-US" dirty="0" err="1"/>
              <a:t>luong</a:t>
            </a:r>
            <a:r>
              <a:rPr lang="en-US" dirty="0"/>
              <a:t>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551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4587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(process): start idea (identify problems, proposal algorithms, design 1 </a:t>
            </a:r>
            <a:r>
              <a:rPr lang="en-US" dirty="0" err="1"/>
              <a:t>nn</a:t>
            </a:r>
            <a:r>
              <a:rPr lang="en-US" dirty="0"/>
              <a:t>(input, output)) -&gt; implement -&gt; run &amp; experiment get a result tell how well this particular networks or config. Try to find better neural network for application.</a:t>
            </a:r>
          </a:p>
          <a:p>
            <a:r>
              <a:rPr lang="en-US" dirty="0"/>
              <a:t>=&gt; Goals (stop position): </a:t>
            </a:r>
            <a:r>
              <a:rPr lang="en-US" b="1" dirty="0"/>
              <a:t>generalization ~ ability to perform well on previously unobserved inputs</a:t>
            </a:r>
            <a:endParaRPr lang="en-US" dirty="0"/>
          </a:p>
          <a:p>
            <a:r>
              <a:rPr lang="en-US" dirty="0"/>
              <a:t>+ (?)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/>
              <a:t>solve: setting dataset can make u more efficient.</a:t>
            </a:r>
          </a:p>
          <a:p>
            <a:pPr marL="0" indent="0">
              <a:buFontTx/>
              <a:buNone/>
            </a:pPr>
            <a:r>
              <a:rPr lang="en-US" dirty="0"/>
              <a:t>3) Why ?</a:t>
            </a:r>
          </a:p>
          <a:p>
            <a:pPr marL="0" indent="0">
              <a:buFontTx/>
              <a:buNone/>
            </a:pPr>
            <a:r>
              <a:rPr lang="en-US" dirty="0"/>
              <a:t>+ same distribution: </a:t>
            </a:r>
          </a:p>
          <a:p>
            <a:pPr marL="0" indent="0">
              <a:buFontTx/>
              <a:buNone/>
            </a:pPr>
            <a:r>
              <a:rPr lang="en-US" dirty="0"/>
              <a:t>+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11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 </a:t>
            </a:r>
          </a:p>
          <a:p>
            <a:pPr marL="0" indent="0">
              <a:buNone/>
            </a:pPr>
            <a:r>
              <a:rPr lang="en-US" dirty="0"/>
              <a:t>+ high bias -&gt; models not focus training data &amp; oversimplifies the model.</a:t>
            </a:r>
          </a:p>
          <a:p>
            <a:pPr marL="0" indent="0">
              <a:buNone/>
            </a:pPr>
            <a:r>
              <a:rPr lang="en-US" dirty="0"/>
              <a:t>+ high variance -&gt; du lieu </a:t>
            </a:r>
            <a:r>
              <a:rPr lang="en-US" dirty="0" err="1"/>
              <a:t>thua</a:t>
            </a:r>
            <a:r>
              <a:rPr lang="en-US" dirty="0"/>
              <a:t> thot </a:t>
            </a:r>
          </a:p>
          <a:p>
            <a:pPr marL="0" indent="0">
              <a:buNone/>
            </a:pPr>
            <a:r>
              <a:rPr lang="en-US" dirty="0"/>
              <a:t>2) Why occur ?</a:t>
            </a:r>
          </a:p>
          <a:p>
            <a:pPr marL="0" indent="0">
              <a:buNone/>
            </a:pPr>
            <a:r>
              <a:rPr lang="en-US" dirty="0"/>
              <a:t>+ </a:t>
            </a:r>
            <a:r>
              <a:rPr lang="en-US" sz="1200" dirty="0"/>
              <a:t>capture: catch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+ overfitting: model learn the detail &amp; noise in the training data to extent that it negatively impacts the performance of the model on new data. Model more complexity, </a:t>
            </a:r>
          </a:p>
          <a:p>
            <a:pPr marL="0" indent="0">
              <a:buNone/>
            </a:pPr>
            <a:r>
              <a:rPr lang="en-US" dirty="0"/>
              <a:t>+ underfitting: model too simple.</a:t>
            </a:r>
          </a:p>
          <a:p>
            <a:pPr marL="0" indent="0">
              <a:buNone/>
            </a:pPr>
            <a:r>
              <a:rPr lang="en-US" dirty="0"/>
              <a:t>3)  Model’s capacity la kha </a:t>
            </a:r>
            <a:r>
              <a:rPr lang="en-US" dirty="0" err="1"/>
              <a:t>nang</a:t>
            </a:r>
            <a:r>
              <a:rPr lang="en-US" dirty="0"/>
              <a:t> model “fit” </a:t>
            </a:r>
            <a:r>
              <a:rPr lang="en-US" dirty="0" err="1"/>
              <a:t>nhieu</a:t>
            </a:r>
            <a:r>
              <a:rPr lang="en-US" dirty="0"/>
              <a:t> </a:t>
            </a:r>
            <a:r>
              <a:rPr lang="en-US" dirty="0" err="1"/>
              <a:t>loai</a:t>
            </a:r>
            <a:r>
              <a:rPr lang="en-US" dirty="0"/>
              <a:t> functions.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Low capacity -&gt; </a:t>
            </a:r>
            <a:r>
              <a:rPr lang="en-US" dirty="0" err="1"/>
              <a:t>kho</a:t>
            </a:r>
            <a:r>
              <a:rPr lang="en-US" dirty="0"/>
              <a:t> khan fit training data</a:t>
            </a:r>
          </a:p>
          <a:p>
            <a:pPr marL="171450" indent="-171450">
              <a:buFontTx/>
              <a:buChar char="-"/>
            </a:pPr>
            <a:r>
              <a:rPr lang="en-US" dirty="0"/>
              <a:t>High capacity -&gt; overfitting ~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nho</a:t>
            </a:r>
            <a:r>
              <a:rPr lang="en-US" dirty="0"/>
              <a:t> </a:t>
            </a:r>
            <a:r>
              <a:rPr lang="en-US" dirty="0" err="1"/>
              <a:t>cac</a:t>
            </a:r>
            <a:r>
              <a:rPr lang="en-US" dirty="0"/>
              <a:t> </a:t>
            </a:r>
            <a:r>
              <a:rPr lang="en-US" dirty="0" err="1"/>
              <a:t>dac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cua</a:t>
            </a:r>
            <a:r>
              <a:rPr lang="en-US" dirty="0"/>
              <a:t> training data ma k </a:t>
            </a:r>
            <a:r>
              <a:rPr lang="en-US" dirty="0" err="1"/>
              <a:t>hieu</a:t>
            </a:r>
            <a:r>
              <a:rPr lang="en-US" dirty="0"/>
              <a:t> qua </a:t>
            </a:r>
            <a:r>
              <a:rPr lang="en-US" dirty="0" err="1"/>
              <a:t>tren</a:t>
            </a:r>
            <a:r>
              <a:rPr lang="en-US" dirty="0"/>
              <a:t> test 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649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 ? </a:t>
            </a:r>
          </a:p>
          <a:p>
            <a:pPr marL="0" indent="0">
              <a:buNone/>
            </a:pPr>
            <a:r>
              <a:rPr lang="en-US" dirty="0"/>
              <a:t>+ control the capacity of learning algorithm = choosing “hypothesis space”.</a:t>
            </a:r>
          </a:p>
          <a:p>
            <a:pPr marL="171450" indent="-171450">
              <a:buFontTx/>
              <a:buChar char="-"/>
            </a:pPr>
            <a:r>
              <a:rPr lang="en-US" dirty="0"/>
              <a:t>Hypothesis space: the set all functions that can be returned by model.</a:t>
            </a:r>
          </a:p>
          <a:p>
            <a:pPr marL="0" indent="0">
              <a:buFontTx/>
              <a:buNone/>
            </a:pPr>
            <a:r>
              <a:rPr lang="en-US" dirty="0"/>
              <a:t>- Example: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711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Recipe: formula</a:t>
            </a:r>
          </a:p>
          <a:p>
            <a:r>
              <a:rPr lang="en-US" dirty="0"/>
              <a:t>Goal: both low bias &amp; low </a:t>
            </a:r>
            <a:r>
              <a:rPr lang="en-US" dirty="0" err="1"/>
              <a:t>variane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5686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What:</a:t>
            </a:r>
          </a:p>
          <a:p>
            <a:pPr marL="0" indent="0">
              <a:buNone/>
            </a:pPr>
            <a:r>
              <a:rPr lang="en-US" dirty="0"/>
              <a:t>+ Overfitting:</a:t>
            </a:r>
          </a:p>
          <a:p>
            <a:pPr marL="0" indent="0">
              <a:buNone/>
            </a:pPr>
            <a:r>
              <a:rPr lang="en-US" dirty="0"/>
              <a:t>+ Solves: regularization or more training data.</a:t>
            </a:r>
          </a:p>
          <a:p>
            <a:pPr marL="0" indent="0">
              <a:buNone/>
            </a:pPr>
            <a:r>
              <a:rPr lang="en-US" dirty="0"/>
              <a:t>2) Why using ?</a:t>
            </a:r>
          </a:p>
          <a:p>
            <a:pPr marL="0" indent="0">
              <a:buNone/>
            </a:pPr>
            <a:r>
              <a:rPr lang="en-US" dirty="0"/>
              <a:t>+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364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What:</a:t>
            </a:r>
          </a:p>
          <a:p>
            <a:pPr marL="0" indent="0">
              <a:buNone/>
            </a:pPr>
            <a:r>
              <a:rPr lang="en-US" dirty="0"/>
              <a:t>+ Model capacity:</a:t>
            </a:r>
          </a:p>
          <a:p>
            <a:pPr marL="171450" indent="-171450">
              <a:buFontTx/>
              <a:buChar char="-"/>
            </a:pPr>
            <a:r>
              <a:rPr lang="en-US" dirty="0"/>
              <a:t>Low capacity -&gt; struggle to fit the training set.</a:t>
            </a:r>
          </a:p>
          <a:p>
            <a:pPr marL="171450" indent="-171450">
              <a:buFontTx/>
              <a:buChar char="-"/>
            </a:pPr>
            <a:r>
              <a:rPr lang="en-US" dirty="0"/>
              <a:t>High capacity -&gt; memorizing properties of training set do not serve them well on the test 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058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What:</a:t>
            </a:r>
          </a:p>
          <a:p>
            <a:pPr marL="0" indent="0">
              <a:buNone/>
            </a:pPr>
            <a:r>
              <a:rPr lang="en-US" dirty="0"/>
              <a:t>+ Overfitting:</a:t>
            </a:r>
          </a:p>
          <a:p>
            <a:pPr marL="0" indent="0">
              <a:buNone/>
            </a:pPr>
            <a:r>
              <a:rPr lang="en-US" dirty="0"/>
              <a:t>+ Solves: regularization or more training data.</a:t>
            </a:r>
          </a:p>
          <a:p>
            <a:pPr marL="0" indent="0">
              <a:buNone/>
            </a:pPr>
            <a:r>
              <a:rPr lang="en-US" dirty="0"/>
              <a:t>2) Why using ?</a:t>
            </a:r>
          </a:p>
          <a:p>
            <a:pPr marL="0" indent="0">
              <a:buNone/>
            </a:pPr>
            <a:r>
              <a:rPr lang="en-US" dirty="0"/>
              <a:t>+ regularization: </a:t>
            </a:r>
            <a:r>
              <a:rPr lang="en-US" dirty="0" err="1"/>
              <a:t>giam</a:t>
            </a:r>
            <a:r>
              <a:rPr lang="en-US" dirty="0"/>
              <a:t> so </a:t>
            </a:r>
            <a:r>
              <a:rPr lang="en-US" dirty="0" err="1"/>
              <a:t>luong</a:t>
            </a:r>
            <a:r>
              <a:rPr lang="en-US" dirty="0"/>
              <a:t>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849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プレースホルダー 24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0" y="2615165"/>
            <a:ext cx="7911885" cy="365577"/>
          </a:xfrm>
          <a:prstGeom prst="rect">
            <a:avLst/>
          </a:prstGeom>
        </p:spPr>
        <p:txBody>
          <a:bodyPr vert="horz" wrap="square" lIns="468000" tIns="0" rIns="108000" bIns="0" rtlCol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defRPr lang="ja-JP" altLang="en-US" sz="2400" smtClean="0">
                <a:latin typeface="+mj-lt"/>
                <a:ea typeface="+mn-ea"/>
                <a:cs typeface="Toshiba Sans" panose="020B0503030403020204" pitchFamily="34" charset="0"/>
              </a:defRPr>
            </a:lvl1pPr>
            <a:lvl2pPr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/>
            </a:lvl5pPr>
          </a:lstStyle>
          <a:p>
            <a:r>
              <a:rPr lang="en-US" altLang="ja-JP" dirty="0"/>
              <a:t>Format for master</a:t>
            </a:r>
            <a:endParaRPr lang="ja-JP" altLang="en-US" dirty="0"/>
          </a:p>
        </p:txBody>
      </p:sp>
      <p:sp>
        <p:nvSpPr>
          <p:cNvPr id="19" name="タイトル 4"/>
          <p:cNvSpPr>
            <a:spLocks noGrp="1"/>
          </p:cNvSpPr>
          <p:nvPr>
            <p:ph type="title" hasCustomPrompt="1"/>
          </p:nvPr>
        </p:nvSpPr>
        <p:spPr>
          <a:xfrm>
            <a:off x="0" y="3024000"/>
            <a:ext cx="7911884" cy="540000"/>
          </a:xfrm>
          <a:prstGeom prst="rect">
            <a:avLst/>
          </a:prstGeom>
        </p:spPr>
        <p:txBody>
          <a:bodyPr vert="horz" wrap="square" lIns="468000" tIns="0" rIns="0" bIns="0" rtlCol="0" anchor="t" anchorCtr="0">
            <a:noAutofit/>
          </a:bodyPr>
          <a:lstStyle>
            <a:lvl1pPr marL="0">
              <a:lnSpc>
                <a:spcPct val="100000"/>
              </a:lnSpc>
              <a:defRPr lang="ja-JP" altLang="en-US" sz="3600" b="1" smtClean="0">
                <a:latin typeface="+mj-lt"/>
                <a:ea typeface="+mj-ea"/>
                <a:cs typeface="Toshiba Sans Medium" panose="020B0603030403020204" pitchFamily="34" charset="0"/>
              </a:defRPr>
            </a:lvl1pPr>
          </a:lstStyle>
          <a:p>
            <a:pPr marL="10658" lvl="0" indent="0" defTabSz="914228">
              <a:lnSpc>
                <a:spcPct val="100000"/>
              </a:lnSpc>
              <a:spcBef>
                <a:spcPts val="0"/>
              </a:spcBef>
              <a:buFont typeface="Wingdings" charset="2"/>
              <a:tabLst>
                <a:tab pos="3929013" algn="l"/>
              </a:tabLst>
            </a:pPr>
            <a:r>
              <a:rPr lang="en-US" altLang="ja-JP" dirty="0"/>
              <a:t>Format for master title </a:t>
            </a:r>
            <a:endParaRPr kumimoji="1" lang="ja-JP" altLang="en-US" dirty="0"/>
          </a:p>
        </p:txBody>
      </p:sp>
      <p:sp>
        <p:nvSpPr>
          <p:cNvPr id="8" name="テキスト プレースホルダー 33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0" y="5721341"/>
            <a:ext cx="6096000" cy="1118659"/>
          </a:xfrm>
          <a:prstGeom prst="rect">
            <a:avLst/>
          </a:prstGeom>
        </p:spPr>
        <p:txBody>
          <a:bodyPr wrap="square" lIns="468000" tIns="0" rIns="0" bIns="864000" anchor="b" anchorCtr="0">
            <a:sp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None/>
              <a:defRPr sz="1600">
                <a:latin typeface="+mn-lt"/>
                <a:ea typeface="Toshiba Sans CN Medium" panose="020B0600000000000000" pitchFamily="34" charset="-128"/>
                <a:cs typeface="Meiryo UI" panose="020B0604030504040204" pitchFamily="50" charset="-128"/>
              </a:defRPr>
            </a:lvl1pPr>
            <a:lvl2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/>
            </a:lvl2pPr>
            <a:lvl3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22" y="157131"/>
            <a:ext cx="2518420" cy="863459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480" y="0"/>
            <a:ext cx="4064520" cy="6858000"/>
          </a:xfrm>
          <a:prstGeom prst="rect">
            <a:avLst/>
          </a:prstGeom>
        </p:spPr>
      </p:pic>
      <p:sp>
        <p:nvSpPr>
          <p:cNvPr id="13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0805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BAF3C49A-560E-874A-8A71-FC5A9AB459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000" y="0"/>
            <a:ext cx="2032000" cy="6858000"/>
          </a:xfrm>
          <a:prstGeom prst="rect">
            <a:avLst/>
          </a:prstGeom>
        </p:spPr>
      </p:pic>
      <p:sp>
        <p:nvSpPr>
          <p:cNvPr id="19" name="テキスト プレースホルダー 15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320800" y="1259189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29" name="タイトル 1"/>
          <p:cNvSpPr>
            <a:spLocks noGrp="1"/>
          </p:cNvSpPr>
          <p:nvPr>
            <p:ph type="title" hasCustomPrompt="1"/>
          </p:nvPr>
        </p:nvSpPr>
        <p:spPr>
          <a:xfrm>
            <a:off x="463659" y="409459"/>
            <a:ext cx="9315477" cy="396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ja-JP" altLang="en-US" sz="2400" b="1" smtClean="0">
                <a:solidFill>
                  <a:schemeClr val="tx1"/>
                </a:solidFill>
                <a:latin typeface="+mj-lt"/>
                <a:ea typeface="Toshiba Sans CN Regular" panose="020B0500000000000000" pitchFamily="34" charset="-128"/>
                <a:cs typeface="Toshiba Sans Medium" panose="020B0603030403020204" pitchFamily="34" charset="0"/>
              </a:defRPr>
            </a:lvl1pPr>
          </a:lstStyle>
          <a:p>
            <a:pPr lvl="0"/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0" name="テキスト プレースホルダー 1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94519" y="1171537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1" name="テキスト プレースホルダー 1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320800" y="2324689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2" name="テキスト プレースホルダー 13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4519" y="2235449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320800" y="3390189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4" name="テキスト プレースホルダー 1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94519" y="3299361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5" name="テキスト プレースホルダー 1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320800" y="4455689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7" name="テキスト プレースホルダー 1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94519" y="4363273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8" name="テキスト プレースホルダー 15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320800" y="5521188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9" name="テキスト プレースホルダー 1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94519" y="5427186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6" name="フッター プレースホルダー 3"/>
          <p:cNvSpPr txBox="1">
            <a:spLocks/>
          </p:cNvSpPr>
          <p:nvPr userDrawn="1"/>
        </p:nvSpPr>
        <p:spPr bwMode="auto">
          <a:xfrm>
            <a:off x="8959670" y="6557529"/>
            <a:ext cx="265457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© 2020 Toshiba Software Development (Vietnam) Co.,</a:t>
            </a:r>
            <a:r>
              <a:rPr kumimoji="0" lang="en-US" altLang="ja-JP" sz="800" kern="1200" baseline="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 Ltd.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ea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27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80440"/>
          </a:xfrm>
          <a:prstGeom prst="rect">
            <a:avLst/>
          </a:prstGeom>
        </p:spPr>
      </p:pic>
      <p:sp>
        <p:nvSpPr>
          <p:cNvPr id="1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5618125"/>
            <a:ext cx="12192000" cy="763625"/>
          </a:xfrm>
          <a:prstGeom prst="rect">
            <a:avLst/>
          </a:prstGeom>
          <a:solidFill>
            <a:srgbClr val="0064D2"/>
          </a:solidFill>
        </p:spPr>
        <p:txBody>
          <a:bodyPr wrap="square" lIns="468000" tIns="180000" rIns="468000" bIns="180000" anchor="b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600" b="1">
                <a:solidFill>
                  <a:schemeClr val="bg1"/>
                </a:solidFill>
                <a:latin typeface="+mn-lt"/>
                <a:ea typeface="+mj-ea"/>
              </a:defRPr>
            </a:lvl1pPr>
          </a:lstStyle>
          <a:p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" y="0"/>
            <a:ext cx="11429999" cy="749165"/>
          </a:xfrm>
          <a:prstGeom prst="rect">
            <a:avLst/>
          </a:prstGeom>
          <a:noFill/>
        </p:spPr>
        <p:txBody>
          <a:bodyPr wrap="square" lIns="468000" tIns="107980" rIns="0" bIns="108000" rtlCol="0" anchor="b" anchorCtr="0">
            <a:noAutofit/>
          </a:bodyPr>
          <a:lstStyle>
            <a:lvl1pPr>
              <a:defRPr lang="ja-JP" altLang="en-US" sz="2400" b="1" dirty="0" smtClean="0">
                <a:latin typeface="+mn-lt"/>
                <a:ea typeface="+mj-ea"/>
              </a:defRPr>
            </a:lvl1pPr>
          </a:lstStyle>
          <a:p>
            <a:pPr lvl="0"/>
            <a:r>
              <a:rPr lang="en-US" altLang="ja-JP" dirty="0"/>
              <a:t>Format for master title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468000" y="989477"/>
            <a:ext cx="11244575" cy="588211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600">
                <a:latin typeface="+mn-lt"/>
                <a:ea typeface="+mn-ea"/>
                <a:cs typeface="Meiryo UI" panose="020B0604030504040204" pitchFamily="50" charset="-128"/>
              </a:defRPr>
            </a:lvl1pPr>
          </a:lstStyle>
          <a:p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14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  <a:cs typeface="Segoe UI" panose="020B0502040204020203" pitchFamily="34" charset="0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" name="フッター プレースホルダー 3"/>
          <p:cNvSpPr txBox="1">
            <a:spLocks/>
          </p:cNvSpPr>
          <p:nvPr userDrawn="1"/>
        </p:nvSpPr>
        <p:spPr bwMode="auto">
          <a:xfrm>
            <a:off x="10297123" y="6557529"/>
            <a:ext cx="141545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20XX Toshiba XXX Corporation 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42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0793" y="0"/>
            <a:ext cx="4061207" cy="6848475"/>
          </a:xfrm>
          <a:prstGeom prst="rect">
            <a:avLst/>
          </a:prstGeom>
        </p:spPr>
      </p:pic>
      <p:sp>
        <p:nvSpPr>
          <p:cNvPr id="10" name="テキスト プレースホルダー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"/>
            <a:ext cx="3302000" cy="2921095"/>
          </a:xfrm>
          <a:prstGeom prst="rect">
            <a:avLst/>
          </a:prstGeom>
        </p:spPr>
        <p:txBody>
          <a:bodyPr vert="horz" wrap="none" lIns="468000" tIns="0" rIns="0" bIns="0" rtlCol="0" anchor="b" anchorCtr="0">
            <a:noAutofit/>
          </a:bodyPr>
          <a:lstStyle>
            <a:lvl1pPr>
              <a:defRPr lang="ja-JP" altLang="en-US" sz="12252" dirty="0" smtClean="0">
                <a:solidFill>
                  <a:schemeClr val="accent1"/>
                </a:solidFill>
                <a:latin typeface="+mj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1" name="テキスト プレースホルダー 3"/>
          <p:cNvSpPr>
            <a:spLocks noGrp="1"/>
          </p:cNvSpPr>
          <p:nvPr>
            <p:ph type="body" sz="quarter" idx="11" hasCustomPrompt="1"/>
          </p:nvPr>
        </p:nvSpPr>
        <p:spPr>
          <a:xfrm>
            <a:off x="491649" y="3672107"/>
            <a:ext cx="7451634" cy="390525"/>
          </a:xfrm>
          <a:prstGeom prst="rect">
            <a:avLst/>
          </a:prstGeom>
        </p:spPr>
        <p:txBody>
          <a:bodyPr lIns="0"/>
          <a:lstStyle>
            <a:lvl1pPr marL="10658" defTabSz="914228">
              <a:lnSpc>
                <a:spcPct val="150000"/>
              </a:lnSpc>
              <a:spcBef>
                <a:spcPts val="0"/>
              </a:spcBef>
              <a:buFont typeface="Wingdings" charset="2"/>
              <a:buNone/>
              <a:tabLst>
                <a:tab pos="3929013" algn="l"/>
              </a:tabLst>
              <a:defRPr sz="1800">
                <a:latin typeface="+mj-lt"/>
                <a:ea typeface="Toshiba Sans CN Regular" panose="020B0500000000000000" pitchFamily="34" charset="-128"/>
              </a:defRPr>
            </a:lvl1pPr>
          </a:lstStyle>
          <a:p>
            <a:pPr marL="10658" defTabSz="914228">
              <a:lnSpc>
                <a:spcPct val="100000"/>
              </a:lnSpc>
              <a:spcBef>
                <a:spcPts val="0"/>
              </a:spcBef>
              <a:buFont typeface="Wingdings" charset="2"/>
              <a:buNone/>
              <a:tabLst>
                <a:tab pos="3929013" algn="l"/>
              </a:tabLst>
            </a:pPr>
            <a:r>
              <a:rPr lang="en-US" altLang="ja-JP" sz="2000" dirty="0"/>
              <a:t>Format for master title</a:t>
            </a:r>
          </a:p>
        </p:txBody>
      </p:sp>
      <p:sp>
        <p:nvSpPr>
          <p:cNvPr id="14" name="タイトル 4"/>
          <p:cNvSpPr>
            <a:spLocks noGrp="1"/>
          </p:cNvSpPr>
          <p:nvPr>
            <p:ph type="title" hasCustomPrompt="1"/>
          </p:nvPr>
        </p:nvSpPr>
        <p:spPr>
          <a:xfrm>
            <a:off x="491649" y="3052000"/>
            <a:ext cx="7462854" cy="540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ja-JP" altLang="en-US" sz="3200" b="0" smtClean="0">
                <a:latin typeface="+mj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indent="0" defTabSz="914228">
              <a:lnSpc>
                <a:spcPct val="100000"/>
              </a:lnSpc>
              <a:spcBef>
                <a:spcPts val="0"/>
              </a:spcBef>
              <a:buFont typeface="Wingdings" charset="2"/>
              <a:tabLst>
                <a:tab pos="3929013" algn="l"/>
              </a:tabLst>
            </a:pPr>
            <a:r>
              <a:rPr lang="en-US" altLang="ja-JP" dirty="0"/>
              <a:t>Format for master title</a:t>
            </a:r>
            <a:endParaRPr kumimoji="1" lang="ja-JP" altLang="en-US" dirty="0"/>
          </a:p>
        </p:txBody>
      </p:sp>
      <p:sp>
        <p:nvSpPr>
          <p:cNvPr id="12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8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13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80440"/>
          </a:xfrm>
          <a:prstGeom prst="rect">
            <a:avLst/>
          </a:prstGeom>
        </p:spPr>
      </p:pic>
      <p:sp>
        <p:nvSpPr>
          <p:cNvPr id="1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70913"/>
            <a:ext cx="12192000" cy="7944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468000" tIns="180000" rIns="468000" bIns="180000" anchor="ctr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defRPr b="1">
                <a:solidFill>
                  <a:schemeClr val="bg1"/>
                </a:solidFill>
                <a:latin typeface="+mj-lt"/>
                <a:ea typeface="Toshiba Sans CN Medium" panose="020B0600000000000000" pitchFamily="34" charset="-128"/>
              </a:defRPr>
            </a:lvl1pPr>
          </a:lstStyle>
          <a:p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483766" y="1810367"/>
            <a:ext cx="11228809" cy="468000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defRPr>
                <a:latin typeface="+mn-lt"/>
                <a:ea typeface="Toshiba Sans CN Regular" panose="020B0500000000000000" pitchFamily="34" charset="-128"/>
              </a:defRPr>
            </a:lvl1pPr>
          </a:lstStyle>
          <a:p>
            <a:r>
              <a:rPr lang="en-US" altLang="ja-JP" dirty="0"/>
              <a:t>Format for master</a:t>
            </a:r>
            <a:endParaRPr kumimoji="1" lang="ja-JP" altLang="en-US" dirty="0"/>
          </a:p>
        </p:txBody>
      </p:sp>
      <p:sp>
        <p:nvSpPr>
          <p:cNvPr id="13" name="タイトル 3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11445765" cy="749165"/>
          </a:xfrm>
          <a:prstGeom prst="rect">
            <a:avLst/>
          </a:prstGeom>
        </p:spPr>
        <p:txBody>
          <a:bodyPr lIns="468000" rIns="0" anchor="b" anchorCtr="0"/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Wingdings" charset="2"/>
              <a:buNone/>
              <a:defRPr kumimoji="1" lang="ja-JP" altLang="en-US" sz="2600" b="1" kern="1200" dirty="0">
                <a:solidFill>
                  <a:schemeClr val="tx1"/>
                </a:solidFill>
                <a:latin typeface="+mj-lt"/>
                <a:ea typeface="Toshiba Sans CN Medium" panose="020B0600000000000000" pitchFamily="34" charset="-128"/>
                <a:cs typeface="+mn-cs"/>
              </a:defRPr>
            </a:lvl1pPr>
          </a:lstStyle>
          <a:p>
            <a:pPr marL="171450" lvl="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</a:pPr>
            <a:r>
              <a:rPr lang="en-US" altLang="ja-JP" dirty="0"/>
              <a:t>Format for master title</a:t>
            </a:r>
          </a:p>
        </p:txBody>
      </p:sp>
      <p:sp>
        <p:nvSpPr>
          <p:cNvPr id="8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9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50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80440"/>
          </a:xfrm>
          <a:prstGeom prst="rect">
            <a:avLst/>
          </a:prstGeom>
        </p:spPr>
      </p:pic>
      <p:sp>
        <p:nvSpPr>
          <p:cNvPr id="1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491648" y="1078959"/>
            <a:ext cx="11297874" cy="468000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defRPr>
                <a:latin typeface="+mn-lt"/>
                <a:ea typeface="Toshiba Sans CN Medium" panose="020B0600000000000000" pitchFamily="34" charset="-128"/>
              </a:defRPr>
            </a:lvl1pPr>
          </a:lstStyle>
          <a:p>
            <a:r>
              <a:rPr lang="en-US" altLang="ja-JP" dirty="0"/>
              <a:t>Format for master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5659133"/>
            <a:ext cx="12192000" cy="7513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468000" tIns="180000" rIns="468000" bIns="180000" anchor="b" anchorCtr="0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defRPr b="1">
                <a:solidFill>
                  <a:schemeClr val="bg1"/>
                </a:solidFill>
                <a:latin typeface="+mj-lt"/>
                <a:ea typeface="Toshiba Sans CN Medium" panose="020B0600000000000000" pitchFamily="34" charset="-128"/>
              </a:defRPr>
            </a:lvl1pPr>
          </a:lstStyle>
          <a:p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8" name="タイトル 3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11445765" cy="749165"/>
          </a:xfrm>
          <a:prstGeom prst="rect">
            <a:avLst/>
          </a:prstGeom>
        </p:spPr>
        <p:txBody>
          <a:bodyPr lIns="468000" rIns="0" anchor="b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  <a:defRPr kumimoji="1" lang="ja-JP" altLang="en-US" sz="2600" b="1" kern="1200" dirty="0">
                <a:solidFill>
                  <a:schemeClr val="tx1"/>
                </a:solidFill>
                <a:latin typeface="+mj-lt"/>
                <a:ea typeface="Toshiba Sans CN Medium" panose="020B0600000000000000" pitchFamily="34" charset="-128"/>
                <a:cs typeface="+mn-cs"/>
              </a:defRPr>
            </a:lvl1pPr>
          </a:lstStyle>
          <a:p>
            <a:pPr marL="171450" lvl="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</a:pPr>
            <a:r>
              <a:rPr lang="en-US" altLang="ja-JP" dirty="0"/>
              <a:t>Format for master title</a:t>
            </a:r>
          </a:p>
        </p:txBody>
      </p:sp>
      <p:sp>
        <p:nvSpPr>
          <p:cNvPr id="9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13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0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80440"/>
          </a:xfrm>
          <a:prstGeom prst="rect">
            <a:avLst/>
          </a:prstGeom>
        </p:spPr>
      </p:pic>
      <p:sp>
        <p:nvSpPr>
          <p:cNvPr id="1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491648" y="1078959"/>
            <a:ext cx="11297874" cy="468000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defRPr>
                <a:latin typeface="+mn-lt"/>
                <a:ea typeface="Toshiba Sans CN Medium" panose="020B0600000000000000" pitchFamily="34" charset="-128"/>
              </a:defRPr>
            </a:lvl1pPr>
          </a:lstStyle>
          <a:p>
            <a:r>
              <a:rPr lang="en-US" altLang="ja-JP" dirty="0"/>
              <a:t>Format for master</a:t>
            </a:r>
            <a:endParaRPr kumimoji="1" lang="ja-JP" altLang="en-US" dirty="0"/>
          </a:p>
        </p:txBody>
      </p:sp>
      <p:sp>
        <p:nvSpPr>
          <p:cNvPr id="7" name="タイトル 3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11445765" cy="749165"/>
          </a:xfrm>
          <a:prstGeom prst="rect">
            <a:avLst/>
          </a:prstGeom>
        </p:spPr>
        <p:txBody>
          <a:bodyPr lIns="468000" rIns="0" anchor="b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  <a:defRPr kumimoji="1" lang="ja-JP" altLang="en-US" sz="2600" b="1" kern="1200" dirty="0">
                <a:solidFill>
                  <a:schemeClr val="tx1"/>
                </a:solidFill>
                <a:latin typeface="+mj-lt"/>
                <a:ea typeface="Toshiba Sans CN Medium" panose="020B0600000000000000" pitchFamily="34" charset="-128"/>
                <a:cs typeface="+mn-cs"/>
              </a:defRPr>
            </a:lvl1pPr>
          </a:lstStyle>
          <a:p>
            <a:pPr marL="171450" lvl="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</a:pPr>
            <a:r>
              <a:rPr lang="en-US" altLang="ja-JP" dirty="0"/>
              <a:t>Format for master title</a:t>
            </a:r>
          </a:p>
        </p:txBody>
      </p:sp>
      <p:sp>
        <p:nvSpPr>
          <p:cNvPr id="10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9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15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80440"/>
          </a:xfrm>
          <a:prstGeom prst="rect">
            <a:avLst/>
          </a:prstGeom>
        </p:spPr>
      </p:pic>
      <p:sp>
        <p:nvSpPr>
          <p:cNvPr id="19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71082" y="1041840"/>
            <a:ext cx="11244263" cy="5367314"/>
          </a:xfrm>
          <a:prstGeom prst="rect">
            <a:avLst/>
          </a:prstGeom>
        </p:spPr>
        <p:txBody>
          <a:bodyPr lIns="0" rIns="0"/>
          <a:lstStyle>
            <a:lvl1pPr marL="0" indent="-21600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sz="2800">
                <a:latin typeface="+mn-lt"/>
              </a:defRPr>
            </a:lvl1pPr>
            <a:lvl2pPr marL="792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2400">
                <a:latin typeface="+mn-lt"/>
              </a:defRPr>
            </a:lvl2pPr>
            <a:lvl3pPr marL="1440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>
                <a:latin typeface="+mn-lt"/>
              </a:defRPr>
            </a:lvl3pPr>
            <a:lvl4pPr marL="1268550" indent="0">
              <a:buNone/>
              <a:defRPr/>
            </a:lvl4pPr>
            <a:lvl5pPr marL="1628550" indent="0">
              <a:buNone/>
              <a:defRPr/>
            </a:lvl5pPr>
            <a:lvl6pPr marL="1714500" indent="0">
              <a:buNone/>
              <a:defRPr/>
            </a:lvl6pPr>
          </a:lstStyle>
          <a:p>
            <a:r>
              <a:rPr lang="en-US" altLang="ja-JP" dirty="0"/>
              <a:t>Format for master text</a:t>
            </a:r>
            <a:endParaRPr kumimoji="1" lang="ja-JP" altLang="en-US" dirty="0"/>
          </a:p>
          <a:p>
            <a:pPr lvl="1"/>
            <a:r>
              <a:rPr lang="en-US" altLang="ja-JP" dirty="0"/>
              <a:t>Format for master title</a:t>
            </a:r>
            <a:endParaRPr kumimoji="1" lang="ja-JP" altLang="en-US" dirty="0"/>
          </a:p>
          <a:p>
            <a:pPr lvl="2"/>
            <a:r>
              <a:rPr lang="en-US" altLang="ja-JP" dirty="0"/>
              <a:t>Format for master title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タイトル 3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11445765" cy="749165"/>
          </a:xfrm>
          <a:prstGeom prst="rect">
            <a:avLst/>
          </a:prstGeom>
        </p:spPr>
        <p:txBody>
          <a:bodyPr lIns="468000" rIns="0" anchor="b" anchorCtr="0"/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Wingdings" charset="2"/>
              <a:buNone/>
              <a:defRPr kumimoji="1" lang="ja-JP" altLang="en-US" sz="2600" b="1" kern="1200" dirty="0">
                <a:solidFill>
                  <a:schemeClr val="tx1"/>
                </a:solidFill>
                <a:latin typeface="+mj-lt"/>
                <a:ea typeface="Toshiba Sans CN Medium" panose="020B0600000000000000" pitchFamily="34" charset="-128"/>
                <a:cs typeface="+mn-cs"/>
              </a:defRPr>
            </a:lvl1pPr>
          </a:lstStyle>
          <a:p>
            <a:pPr marL="171450" lvl="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</a:pPr>
            <a:r>
              <a:rPr lang="en-US" altLang="ja-JP" dirty="0"/>
              <a:t>Format for master title</a:t>
            </a:r>
          </a:p>
        </p:txBody>
      </p:sp>
      <p:sp>
        <p:nvSpPr>
          <p:cNvPr id="7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9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09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6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531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0793" y="0"/>
            <a:ext cx="4061207" cy="6848475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949" y="156909"/>
            <a:ext cx="2518420" cy="863459"/>
          </a:xfrm>
          <a:prstGeom prst="rect">
            <a:avLst/>
          </a:prstGeom>
        </p:spPr>
      </p:pic>
      <p:sp>
        <p:nvSpPr>
          <p:cNvPr id="8" name="タイトル 3"/>
          <p:cNvSpPr>
            <a:spLocks noGrp="1"/>
          </p:cNvSpPr>
          <p:nvPr>
            <p:ph type="title" hasCustomPrompt="1"/>
          </p:nvPr>
        </p:nvSpPr>
        <p:spPr>
          <a:xfrm>
            <a:off x="1" y="3022592"/>
            <a:ext cx="7535916" cy="523141"/>
          </a:xfrm>
          <a:prstGeom prst="rect">
            <a:avLst/>
          </a:prstGeom>
        </p:spPr>
        <p:txBody>
          <a:bodyPr lIns="468000" anchor="ctr" anchorCtr="0"/>
          <a:lstStyle>
            <a:lvl1pPr marL="10658" marR="0" indent="-171450" algn="l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>
                <a:tab pos="1610933" algn="l"/>
              </a:tabLst>
              <a:defRPr kumimoji="1" lang="ja-JP" altLang="en-US" sz="3200" b="0" kern="1200">
                <a:solidFill>
                  <a:schemeClr val="tx1"/>
                </a:solidFill>
                <a:latin typeface="+mn-lt"/>
                <a:ea typeface="Toshiba Sans CN Medium" panose="020B0600000000000000" pitchFamily="34" charset="-128"/>
                <a:cs typeface="+mn-cs"/>
              </a:defRPr>
            </a:lvl1pPr>
          </a:lstStyle>
          <a:p>
            <a:pPr marL="10658" marR="0" lvl="0" indent="-171450" algn="l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>
                <a:tab pos="1610933" algn="l"/>
              </a:tabLst>
              <a:defRPr/>
            </a:pPr>
            <a:r>
              <a:rPr lang="en-US" altLang="ja-JP" dirty="0"/>
              <a:t>Format for master</a:t>
            </a:r>
            <a:endParaRPr kumimoji="1" lang="ja-JP" altLang="en-US" dirty="0"/>
          </a:p>
        </p:txBody>
      </p:sp>
      <p:sp>
        <p:nvSpPr>
          <p:cNvPr id="15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7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93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3"/>
          <p:cNvSpPr>
            <a:spLocks noGrp="1"/>
          </p:cNvSpPr>
          <p:nvPr>
            <p:ph type="title" hasCustomPrompt="1"/>
          </p:nvPr>
        </p:nvSpPr>
        <p:spPr>
          <a:xfrm>
            <a:off x="0" y="3022592"/>
            <a:ext cx="12191999" cy="523141"/>
          </a:xfrm>
          <a:prstGeom prst="rect">
            <a:avLst/>
          </a:prstGeom>
        </p:spPr>
        <p:txBody>
          <a:bodyPr lIns="468000" rIns="468000" anchor="ctr" anchorCtr="1"/>
          <a:lstStyle>
            <a:lvl1pPr marL="10658" marR="0" indent="-171450" algn="ctr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>
                <a:tab pos="1610933" algn="l"/>
              </a:tabLst>
              <a:defRPr kumimoji="1" lang="ja-JP" altLang="en-US" sz="4000" b="0" kern="1200">
                <a:solidFill>
                  <a:schemeClr val="tx1"/>
                </a:solidFill>
                <a:latin typeface="+mn-lt"/>
                <a:ea typeface="Toshiba Sans CN Medium" panose="020B0600000000000000" pitchFamily="34" charset="-128"/>
                <a:cs typeface="+mn-cs"/>
              </a:defRPr>
            </a:lvl1pPr>
          </a:lstStyle>
          <a:p>
            <a:pPr marL="10658" marR="0" lvl="0" indent="-171450" algn="l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>
                <a:tab pos="1610933" algn="l"/>
              </a:tabLst>
              <a:defRPr/>
            </a:pPr>
            <a:r>
              <a:rPr lang="en-US" altLang="ja-JP" dirty="0"/>
              <a:t>Format for master</a:t>
            </a:r>
            <a:endParaRPr kumimoji="1" lang="ja-JP" altLang="en-US" dirty="0"/>
          </a:p>
        </p:txBody>
      </p:sp>
      <p:sp>
        <p:nvSpPr>
          <p:cNvPr id="9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ea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ea"/>
              <a:ea typeface="+mn-ea"/>
            </a:endParaRPr>
          </a:p>
        </p:txBody>
      </p:sp>
      <p:sp>
        <p:nvSpPr>
          <p:cNvPr id="7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171440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63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49" r:id="rId2"/>
    <p:sldLayoutId id="2147483848" r:id="rId3"/>
    <p:sldLayoutId id="2147483837" r:id="rId4"/>
    <p:sldLayoutId id="2147483834" r:id="rId5"/>
    <p:sldLayoutId id="2147483850" r:id="rId6"/>
    <p:sldLayoutId id="2147483851" r:id="rId7"/>
    <p:sldLayoutId id="2147483845" r:id="rId8"/>
    <p:sldLayoutId id="2147483844" r:id="rId9"/>
    <p:sldLayoutId id="2147483852" r:id="rId10"/>
    <p:sldLayoutId id="2147483853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lang="ja-JP" altLang="en-US"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charset="2"/>
        <a:buNone/>
        <a:defRPr kumimoji="1" lang="ja-JP" altLang="en-US" sz="28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5ACBF0"/>
          </p15:clr>
        </p15:guide>
        <p15:guide id="1" pos="3840" userDrawn="1">
          <p15:clr>
            <a:srgbClr val="5ACBF0"/>
          </p15:clr>
        </p15:guide>
        <p15:guide id="4" orient="horz" pos="4042" userDrawn="1">
          <p15:clr>
            <a:srgbClr val="5ACBF0"/>
          </p15:clr>
        </p15:guide>
        <p15:guide id="5" orient="horz" pos="459" userDrawn="1">
          <p15:clr>
            <a:srgbClr val="5ACBF0"/>
          </p15:clr>
        </p15:guide>
        <p15:guide id="8" pos="7378" userDrawn="1">
          <p15:clr>
            <a:srgbClr val="5ACBF0"/>
          </p15:clr>
        </p15:guide>
        <p15:guide id="9" pos="302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テキスト プレースホルダー 2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Deep Learning </a:t>
            </a:r>
            <a:r>
              <a:rPr lang="en-US" altLang="en-US" dirty="0"/>
              <a:t>Specialization Report</a:t>
            </a:r>
          </a:p>
        </p:txBody>
      </p:sp>
      <p:sp>
        <p:nvSpPr>
          <p:cNvPr id="26" name="タイトル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000" dirty="0"/>
              <a:t>Improving Deep Neural Networks</a:t>
            </a:r>
            <a:b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</a:br>
            <a:endParaRPr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6"/>
          </p:nvPr>
        </p:nvSpPr>
        <p:spPr>
          <a:xfrm>
            <a:off x="0" y="5398176"/>
            <a:ext cx="6096000" cy="1441824"/>
          </a:xfrm>
        </p:spPr>
        <p:txBody>
          <a:bodyPr/>
          <a:lstStyle/>
          <a:p>
            <a:r>
              <a:rPr lang="en-US" altLang="ja-JP" dirty="0"/>
              <a:t>Toshiba Software Development (Vietnam) Co., Ltd.</a:t>
            </a:r>
          </a:p>
          <a:p>
            <a:pPr lvl="0"/>
            <a:r>
              <a:rPr lang="en-US" altLang="ja-JP" dirty="0"/>
              <a:t>2021-10-05</a:t>
            </a:r>
          </a:p>
        </p:txBody>
      </p:sp>
    </p:spTree>
    <p:extLst>
      <p:ext uri="{BB962C8B-B14F-4D97-AF65-F5344CB8AC3E}">
        <p14:creationId xmlns:p14="http://schemas.microsoft.com/office/powerpoint/2010/main" val="3432182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1.4 Regularizing (3)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3A026-02F6-45FC-ADC1-27EB9E77A652}"/>
              </a:ext>
            </a:extLst>
          </p:cNvPr>
          <p:cNvSpPr/>
          <p:nvPr/>
        </p:nvSpPr>
        <p:spPr>
          <a:xfrm>
            <a:off x="320041" y="1005840"/>
            <a:ext cx="1075943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Regularization for Neural Networks</a:t>
            </a:r>
            <a:r>
              <a:rPr lang="en-US" sz="1600" dirty="0"/>
              <a:t>: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Cost function: 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The L2 regularization: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The L1 regularization: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BF7DFA-1696-4381-979B-B31294526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900" y="2156447"/>
            <a:ext cx="3370942" cy="7395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55120A-CAEC-4A6C-862C-332D14EAF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1415" y="3001140"/>
            <a:ext cx="4887912" cy="6982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B0A998-288D-42B8-A991-65BB7F499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0232" y="4013882"/>
            <a:ext cx="5291536" cy="77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59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8F9F21-0D59-4B56-AECC-FF254F1D7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88D082-31B8-46E4-89E0-5AAF52B9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49" y="3051999"/>
            <a:ext cx="7462854" cy="884907"/>
          </a:xfrm>
        </p:spPr>
        <p:txBody>
          <a:bodyPr/>
          <a:lstStyle/>
          <a:p>
            <a:r>
              <a:rPr lang="en-US" altLang="en-US" dirty="0"/>
              <a:t>Optimization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2392411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2.1 Mini-batch Gradient Descent (1)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0DBC99-C7D3-4EBE-8E35-A81FA03E65E4}"/>
              </a:ext>
            </a:extLst>
          </p:cNvPr>
          <p:cNvSpPr/>
          <p:nvPr/>
        </p:nvSpPr>
        <p:spPr>
          <a:xfrm>
            <a:off x="320041" y="1005840"/>
            <a:ext cx="1117345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Vectorization allows us to efficiently compute on </a:t>
            </a:r>
            <a:r>
              <a:rPr lang="en-US" sz="1600" i="1" dirty="0"/>
              <a:t>m </a:t>
            </a:r>
            <a:r>
              <a:rPr lang="en-US" sz="1600" dirty="0"/>
              <a:t>examples. Consider m=5,000,000: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Batch: all datasets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Mini-batch: subsets of datasets.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Example: Batch=5*10^6 ; mini-batch=1000; number of  </a:t>
            </a:r>
            <a:br>
              <a:rPr lang="en-US" sz="1600" dirty="0"/>
            </a:br>
            <a:r>
              <a:rPr lang="en-US" sz="1600" dirty="0"/>
              <a:t>batches = 5000</a:t>
            </a:r>
          </a:p>
          <a:p>
            <a:pPr lvl="1"/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Mini-batch Gradient Descent: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Run the gradient descent on the mini datasets.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Mini-batch algorithms pseudo code: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F56D2E9-3CEB-4A22-9AB1-F4ADD1B94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808" y="1379914"/>
            <a:ext cx="5296156" cy="94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59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2.1 Mini-batch Gradient Descent (2)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0DBC99-C7D3-4EBE-8E35-A81FA03E65E4}"/>
              </a:ext>
            </a:extLst>
          </p:cNvPr>
          <p:cNvSpPr/>
          <p:nvPr/>
        </p:nvSpPr>
        <p:spPr>
          <a:xfrm>
            <a:off x="320041" y="1005840"/>
            <a:ext cx="111734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Vectorization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7276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2.2 Exponentially Weighted Averages</a:t>
            </a:r>
          </a:p>
        </p:txBody>
      </p:sp>
    </p:spTree>
    <p:extLst>
      <p:ext uri="{BB962C8B-B14F-4D97-AF65-F5344CB8AC3E}">
        <p14:creationId xmlns:p14="http://schemas.microsoft.com/office/powerpoint/2010/main" val="1095000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2.3 Bias Correction in Exponentially Weighted Averages</a:t>
            </a:r>
          </a:p>
        </p:txBody>
      </p:sp>
    </p:spTree>
    <p:extLst>
      <p:ext uri="{BB962C8B-B14F-4D97-AF65-F5344CB8AC3E}">
        <p14:creationId xmlns:p14="http://schemas.microsoft.com/office/powerpoint/2010/main" val="2577405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2.4 Gradient Descent with Momentum </a:t>
            </a:r>
          </a:p>
        </p:txBody>
      </p:sp>
    </p:spTree>
    <p:extLst>
      <p:ext uri="{BB962C8B-B14F-4D97-AF65-F5344CB8AC3E}">
        <p14:creationId xmlns:p14="http://schemas.microsoft.com/office/powerpoint/2010/main" val="3558116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2.5 </a:t>
            </a:r>
            <a:r>
              <a:rPr lang="en-US" dirty="0" err="1"/>
              <a:t>RMSProp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3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2.6 Adam Optimization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1517981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2.7 Learning Rate Decay &amp; The Problem of Local Optimal</a:t>
            </a:r>
          </a:p>
        </p:txBody>
      </p:sp>
    </p:spTree>
    <p:extLst>
      <p:ext uri="{BB962C8B-B14F-4D97-AF65-F5344CB8AC3E}">
        <p14:creationId xmlns:p14="http://schemas.microsoft.com/office/powerpoint/2010/main" val="2965339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en-US" dirty="0"/>
              <a:t>Practical Aspects of Deep Learning</a:t>
            </a:r>
          </a:p>
        </p:txBody>
      </p:sp>
      <p:sp>
        <p:nvSpPr>
          <p:cNvPr id="24" name="タイトル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Contents</a:t>
            </a:r>
            <a:endParaRPr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01</a:t>
            </a:r>
            <a:endParaRPr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/>
            <a:r>
              <a:rPr lang="en-US" altLang="en-US" dirty="0"/>
              <a:t>Optimization Algorithms</a:t>
            </a:r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/>
              <a:t>02</a:t>
            </a:r>
            <a:endParaRPr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5"/>
          </p:nvPr>
        </p:nvSpPr>
        <p:spPr>
          <a:xfrm>
            <a:off x="1320800" y="3390189"/>
            <a:ext cx="8605864" cy="973084"/>
          </a:xfrm>
        </p:spPr>
        <p:txBody>
          <a:bodyPr/>
          <a:lstStyle/>
          <a:p>
            <a:pPr algn="l"/>
            <a:r>
              <a:rPr lang="en-US" altLang="en-US" dirty="0"/>
              <a:t>Hyperparameter Tuning, Batch Normalization</a:t>
            </a:r>
            <a:br>
              <a:rPr lang="en-US" altLang="en-US" dirty="0"/>
            </a:br>
            <a:r>
              <a:rPr lang="en-US" altLang="en-US" dirty="0"/>
              <a:t>and Programming Frameworks</a:t>
            </a:r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dirty="0"/>
              <a:t>03</a:t>
            </a:r>
            <a:endParaRPr lang="ja-JP" alt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DCD443-236C-45CC-B0EC-8A4C090999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/>
            <a:r>
              <a:rPr lang="en-US" altLang="en-US" dirty="0"/>
              <a:t>Questions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7C6CD25-1085-4104-BD4F-4230A58BA8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690902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Toshiba Sans" panose="020B0503030403020204" pitchFamily="34" charset="0"/>
              </a:rPr>
              <a:t>Thank you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24302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8F9F21-0D59-4B56-AECC-FF254F1D7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88D082-31B8-46E4-89E0-5AAF52B9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49" y="3051999"/>
            <a:ext cx="7462854" cy="884907"/>
          </a:xfrm>
        </p:spPr>
        <p:txBody>
          <a:bodyPr/>
          <a:lstStyle/>
          <a:p>
            <a:r>
              <a:rPr lang="en-US" altLang="en-US" dirty="0"/>
              <a:t>Practical Aspects of Deep Learning</a:t>
            </a:r>
          </a:p>
        </p:txBody>
      </p:sp>
    </p:spTree>
    <p:extLst>
      <p:ext uri="{BB962C8B-B14F-4D97-AF65-F5344CB8AC3E}">
        <p14:creationId xmlns:p14="http://schemas.microsoft.com/office/powerpoint/2010/main" val="184870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8256DB-826B-4522-B61E-598A92A6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Train / Dev / Test sets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1FBF67-A279-48BF-9093-0666BC76B425}"/>
              </a:ext>
            </a:extLst>
          </p:cNvPr>
          <p:cNvSpPr/>
          <p:nvPr/>
        </p:nvSpPr>
        <p:spPr>
          <a:xfrm>
            <a:off x="381000" y="1127345"/>
            <a:ext cx="7340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Applied Machine Learning (ML) is a highly iterative process.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 model generalization.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Splitting into train, dev &amp; test sets:</a:t>
            </a:r>
          </a:p>
          <a:p>
            <a:pPr marL="800014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Training sets: to build model.</a:t>
            </a:r>
          </a:p>
          <a:p>
            <a:pPr marL="800014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Dev sets (validation sets): to optimize hyperparameters</a:t>
            </a:r>
          </a:p>
          <a:p>
            <a:pPr marL="800014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Test sets: try &amp; evaluate.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Notes:</a:t>
            </a:r>
          </a:p>
          <a:p>
            <a:pPr marL="800014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Dev &amp; test set from same distribution.</a:t>
            </a:r>
          </a:p>
          <a:p>
            <a:pPr marL="800014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The trend on the ratio of splitting the models:</a:t>
            </a:r>
          </a:p>
          <a:p>
            <a:pPr marL="1257128" lvl="2" indent="-342900">
              <a:buFont typeface="Courier New" panose="02070309020205020404" pitchFamily="49" charset="0"/>
              <a:buChar char="o"/>
            </a:pPr>
            <a:r>
              <a:rPr lang="en-US" sz="2000" dirty="0"/>
              <a:t>100 ≤ #datasets ≤ 10^6 =&gt; 60%/20%/20%.</a:t>
            </a:r>
          </a:p>
          <a:p>
            <a:pPr marL="1257128" lvl="2" indent="-342900">
              <a:buFont typeface="Courier New" panose="02070309020205020404" pitchFamily="49" charset="0"/>
              <a:buChar char="o"/>
            </a:pPr>
            <a:r>
              <a:rPr lang="en-US" sz="2000" dirty="0"/>
              <a:t>#datasets ≥ 10^6 =&gt; 98%/1%/1%.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The factors determining ML’s ability:</a:t>
            </a:r>
          </a:p>
          <a:p>
            <a:pPr marL="800014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Make the training error small.</a:t>
            </a:r>
          </a:p>
          <a:p>
            <a:pPr marL="800014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Make the gap between training &amp; test error small.</a:t>
            </a:r>
            <a:br>
              <a:rPr lang="en-US" sz="2000" dirty="0"/>
            </a:br>
            <a:r>
              <a:rPr lang="en-US" sz="2000" dirty="0"/>
              <a:t>		</a:t>
            </a:r>
            <a:br>
              <a:rPr lang="en-US" sz="2000" dirty="0"/>
            </a:br>
            <a:r>
              <a:rPr lang="en-US" sz="2000" dirty="0"/>
              <a:t>	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F193EEF0-E247-4B98-9A76-E889B918E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139" y="999985"/>
            <a:ext cx="3937860" cy="253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58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Bias/Variance (1)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BEECEE-1972-4D29-B65D-7F935884CDE1}"/>
              </a:ext>
            </a:extLst>
          </p:cNvPr>
          <p:cNvSpPr/>
          <p:nvPr/>
        </p:nvSpPr>
        <p:spPr>
          <a:xfrm>
            <a:off x="381001" y="957811"/>
            <a:ext cx="74281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Definition: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Bias</a:t>
            </a:r>
            <a:r>
              <a:rPr lang="en-US" sz="1600" dirty="0"/>
              <a:t>: the difference between the average prediction &amp; the correct value.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Variance</a:t>
            </a:r>
            <a:r>
              <a:rPr lang="en-US" sz="1600" dirty="0"/>
              <a:t>: the variability of model prediction for a given data point which tells spread of our data.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302416C7-BC25-4847-9183-945B9253F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098" y="786598"/>
            <a:ext cx="3808370" cy="359769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2B3A026-02F6-45FC-ADC1-27EB9E77A652}"/>
              </a:ext>
            </a:extLst>
          </p:cNvPr>
          <p:cNvSpPr/>
          <p:nvPr/>
        </p:nvSpPr>
        <p:spPr>
          <a:xfrm>
            <a:off x="381000" y="2760869"/>
            <a:ext cx="742810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Problems: 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Overfitting: </a:t>
            </a:r>
            <a:r>
              <a:rPr lang="en-US" sz="1600" dirty="0"/>
              <a:t>occurs when the gap between the training error &amp; test error is too large.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Underfitting</a:t>
            </a:r>
            <a:r>
              <a:rPr lang="en-US" sz="1600" dirty="0"/>
              <a:t>: occurs when the model is not able to obtain a sufficiently low error value on the training set.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The bias variance trade-off</a:t>
            </a:r>
            <a:r>
              <a:rPr lang="en-US" sz="1600" dirty="0"/>
              <a:t>:  try to find a good balance between bias &amp; variance such that it minimizes the total error: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2E3E0C7-E8D2-42F7-88B8-6DB4BFDCD361}"/>
                  </a:ext>
                </a:extLst>
              </p:cNvPr>
              <p:cNvSpPr/>
              <p:nvPr/>
            </p:nvSpPr>
            <p:spPr>
              <a:xfrm>
                <a:off x="1895989" y="4822972"/>
                <a:ext cx="5913120" cy="3441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Total Error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𝐁𝐢𝐚𝐬</m:t>
                        </m:r>
                      </m:e>
                      <m:sup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+ Variance + Irreducible Error (*)</a:t>
                </a: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2E3E0C7-E8D2-42F7-88B8-6DB4BFDCD3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989" y="4822972"/>
                <a:ext cx="5913120" cy="344133"/>
              </a:xfrm>
              <a:prstGeom prst="rect">
                <a:avLst/>
              </a:prstGeom>
              <a:blipFill>
                <a:blip r:embed="rId4"/>
                <a:stretch>
                  <a:fillRect l="-515" t="-3509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744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Bias/Variance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BEECEE-1972-4D29-B65D-7F935884CDE1}"/>
              </a:ext>
            </a:extLst>
          </p:cNvPr>
          <p:cNvSpPr/>
          <p:nvPr/>
        </p:nvSpPr>
        <p:spPr>
          <a:xfrm>
            <a:off x="381001" y="957811"/>
            <a:ext cx="1045463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How to detect: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Overfitting</a:t>
            </a:r>
            <a:r>
              <a:rPr lang="en-US" sz="1600" dirty="0"/>
              <a:t>: using </a:t>
            </a:r>
            <a:r>
              <a:rPr lang="en-US" sz="1600" i="1" dirty="0"/>
              <a:t>k-folds</a:t>
            </a:r>
            <a:r>
              <a:rPr lang="en-US" sz="1600" dirty="0"/>
              <a:t> cross validation:</a:t>
            </a:r>
          </a:p>
          <a:p>
            <a:pPr marL="1199978" lvl="2" indent="-285750">
              <a:buFont typeface="Courier New" panose="02070309020205020404" pitchFamily="49" charset="0"/>
              <a:buChar char="o"/>
            </a:pPr>
            <a:r>
              <a:rPr lang="en-US" sz="1600" dirty="0"/>
              <a:t>One of the k-folds as the test set &amp; the remaining folds as training set.</a:t>
            </a:r>
          </a:p>
          <a:p>
            <a:pPr marL="1199978" lvl="2" indent="-285750">
              <a:buFont typeface="Courier New" panose="02070309020205020404" pitchFamily="49" charset="0"/>
              <a:buChar char="o"/>
            </a:pPr>
            <a:r>
              <a:rPr lang="en-US" sz="1600" dirty="0"/>
              <a:t>The process repeats util each of the fold has acted as a test set.</a:t>
            </a:r>
          </a:p>
          <a:p>
            <a:pPr marL="1199978" lvl="2" indent="-285750">
              <a:buFont typeface="Courier New" panose="02070309020205020404" pitchFamily="49" charset="0"/>
              <a:buChar char="o"/>
            </a:pPr>
            <a:r>
              <a:rPr lang="en-US" sz="1600" dirty="0"/>
              <a:t>The scores are averaged to assess the performance of the overall model.</a:t>
            </a:r>
          </a:p>
          <a:p>
            <a:pPr marL="1199978" lvl="2" indent="-285750">
              <a:buFont typeface="Courier New" panose="02070309020205020404" pitchFamily="49" charset="0"/>
              <a:buChar char="o"/>
            </a:pPr>
            <a:r>
              <a:rPr lang="en-US" sz="1600" dirty="0"/>
              <a:t>If the model performs better on the training set than on the test set =&gt; model is likely overfitting.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Underfitting: </a:t>
            </a:r>
          </a:p>
          <a:p>
            <a:pPr marL="1199978" lvl="2" indent="-285750">
              <a:buFont typeface="Courier New" panose="02070309020205020404" pitchFamily="49" charset="0"/>
              <a:buChar char="o"/>
            </a:pPr>
            <a:r>
              <a:rPr lang="en-US" sz="1600" dirty="0"/>
              <a:t>Based off the training set.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3A026-02F6-45FC-ADC1-27EB9E77A652}"/>
              </a:ext>
            </a:extLst>
          </p:cNvPr>
          <p:cNvSpPr/>
          <p:nvPr/>
        </p:nvSpPr>
        <p:spPr>
          <a:xfrm>
            <a:off x="381001" y="3429000"/>
            <a:ext cx="742810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How to avoid: 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Overfitting</a:t>
            </a:r>
            <a:r>
              <a:rPr lang="en-US" sz="1600" dirty="0"/>
              <a:t>: </a:t>
            </a:r>
          </a:p>
          <a:p>
            <a:pPr marL="1199978" lvl="2" indent="-285750">
              <a:buFont typeface="Courier New" panose="02070309020205020404" pitchFamily="49" charset="0"/>
              <a:buChar char="o"/>
            </a:pPr>
            <a:r>
              <a:rPr lang="en-US" sz="1600" dirty="0"/>
              <a:t>Cross-validation</a:t>
            </a:r>
          </a:p>
          <a:p>
            <a:pPr marL="1199978" lvl="2" indent="-285750">
              <a:buFont typeface="Courier New" panose="02070309020205020404" pitchFamily="49" charset="0"/>
              <a:buChar char="o"/>
            </a:pPr>
            <a:r>
              <a:rPr lang="en-US" sz="1600" dirty="0"/>
              <a:t>Early stopping</a:t>
            </a:r>
          </a:p>
          <a:p>
            <a:pPr marL="1199978" lvl="2" indent="-285750">
              <a:buFont typeface="Courier New" panose="02070309020205020404" pitchFamily="49" charset="0"/>
              <a:buChar char="o"/>
            </a:pPr>
            <a:r>
              <a:rPr lang="en-US" sz="1600" dirty="0"/>
              <a:t>Train with more data</a:t>
            </a:r>
          </a:p>
          <a:p>
            <a:pPr marL="1199978" lvl="2" indent="-285750">
              <a:buFont typeface="Courier New" panose="02070309020205020404" pitchFamily="49" charset="0"/>
              <a:buChar char="o"/>
            </a:pPr>
            <a:r>
              <a:rPr lang="en-US" sz="1600" dirty="0"/>
              <a:t>Data augmentation</a:t>
            </a:r>
          </a:p>
          <a:p>
            <a:pPr marL="1199978" lvl="2" indent="-285750">
              <a:buFont typeface="Courier New" panose="02070309020205020404" pitchFamily="49" charset="0"/>
              <a:buChar char="o"/>
            </a:pPr>
            <a:r>
              <a:rPr lang="en-US" sz="1600" dirty="0"/>
              <a:t>Regularization 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Underfitting:</a:t>
            </a:r>
          </a:p>
          <a:p>
            <a:pPr marL="1199978" lvl="2" indent="-285750">
              <a:buFont typeface="Courier New" panose="02070309020205020404" pitchFamily="49" charset="0"/>
              <a:buChar char="o"/>
            </a:pPr>
            <a:r>
              <a:rPr lang="en-US" sz="1600" dirty="0"/>
              <a:t>Decrease regularization</a:t>
            </a:r>
          </a:p>
          <a:p>
            <a:pPr marL="1199978" lvl="2" indent="-285750">
              <a:buFont typeface="Courier New" panose="02070309020205020404" pitchFamily="49" charset="0"/>
              <a:buChar char="o"/>
            </a:pPr>
            <a:r>
              <a:rPr lang="en-US" sz="1600" dirty="0"/>
              <a:t>Increase the duration of training</a:t>
            </a:r>
          </a:p>
          <a:p>
            <a:pPr marL="1199978" lvl="2" indent="-285750">
              <a:buFont typeface="Courier New" panose="02070309020205020404" pitchFamily="49" charset="0"/>
              <a:buChar char="o"/>
            </a:pPr>
            <a:r>
              <a:rPr lang="en-US" sz="1600" dirty="0"/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122899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8256DB-826B-4522-B61E-598A92A62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1445765" cy="733646"/>
          </a:xfrm>
        </p:spPr>
        <p:txBody>
          <a:bodyPr/>
          <a:lstStyle/>
          <a:p>
            <a:r>
              <a:rPr lang="en-US" dirty="0"/>
              <a:t>1.3 Basic recipe for machine learning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78D48-507F-42EA-8E03-589F1526EEF3}"/>
              </a:ext>
            </a:extLst>
          </p:cNvPr>
          <p:cNvSpPr/>
          <p:nvPr/>
        </p:nvSpPr>
        <p:spPr>
          <a:xfrm>
            <a:off x="712381" y="1281040"/>
            <a:ext cx="2381693" cy="166931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having trained an initial model</a:t>
            </a:r>
            <a:endParaRPr kumimoji="1" lang="en-US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1F58C559-55CC-4F83-AC4D-3FBA7358D34B}"/>
              </a:ext>
            </a:extLst>
          </p:cNvPr>
          <p:cNvSpPr/>
          <p:nvPr/>
        </p:nvSpPr>
        <p:spPr>
          <a:xfrm>
            <a:off x="4253024" y="1238509"/>
            <a:ext cx="1935125" cy="1754373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/>
              <a:t>High bias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74555C-A82A-47D8-8D07-7755F0EC273A}"/>
              </a:ext>
            </a:extLst>
          </p:cNvPr>
          <p:cNvSpPr/>
          <p:nvPr/>
        </p:nvSpPr>
        <p:spPr>
          <a:xfrm>
            <a:off x="7627087" y="1238509"/>
            <a:ext cx="2381693" cy="166931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1. Try bigger network</a:t>
            </a:r>
          </a:p>
          <a:p>
            <a:r>
              <a:rPr kumimoji="1" lang="en-US" dirty="0"/>
              <a:t>2. Train longer </a:t>
            </a:r>
          </a:p>
          <a:p>
            <a:r>
              <a:rPr lang="en-US" dirty="0"/>
              <a:t>3. Try difference NN architecture</a:t>
            </a:r>
            <a:endParaRPr kumimoji="1"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ABC27F-8A56-4A00-B2CE-A410117B3D57}"/>
              </a:ext>
            </a:extLst>
          </p:cNvPr>
          <p:cNvCxnSpPr>
            <a:stCxn id="7" idx="3"/>
          </p:cNvCxnSpPr>
          <p:nvPr/>
        </p:nvCxnSpPr>
        <p:spPr>
          <a:xfrm flipV="1">
            <a:off x="6188149" y="2115695"/>
            <a:ext cx="13397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70F07C-82FD-429D-B6A4-C2821DB75A4F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094074" y="2115696"/>
            <a:ext cx="1158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DE55A03-3140-471D-A597-88F6D41B15CC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817934" y="978195"/>
            <a:ext cx="0" cy="260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9EA528-E495-4CEC-96FF-F80E6FB7C273}"/>
              </a:ext>
            </a:extLst>
          </p:cNvPr>
          <p:cNvCxnSpPr/>
          <p:nvPr/>
        </p:nvCxnSpPr>
        <p:spPr>
          <a:xfrm flipH="1">
            <a:off x="5209953" y="978195"/>
            <a:ext cx="36079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A703E7-0C14-4FAA-B197-AA15CB569EDD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220587" y="978195"/>
            <a:ext cx="0" cy="260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4717369-2089-4E05-A194-233447B78882}"/>
              </a:ext>
            </a:extLst>
          </p:cNvPr>
          <p:cNvSpPr txBox="1"/>
          <p:nvPr/>
        </p:nvSpPr>
        <p:spPr>
          <a:xfrm>
            <a:off x="6602673" y="1756997"/>
            <a:ext cx="51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BEDE4E35-58BA-4221-816D-E82265F87C4D}"/>
              </a:ext>
            </a:extLst>
          </p:cNvPr>
          <p:cNvSpPr/>
          <p:nvPr/>
        </p:nvSpPr>
        <p:spPr>
          <a:xfrm>
            <a:off x="4253024" y="3546812"/>
            <a:ext cx="1935125" cy="1754373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/>
              <a:t>High </a:t>
            </a:r>
            <a:r>
              <a:rPr kumimoji="1" lang="en-US" sz="1700" dirty="0"/>
              <a:t>variance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631DBEF-342F-44FC-8E6F-CA4A381EFEBC}"/>
              </a:ext>
            </a:extLst>
          </p:cNvPr>
          <p:cNvCxnSpPr>
            <a:stCxn id="7" idx="2"/>
            <a:endCxn id="29" idx="0"/>
          </p:cNvCxnSpPr>
          <p:nvPr/>
        </p:nvCxnSpPr>
        <p:spPr>
          <a:xfrm>
            <a:off x="5220587" y="2992882"/>
            <a:ext cx="0" cy="55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9E86D87-4297-4221-817A-D7582847E8EC}"/>
              </a:ext>
            </a:extLst>
          </p:cNvPr>
          <p:cNvSpPr txBox="1"/>
          <p:nvPr/>
        </p:nvSpPr>
        <p:spPr>
          <a:xfrm>
            <a:off x="5241996" y="299288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08095F-9E13-4599-A410-7090723D1C85}"/>
              </a:ext>
            </a:extLst>
          </p:cNvPr>
          <p:cNvSpPr/>
          <p:nvPr/>
        </p:nvSpPr>
        <p:spPr>
          <a:xfrm>
            <a:off x="7627087" y="3589342"/>
            <a:ext cx="2381693" cy="166931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1. More data</a:t>
            </a:r>
          </a:p>
          <a:p>
            <a:r>
              <a:rPr kumimoji="1" lang="en-US" dirty="0"/>
              <a:t>2. Regularization </a:t>
            </a:r>
          </a:p>
          <a:p>
            <a:r>
              <a:rPr lang="en-US" dirty="0"/>
              <a:t>3. Try difference NN architecture</a:t>
            </a:r>
            <a:endParaRPr kumimoji="1"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F0D3513-B951-4FC5-B57B-DB8E4A420528}"/>
              </a:ext>
            </a:extLst>
          </p:cNvPr>
          <p:cNvCxnSpPr>
            <a:stCxn id="29" idx="3"/>
          </p:cNvCxnSpPr>
          <p:nvPr/>
        </p:nvCxnSpPr>
        <p:spPr>
          <a:xfrm flipV="1">
            <a:off x="6188149" y="4423998"/>
            <a:ext cx="13397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64D5516-24CA-4657-BBFF-F43E23C7630F}"/>
              </a:ext>
            </a:extLst>
          </p:cNvPr>
          <p:cNvSpPr txBox="1"/>
          <p:nvPr/>
        </p:nvSpPr>
        <p:spPr>
          <a:xfrm>
            <a:off x="6602673" y="4044033"/>
            <a:ext cx="51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EF63C2-5A72-40F2-86D1-DAB95F72EEB4}"/>
              </a:ext>
            </a:extLst>
          </p:cNvPr>
          <p:cNvCxnSpPr>
            <a:stCxn id="33" idx="3"/>
          </p:cNvCxnSpPr>
          <p:nvPr/>
        </p:nvCxnSpPr>
        <p:spPr>
          <a:xfrm>
            <a:off x="10008780" y="4423998"/>
            <a:ext cx="453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C5E08A-4323-4F08-9F44-7AA849379651}"/>
              </a:ext>
            </a:extLst>
          </p:cNvPr>
          <p:cNvCxnSpPr/>
          <p:nvPr/>
        </p:nvCxnSpPr>
        <p:spPr>
          <a:xfrm flipV="1">
            <a:off x="10462437" y="978195"/>
            <a:ext cx="0" cy="3435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9D9B7C8-C72E-4825-8545-52CE77095760}"/>
              </a:ext>
            </a:extLst>
          </p:cNvPr>
          <p:cNvCxnSpPr/>
          <p:nvPr/>
        </p:nvCxnSpPr>
        <p:spPr>
          <a:xfrm>
            <a:off x="8817933" y="978195"/>
            <a:ext cx="1644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3B0479-7FC1-4CA9-BD72-8E4270CA8A58}"/>
              </a:ext>
            </a:extLst>
          </p:cNvPr>
          <p:cNvCxnSpPr/>
          <p:nvPr/>
        </p:nvCxnSpPr>
        <p:spPr>
          <a:xfrm>
            <a:off x="5213498" y="5301185"/>
            <a:ext cx="0" cy="55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C054A61-594C-4AD6-8EB1-776039AD6822}"/>
              </a:ext>
            </a:extLst>
          </p:cNvPr>
          <p:cNvSpPr/>
          <p:nvPr/>
        </p:nvSpPr>
        <p:spPr>
          <a:xfrm>
            <a:off x="4019106" y="5879805"/>
            <a:ext cx="2381693" cy="73364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1963034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1.4 Regularizing (1)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3A026-02F6-45FC-ADC1-27EB9E77A652}"/>
              </a:ext>
            </a:extLst>
          </p:cNvPr>
          <p:cNvSpPr/>
          <p:nvPr/>
        </p:nvSpPr>
        <p:spPr>
          <a:xfrm>
            <a:off x="320041" y="1005840"/>
            <a:ext cx="1075943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Regularizations</a:t>
            </a:r>
            <a:r>
              <a:rPr lang="en-US" sz="1600" dirty="0"/>
              <a:t> are techniques used to reduce the error by fitting a function appropriately on the given training set &amp; avoid overfitting.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Regularization for logistic regression</a:t>
            </a:r>
            <a:r>
              <a:rPr lang="en-US" sz="1600" dirty="0"/>
              <a:t>: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Cost function: 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The L2 regularization: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The L1 regularization: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BF7DFA-1696-4381-979B-B31294526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900" y="2156447"/>
            <a:ext cx="3370942" cy="7395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55120A-CAEC-4A6C-862C-332D14EAF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1415" y="3001140"/>
            <a:ext cx="4887912" cy="6982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B0A998-288D-42B8-A991-65BB7F499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0232" y="4013882"/>
            <a:ext cx="5291536" cy="77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8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1.4 Regularizing (2)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3A026-02F6-45FC-ADC1-27EB9E77A652}"/>
              </a:ext>
            </a:extLst>
          </p:cNvPr>
          <p:cNvSpPr/>
          <p:nvPr/>
        </p:nvSpPr>
        <p:spPr>
          <a:xfrm>
            <a:off x="320041" y="1005840"/>
            <a:ext cx="107594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Model’s capacity: 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The ability to fit a wide variety of functions.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1"/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9420095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1">
  <a:themeElements>
    <a:clrScheme name="brand">
      <a:dk1>
        <a:srgbClr val="000000"/>
      </a:dk1>
      <a:lt1>
        <a:srgbClr val="FFFFFF"/>
      </a:lt1>
      <a:dk2>
        <a:srgbClr val="7F7F7F"/>
      </a:dk2>
      <a:lt2>
        <a:srgbClr val="E5E5E5"/>
      </a:lt2>
      <a:accent1>
        <a:srgbClr val="0064D2"/>
      </a:accent1>
      <a:accent2>
        <a:srgbClr val="64AFE1"/>
      </a:accent2>
      <a:accent3>
        <a:srgbClr val="A0A0A5"/>
      </a:accent3>
      <a:accent4>
        <a:srgbClr val="644080"/>
      </a:accent4>
      <a:accent5>
        <a:srgbClr val="CECED0"/>
      </a:accent5>
      <a:accent6>
        <a:srgbClr val="FA9628"/>
      </a:accent6>
      <a:hlink>
        <a:srgbClr val="E61E1E"/>
      </a:hlink>
      <a:folHlink>
        <a:srgbClr val="FA9628"/>
      </a:folHlink>
    </a:clrScheme>
    <a:fontScheme name="Segoe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kumimoji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180824_PPT_Template_16x9_EN.pptx" id="{90B39043-A2BF-497E-A5E5-E0B3911DBB51}" vid="{B042C13B-432E-401A-8DAF-F5537FB4CC7B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180924_PPT_Template_16x9_EN</Template>
  <TotalTime>0</TotalTime>
  <Words>1275</Words>
  <Application>Microsoft Office PowerPoint</Application>
  <PresentationFormat>Widescreen</PresentationFormat>
  <Paragraphs>224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-apple-system</vt:lpstr>
      <vt:lpstr>Arial</vt:lpstr>
      <vt:lpstr>Calibri</vt:lpstr>
      <vt:lpstr>Cambria Math</vt:lpstr>
      <vt:lpstr>Courier New</vt:lpstr>
      <vt:lpstr>Segoe UI</vt:lpstr>
      <vt:lpstr>Wingdings</vt:lpstr>
      <vt:lpstr>テーマ1</vt:lpstr>
      <vt:lpstr>Improving Deep Neural Networks </vt:lpstr>
      <vt:lpstr>Contents</vt:lpstr>
      <vt:lpstr>Practical Aspects of Deep Learning</vt:lpstr>
      <vt:lpstr>1.1 Train / Dev / Test sets</vt:lpstr>
      <vt:lpstr>1.2 Bias/Variance (1)</vt:lpstr>
      <vt:lpstr>1.2 Bias/Variance (2)</vt:lpstr>
      <vt:lpstr>1.3 Basic recipe for machine learning </vt:lpstr>
      <vt:lpstr>1.4 Regularizing (1)</vt:lpstr>
      <vt:lpstr>1.4 Regularizing (2)</vt:lpstr>
      <vt:lpstr>1.4 Regularizing (3)</vt:lpstr>
      <vt:lpstr>Optimization Algorithms</vt:lpstr>
      <vt:lpstr>2.1 Mini-batch Gradient Descent (1)</vt:lpstr>
      <vt:lpstr>2.1 Mini-batch Gradient Descent (2)</vt:lpstr>
      <vt:lpstr>2.2 Exponentially Weighted Averages</vt:lpstr>
      <vt:lpstr>2.3 Bias Correction in Exponentially Weighted Averages</vt:lpstr>
      <vt:lpstr>2.4 Gradient Descent with Momentum </vt:lpstr>
      <vt:lpstr>2.5 RMSProp</vt:lpstr>
      <vt:lpstr>2.6 Adam Optimization Algorithms</vt:lpstr>
      <vt:lpstr>2.7 Learning Rate Decay &amp; The Problem of Local Optimal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DeepLearning</dc:title>
  <dc:creator/>
  <cp:lastModifiedBy/>
  <cp:revision>2</cp:revision>
  <dcterms:created xsi:type="dcterms:W3CDTF">2018-08-24T12:57:06Z</dcterms:created>
  <dcterms:modified xsi:type="dcterms:W3CDTF">2021-10-12T22:56:01Z</dcterms:modified>
</cp:coreProperties>
</file>