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32"/>
  </p:notesMasterIdLst>
  <p:handoutMasterIdLst>
    <p:handoutMasterId r:id="rId33"/>
  </p:handoutMasterIdLst>
  <p:sldIdLst>
    <p:sldId id="965" r:id="rId2"/>
    <p:sldId id="1529" r:id="rId3"/>
    <p:sldId id="1048" r:id="rId4"/>
    <p:sldId id="1590" r:id="rId5"/>
    <p:sldId id="1259" r:id="rId6"/>
    <p:sldId id="1608" r:id="rId7"/>
    <p:sldId id="1591" r:id="rId8"/>
    <p:sldId id="1593" r:id="rId9"/>
    <p:sldId id="1606" r:id="rId10"/>
    <p:sldId id="1595" r:id="rId11"/>
    <p:sldId id="1594" r:id="rId12"/>
    <p:sldId id="1607" r:id="rId13"/>
    <p:sldId id="1609" r:id="rId14"/>
    <p:sldId id="1597" r:id="rId15"/>
    <p:sldId id="1598" r:id="rId16"/>
    <p:sldId id="1605" r:id="rId17"/>
    <p:sldId id="1599" r:id="rId18"/>
    <p:sldId id="1610" r:id="rId19"/>
    <p:sldId id="1600" r:id="rId20"/>
    <p:sldId id="1601" r:id="rId21"/>
    <p:sldId id="1602" r:id="rId22"/>
    <p:sldId id="1603" r:id="rId23"/>
    <p:sldId id="1604" r:id="rId24"/>
    <p:sldId id="1611" r:id="rId25"/>
    <p:sldId id="1612" r:id="rId26"/>
    <p:sldId id="1613" r:id="rId27"/>
    <p:sldId id="1614" r:id="rId28"/>
    <p:sldId id="1615" r:id="rId29"/>
    <p:sldId id="1616" r:id="rId30"/>
    <p:sldId id="982" r:id="rId31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6733" autoAdjust="0"/>
  </p:normalViewPr>
  <p:slideViewPr>
    <p:cSldViewPr snapToGrid="0">
      <p:cViewPr>
        <p:scale>
          <a:sx n="75" d="100"/>
          <a:sy n="75" d="100"/>
        </p:scale>
        <p:origin x="1061" y="43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4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q.trinh</a:t>
            </a:r>
            <a:r>
              <a:rPr lang="en-US" dirty="0"/>
              <a:t> train, </a:t>
            </a:r>
            <a:r>
              <a:rPr lang="en-US" dirty="0" err="1"/>
              <a:t>moi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cap </a:t>
            </a:r>
            <a:r>
              <a:rPr lang="en-US" dirty="0" err="1"/>
              <a:t>nhat</a:t>
            </a:r>
            <a:r>
              <a:rPr lang="en-US" dirty="0"/>
              <a:t> he so </a:t>
            </a:r>
            <a:r>
              <a:rPr lang="en-US" dirty="0" err="1"/>
              <a:t>gradient.d</a:t>
            </a:r>
            <a:r>
              <a:rPr lang="en-US" dirty="0"/>
              <a:t> t </a:t>
            </a:r>
            <a:r>
              <a:rPr lang="en-US" dirty="0" err="1"/>
              <a:t>ngau</a:t>
            </a:r>
            <a:r>
              <a:rPr lang="en-US" dirty="0"/>
              <a:t> </a:t>
            </a:r>
            <a:r>
              <a:rPr lang="en-US" dirty="0" err="1"/>
              <a:t>nhien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p% </a:t>
            </a:r>
            <a:r>
              <a:rPr lang="en-US" dirty="0" err="1"/>
              <a:t>luong</a:t>
            </a:r>
            <a:r>
              <a:rPr lang="en-US" dirty="0"/>
              <a:t> neurons </a:t>
            </a:r>
            <a:r>
              <a:rPr lang="en-US" dirty="0" err="1"/>
              <a:t>trong</a:t>
            </a:r>
            <a:r>
              <a:rPr lang="en-US" dirty="0"/>
              <a:t> layer dang </a:t>
            </a:r>
            <a:r>
              <a:rPr lang="en-US" dirty="0" err="1"/>
              <a:t>xet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2) Why ? 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ly</a:t>
            </a:r>
            <a:r>
              <a:rPr lang="en-US" dirty="0"/>
              <a:t> do dropout </a:t>
            </a:r>
            <a:r>
              <a:rPr lang="en-US" dirty="0" err="1"/>
              <a:t>giup</a:t>
            </a:r>
            <a:r>
              <a:rPr lang="en-US" dirty="0"/>
              <a:t> 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D.A: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nham</a:t>
            </a:r>
            <a:r>
              <a:rPr lang="en-US" dirty="0"/>
              <a:t> tang so </a:t>
            </a:r>
            <a:r>
              <a:rPr lang="en-US" dirty="0" err="1"/>
              <a:t>luong</a:t>
            </a:r>
            <a:r>
              <a:rPr lang="en-US" dirty="0"/>
              <a:t> data. </a:t>
            </a:r>
          </a:p>
          <a:p>
            <a:pPr marL="0" indent="0">
              <a:buNone/>
            </a:pPr>
            <a:r>
              <a:rPr lang="en-US" dirty="0"/>
              <a:t>+ E.S: </a:t>
            </a:r>
          </a:p>
          <a:p>
            <a:pPr marL="0" indent="0">
              <a:buNone/>
            </a:pPr>
            <a:r>
              <a:rPr lang="en-US" dirty="0"/>
              <a:t>- Dung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trc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ham mat </a:t>
            </a:r>
            <a:r>
              <a:rPr lang="en-US" dirty="0" err="1"/>
              <a:t>mat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nhat</a:t>
            </a:r>
            <a:r>
              <a:rPr lang="en-US" dirty="0"/>
              <a:t> ~&gt; </a:t>
            </a:r>
            <a:r>
              <a:rPr lang="en-US" dirty="0" err="1"/>
              <a:t>tranh</a:t>
            </a:r>
            <a:r>
              <a:rPr lang="en-US" dirty="0"/>
              <a:t> overfitting ? </a:t>
            </a:r>
          </a:p>
          <a:p>
            <a:pPr marL="0" indent="0">
              <a:buNone/>
            </a:pPr>
            <a:r>
              <a:rPr lang="en-US" dirty="0"/>
              <a:t>- Diem dung: </a:t>
            </a:r>
          </a:p>
          <a:p>
            <a:pPr marL="0" indent="0">
              <a:buNone/>
            </a:pPr>
            <a:r>
              <a:rPr lang="en-US" dirty="0"/>
              <a:t>- ? Why loss function min ~&gt; overfitting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luan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giup</a:t>
            </a:r>
            <a:r>
              <a:rPr lang="en-US" dirty="0"/>
              <a:t> tang toc do train model -&gt; tang toc qua </a:t>
            </a:r>
            <a:r>
              <a:rPr lang="en-US" dirty="0" err="1"/>
              <a:t>trinh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5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FontTx/>
              <a:buNone/>
            </a:pPr>
            <a:r>
              <a:rPr lang="en-US" dirty="0"/>
              <a:t>2)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8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 about plot ?</a:t>
            </a:r>
          </a:p>
          <a:p>
            <a:pPr marL="0" indent="0">
              <a:buNone/>
            </a:pPr>
            <a:r>
              <a:rPr lang="en-US" dirty="0"/>
              <a:t>- consider: X{t} &amp; y{t} ~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~&gt; loss J{t}</a:t>
            </a:r>
          </a:p>
          <a:p>
            <a:pPr marL="0" indent="0">
              <a:buNone/>
            </a:pPr>
            <a:r>
              <a:rPr lang="en-US" dirty="0"/>
              <a:t>2) Why ?</a:t>
            </a:r>
          </a:p>
          <a:p>
            <a:pPr marL="171450" indent="-171450">
              <a:buFontTx/>
              <a:buChar char="-"/>
            </a:pPr>
            <a:r>
              <a:rPr lang="en-US" dirty="0"/>
              <a:t>m-b </a:t>
            </a:r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: </a:t>
            </a:r>
            <a:r>
              <a:rPr lang="en-US" dirty="0" err="1"/>
              <a:t>tren</a:t>
            </a:r>
            <a:r>
              <a:rPr lang="en-US" dirty="0"/>
              <a:t> tat ca </a:t>
            </a:r>
            <a:r>
              <a:rPr lang="en-US" dirty="0" err="1"/>
              <a:t>cac</a:t>
            </a:r>
            <a:r>
              <a:rPr lang="en-US" dirty="0"/>
              <a:t> iteration, model training on </a:t>
            </a:r>
            <a:r>
              <a:rPr lang="en-US" i="1" dirty="0"/>
              <a:t>a # mini-batch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3)</a:t>
            </a:r>
          </a:p>
          <a:p>
            <a:pPr marL="0" indent="0">
              <a:buFontTx/>
              <a:buNone/>
            </a:pPr>
            <a:r>
              <a:rPr lang="en-US" dirty="0"/>
              <a:t>+ batch-gradient descent: </a:t>
            </a:r>
            <a:r>
              <a:rPr lang="en-US" dirty="0" err="1"/>
              <a:t>su</a:t>
            </a:r>
            <a:r>
              <a:rPr lang="en-US" dirty="0"/>
              <a:t> dung </a:t>
            </a:r>
            <a:r>
              <a:rPr lang="en-US" dirty="0" err="1"/>
              <a:t>tt</a:t>
            </a:r>
            <a:r>
              <a:rPr lang="en-US" dirty="0"/>
              <a:t> GD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diem du lieu </a:t>
            </a:r>
            <a:r>
              <a:rPr lang="en-US" dirty="0" err="1"/>
              <a:t>khi</a:t>
            </a:r>
            <a:r>
              <a:rPr lang="en-US" dirty="0"/>
              <a:t> cap </a:t>
            </a:r>
            <a:r>
              <a:rPr lang="en-US" dirty="0" err="1"/>
              <a:t>nhat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so</a:t>
            </a:r>
          </a:p>
          <a:p>
            <a:pPr marL="0" indent="0">
              <a:buFontTx/>
              <a:buNone/>
            </a:pPr>
            <a:r>
              <a:rPr lang="en-US" dirty="0"/>
              <a:t>- Slower learning: vi </a:t>
            </a:r>
            <a:r>
              <a:rPr lang="en-US" dirty="0" err="1"/>
              <a:t>phai</a:t>
            </a: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3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? </a:t>
            </a:r>
          </a:p>
          <a:p>
            <a:pPr marL="0" indent="0">
              <a:buNone/>
            </a:pPr>
            <a:r>
              <a:rPr lang="en-US" dirty="0"/>
              <a:t>+ tb co </a:t>
            </a:r>
            <a:r>
              <a:rPr lang="en-US" dirty="0" err="1"/>
              <a:t>trong</a:t>
            </a:r>
            <a:r>
              <a:rPr lang="en-US" dirty="0"/>
              <a:t> so </a:t>
            </a:r>
            <a:r>
              <a:rPr lang="en-US" dirty="0" err="1"/>
              <a:t>theo</a:t>
            </a:r>
            <a:r>
              <a:rPr lang="en-US" dirty="0"/>
              <a:t> cap so </a:t>
            </a:r>
            <a:r>
              <a:rPr lang="en-US" dirty="0" err="1"/>
              <a:t>nhan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Example: phan </a:t>
            </a:r>
            <a:r>
              <a:rPr lang="en-US" dirty="0" err="1"/>
              <a:t>bo</a:t>
            </a:r>
            <a:r>
              <a:rPr lang="en-US" dirty="0"/>
              <a:t>/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</a:t>
            </a:r>
            <a:r>
              <a:rPr lang="en-US" dirty="0" err="1"/>
              <a:t>nhiet</a:t>
            </a:r>
            <a:r>
              <a:rPr lang="en-US" dirty="0"/>
              <a:t> do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input: </a:t>
            </a:r>
            <a:r>
              <a:rPr lang="en-US" dirty="0" err="1"/>
              <a:t>nhiet</a:t>
            </a:r>
            <a:r>
              <a:rPr lang="en-US" dirty="0"/>
              <a:t> do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output: </a:t>
            </a:r>
            <a:r>
              <a:rPr lang="en-US" dirty="0" err="1"/>
              <a:t>duong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 dong </a:t>
            </a:r>
            <a:r>
              <a:rPr lang="en-US" dirty="0" err="1"/>
              <a:t>mo</a:t>
            </a:r>
            <a:r>
              <a:rPr lang="en-US" dirty="0"/>
              <a:t> ta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</a:t>
            </a:r>
            <a:r>
              <a:rPr lang="en-US" dirty="0" err="1"/>
              <a:t>nhiet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 Compute the trends: the local average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nhiet</a:t>
            </a:r>
            <a:r>
              <a:rPr lang="en-US" dirty="0"/>
              <a:t> do   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entries: </a:t>
            </a:r>
            <a:r>
              <a:rPr lang="en-US" dirty="0" err="1"/>
              <a:t>muc</a:t>
            </a:r>
            <a:r>
              <a:rPr lang="en-US" dirty="0"/>
              <a:t>/diem</a:t>
            </a:r>
          </a:p>
          <a:p>
            <a:pPr marL="0" indent="0">
              <a:buFontTx/>
              <a:buNone/>
            </a:pPr>
            <a:r>
              <a:rPr lang="en-US" dirty="0"/>
              <a:t>2)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lua</a:t>
            </a:r>
            <a:r>
              <a:rPr lang="en-US" dirty="0"/>
              <a:t> chon beta, get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dien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tap diem du lieu.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9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? </a:t>
            </a:r>
          </a:p>
          <a:p>
            <a:pPr marL="0" indent="0">
              <a:buNone/>
            </a:pPr>
            <a:r>
              <a:rPr lang="en-US" dirty="0"/>
              <a:t>+ tb co </a:t>
            </a:r>
            <a:r>
              <a:rPr lang="en-US" dirty="0" err="1"/>
              <a:t>trong</a:t>
            </a:r>
            <a:r>
              <a:rPr lang="en-US" dirty="0"/>
              <a:t> so </a:t>
            </a:r>
            <a:r>
              <a:rPr lang="en-US" dirty="0" err="1"/>
              <a:t>theo</a:t>
            </a:r>
            <a:r>
              <a:rPr lang="en-US" dirty="0"/>
              <a:t> cap so </a:t>
            </a:r>
            <a:r>
              <a:rPr lang="en-US" dirty="0" err="1"/>
              <a:t>nhan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Example: phan </a:t>
            </a:r>
            <a:r>
              <a:rPr lang="en-US" dirty="0" err="1"/>
              <a:t>bo</a:t>
            </a:r>
            <a:r>
              <a:rPr lang="en-US" dirty="0"/>
              <a:t>/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</a:t>
            </a:r>
            <a:r>
              <a:rPr lang="en-US" dirty="0" err="1"/>
              <a:t>nhiet</a:t>
            </a:r>
            <a:r>
              <a:rPr lang="en-US" dirty="0"/>
              <a:t> do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input: </a:t>
            </a:r>
            <a:r>
              <a:rPr lang="en-US" dirty="0" err="1"/>
              <a:t>nhiet</a:t>
            </a:r>
            <a:r>
              <a:rPr lang="en-US" dirty="0"/>
              <a:t> do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output: </a:t>
            </a:r>
            <a:r>
              <a:rPr lang="en-US" dirty="0" err="1"/>
              <a:t>duong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 dong </a:t>
            </a:r>
            <a:r>
              <a:rPr lang="en-US" dirty="0" err="1"/>
              <a:t>mo</a:t>
            </a:r>
            <a:r>
              <a:rPr lang="en-US" dirty="0"/>
              <a:t> ta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</a:t>
            </a:r>
            <a:r>
              <a:rPr lang="en-US" dirty="0" err="1"/>
              <a:t>nhiet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 Compute the trends: the local average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nhiet</a:t>
            </a:r>
            <a:r>
              <a:rPr lang="en-US" dirty="0"/>
              <a:t> do   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entries: </a:t>
            </a:r>
            <a:r>
              <a:rPr lang="en-US" dirty="0" err="1"/>
              <a:t>muc</a:t>
            </a:r>
            <a:r>
              <a:rPr lang="en-US" dirty="0"/>
              <a:t>/diem</a:t>
            </a:r>
          </a:p>
          <a:p>
            <a:pPr marL="0" indent="0">
              <a:buFontTx/>
              <a:buNone/>
            </a:pPr>
            <a:r>
              <a:rPr lang="en-US" dirty="0"/>
              <a:t>2)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lua</a:t>
            </a:r>
            <a:r>
              <a:rPr lang="en-US" dirty="0"/>
              <a:t> chon beta, get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dien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tap diem du lieu.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91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0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dampen out the motion : </a:t>
            </a: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chuyen</a:t>
            </a:r>
            <a:r>
              <a:rPr lang="en-US" dirty="0"/>
              <a:t> dong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Binh</a:t>
            </a:r>
            <a:r>
              <a:rPr lang="en-US" dirty="0"/>
              <a:t> Phuong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ham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thieu</a:t>
            </a:r>
            <a:r>
              <a:rPr lang="en-US" dirty="0"/>
              <a:t>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9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293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51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luan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giup</a:t>
            </a:r>
            <a:r>
              <a:rPr lang="en-US" dirty="0"/>
              <a:t> tang toc do train model -&gt; tang toc qua </a:t>
            </a:r>
            <a:r>
              <a:rPr lang="en-US" dirty="0" err="1"/>
              <a:t>trinh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15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43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623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8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58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27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(process): start idea (identify problems, proposal algorithms, design 1 </a:t>
            </a:r>
            <a:r>
              <a:rPr lang="en-US" dirty="0" err="1"/>
              <a:t>nn</a:t>
            </a:r>
            <a:r>
              <a:rPr lang="en-US" dirty="0"/>
              <a:t>(input, output)) -&gt; implement -&gt; run &amp; experiment get a result tell how well this particular networks or config. Try to find better neural network for application.</a:t>
            </a:r>
          </a:p>
          <a:p>
            <a:r>
              <a:rPr lang="en-US" dirty="0"/>
              <a:t>=&gt; Goals (stop position): </a:t>
            </a:r>
            <a:r>
              <a:rPr lang="en-US" b="1" dirty="0"/>
              <a:t>generalization ~ ability to perform well on previously unobserved inputs</a:t>
            </a:r>
            <a:endParaRPr lang="en-US" dirty="0"/>
          </a:p>
          <a:p>
            <a:r>
              <a:rPr lang="en-US" dirty="0"/>
              <a:t>+ (?)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solve: setting dataset can make u more efficient.</a:t>
            </a:r>
          </a:p>
          <a:p>
            <a:pPr marL="0" indent="0">
              <a:buFontTx/>
              <a:buNone/>
            </a:pPr>
            <a:r>
              <a:rPr lang="en-US" dirty="0"/>
              <a:t>3) Why ?</a:t>
            </a:r>
          </a:p>
          <a:p>
            <a:pPr marL="0" indent="0">
              <a:buFontTx/>
              <a:buNone/>
            </a:pPr>
            <a:r>
              <a:rPr lang="en-US" dirty="0"/>
              <a:t>+ same distribution: 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sz="1200" dirty="0"/>
              <a:t>+ spread /</a:t>
            </a:r>
            <a:r>
              <a:rPr lang="en-US" sz="1200" dirty="0" err="1"/>
              <a:t>spét</a:t>
            </a:r>
            <a:r>
              <a:rPr lang="en-US" sz="1200" dirty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Bias: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t.binh</a:t>
            </a:r>
            <a:r>
              <a:rPr lang="en-US" dirty="0"/>
              <a:t> du doan of model &amp;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dang co du doan</a:t>
            </a:r>
          </a:p>
          <a:p>
            <a:pPr marL="0" indent="0">
              <a:buNone/>
            </a:pPr>
            <a:r>
              <a:rPr lang="en-US" dirty="0"/>
              <a:t>+ Variance: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(co cum/phan tan)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too focus training data &amp; k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tong quat</a:t>
            </a:r>
          </a:p>
          <a:p>
            <a:pPr marL="0" indent="0">
              <a:buNone/>
            </a:pPr>
            <a:r>
              <a:rPr lang="en-US" dirty="0"/>
              <a:t>2) 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 Model more complexity, 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+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  <a:p>
            <a:pPr marL="0" indent="0">
              <a:buFontTx/>
              <a:buNone/>
            </a:pPr>
            <a:r>
              <a:rPr lang="en-US" dirty="0"/>
              <a:t>3) How ?</a:t>
            </a:r>
          </a:p>
          <a:p>
            <a:pPr marL="0" indent="0">
              <a:buFontTx/>
              <a:buNone/>
            </a:pPr>
            <a:r>
              <a:rPr lang="en-US" dirty="0"/>
              <a:t>+ How to fix ?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features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bac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d.thuc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theta &amp; </a:t>
            </a:r>
            <a:r>
              <a:rPr lang="en-US" dirty="0" err="1"/>
              <a:t>giu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all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sz="1200" dirty="0"/>
              <a:t>+ spread /</a:t>
            </a:r>
            <a:r>
              <a:rPr lang="en-US" sz="1200" dirty="0" err="1"/>
              <a:t>spét</a:t>
            </a:r>
            <a:r>
              <a:rPr lang="en-US" sz="1200" dirty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Bias: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t.binh</a:t>
            </a:r>
            <a:r>
              <a:rPr lang="en-US" dirty="0"/>
              <a:t> du doan of model &amp;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dang co du doan</a:t>
            </a:r>
          </a:p>
          <a:p>
            <a:pPr marL="0" indent="0">
              <a:buNone/>
            </a:pPr>
            <a:r>
              <a:rPr lang="en-US" dirty="0"/>
              <a:t>+ Variance: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(co cum/phan tan)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too focus training data &amp; k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tong quat</a:t>
            </a:r>
          </a:p>
          <a:p>
            <a:pPr marL="0" indent="0">
              <a:buNone/>
            </a:pPr>
            <a:r>
              <a:rPr lang="en-US" dirty="0"/>
              <a:t>2) 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 Model more complexity, 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+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  <a:p>
            <a:pPr marL="0" indent="0">
              <a:buFontTx/>
              <a:buNone/>
            </a:pPr>
            <a:r>
              <a:rPr lang="en-US" dirty="0"/>
              <a:t>3) How ?</a:t>
            </a:r>
          </a:p>
          <a:p>
            <a:pPr marL="0" indent="0">
              <a:buFontTx/>
              <a:buNone/>
            </a:pPr>
            <a:r>
              <a:rPr lang="en-US" dirty="0"/>
              <a:t>+ How to fix ?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features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bac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d.thuc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theta &amp; </a:t>
            </a:r>
            <a:r>
              <a:rPr lang="en-US" dirty="0" err="1"/>
              <a:t>giu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all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2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Recipe: formula</a:t>
            </a:r>
          </a:p>
          <a:p>
            <a:r>
              <a:rPr lang="en-US" dirty="0"/>
              <a:t>Goal: both low bias &amp; low </a:t>
            </a:r>
            <a:r>
              <a:rPr lang="en-US" dirty="0" err="1"/>
              <a:t>variane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8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neu </a:t>
            </a:r>
            <a:r>
              <a:rPr lang="en-US" dirty="0" err="1"/>
              <a:t>k.niem</a:t>
            </a:r>
            <a:r>
              <a:rPr lang="en-US" dirty="0"/>
              <a:t> regularizations -&gt; results: simpler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 the error ? </a:t>
            </a:r>
          </a:p>
          <a:p>
            <a:pPr marL="171450" indent="-171450">
              <a:buFontTx/>
              <a:buChar char="-"/>
            </a:pPr>
            <a:r>
              <a:rPr lang="en-US" dirty="0"/>
              <a:t>Avoid overfitting ? </a:t>
            </a:r>
          </a:p>
          <a:p>
            <a:pPr marL="0" indent="0">
              <a:buFontTx/>
              <a:buNone/>
            </a:pPr>
            <a:r>
              <a:rPr lang="en-US" dirty="0"/>
              <a:t>+ mot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regularization pho bien </a:t>
            </a:r>
            <a:r>
              <a:rPr lang="en-US" dirty="0" err="1"/>
              <a:t>nhat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- R():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/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den do </a:t>
            </a:r>
            <a:r>
              <a:rPr lang="en-US" dirty="0" err="1"/>
              <a:t>phuc</a:t>
            </a:r>
            <a:r>
              <a:rPr lang="en-US" dirty="0"/>
              <a:t> tap </a:t>
            </a:r>
            <a:r>
              <a:rPr lang="en-US" dirty="0" err="1"/>
              <a:t>cua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biet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L1 &amp; L2: the penalty terms</a:t>
            </a:r>
          </a:p>
          <a:p>
            <a:pPr marL="0" indent="0">
              <a:buNone/>
            </a:pPr>
            <a:r>
              <a:rPr lang="en-US" dirty="0"/>
              <a:t>- l1: tong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Tuyet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w</a:t>
            </a:r>
          </a:p>
          <a:p>
            <a:pPr marL="171450" indent="-171450">
              <a:buFontTx/>
              <a:buChar char="-"/>
            </a:pPr>
            <a:r>
              <a:rPr lang="en-US" dirty="0"/>
              <a:t>l2: tong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can bac 2 </a:t>
            </a:r>
            <a:r>
              <a:rPr lang="en-US" dirty="0" err="1"/>
              <a:t>cua</a:t>
            </a:r>
            <a:r>
              <a:rPr lang="en-US" dirty="0"/>
              <a:t> w</a:t>
            </a:r>
          </a:p>
          <a:p>
            <a:pPr marL="0" indent="0">
              <a:buFontTx/>
              <a:buNone/>
            </a:pPr>
            <a:r>
              <a:rPr lang="en-US" dirty="0"/>
              <a:t>? Why cost function</a:t>
            </a:r>
          </a:p>
          <a:p>
            <a:pPr marL="0" indent="0">
              <a:buFontTx/>
              <a:buNone/>
            </a:pPr>
            <a:r>
              <a:rPr lang="en-US" dirty="0"/>
              <a:t>? Why “the penalty term”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00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Why regularization help reduce overfitting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05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" y="0"/>
            <a:ext cx="11429999" cy="749165"/>
          </a:xfrm>
          <a:prstGeom prst="rect">
            <a:avLst/>
          </a:prstGeom>
          <a:noFill/>
        </p:spPr>
        <p:txBody>
          <a:bodyPr wrap="square" lIns="468000" tIns="107980" rIns="0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20XX Toshiba XXX Corporation 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  <p:sldLayoutId id="214748385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Improving Deep Neural Networks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 dirty="0"/>
              <a:t>2021-10-05</a:t>
            </a:r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Regularizing: modify the loss function (2)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Implementation: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A52B1D-127E-4A09-9B92-51355455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84504"/>
              </p:ext>
            </p:extLst>
          </p:nvPr>
        </p:nvGraphicFramePr>
        <p:xfrm>
          <a:off x="1323340" y="1437898"/>
          <a:ext cx="10022840" cy="13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420">
                  <a:extLst>
                    <a:ext uri="{9D8B030D-6E8A-4147-A177-3AD203B41FA5}">
                      <a16:colId xmlns:a16="http://schemas.microsoft.com/office/drawing/2014/main" val="1446121590"/>
                    </a:ext>
                  </a:extLst>
                </a:gridCol>
                <a:gridCol w="5011420">
                  <a:extLst>
                    <a:ext uri="{9D8B030D-6E8A-4147-A177-3AD203B41FA5}">
                      <a16:colId xmlns:a16="http://schemas.microsoft.com/office/drawing/2014/main" val="2252565834"/>
                    </a:ext>
                  </a:extLst>
                </a:gridCol>
              </a:tblGrid>
              <a:tr h="614585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97802"/>
                  </a:ext>
                </a:extLst>
              </a:tr>
              <a:tr h="766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2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Neural Networks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Regularization: 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Dropout Regularization: remove some neurons/weights on each iteration </a:t>
            </a:r>
            <a:br>
              <a:rPr lang="en-US" sz="1600" dirty="0"/>
            </a:br>
            <a:r>
              <a:rPr lang="en-US" sz="1600" dirty="0"/>
              <a:t>based on a probability </a:t>
            </a:r>
            <a:r>
              <a:rPr lang="en-US" sz="1600" i="1" dirty="0"/>
              <a:t>(p</a:t>
            </a:r>
            <a:r>
              <a:rPr lang="en-US" sz="1600" dirty="0"/>
              <a:t>%).</a:t>
            </a:r>
          </a:p>
          <a:p>
            <a:pPr lvl="1"/>
            <a:r>
              <a:rPr lang="en-US" sz="1600" dirty="0"/>
              <a:t>=&gt; reduce the neural networks complexity.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DBE8D8-3E2C-4B01-ABA6-B778F699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79" y="1005840"/>
            <a:ext cx="3352802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Regularization: Other methods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16000"/>
            <a:ext cx="107594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Data augmentation: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Get more data.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In computer vision, we can flip, random rotations, random scale …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Early stopping: 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At iteration which the dev set cost start increasing.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The stop point at which the lowest training cost &amp; lowest dev cost.</a:t>
            </a:r>
          </a:p>
          <a:p>
            <a:pPr lvl="2"/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DFEB7-E419-4496-ADEC-9FD0F121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279" y="1833691"/>
            <a:ext cx="4165600" cy="2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5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9241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 allows us to efficiently compute on </a:t>
            </a:r>
            <a:r>
              <a:rPr lang="en-US" sz="1600" i="1" dirty="0"/>
              <a:t>m </a:t>
            </a:r>
            <a:r>
              <a:rPr lang="en-US" sz="1600" dirty="0"/>
              <a:t>examples. Consider m=5,000,000: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Batch: all datasets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Mini-batch: subsets of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Batch=5*10^6 ; mini-batches=1000; number of  </a:t>
            </a:r>
            <a:br>
              <a:rPr lang="en-US" sz="1600" dirty="0"/>
            </a:br>
            <a:r>
              <a:rPr lang="en-US" sz="1600" dirty="0"/>
              <a:t>batches = 5000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Mini-batch Gradient Descent: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Run the gradient descent on the mini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algorithms pseudo code:</a:t>
            </a:r>
          </a:p>
          <a:p>
            <a:r>
              <a:rPr lang="en-US" sz="3000" dirty="0">
                <a:solidFill>
                  <a:srgbClr val="FF0000"/>
                </a:solidFill>
              </a:rPr>
              <a:t>				XXXX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56D2E9-3CEB-4A22-9AB1-F4ADD1B9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08" y="1379914"/>
            <a:ext cx="5296156" cy="9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5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58877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Training with mini batch gradient descent: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 GD: expect the cost function (J) to go down </a:t>
            </a:r>
            <a:br>
              <a:rPr lang="en-US" sz="1600" dirty="0"/>
            </a:br>
            <a:r>
              <a:rPr lang="en-US" sz="1600" dirty="0"/>
              <a:t>on every single iteration.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downwards with a little bit </a:t>
            </a:r>
            <a:br>
              <a:rPr lang="en-US" sz="1600" dirty="0"/>
            </a:br>
            <a:r>
              <a:rPr lang="en-US" sz="1600" dirty="0"/>
              <a:t>noisier. Mini-batch GD:  trend 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313F5-B86F-4FDB-88BB-72B812EA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97" y="1005840"/>
            <a:ext cx="4995662" cy="1730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7D9A6-6951-4549-A189-FE3E23188B17}"/>
              </a:ext>
            </a:extLst>
          </p:cNvPr>
          <p:cNvSpPr/>
          <p:nvPr/>
        </p:nvSpPr>
        <p:spPr>
          <a:xfrm>
            <a:off x="320040" y="2711134"/>
            <a:ext cx="597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Choosing mini-batch size, propose number of examples = m:</a:t>
            </a:r>
          </a:p>
          <a:p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F03EA1-2CCE-4376-A41E-944AB402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50903"/>
              </p:ext>
            </p:extLst>
          </p:nvPr>
        </p:nvGraphicFramePr>
        <p:xfrm>
          <a:off x="788928" y="3234838"/>
          <a:ext cx="10529312" cy="225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72">
                  <a:extLst>
                    <a:ext uri="{9D8B030D-6E8A-4147-A177-3AD203B41FA5}">
                      <a16:colId xmlns:a16="http://schemas.microsoft.com/office/drawing/2014/main" val="509590634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315035241"/>
                    </a:ext>
                  </a:extLst>
                </a:gridCol>
                <a:gridCol w="3108072">
                  <a:extLst>
                    <a:ext uri="{9D8B030D-6E8A-4147-A177-3AD203B41FA5}">
                      <a16:colId xmlns:a16="http://schemas.microsoft.com/office/drawing/2014/main" val="357913888"/>
                    </a:ext>
                  </a:extLst>
                </a:gridCol>
                <a:gridCol w="2632328">
                  <a:extLst>
                    <a:ext uri="{9D8B030D-6E8A-4147-A177-3AD203B41FA5}">
                      <a16:colId xmlns:a16="http://schemas.microsoft.com/office/drawing/2014/main" val="3302149726"/>
                    </a:ext>
                  </a:extLst>
                </a:gridCol>
              </a:tblGrid>
              <a:tr h="5578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Mini-batch gradient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142870"/>
                  </a:ext>
                </a:extLst>
              </a:tr>
              <a:tr h="433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Mini-batch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n, 1 &lt; n &lt;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54565"/>
                  </a:ext>
                </a:extLst>
              </a:tr>
              <a:tr h="1265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Spend more time per iteration</a:t>
                      </a:r>
                    </a:p>
                    <a:p>
                      <a:r>
                        <a:rPr lang="en-US" dirty="0"/>
                        <a:t>- Small training datasets (m&lt; 2000)</a:t>
                      </a:r>
                    </a:p>
                    <a:p>
                      <a:r>
                        <a:rPr lang="en-US" dirty="0"/>
                        <a:t>- Pros: requires a large amount of computer resources with the large training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The parameters of all the layers are updated after every training sample.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Fastest learning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Often, n is a power of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7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/>
              <p:nvPr/>
            </p:nvSpPr>
            <p:spPr>
              <a:xfrm>
                <a:off x="320041" y="1016000"/>
                <a:ext cx="7696199" cy="5067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Example: Temperature in London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local average of the temperature at n</a:t>
                </a:r>
                <a:r>
                  <a:rPr lang="en-US" sz="1600" baseline="30000" dirty="0"/>
                  <a:t>th </a:t>
                </a:r>
                <a:r>
                  <a:rPr lang="en-US" sz="1600" dirty="0"/>
                  <a:t>day:</a:t>
                </a:r>
              </a:p>
              <a:p>
                <a:pPr lvl="2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0</a:t>
                </a:r>
              </a:p>
              <a:p>
                <a:pPr lvl="2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0.9*v</a:t>
                </a:r>
                <a:r>
                  <a:rPr lang="en-US" sz="1600" baseline="-25000" dirty="0"/>
                  <a:t>n-1 </a:t>
                </a:r>
                <a:r>
                  <a:rPr lang="en-US" sz="1600" dirty="0"/>
                  <a:t>+ 0.1*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: the temp of n</a:t>
                </a:r>
                <a:r>
                  <a:rPr lang="en-US" sz="1600" baseline="30000" dirty="0"/>
                  <a:t>th </a:t>
                </a:r>
                <a:r>
                  <a:rPr lang="en-US" sz="1600" dirty="0"/>
                  <a:t>day</a:t>
                </a:r>
                <a:endParaRPr lang="en-US" sz="1600" baseline="-250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baseline="-250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General equation:</a:t>
                </a:r>
              </a:p>
              <a:p>
                <a:pPr lvl="2"/>
                <a:r>
                  <a:rPr lang="en-US" sz="1600" dirty="0"/>
                  <a:t>	V</a:t>
                </a:r>
                <a:r>
                  <a:rPr lang="en-US" sz="1600" baseline="-25000" dirty="0"/>
                  <a:t>(t)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*V</a:t>
                </a:r>
                <a:r>
                  <a:rPr lang="en-US" sz="1600" baseline="-25000" dirty="0"/>
                  <a:t>(t-1) </a:t>
                </a:r>
                <a:r>
                  <a:rPr lang="en-US" sz="1600" dirty="0"/>
                  <a:t>+ (1 -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baseline="-250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plot will represent averages over ~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1600" dirty="0"/>
                  <a:t> entries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= 0.98 -&gt; represent ~50 entries (green line).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= 0.9 -&gt;  represent ~10 entries (red line).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Intuition: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With modify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, we can get the averages of skewed data points.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lvl="2"/>
                <a:endParaRPr lang="en-US" sz="1600" baseline="-25000" dirty="0"/>
              </a:p>
              <a:p>
                <a:pPr lvl="2"/>
                <a:r>
                  <a:rPr lang="en-US" sz="1600" dirty="0"/>
                  <a:t> </a:t>
                </a:r>
              </a:p>
              <a:p>
                <a:pPr lvl="2"/>
                <a:r>
                  <a:rPr lang="en-US" sz="1600" baseline="-25000" dirty="0"/>
                  <a:t>  </a:t>
                </a:r>
              </a:p>
              <a:p>
                <a:pPr lvl="1"/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7696199" cy="5067413"/>
              </a:xfrm>
              <a:prstGeom prst="rect">
                <a:avLst/>
              </a:prstGeom>
              <a:blipFill>
                <a:blip r:embed="rId3"/>
                <a:stretch>
                  <a:fillRect t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3F45903-708E-4003-BE2A-010B4C51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871" y="939800"/>
            <a:ext cx="5380096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/>
              <p:nvPr/>
            </p:nvSpPr>
            <p:spPr>
              <a:xfrm>
                <a:off x="320041" y="1016000"/>
                <a:ext cx="7696199" cy="4852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Consider 100</a:t>
                </a:r>
                <a:r>
                  <a:rPr lang="en-US" sz="1600" baseline="30000" dirty="0"/>
                  <a:t>th</a:t>
                </a:r>
                <a:r>
                  <a:rPr lang="en-US" sz="1600" dirty="0"/>
                  <a:t> day: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0.9*v</a:t>
                </a:r>
                <a:r>
                  <a:rPr lang="en-US" sz="1600" baseline="-25000" dirty="0"/>
                  <a:t>99 </a:t>
                </a:r>
                <a:r>
                  <a:rPr lang="en-US" sz="1600" dirty="0"/>
                  <a:t>+ 0.1*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dirty="0"/>
                  <a:t> =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dirty="0"/>
                  <a:t> + 0.9*(0.9*v</a:t>
                </a:r>
                <a:r>
                  <a:rPr lang="en-US" sz="1600" baseline="-25000" dirty="0"/>
                  <a:t>98 </a:t>
                </a:r>
                <a:r>
                  <a:rPr lang="en-US" sz="1600" dirty="0"/>
                  <a:t>+ 0.1*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pPr lvl="2"/>
                <a:r>
                  <a:rPr lang="en-US" sz="1600" dirty="0"/>
                  <a:t>             =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dirty="0"/>
                  <a:t> + 0.1*0.9*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-US" sz="1600" dirty="0"/>
                  <a:t> + 0.1*(0.9)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600" dirty="0"/>
                  <a:t> + …</a:t>
                </a:r>
              </a:p>
              <a:p>
                <a:pPr lvl="2"/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An exponentially decaying function: 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Y =  (1-b)</a:t>
                </a:r>
                <a:r>
                  <a:rPr lang="en-US" sz="1600" baseline="30000" dirty="0"/>
                  <a:t>x </a:t>
                </a:r>
                <a:r>
                  <a:rPr lang="en-US" sz="1600" dirty="0"/>
                  <a:t> , b &lt; 1.</a:t>
                </a:r>
              </a:p>
              <a:p>
                <a:pPr lvl="2"/>
                <a:endParaRPr lang="en-US" sz="1600" baseline="300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Implement algorithm: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Conclusions about exponential moving average: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A highly efficient way to calculate an average.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Take a little computer resources.</a:t>
                </a:r>
              </a:p>
              <a:p>
                <a:pPr lvl="2"/>
                <a:r>
                  <a:rPr lang="en-US" sz="1600" baseline="-25000" dirty="0"/>
                  <a:t>  </a:t>
                </a:r>
              </a:p>
              <a:p>
                <a:pPr lvl="1"/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7696199" cy="4852610"/>
              </a:xfrm>
              <a:prstGeom prst="rect">
                <a:avLst/>
              </a:prstGeom>
              <a:blipFill>
                <a:blip r:embed="rId3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863DF47-2ED8-464B-89C3-57D4C05AC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60" y="2989826"/>
            <a:ext cx="3926840" cy="13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2.3 Bias Correction in Exponentially Weighted Averages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D8FE13-2E8B-4AAE-91A8-CBBC93B36E4F}"/>
              </a:ext>
            </a:extLst>
          </p:cNvPr>
          <p:cNvSpPr/>
          <p:nvPr/>
        </p:nvSpPr>
        <p:spPr>
          <a:xfrm>
            <a:off x="320042" y="1016000"/>
            <a:ext cx="70408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The bias correction helps make the exponentially weighted averages more accurate.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If the curve starts from 0, not many values to average on in the initial days.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If the curve lower than the correct value initially &amp; then take time to moves in line with expected values.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To solve the bias issue: </a:t>
            </a:r>
          </a:p>
          <a:p>
            <a:pPr lvl="1"/>
            <a:r>
              <a:rPr lang="en-US" sz="16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D05DE-8E4E-4566-921D-1A9F9315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79" y="1071996"/>
            <a:ext cx="4511040" cy="1984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11D56-A402-4A8E-8F69-2DC22D81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978" y="3109425"/>
            <a:ext cx="602794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Optimization Algorithms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973084"/>
          </a:xfrm>
        </p:spPr>
        <p:txBody>
          <a:bodyPr/>
          <a:lstStyle/>
          <a:p>
            <a:pPr algn="l"/>
            <a:r>
              <a:rPr lang="en-US" altLang="en-US" dirty="0"/>
              <a:t>Hyperparameter Tuning, Batch Normalization</a:t>
            </a:r>
            <a:br>
              <a:rPr lang="en-US" altLang="en-US" dirty="0"/>
            </a:br>
            <a:r>
              <a:rPr lang="en-US" altLang="en-US" dirty="0"/>
              <a:t>and Programming Frameworks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2.4 Gradient Descent with Momentum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A197C-B494-4478-8334-B945C99284B8}"/>
              </a:ext>
            </a:extLst>
          </p:cNvPr>
          <p:cNvSpPr/>
          <p:nvPr/>
        </p:nvSpPr>
        <p:spPr>
          <a:xfrm>
            <a:off x="320041" y="1016000"/>
            <a:ext cx="11094718" cy="370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Idea: Calculate the exponentially weighted averages for gradients &amp; then update weights with the new values.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Pseudo code: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Momentum helps the cost function to go the minimum point in a more fast &amp; consistent way.</a:t>
            </a:r>
          </a:p>
          <a:p>
            <a:pPr lvl="1"/>
            <a:endParaRPr lang="en-US" sz="1600" dirty="0"/>
          </a:p>
          <a:p>
            <a:pPr lvl="2"/>
            <a:r>
              <a:rPr lang="en-US" sz="1600" baseline="-25000" dirty="0"/>
              <a:t>  </a:t>
            </a: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8C1BC-82DC-4F2A-BD85-C89030FB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75" y="1668817"/>
            <a:ext cx="5417250" cy="16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2.5 Root Mean Square Propagation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C3FF4-FBAD-490F-B7CD-4076D5C538AD}"/>
              </a:ext>
            </a:extLst>
          </p:cNvPr>
          <p:cNvSpPr/>
          <p:nvPr/>
        </p:nvSpPr>
        <p:spPr>
          <a:xfrm>
            <a:off x="320041" y="1016000"/>
            <a:ext cx="7128327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A technique to dampen out the motion in the bias (</a:t>
            </a:r>
            <a:r>
              <a:rPr lang="en-US" sz="1600" b="1" dirty="0"/>
              <a:t>b</a:t>
            </a:r>
            <a:r>
              <a:rPr lang="en-US" sz="1600" dirty="0"/>
              <a:t>) &amp; speed up gradient descent.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Square the derivatives of both w &amp; b.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Goals: Reduce the large number </a:t>
            </a:r>
            <a:r>
              <a:rPr lang="en-US" sz="1600" dirty="0" err="1"/>
              <a:t>dW</a:t>
            </a:r>
            <a:r>
              <a:rPr lang="en-US" sz="1600" dirty="0"/>
              <a:t> &amp; db.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Pseudo code:</a:t>
            </a:r>
          </a:p>
          <a:p>
            <a:pPr lvl="1"/>
            <a:endParaRPr lang="en-US" sz="1600" dirty="0"/>
          </a:p>
          <a:p>
            <a:pPr lvl="2"/>
            <a:r>
              <a:rPr lang="en-US" sz="1600" baseline="-25000" dirty="0"/>
              <a:t>  	</a:t>
            </a: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64D86-D767-46EE-ACE4-BBBF855C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16" y="1016000"/>
            <a:ext cx="4183743" cy="1333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62A02-CD54-47B4-A4B0-4182116D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240" y="2184883"/>
            <a:ext cx="3901440" cy="26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2.6 Adam Optimization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259CD-6637-4119-8481-B38423C7F581}"/>
              </a:ext>
            </a:extLst>
          </p:cNvPr>
          <p:cNvSpPr/>
          <p:nvPr/>
        </p:nvSpPr>
        <p:spPr>
          <a:xfrm>
            <a:off x="320041" y="1016000"/>
            <a:ext cx="7128327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Adam optimization simply puts RMS prop &amp; momentum together.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Pseudo code:</a:t>
            </a:r>
          </a:p>
          <a:p>
            <a:pPr lvl="2"/>
            <a:r>
              <a:rPr lang="en-US" sz="1600" baseline="-25000" dirty="0"/>
              <a:t>  	</a:t>
            </a: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4F393-1F5E-4E1E-B96B-4636E25F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62" y="1636682"/>
            <a:ext cx="6858594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8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2.7 Learning Rate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/>
              <p:nvPr/>
            </p:nvSpPr>
            <p:spPr>
              <a:xfrm>
                <a:off x="320041" y="1016000"/>
                <a:ext cx="11191239" cy="2332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A technique slowly reduce learning rate.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Using learning rate decay with iterations, mini-batch gradient descent will be much closer the optimum point.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Methods: 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𝑑𝑒𝑐𝑎𝑦𝑅𝑎𝑡𝑒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𝑒𝑝𝑜𝑐h𝑁𝑢𝑚</m:t>
                        </m:r>
                      </m:den>
                    </m:f>
                  </m:oMath>
                </a14:m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0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(0.95^epochNum) *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0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𝑠𝑞𝑟𝑡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𝑒𝑝𝑜𝑐h𝑁𝑢𝑚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*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0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Learning rate decay discretely – repeatedly decrease after number of epochs.</a:t>
                </a:r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11191239" cy="2332498"/>
              </a:xfrm>
              <a:prstGeom prst="rect">
                <a:avLst/>
              </a:prstGeom>
              <a:blipFill>
                <a:blip r:embed="rId3"/>
                <a:stretch>
                  <a:fillRect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3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sz="3000" dirty="0"/>
              <a:t>Hyperparameter Tuning, Batch Normalization &amp; Programming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01633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3.1 Tuning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E6793-F241-4A5E-B149-AEABB9B6A859}"/>
              </a:ext>
            </a:extLst>
          </p:cNvPr>
          <p:cNvSpPr/>
          <p:nvPr/>
        </p:nvSpPr>
        <p:spPr>
          <a:xfrm>
            <a:off x="320041" y="1016000"/>
            <a:ext cx="111912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Goal: tune model’s hyperparameters to get the best sets.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Hyperparameters: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Learning rate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Momentum beta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size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hidden units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layers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Leaning rate decay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Regularization lambda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Activation functions.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Adam, beta1, beta2 &amp; epsilon.</a:t>
            </a:r>
          </a:p>
        </p:txBody>
      </p:sp>
    </p:spTree>
    <p:extLst>
      <p:ext uri="{BB962C8B-B14F-4D97-AF65-F5344CB8AC3E}">
        <p14:creationId xmlns:p14="http://schemas.microsoft.com/office/powerpoint/2010/main" val="384757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3.2 Using an appropriate scale to pick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E6793-F241-4A5E-B149-AEABB9B6A859}"/>
              </a:ext>
            </a:extLst>
          </p:cNvPr>
          <p:cNvSpPr/>
          <p:nvPr/>
        </p:nvSpPr>
        <p:spPr>
          <a:xfrm>
            <a:off x="320041" y="1016000"/>
            <a:ext cx="111912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Goal: tune model’s hyperparameters to get the best sets.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Hyperparameters: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Learning rate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Momentum beta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size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hidden units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layers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Leaning rate decay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Regularization lambda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Activation functions.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Adam, beta1, beta2 &amp; epsilon.</a:t>
            </a:r>
          </a:p>
        </p:txBody>
      </p:sp>
    </p:spTree>
    <p:extLst>
      <p:ext uri="{BB962C8B-B14F-4D97-AF65-F5344CB8AC3E}">
        <p14:creationId xmlns:p14="http://schemas.microsoft.com/office/powerpoint/2010/main" val="288652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3.3 Batch Normalization: Normalizing activations in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/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Normalizing inputs to speed up learning.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Implementing Batch Norm: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Given some intermediate values: Z</a:t>
                </a:r>
                <a:r>
                  <a:rPr lang="en-US" sz="1600" baseline="30000" dirty="0"/>
                  <a:t>[l]</a:t>
                </a:r>
                <a:r>
                  <a:rPr lang="en-US" sz="1600" dirty="0"/>
                  <a:t> = [z</a:t>
                </a:r>
                <a:r>
                  <a:rPr lang="en-US" sz="1600" baseline="30000" dirty="0"/>
                  <a:t>(1)</a:t>
                </a:r>
                <a:r>
                  <a:rPr lang="en-US" sz="1600" dirty="0"/>
                  <a:t>, …, z</a:t>
                </a:r>
                <a:r>
                  <a:rPr lang="en-US" sz="1600" baseline="30000" dirty="0"/>
                  <a:t>(m)</a:t>
                </a:r>
                <a:r>
                  <a:rPr lang="en-US" sz="1600" dirty="0"/>
                  <a:t>],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= [1, m].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e>
                    </m:sPre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  <a:blipFill>
                <a:blip r:embed="rId3"/>
                <a:stretch>
                  <a:fillRect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1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3.3 Batch Normalization: Fitting batch normalization into a 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/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Normalizing inputs to speed up learning.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Implementing Batch Norm: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Given some intermediate values: Z</a:t>
                </a:r>
                <a:r>
                  <a:rPr lang="en-US" sz="1600" baseline="30000" dirty="0"/>
                  <a:t>[l]</a:t>
                </a:r>
                <a:r>
                  <a:rPr lang="en-US" sz="1600" dirty="0"/>
                  <a:t> = [z</a:t>
                </a:r>
                <a:r>
                  <a:rPr lang="en-US" sz="1600" baseline="30000" dirty="0"/>
                  <a:t>(1)</a:t>
                </a:r>
                <a:r>
                  <a:rPr lang="en-US" sz="1600" dirty="0"/>
                  <a:t>, …, z</a:t>
                </a:r>
                <a:r>
                  <a:rPr lang="en-US" sz="1600" baseline="30000" dirty="0"/>
                  <a:t>(m)</a:t>
                </a:r>
                <a:r>
                  <a:rPr lang="en-US" sz="1600" dirty="0"/>
                  <a:t>],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= [1, m].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e>
                    </m:sPre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  <a:blipFill>
                <a:blip r:embed="rId3"/>
                <a:stretch>
                  <a:fillRect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42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3.3 Batch Normalization: Why does batch normalization work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E6793-F241-4A5E-B149-AEABB9B6A859}"/>
              </a:ext>
            </a:extLst>
          </p:cNvPr>
          <p:cNvSpPr/>
          <p:nvPr/>
        </p:nvSpPr>
        <p:spPr>
          <a:xfrm>
            <a:off x="320041" y="1016000"/>
            <a:ext cx="6426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Fitting batch normalization into a neural network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Consider 3 hidden layers NN.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NN parameters: W</a:t>
            </a:r>
            <a:r>
              <a:rPr lang="en-US" sz="1600" baseline="30000" dirty="0"/>
              <a:t>[1]</a:t>
            </a:r>
            <a:r>
              <a:rPr lang="en-US" sz="1600" dirty="0"/>
              <a:t>, b</a:t>
            </a:r>
            <a:r>
              <a:rPr lang="en-US" sz="1600" baseline="30000" dirty="0"/>
              <a:t>[1]</a:t>
            </a:r>
            <a:r>
              <a:rPr lang="en-US" sz="1600" dirty="0"/>
              <a:t>, W</a:t>
            </a:r>
            <a:r>
              <a:rPr lang="en-US" sz="1600" baseline="30000" dirty="0"/>
              <a:t>[2]</a:t>
            </a:r>
            <a:r>
              <a:rPr lang="en-US" sz="1600" dirty="0"/>
              <a:t>, b</a:t>
            </a:r>
            <a:r>
              <a:rPr lang="en-US" sz="1600" baseline="30000" dirty="0"/>
              <a:t>[2]</a:t>
            </a:r>
            <a:r>
              <a:rPr lang="en-US" sz="1600" dirty="0"/>
              <a:t>, beta</a:t>
            </a:r>
            <a:r>
              <a:rPr lang="en-US" sz="1600" baseline="30000" dirty="0"/>
              <a:t>[1]</a:t>
            </a:r>
            <a:r>
              <a:rPr lang="en-US" sz="1600" dirty="0"/>
              <a:t>, alpha</a:t>
            </a:r>
            <a:r>
              <a:rPr lang="en-US" sz="1600" baseline="30000" dirty="0"/>
              <a:t>[1]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beta</a:t>
            </a:r>
            <a:r>
              <a:rPr lang="en-US" sz="1600" baseline="30000" dirty="0"/>
              <a:t>[2]</a:t>
            </a:r>
            <a:r>
              <a:rPr lang="en-US" sz="1600" dirty="0"/>
              <a:t>, alpha</a:t>
            </a:r>
            <a:r>
              <a:rPr lang="en-US" sz="1600" baseline="30000" dirty="0"/>
              <a:t>[2]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Shapes: 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beta</a:t>
            </a:r>
            <a:r>
              <a:rPr lang="en-US" sz="1600" baseline="30000" dirty="0"/>
              <a:t>[l]</a:t>
            </a:r>
            <a:r>
              <a:rPr lang="en-US" sz="1600" dirty="0"/>
              <a:t>, z</a:t>
            </a:r>
            <a:r>
              <a:rPr lang="en-US" sz="1600" baseline="30000" dirty="0"/>
              <a:t>[l]</a:t>
            </a:r>
            <a:r>
              <a:rPr lang="en-US" sz="1600" dirty="0"/>
              <a:t>, gamma</a:t>
            </a:r>
            <a:r>
              <a:rPr lang="en-US" sz="1600" baseline="30000" dirty="0"/>
              <a:t>[l]</a:t>
            </a:r>
            <a:r>
              <a:rPr lang="en-US" sz="1600" dirty="0"/>
              <a:t> – (n</a:t>
            </a:r>
            <a:r>
              <a:rPr lang="en-US" sz="1600" baseline="30000" dirty="0"/>
              <a:t>[l]</a:t>
            </a:r>
            <a:r>
              <a:rPr lang="en-US" sz="1600" dirty="0"/>
              <a:t>, m)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/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Why dose batch normalization work </a:t>
            </a:r>
            <a:r>
              <a:rPr lang="en-US" sz="1600"/>
              <a:t>? </a:t>
            </a:r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Normalize X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 normalization reduces the problem of input values changing.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82D9A-2196-4555-A963-44D7779E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608" y="846340"/>
            <a:ext cx="5128704" cy="1265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5175B-827D-4F18-9E8D-4C2C7082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26" y="2754155"/>
            <a:ext cx="651566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Train / Dev / Test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BF67-A279-48BF-9093-0666BC76B425}"/>
              </a:ext>
            </a:extLst>
          </p:cNvPr>
          <p:cNvSpPr/>
          <p:nvPr/>
        </p:nvSpPr>
        <p:spPr>
          <a:xfrm>
            <a:off x="381000" y="1127345"/>
            <a:ext cx="734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Applied Machine Learning (ML) is a highly iterative process. </a:t>
            </a:r>
          </a:p>
          <a:p>
            <a:pPr marL="800014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model generalization.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Splitting into train, dev &amp; test sets: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Training sets: to build model.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sets (validation sets): to optimize hyperparameters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sets: try &amp; evaluate.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Notes: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&amp; test set from same distribution.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trend on the ratio of splitting the models: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100 ≤ #datasets ≤ 10^6 =&gt; 60%/20%/20%.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#datasets ≥ 10^6 =&gt; 98%/1%/1%.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factors determining ML’s ability: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training error small.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gap between training &amp; test error small.</a:t>
            </a:r>
            <a:br>
              <a:rPr lang="en-US" sz="2000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93EEF0-E247-4B98-9A76-E889B91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39" y="999985"/>
            <a:ext cx="3937860" cy="2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Definition: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Bias</a:t>
            </a:r>
            <a:r>
              <a:rPr lang="en-US" sz="1600" dirty="0"/>
              <a:t>: the difference between the average prediction &amp; the correct value.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Variance</a:t>
            </a:r>
            <a:r>
              <a:rPr lang="en-US" sz="1600" dirty="0"/>
              <a:t>: the </a:t>
            </a:r>
            <a:r>
              <a:rPr lang="en-US" sz="1600" i="1" dirty="0"/>
              <a:t>variability</a:t>
            </a:r>
            <a:r>
              <a:rPr lang="en-US" sz="1600" dirty="0"/>
              <a:t> of model prediction for a given data point </a:t>
            </a:r>
            <a:br>
              <a:rPr lang="en-US" sz="1600" dirty="0"/>
            </a:br>
            <a:r>
              <a:rPr lang="en-US" sz="1600" dirty="0"/>
              <a:t>which tells spread of our data.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0" y="2760869"/>
            <a:ext cx="742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Problems: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Overfitting: </a:t>
            </a:r>
            <a:r>
              <a:rPr lang="en-US" sz="1600" dirty="0"/>
              <a:t>occurs when the gap between the training error &amp; test error is too large.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</a:t>
            </a:r>
            <a:r>
              <a:rPr lang="en-US" sz="1600" dirty="0"/>
              <a:t>: occurs when the model is not able to obtain a sufficiently low error value on the training set.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The bias variance trade-off</a:t>
            </a:r>
            <a:r>
              <a:rPr lang="en-US" sz="1600" dirty="0"/>
              <a:t>:  try to find a good balance between bias &amp; variance such that it minimizes the total error:</a:t>
            </a:r>
            <a:endParaRPr lang="en-US" sz="1600" b="1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DE9E24B-5411-426E-8976-DD2593E1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37" y="1310411"/>
            <a:ext cx="427732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Solving for overfitting: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Cross – validation.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Regularization 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With neural networks: weight decay &amp; dropout.</a:t>
            </a:r>
          </a:p>
        </p:txBody>
      </p:sp>
    </p:spTree>
    <p:extLst>
      <p:ext uri="{BB962C8B-B14F-4D97-AF65-F5344CB8AC3E}">
        <p14:creationId xmlns:p14="http://schemas.microsoft.com/office/powerpoint/2010/main" val="185562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445765" cy="733646"/>
          </a:xfrm>
        </p:spPr>
        <p:txBody>
          <a:bodyPr/>
          <a:lstStyle/>
          <a:p>
            <a:r>
              <a:rPr lang="en-US" dirty="0"/>
              <a:t>1.3 Basic recipe for machine learning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78D48-507F-42EA-8E03-589F1526EEF3}"/>
              </a:ext>
            </a:extLst>
          </p:cNvPr>
          <p:cNvSpPr/>
          <p:nvPr/>
        </p:nvSpPr>
        <p:spPr>
          <a:xfrm>
            <a:off x="712381" y="1281040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having trained an initial model</a:t>
            </a:r>
            <a:endParaRPr kumimoji="1"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58C559-55CC-4F83-AC4D-3FBA7358D34B}"/>
              </a:ext>
            </a:extLst>
          </p:cNvPr>
          <p:cNvSpPr/>
          <p:nvPr/>
        </p:nvSpPr>
        <p:spPr>
          <a:xfrm>
            <a:off x="4253024" y="1238509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4555C-A82A-47D8-8D07-7755F0EC273A}"/>
              </a:ext>
            </a:extLst>
          </p:cNvPr>
          <p:cNvSpPr/>
          <p:nvPr/>
        </p:nvSpPr>
        <p:spPr>
          <a:xfrm>
            <a:off x="7627087" y="1238509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Try bigger network</a:t>
            </a:r>
          </a:p>
          <a:p>
            <a:r>
              <a:rPr kumimoji="1" lang="en-US" dirty="0"/>
              <a:t>2. Train longer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BC27F-8A56-4A00-B2CE-A410117B3D57}"/>
              </a:ext>
            </a:extLst>
          </p:cNvPr>
          <p:cNvCxnSpPr>
            <a:stCxn id="7" idx="3"/>
          </p:cNvCxnSpPr>
          <p:nvPr/>
        </p:nvCxnSpPr>
        <p:spPr>
          <a:xfrm flipV="1">
            <a:off x="6188149" y="2115695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0F07C-82FD-429D-B6A4-C2821DB75A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94074" y="2115696"/>
            <a:ext cx="115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55A03-3140-471D-A597-88F6D41B15C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17934" y="978195"/>
            <a:ext cx="0" cy="2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EA528-E495-4CEC-96FF-F80E6FB7C273}"/>
              </a:ext>
            </a:extLst>
          </p:cNvPr>
          <p:cNvCxnSpPr/>
          <p:nvPr/>
        </p:nvCxnSpPr>
        <p:spPr>
          <a:xfrm flipH="1">
            <a:off x="5209953" y="978195"/>
            <a:ext cx="360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703E7-0C14-4FAA-B197-AA15CB569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20587" y="978195"/>
            <a:ext cx="0" cy="26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717369-2089-4E05-A194-233447B78882}"/>
              </a:ext>
            </a:extLst>
          </p:cNvPr>
          <p:cNvSpPr txBox="1"/>
          <p:nvPr/>
        </p:nvSpPr>
        <p:spPr>
          <a:xfrm>
            <a:off x="6602673" y="1756997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DE4E35-58BA-4221-816D-E82265F87C4D}"/>
              </a:ext>
            </a:extLst>
          </p:cNvPr>
          <p:cNvSpPr/>
          <p:nvPr/>
        </p:nvSpPr>
        <p:spPr>
          <a:xfrm>
            <a:off x="4253024" y="3546812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</a:t>
            </a:r>
            <a:r>
              <a:rPr kumimoji="1" lang="en-US" sz="1700" dirty="0"/>
              <a:t>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1DBEF-342F-44FC-8E6F-CA4A381EFEB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5220587" y="2992882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86D87-4297-4221-817A-D7582847E8EC}"/>
              </a:ext>
            </a:extLst>
          </p:cNvPr>
          <p:cNvSpPr txBox="1"/>
          <p:nvPr/>
        </p:nvSpPr>
        <p:spPr>
          <a:xfrm>
            <a:off x="5241996" y="29928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8095F-9E13-4599-A410-7090723D1C85}"/>
              </a:ext>
            </a:extLst>
          </p:cNvPr>
          <p:cNvSpPr/>
          <p:nvPr/>
        </p:nvSpPr>
        <p:spPr>
          <a:xfrm>
            <a:off x="7627087" y="3589342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More data</a:t>
            </a:r>
          </a:p>
          <a:p>
            <a:r>
              <a:rPr kumimoji="1" lang="en-US" dirty="0"/>
              <a:t>2. Regularization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0D3513-B951-4FC5-B57B-DB8E4A420528}"/>
              </a:ext>
            </a:extLst>
          </p:cNvPr>
          <p:cNvCxnSpPr>
            <a:stCxn id="29" idx="3"/>
          </p:cNvCxnSpPr>
          <p:nvPr/>
        </p:nvCxnSpPr>
        <p:spPr>
          <a:xfrm flipV="1">
            <a:off x="6188149" y="4423998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4D5516-24CA-4657-BBFF-F43E23C7630F}"/>
              </a:ext>
            </a:extLst>
          </p:cNvPr>
          <p:cNvSpPr txBox="1"/>
          <p:nvPr/>
        </p:nvSpPr>
        <p:spPr>
          <a:xfrm>
            <a:off x="6602673" y="40440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F63C2-5A72-40F2-86D1-DAB95F72EEB4}"/>
              </a:ext>
            </a:extLst>
          </p:cNvPr>
          <p:cNvCxnSpPr>
            <a:stCxn id="33" idx="3"/>
          </p:cNvCxnSpPr>
          <p:nvPr/>
        </p:nvCxnSpPr>
        <p:spPr>
          <a:xfrm>
            <a:off x="10008780" y="4423998"/>
            <a:ext cx="45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5E08A-4323-4F08-9F44-7AA849379651}"/>
              </a:ext>
            </a:extLst>
          </p:cNvPr>
          <p:cNvCxnSpPr/>
          <p:nvPr/>
        </p:nvCxnSpPr>
        <p:spPr>
          <a:xfrm flipV="1">
            <a:off x="10462437" y="978195"/>
            <a:ext cx="0" cy="34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9B7C8-C72E-4825-8545-52CE77095760}"/>
              </a:ext>
            </a:extLst>
          </p:cNvPr>
          <p:cNvCxnSpPr/>
          <p:nvPr/>
        </p:nvCxnSpPr>
        <p:spPr>
          <a:xfrm>
            <a:off x="8817933" y="978195"/>
            <a:ext cx="1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3B0479-7FC1-4CA9-BD72-8E4270CA8A58}"/>
              </a:ext>
            </a:extLst>
          </p:cNvPr>
          <p:cNvCxnSpPr/>
          <p:nvPr/>
        </p:nvCxnSpPr>
        <p:spPr>
          <a:xfrm>
            <a:off x="5213498" y="5301185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54A61-594C-4AD6-8EB1-776039AD6822}"/>
              </a:ext>
            </a:extLst>
          </p:cNvPr>
          <p:cNvSpPr/>
          <p:nvPr/>
        </p:nvSpPr>
        <p:spPr>
          <a:xfrm>
            <a:off x="4019106" y="5879805"/>
            <a:ext cx="2381693" cy="733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Regularizations</a:t>
            </a:r>
            <a:r>
              <a:rPr lang="en-US" sz="1600" dirty="0"/>
              <a:t> are techniques used to reduce the error by fitting a function appropriately on the given training set &amp; avoid overfitting.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Techniques: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Modify the loss function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Dropout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Early stopping</a:t>
            </a:r>
          </a:p>
          <a:p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2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Regularizing: modify the loss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Add regularization terms: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L1 &amp; L2 regularization:</a:t>
            </a:r>
          </a:p>
          <a:p>
            <a:endParaRPr lang="en-US" sz="16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395D23C-3664-482E-9903-FC41BBC6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83" y="1313414"/>
            <a:ext cx="2359154" cy="6858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DC1F0C6-523E-438D-857A-D340B8D14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42473"/>
              </p:ext>
            </p:extLst>
          </p:nvPr>
        </p:nvGraphicFramePr>
        <p:xfrm>
          <a:off x="751839" y="2080592"/>
          <a:ext cx="10662921" cy="155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1">
                  <a:extLst>
                    <a:ext uri="{9D8B030D-6E8A-4147-A177-3AD203B41FA5}">
                      <a16:colId xmlns:a16="http://schemas.microsoft.com/office/drawing/2014/main" val="2664129911"/>
                    </a:ext>
                  </a:extLst>
                </a:gridCol>
                <a:gridCol w="4145280">
                  <a:extLst>
                    <a:ext uri="{9D8B030D-6E8A-4147-A177-3AD203B41FA5}">
                      <a16:colId xmlns:a16="http://schemas.microsoft.com/office/drawing/2014/main" val="1971440215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3492371171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4597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/>
                        <a:t>The penalty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value of 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67213"/>
                  </a:ext>
                </a:extLst>
              </a:tr>
              <a:tr h="746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5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39053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2851</Words>
  <Application>Microsoft Office PowerPoint</Application>
  <PresentationFormat>Widescreen</PresentationFormat>
  <Paragraphs>462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Calibri</vt:lpstr>
      <vt:lpstr>Cambria Math</vt:lpstr>
      <vt:lpstr>Courier New</vt:lpstr>
      <vt:lpstr>Segoe UI</vt:lpstr>
      <vt:lpstr>Wingdings</vt:lpstr>
      <vt:lpstr>テーマ1</vt:lpstr>
      <vt:lpstr>Improving Deep Neural Networks </vt:lpstr>
      <vt:lpstr>Contents</vt:lpstr>
      <vt:lpstr>Practical Aspects of Deep Learning</vt:lpstr>
      <vt:lpstr>1.1 Train / Dev / Test sets</vt:lpstr>
      <vt:lpstr>1.2 Bias/Variance (1)</vt:lpstr>
      <vt:lpstr>1.2 Bias/Variance (2)</vt:lpstr>
      <vt:lpstr>1.3 Basic recipe for machine learning </vt:lpstr>
      <vt:lpstr>1.4 Regularizing (1)</vt:lpstr>
      <vt:lpstr>1.4 Regularizing: modify the loss function</vt:lpstr>
      <vt:lpstr>1.4 Regularizing: modify the loss function (2)</vt:lpstr>
      <vt:lpstr>1.4 Regularizing (3)</vt:lpstr>
      <vt:lpstr>1.4 Regularization: Dropout</vt:lpstr>
      <vt:lpstr>1.4 Regularization: Other methods</vt:lpstr>
      <vt:lpstr>Optimization Algorithms</vt:lpstr>
      <vt:lpstr>2.1 Mini-batch Gradient Descent (1)</vt:lpstr>
      <vt:lpstr>2.1 Mini-batch Gradient Descent (2)</vt:lpstr>
      <vt:lpstr>2.2 Exponentially Weighted Averages (1)</vt:lpstr>
      <vt:lpstr>2.2 Exponentially Weighted Averages (2)</vt:lpstr>
      <vt:lpstr>2.3 Bias Correction in Exponentially Weighted Averages</vt:lpstr>
      <vt:lpstr>2.4 Gradient Descent with Momentum </vt:lpstr>
      <vt:lpstr>2.5 Root Mean Square Propagation</vt:lpstr>
      <vt:lpstr>2.6 Adam Optimization Algorithms</vt:lpstr>
      <vt:lpstr>2.7 Learning Rate Decay</vt:lpstr>
      <vt:lpstr>Hyperparameter Tuning, Batch Normalization &amp; Programming Frameworks</vt:lpstr>
      <vt:lpstr>3.1 Tuning process</vt:lpstr>
      <vt:lpstr>3.2 Using an appropriate scale to pick hyperparameters</vt:lpstr>
      <vt:lpstr>3.3 Batch Normalization: Normalizing activations in a Network</vt:lpstr>
      <vt:lpstr>3.3 Batch Normalization: Fitting batch normalization into a NN</vt:lpstr>
      <vt:lpstr>3.3 Batch Normalization: Why does batch normalization work ?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2021-10-14T01:01:45Z</dcterms:modified>
</cp:coreProperties>
</file>