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61" r:id="rId2"/>
    <p:sldId id="882" r:id="rId3"/>
    <p:sldId id="2431" r:id="rId4"/>
    <p:sldId id="2432" r:id="rId5"/>
    <p:sldId id="2457" r:id="rId6"/>
    <p:sldId id="2439" r:id="rId7"/>
    <p:sldId id="2434" r:id="rId8"/>
    <p:sldId id="2435" r:id="rId9"/>
    <p:sldId id="2436" r:id="rId10"/>
    <p:sldId id="2437" r:id="rId11"/>
    <p:sldId id="2438" r:id="rId12"/>
    <p:sldId id="2440" r:id="rId13"/>
    <p:sldId id="2458" r:id="rId14"/>
    <p:sldId id="2446" r:id="rId15"/>
    <p:sldId id="2444" r:id="rId16"/>
    <p:sldId id="2448" r:id="rId17"/>
    <p:sldId id="2445" r:id="rId18"/>
    <p:sldId id="2447" r:id="rId19"/>
    <p:sldId id="2453" r:id="rId20"/>
    <p:sldId id="2455" r:id="rId21"/>
    <p:sldId id="2451" r:id="rId22"/>
    <p:sldId id="2449" r:id="rId23"/>
    <p:sldId id="2450" r:id="rId24"/>
    <p:sldId id="2456" r:id="rId25"/>
    <p:sldId id="2442" r:id="rId26"/>
    <p:sldId id="2441" r:id="rId27"/>
    <p:sldId id="24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doan(ＴＳＤＶ Eng 1)" initials="nndE1" lastIdx="1" clrIdx="0">
    <p:extLst>
      <p:ext uri="{19B8F6BF-5375-455C-9EA6-DF929625EA0E}">
        <p15:presenceInfo xmlns:p15="http://schemas.microsoft.com/office/powerpoint/2012/main" userId="S::doan1.nguyenngoc@toshiba.co.jp::f72e6fd6-c8db-40e7-bc55-14d6f6da1b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3" autoAdjust="0"/>
    <p:restoredTop sz="77763" autoAdjust="0"/>
  </p:normalViewPr>
  <p:slideViewPr>
    <p:cSldViewPr snapToGrid="0">
      <p:cViewPr varScale="1">
        <p:scale>
          <a:sx n="93" d="100"/>
          <a:sy n="93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1F-8358-46EC-8E26-D2DE3CE8F7A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3BB4-2FAC-4E75-8091-AC9063D1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CLI- command line interface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image:</a:t>
            </a:r>
          </a:p>
          <a:p>
            <a:r>
              <a:rPr lang="en-US" dirty="0"/>
              <a:t>- 1 file dung de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code trong docker container ~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x.dựng</a:t>
            </a:r>
            <a:r>
              <a:rPr lang="en-US" dirty="0"/>
              <a:t> container.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) docker image ~ </a:t>
            </a:r>
          </a:p>
          <a:p>
            <a:pPr marL="0" indent="0">
              <a:buFontTx/>
              <a:buNone/>
            </a:pPr>
            <a:r>
              <a:rPr lang="en-US" dirty="0"/>
              <a:t>+ portable: </a:t>
            </a:r>
          </a:p>
          <a:p>
            <a:pPr marL="0" indent="0">
              <a:buFontTx/>
              <a:buNone/>
            </a:pPr>
            <a:r>
              <a:rPr lang="en-US" dirty="0"/>
              <a:t>+ lightweight: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https://www.whitesourcesoftware.com/free-developer-tools/blog/docker-images-vs-docker-containers/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image:</a:t>
            </a:r>
          </a:p>
          <a:p>
            <a:r>
              <a:rPr lang="en-US" dirty="0"/>
              <a:t>- 1 file dung de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code trong docker container ~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x.dựng</a:t>
            </a:r>
            <a:r>
              <a:rPr lang="en-US" dirty="0"/>
              <a:t> container.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) docker image ~ </a:t>
            </a:r>
          </a:p>
          <a:p>
            <a:pPr marL="0" indent="0">
              <a:buFontTx/>
              <a:buNone/>
            </a:pPr>
            <a:r>
              <a:rPr lang="en-US" dirty="0"/>
              <a:t>+ portable: </a:t>
            </a:r>
          </a:p>
          <a:p>
            <a:pPr marL="0" indent="0">
              <a:buFontTx/>
              <a:buNone/>
            </a:pPr>
            <a:r>
              <a:rPr lang="en-US" dirty="0"/>
              <a:t>+ lightweight: </a:t>
            </a:r>
          </a:p>
          <a:p>
            <a:pPr marL="0" indent="0">
              <a:buFontTx/>
              <a:buNone/>
            </a:pPr>
            <a:r>
              <a:rPr lang="en-US" dirty="0"/>
              <a:t>Python3.6 (lite)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https://www.whitesourcesoftware.com/free-developer-tools/blog/docker-images-vs-docker-containers/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8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  <a:r>
              <a:rPr lang="en-US" dirty="0" err="1"/>
              <a:t>tranh</a:t>
            </a:r>
            <a:r>
              <a:rPr lang="en-US" dirty="0"/>
              <a:t> conflict port problem</a:t>
            </a:r>
          </a:p>
          <a:p>
            <a:r>
              <a:rPr lang="en-US" dirty="0"/>
              <a:t>+ Host: </a:t>
            </a:r>
            <a:r>
              <a:rPr lang="en-US" dirty="0" err="1"/>
              <a:t>duoc</a:t>
            </a:r>
            <a:r>
              <a:rPr lang="en-US" dirty="0"/>
              <a:t> cap </a:t>
            </a:r>
            <a:r>
              <a:rPr lang="en-US" dirty="0" err="1"/>
              <a:t>boi</a:t>
            </a:r>
            <a:r>
              <a:rPr lang="en-US" dirty="0"/>
              <a:t> host. ~&gt; limit: need a </a:t>
            </a:r>
            <a:r>
              <a:rPr lang="en-US" dirty="0" err="1"/>
              <a:t>linux</a:t>
            </a:r>
            <a:r>
              <a:rPr lang="en-US" dirty="0"/>
              <a:t> host to use it. Can not run multiple containers on the same host having same port.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~&gt; containers k the </a:t>
            </a:r>
            <a:r>
              <a:rPr lang="en-US" dirty="0" err="1"/>
              <a:t>truy</a:t>
            </a:r>
            <a:r>
              <a:rPr lang="en-US" dirty="0"/>
              <a:t> cap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b.ngoai</a:t>
            </a:r>
            <a:r>
              <a:rPr lang="en-US" dirty="0"/>
              <a:t> or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khac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Important questions: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Why use docker 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What is docker ?</a:t>
            </a:r>
          </a:p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</a:p>
          <a:p>
            <a:r>
              <a:rPr lang="en-US" dirty="0"/>
              <a:t>+ Host: public network, 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/>
              <a:t>https://www.simplilearn.com/tutorials/docker-tutorial/docker-networking?source=sl_frs_nav_playlist_video_clicked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 (~ containers)</a:t>
            </a:r>
          </a:p>
          <a:p>
            <a:pPr marL="0" indent="0">
              <a:buFontTx/>
              <a:buNone/>
            </a:pPr>
            <a:r>
              <a:rPr lang="en-US" dirty="0"/>
              <a:t>+ Key concepts: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 ~ 1 instance </a:t>
            </a:r>
            <a:r>
              <a:rPr lang="en-US" dirty="0" err="1"/>
              <a:t>cua</a:t>
            </a:r>
            <a:r>
              <a:rPr lang="en-US" dirty="0"/>
              <a:t> Docker </a:t>
            </a:r>
            <a:r>
              <a:rPr lang="en-US" dirty="0" err="1"/>
              <a:t>enginer</a:t>
            </a:r>
            <a:r>
              <a:rPr lang="en-US" dirty="0"/>
              <a:t> cu the =&gt; {Docker Engine ~ a client-server application}.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or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docker.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(confirm ki)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host)</a:t>
            </a:r>
          </a:p>
          <a:p>
            <a:pPr marL="0" indent="0">
              <a:buFontTx/>
              <a:buNone/>
            </a:pPr>
            <a:r>
              <a:rPr lang="en-US" dirty="0"/>
              <a:t>+ Feature highlights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3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5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0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0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6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Docker:</a:t>
            </a:r>
          </a:p>
          <a:p>
            <a:r>
              <a:rPr lang="en-US" dirty="0"/>
              <a:t>+ Overview</a:t>
            </a:r>
          </a:p>
          <a:p>
            <a:r>
              <a:rPr lang="en-US" dirty="0"/>
              <a:t>- why use docker ?</a:t>
            </a:r>
          </a:p>
          <a:p>
            <a:r>
              <a:rPr lang="en-US" dirty="0"/>
              <a:t>/ develop an application stack with a lot of # components (~ version)</a:t>
            </a:r>
          </a:p>
          <a:p>
            <a:r>
              <a:rPr lang="en-US" dirty="0"/>
              <a:t>/ compatible with the </a:t>
            </a:r>
            <a:r>
              <a:rPr lang="en-US" dirty="0" err="1"/>
              <a:t>underlysing</a:t>
            </a:r>
            <a:r>
              <a:rPr lang="en-US" dirty="0"/>
              <a:t> OS or just temporarily</a:t>
            </a:r>
          </a:p>
          <a:p>
            <a:r>
              <a:rPr lang="en-US" dirty="0"/>
              <a:t>/ the compatibility between the services &amp; the libraries &amp; dependencies on the OS</a:t>
            </a:r>
          </a:p>
          <a:p>
            <a:r>
              <a:rPr lang="en-US" dirty="0"/>
              <a:t>/ change components of project</a:t>
            </a:r>
          </a:p>
          <a:p>
            <a:r>
              <a:rPr lang="en-US" dirty="0"/>
              <a:t>- what is docker ?</a:t>
            </a:r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Achitecture</a:t>
            </a:r>
            <a:endParaRPr lang="en-US" dirty="0"/>
          </a:p>
          <a:p>
            <a:r>
              <a:rPr lang="en-US" dirty="0"/>
              <a:t>- image &amp; container</a:t>
            </a:r>
          </a:p>
          <a:p>
            <a:r>
              <a:rPr lang="en-US" dirty="0"/>
              <a:t>+ Connection details</a:t>
            </a:r>
          </a:p>
          <a:p>
            <a:r>
              <a:rPr lang="en-US" dirty="0"/>
              <a:t>- lifecycle of container: </a:t>
            </a:r>
            <a:r>
              <a:rPr lang="en-US" dirty="0" err="1"/>
              <a:t>cmd</a:t>
            </a:r>
            <a:r>
              <a:rPr lang="en-US" dirty="0"/>
              <a:t> (run,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-a, stop, rm, images, </a:t>
            </a:r>
            <a:r>
              <a:rPr lang="en-US" dirty="0" err="1"/>
              <a:t>rmi</a:t>
            </a:r>
            <a:r>
              <a:rPr lang="en-US" dirty="0"/>
              <a:t>, pull, attach &amp; detach, ...)</a:t>
            </a:r>
          </a:p>
          <a:p>
            <a:r>
              <a:rPr lang="en-US" dirty="0"/>
              <a:t>-  </a:t>
            </a:r>
            <a:r>
              <a:rPr lang="en-US" dirty="0" err="1"/>
              <a:t>volumn</a:t>
            </a:r>
            <a:r>
              <a:rPr lang="en-US" dirty="0"/>
              <a:t> ~&gt; detail run command line</a:t>
            </a:r>
          </a:p>
          <a:p>
            <a:r>
              <a:rPr lang="en-US" dirty="0"/>
              <a:t>- inspect container &amp; container logs</a:t>
            </a:r>
          </a:p>
          <a:p>
            <a:r>
              <a:rPr lang="en-US" dirty="0"/>
              <a:t>+ Docker swarm</a:t>
            </a:r>
          </a:p>
          <a:p>
            <a:r>
              <a:rPr lang="en-US" dirty="0"/>
              <a:t>+ Docker network</a:t>
            </a:r>
          </a:p>
          <a:p>
            <a:r>
              <a:rPr lang="en-US" dirty="0"/>
              <a:t>- default networks {</a:t>
            </a:r>
            <a:r>
              <a:rPr lang="en-US" dirty="0" err="1"/>
              <a:t>brigde</a:t>
            </a:r>
            <a:r>
              <a:rPr lang="en-US" dirty="0"/>
              <a:t>, none, host}</a:t>
            </a:r>
          </a:p>
          <a:p>
            <a:r>
              <a:rPr lang="en-US" dirty="0"/>
              <a:t>- user-defined networks</a:t>
            </a:r>
          </a:p>
          <a:p>
            <a:r>
              <a:rPr lang="en-US" dirty="0"/>
              <a:t>- inspect network</a:t>
            </a:r>
          </a:p>
          <a:p>
            <a:r>
              <a:rPr lang="en-US" dirty="0"/>
              <a:t>- embedded </a:t>
            </a:r>
            <a:r>
              <a:rPr lang="en-US" dirty="0" err="1"/>
              <a:t>dns</a:t>
            </a:r>
            <a:endParaRPr lang="en-US" dirty="0"/>
          </a:p>
          <a:p>
            <a:r>
              <a:rPr lang="en-US" dirty="0"/>
              <a:t>+ Docker file ~&gt; docker images</a:t>
            </a:r>
          </a:p>
          <a:p>
            <a:r>
              <a:rPr lang="en-US" dirty="0"/>
              <a:t>- Layered architecture (failure)</a:t>
            </a:r>
          </a:p>
          <a:p>
            <a:r>
              <a:rPr lang="en-US" dirty="0"/>
              <a:t>+ Docker compose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Kunernetes</a:t>
            </a:r>
            <a:endParaRPr lang="en-US" dirty="0"/>
          </a:p>
          <a:p>
            <a:r>
              <a:rPr lang="en-US" dirty="0"/>
              <a:t>+ K8S overview (suggest </a:t>
            </a:r>
            <a:r>
              <a:rPr lang="en-US" dirty="0" err="1"/>
              <a:t>ver</a:t>
            </a:r>
            <a:r>
              <a:rPr lang="en-US" dirty="0"/>
              <a:t> {microk8s, k3s };  {kind, </a:t>
            </a:r>
            <a:r>
              <a:rPr lang="en-US" dirty="0" err="1"/>
              <a:t>minikube</a:t>
            </a:r>
            <a:r>
              <a:rPr lang="en-US" dirty="0"/>
              <a:t>} - 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)</a:t>
            </a:r>
          </a:p>
          <a:p>
            <a:r>
              <a:rPr lang="en-US" dirty="0"/>
              <a:t>+ Deployment co ban</a:t>
            </a:r>
          </a:p>
          <a:p>
            <a:r>
              <a:rPr lang="en-US" dirty="0"/>
              <a:t>+ Expose service on K8S</a:t>
            </a:r>
          </a:p>
          <a:p>
            <a:r>
              <a:rPr lang="en-US" dirty="0"/>
              <a:t>+ Manage on K8S</a:t>
            </a:r>
          </a:p>
          <a:p>
            <a:r>
              <a:rPr lang="en-US" dirty="0"/>
              <a:t>+ Logging &amp; monitoring</a:t>
            </a:r>
          </a:p>
          <a:p>
            <a:r>
              <a:rPr lang="en-US" dirty="0"/>
              <a:t>+ Storage</a:t>
            </a:r>
          </a:p>
          <a:p>
            <a:r>
              <a:rPr lang="en-US" dirty="0"/>
              <a:t>+ Rolling update application</a:t>
            </a:r>
          </a:p>
          <a:p>
            <a:r>
              <a:rPr lang="en-US" dirty="0"/>
              <a:t>+ </a:t>
            </a:r>
            <a:r>
              <a:rPr lang="en-US" dirty="0" err="1"/>
              <a:t>Tich</a:t>
            </a:r>
            <a:r>
              <a:rPr lang="en-US" dirty="0"/>
              <a:t> hop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Appendix</a:t>
            </a:r>
          </a:p>
          <a:p>
            <a:r>
              <a:rPr lang="en-US" dirty="0"/>
              <a:t>https://docs.docker.com/engine/swarm/how-swarm-mode-works/nodes/</a:t>
            </a:r>
          </a:p>
          <a:p>
            <a:endParaRPr lang="en-US" dirty="0"/>
          </a:p>
          <a:p>
            <a:r>
              <a:rPr lang="en-US" dirty="0"/>
              <a:t>https://cognitiveclass.ai/courses/docker-essentials/</a:t>
            </a:r>
          </a:p>
          <a:p>
            <a:endParaRPr lang="en-US" dirty="0"/>
          </a:p>
          <a:p>
            <a:r>
              <a:rPr lang="en-US" dirty="0"/>
              <a:t>https://dockerlabs.collabnix.com/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CLI- command line interface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47-22DB-40B7-A1BE-7DB8EBAB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88DE-3671-4E40-8758-B2D69DEC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E4F9-7A30-4A83-840F-B3CFD43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B29-9A52-4248-B437-18F6ADD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E8F-8EE6-4DE2-88AB-F17C2B6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7C8-E730-4A0C-9BDC-4EE20AE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8576-9104-48C2-9E3D-40797FB3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C59-B502-4ED0-8B58-97E122F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9EBF-F82A-47B2-ACAF-8BCDCC1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854-F35C-4B76-846E-3B87090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F368-7708-4DC9-A239-ACD581E2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B3B9-0F36-4D04-A94B-961A1BFE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297-2E18-4515-8F2A-82365B4F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AB03-70F8-4DCA-84AF-728C0A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C121-8EF6-495D-AB5C-2231690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8647975" y="6557530"/>
            <a:ext cx="2798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8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058002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B82-B550-4DBE-A2E9-878EE14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BC1-DF9C-4B8E-A9E5-A02F3891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2536-F76D-4BF6-8D22-6E57745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2112-01DE-4FA5-B4F1-43ED70B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577-F995-4783-B877-50D3CF8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7DA-2E51-482B-A4D6-A7C5D88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7FD-626E-4EB6-BD2B-E58E841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C32A-AE40-4062-A3E6-4DC6303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EB1-A406-4871-93C7-B6139EE7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836-B0B4-4404-BE35-475CAA9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C0A-34A1-4D60-89FE-DE28CB0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54C-CF47-438E-955B-803FF03F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BB64-3EF3-4184-90A4-279FE977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1F6E-C902-4370-947F-6E21B65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10A-CC31-4652-9673-1AFC421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ECAE-3328-455D-90B2-CD0282B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11D-D214-44D3-85A3-1958682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8F9-28DA-4F7C-AAD0-C0D1349F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B07E-BC20-492C-8675-E4B8B180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6A9F-93E1-4A64-A901-E680B242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0AA0-D9DE-44E9-80F5-55B25761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2325-D575-4587-96B1-82DF5F0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027D-77E5-46B4-BE69-3279542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3C423-22FB-47AB-9928-9671B387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4C1-3B2D-4A03-8B53-99917A7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F78-8935-40DA-B59D-69F8267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1A21-FD71-4995-ADFF-D87A2C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90E9-A2F5-464B-B995-BFF84D0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AC11-EFC3-45AC-A69A-075CD75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43C0-750A-4FC3-B056-3CEF5F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2AB9-EC0E-4C91-861E-F3E3C8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781-6878-4096-9410-B53A47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FB-E50D-4991-8466-5A7D5FCE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ED1-49E4-4631-9718-D8E5DCF5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C2F-FF3F-4D90-835F-070C337C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CF8-D461-4F8E-8E15-DAB5C28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211E-B182-412C-B7E6-89E23E9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2F4-C5D9-4F92-A878-1DC54F3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A08B-500B-42D9-8A29-9D68A2F9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8AE2-C70C-49F9-86D2-7A4C88B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C9BE-CBAC-4C0E-B06D-26BD952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82B-0B1A-41E9-ADE1-F1F881E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3B5C-D2DD-4187-99C5-30A0FFE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0A63-38B3-48D3-A538-E37F008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4C7A-5108-4A63-898A-62A319C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0C67-4B62-4780-99E4-FAA06283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6F8-185E-46E6-8453-3E7FA5905E5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052-6870-4FEA-B813-1F54D753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405E-4C0C-4187-8258-49802C8D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ourcerer.io/docker-image-in-production-1gb-or-100mb-a455ed5eb46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G"/><Relationship Id="rId5" Type="http://schemas.openxmlformats.org/officeDocument/2006/relationships/hyperlink" Target="https://medium.com/tech-tajawal/create-cluster-using-docker-swarm-94d7b2a10c43" TargetMode="External"/><Relationship Id="rId4" Type="http://schemas.openxmlformats.org/officeDocument/2006/relationships/hyperlink" Target="https://docs.docker.com/engine/swarm/key-concep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warm-tutorial/create-swar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Kef83kmUA&amp;list=PL0hSJrxggIQoKLETBSmgbbvE4FO_eEgo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raining.play-with-docker.com/" TargetMode="External"/><Relationship Id="rId4" Type="http://schemas.openxmlformats.org/officeDocument/2006/relationships/hyperlink" Target="https://devopsz.com/docker-101-part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860" y="2889000"/>
            <a:ext cx="758409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en-US" altLang="ja-JP" dirty="0"/>
              <a:t>Container Solution: Docker &amp; Kubernetes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8663-1221-4BE2-9C8E-7BA28634CD46}"/>
              </a:ext>
            </a:extLst>
          </p:cNvPr>
          <p:cNvSpPr txBox="1"/>
          <p:nvPr/>
        </p:nvSpPr>
        <p:spPr>
          <a:xfrm>
            <a:off x="0" y="6370897"/>
            <a:ext cx="8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2022.04.01 - Toshiba Software Development (Vietnam) </a:t>
            </a:r>
            <a:r>
              <a:rPr lang="en-US" altLang="ja-JP" dirty="0">
                <a:latin typeface="+mn-ea"/>
              </a:rPr>
              <a:t>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8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1AE8FB-BBD2-4CFE-AD73-77C5C0A5F04A}"/>
              </a:ext>
            </a:extLst>
          </p:cNvPr>
          <p:cNvSpPr/>
          <p:nvPr/>
        </p:nvSpPr>
        <p:spPr>
          <a:xfrm>
            <a:off x="224247" y="2954299"/>
            <a:ext cx="2478505" cy="94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16027-ABA3-4F3B-9C6D-B35DAC0DDF7B}"/>
              </a:ext>
            </a:extLst>
          </p:cNvPr>
          <p:cNvSpPr/>
          <p:nvPr/>
        </p:nvSpPr>
        <p:spPr>
          <a:xfrm>
            <a:off x="442638" y="2728300"/>
            <a:ext cx="878306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1355BC-4944-48AB-876B-0763339EEB4F}"/>
              </a:ext>
            </a:extLst>
          </p:cNvPr>
          <p:cNvSpPr/>
          <p:nvPr/>
        </p:nvSpPr>
        <p:spPr>
          <a:xfrm>
            <a:off x="3619671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F5165-4D84-4CD3-A54B-F2E45B96A942}"/>
              </a:ext>
            </a:extLst>
          </p:cNvPr>
          <p:cNvSpPr/>
          <p:nvPr/>
        </p:nvSpPr>
        <p:spPr>
          <a:xfrm>
            <a:off x="3986772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8D1B04-FBCA-43B3-826E-018EFBBD869F}"/>
              </a:ext>
            </a:extLst>
          </p:cNvPr>
          <p:cNvSpPr/>
          <p:nvPr/>
        </p:nvSpPr>
        <p:spPr>
          <a:xfrm>
            <a:off x="8249995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04FFA-A23F-4D26-91D9-BC8D2D0D7A7E}"/>
              </a:ext>
            </a:extLst>
          </p:cNvPr>
          <p:cNvSpPr/>
          <p:nvPr/>
        </p:nvSpPr>
        <p:spPr>
          <a:xfrm>
            <a:off x="8617096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811FA-2212-4852-B652-9B1235034917}"/>
              </a:ext>
            </a:extLst>
          </p:cNvPr>
          <p:cNvSpPr/>
          <p:nvPr/>
        </p:nvSpPr>
        <p:spPr>
          <a:xfrm>
            <a:off x="330344" y="3279151"/>
            <a:ext cx="228050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 docker run ubuntu:18.04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E66C2-B84F-42D8-9150-E57E7E10D6CA}"/>
              </a:ext>
            </a:extLst>
          </p:cNvPr>
          <p:cNvSpPr/>
          <p:nvPr/>
        </p:nvSpPr>
        <p:spPr>
          <a:xfrm>
            <a:off x="4129300" y="1930966"/>
            <a:ext cx="2610543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C57A2D-0B40-4480-9AA2-CD97A265C677}"/>
              </a:ext>
            </a:extLst>
          </p:cNvPr>
          <p:cNvSpPr/>
          <p:nvPr/>
        </p:nvSpPr>
        <p:spPr>
          <a:xfrm>
            <a:off x="3986772" y="2728300"/>
            <a:ext cx="1234933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751FFD-5841-4D20-A4DC-1086E5DB4FC6}"/>
              </a:ext>
            </a:extLst>
          </p:cNvPr>
          <p:cNvSpPr/>
          <p:nvPr/>
        </p:nvSpPr>
        <p:spPr>
          <a:xfrm>
            <a:off x="5710226" y="2728300"/>
            <a:ext cx="1260071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9DD7BC-95EE-4AF2-88C0-596FAA6E9A16}"/>
              </a:ext>
            </a:extLst>
          </p:cNvPr>
          <p:cNvSpPr/>
          <p:nvPr/>
        </p:nvSpPr>
        <p:spPr>
          <a:xfrm>
            <a:off x="4083092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62BA4-C59B-47B8-B566-FCDE28D6F636}"/>
              </a:ext>
            </a:extLst>
          </p:cNvPr>
          <p:cNvSpPr/>
          <p:nvPr/>
        </p:nvSpPr>
        <p:spPr>
          <a:xfrm>
            <a:off x="5834466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4EAD45-56A5-4764-9353-E66B876A3AEC}"/>
              </a:ext>
            </a:extLst>
          </p:cNvPr>
          <p:cNvSpPr/>
          <p:nvPr/>
        </p:nvSpPr>
        <p:spPr>
          <a:xfrm>
            <a:off x="8951495" y="2093392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Ubuntu:18.04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5F9F7C-B4DF-47A5-8D4C-DA6153963C95}"/>
              </a:ext>
            </a:extLst>
          </p:cNvPr>
          <p:cNvSpPr/>
          <p:nvPr/>
        </p:nvSpPr>
        <p:spPr>
          <a:xfrm>
            <a:off x="8951495" y="2870674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A4BCC5-18AB-4028-808F-E66DF50B81C5}"/>
              </a:ext>
            </a:extLst>
          </p:cNvPr>
          <p:cNvSpPr/>
          <p:nvPr/>
        </p:nvSpPr>
        <p:spPr>
          <a:xfrm>
            <a:off x="8951495" y="3764213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E7FB0-8D2E-4A4A-9D1F-53E5AAAF886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702752" y="2093392"/>
            <a:ext cx="1426548" cy="13356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4C824-1E08-4A93-9123-6012D4FD7CE6}"/>
              </a:ext>
            </a:extLst>
          </p:cNvPr>
          <p:cNvCxnSpPr/>
          <p:nvPr/>
        </p:nvCxnSpPr>
        <p:spPr>
          <a:xfrm>
            <a:off x="5478550" y="2255818"/>
            <a:ext cx="791525" cy="3100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71CCDE-74F2-4AB4-A4D2-246B11337DDC}"/>
              </a:ext>
            </a:extLst>
          </p:cNvPr>
          <p:cNvCxnSpPr/>
          <p:nvPr/>
        </p:nvCxnSpPr>
        <p:spPr>
          <a:xfrm flipH="1">
            <a:off x="8927432" y="2329633"/>
            <a:ext cx="24063" cy="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82F008-5730-4D05-AC07-53756081FA5E}"/>
              </a:ext>
            </a:extLst>
          </p:cNvPr>
          <p:cNvCxnSpPr/>
          <p:nvPr/>
        </p:nvCxnSpPr>
        <p:spPr>
          <a:xfrm>
            <a:off x="6739843" y="2093392"/>
            <a:ext cx="2187589" cy="2362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3F7114-BE2D-4F47-8D16-DB1C7A0FC0FE}"/>
              </a:ext>
            </a:extLst>
          </p:cNvPr>
          <p:cNvCxnSpPr>
            <a:cxnSpLocks/>
          </p:cNvCxnSpPr>
          <p:nvPr/>
        </p:nvCxnSpPr>
        <p:spPr>
          <a:xfrm flipH="1">
            <a:off x="6994360" y="2329633"/>
            <a:ext cx="1909009" cy="7596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C685EE-EB77-453D-BD50-5E8798827B14}"/>
              </a:ext>
            </a:extLst>
          </p:cNvPr>
          <p:cNvSpPr txBox="1"/>
          <p:nvPr/>
        </p:nvSpPr>
        <p:spPr>
          <a:xfrm>
            <a:off x="5886167" y="3106915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6D87B-E665-4BD4-9461-E7B5CF4E29F8}"/>
              </a:ext>
            </a:extLst>
          </p:cNvPr>
          <p:cNvSpPr txBox="1"/>
          <p:nvPr/>
        </p:nvSpPr>
        <p:spPr>
          <a:xfrm>
            <a:off x="4082065" y="3119752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E352EE-528C-4773-9DDF-DF55B3417B95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>
            <a:off x="5041866" y="3230026"/>
            <a:ext cx="844301" cy="128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B0096B-B248-4604-BDF9-A0FA5FBB659F}"/>
              </a:ext>
            </a:extLst>
          </p:cNvPr>
          <p:cNvSpPr/>
          <p:nvPr/>
        </p:nvSpPr>
        <p:spPr>
          <a:xfrm>
            <a:off x="10064896" y="5641555"/>
            <a:ext cx="1524000" cy="7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Run 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Pull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7B01B-07BD-435B-8F2B-2BBE4A09071D}"/>
              </a:ext>
            </a:extLst>
          </p:cNvPr>
          <p:cNvCxnSpPr>
            <a:cxnSpLocks/>
          </p:cNvCxnSpPr>
          <p:nvPr/>
        </p:nvCxnSpPr>
        <p:spPr>
          <a:xfrm>
            <a:off x="10624071" y="6005609"/>
            <a:ext cx="59281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4B838A-7919-4005-B246-8166275020B0}"/>
              </a:ext>
            </a:extLst>
          </p:cNvPr>
          <p:cNvCxnSpPr>
            <a:cxnSpLocks/>
          </p:cNvCxnSpPr>
          <p:nvPr/>
        </p:nvCxnSpPr>
        <p:spPr>
          <a:xfrm>
            <a:off x="10624071" y="6245095"/>
            <a:ext cx="59281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9DE7F3-3FC8-4451-8B28-7686D3EE921B}"/>
              </a:ext>
            </a:extLst>
          </p:cNvPr>
          <p:cNvSpPr txBox="1"/>
          <p:nvPr/>
        </p:nvSpPr>
        <p:spPr>
          <a:xfrm>
            <a:off x="3098907" y="252479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84438-9DAB-474A-B1CF-EE4ECC4C29F0}"/>
              </a:ext>
            </a:extLst>
          </p:cNvPr>
          <p:cNvSpPr txBox="1"/>
          <p:nvPr/>
        </p:nvSpPr>
        <p:spPr>
          <a:xfrm>
            <a:off x="5896342" y="21862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7BAA9-9670-412F-80C0-4A45C31FF23D}"/>
              </a:ext>
            </a:extLst>
          </p:cNvPr>
          <p:cNvSpPr txBox="1"/>
          <p:nvPr/>
        </p:nvSpPr>
        <p:spPr>
          <a:xfrm>
            <a:off x="7635724" y="19027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49C70-9D8C-41EA-8FE9-87BDCECB911F}"/>
              </a:ext>
            </a:extLst>
          </p:cNvPr>
          <p:cNvSpPr txBox="1"/>
          <p:nvPr/>
        </p:nvSpPr>
        <p:spPr>
          <a:xfrm>
            <a:off x="7657931" y="281197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134EF7-CA57-4E99-9569-C4EB7C6D4636}"/>
              </a:ext>
            </a:extLst>
          </p:cNvPr>
          <p:cNvSpPr txBox="1"/>
          <p:nvPr/>
        </p:nvSpPr>
        <p:spPr>
          <a:xfrm>
            <a:off x="5250494" y="32626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25331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&amp; Docker file: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6113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image: a collection of files {source code, dependencies, libraries …} for deploying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container: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virtualized run-time environment provides isolation capabilities for the execution of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Provide a </a:t>
            </a:r>
            <a:r>
              <a:rPr lang="en-US" i="1" dirty="0"/>
              <a:t>portable</a:t>
            </a:r>
            <a:r>
              <a:rPr lang="en-US" dirty="0"/>
              <a:t> &amp; </a:t>
            </a:r>
            <a:r>
              <a:rPr lang="en-US" i="1" dirty="0"/>
              <a:t>lightweight</a:t>
            </a:r>
            <a:r>
              <a:rPr lang="en-US" dirty="0"/>
              <a:t> environment for deploying applications.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script of instructions can build images automatically.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Syntax:</a:t>
            </a:r>
          </a:p>
          <a:p>
            <a:pPr lvl="1"/>
            <a:r>
              <a:rPr lang="en-US" sz="1600" i="1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[INSTRUCTION] [ARGUMENT]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onsolas" panose="020B0609020204030204" pitchFamily="49" charset="0"/>
              </a:rPr>
              <a:t>Example: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919C-253B-4E15-B2AD-3CE27D4F4E32}"/>
              </a:ext>
            </a:extLst>
          </p:cNvPr>
          <p:cNvSpPr txBox="1"/>
          <p:nvPr/>
        </p:nvSpPr>
        <p:spPr>
          <a:xfrm>
            <a:off x="1102659" y="4192111"/>
            <a:ext cx="543902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Ubuntu </a:t>
            </a:r>
          </a:p>
          <a:p>
            <a:endParaRPr lang="en-US" dirty="0"/>
          </a:p>
          <a:p>
            <a:r>
              <a:rPr lang="en-US" dirty="0"/>
              <a:t>RUN apt-get update &amp;&amp; apt-get install python –y</a:t>
            </a:r>
          </a:p>
          <a:p>
            <a:endParaRPr lang="en-US" dirty="0"/>
          </a:p>
          <a:p>
            <a:r>
              <a:rPr lang="en-US" dirty="0"/>
              <a:t>RUN pip install flask flask-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. /opt/source-code</a:t>
            </a:r>
          </a:p>
          <a:p>
            <a:endParaRPr lang="en-US" dirty="0"/>
          </a:p>
          <a:p>
            <a:r>
              <a:rPr lang="en-US" dirty="0"/>
              <a:t>ENTRYPOINT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5E249B-7B4D-4662-8C4E-69895B9BC422}"/>
              </a:ext>
            </a:extLst>
          </p:cNvPr>
          <p:cNvSpPr/>
          <p:nvPr/>
        </p:nvSpPr>
        <p:spPr>
          <a:xfrm>
            <a:off x="6541682" y="4192111"/>
            <a:ext cx="344269" cy="2396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8F719-848B-4791-94F9-A4D585B5C931}"/>
              </a:ext>
            </a:extLst>
          </p:cNvPr>
          <p:cNvSpPr txBox="1"/>
          <p:nvPr/>
        </p:nvSpPr>
        <p:spPr>
          <a:xfrm>
            <a:off x="7503459" y="5378824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Layered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3E9E57-9002-410F-8AC2-29CDD8657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43" y="819748"/>
            <a:ext cx="5262772" cy="3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&amp; Docker file: Understanding image layers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11017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instructions in the </a:t>
            </a:r>
            <a:r>
              <a:rPr lang="en-US" i="1" dirty="0" err="1"/>
              <a:t>Dockerfile</a:t>
            </a:r>
            <a:r>
              <a:rPr lang="en-US" i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FROM: Specify base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COPY: Copy of files/directories from host machine to container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ENV: Add environment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RUN: Execute specified command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CMD: Specify the command at the time of container execution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WORKDIR: Change current directory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EXPOSE: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Reduce docker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Change base image (-alpine)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Take advantage of layer caching helps reduce build time.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Include related RUN, ADD, COPY statements to reduce the number of new layers.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Optimized </a:t>
            </a:r>
            <a:r>
              <a:rPr lang="en-US" i="1" dirty="0"/>
              <a:t>.</a:t>
            </a:r>
            <a:r>
              <a:rPr lang="en-US" i="1" dirty="0" err="1"/>
              <a:t>dockerignore</a:t>
            </a:r>
            <a:r>
              <a:rPr lang="en-US" i="1" dirty="0"/>
              <a:t> </a:t>
            </a:r>
            <a:r>
              <a:rPr lang="en-US" dirty="0"/>
              <a:t>to remove unnecessary files during image building.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multi-stage build to reduce runtime image size.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Using an image template together by using ONBUILD for base image saves management effort &amp; build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59E6-CCCD-47C0-936E-F8D32BD99F43}"/>
              </a:ext>
            </a:extLst>
          </p:cNvPr>
          <p:cNvSpPr txBox="1"/>
          <p:nvPr/>
        </p:nvSpPr>
        <p:spPr>
          <a:xfrm>
            <a:off x="163285" y="6454588"/>
            <a:ext cx="48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Docker image in production — 1GB or 100MB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588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$ docker create --name &lt;</a:t>
            </a:r>
            <a:r>
              <a:rPr lang="en-US" sz="1400" dirty="0" err="1">
                <a:latin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</a:rPr>
              <a:t>image_name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1459958" y="1587500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5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5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Docker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1195615" y="967141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run -it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>
            <a:cxnSpLocks/>
          </p:cNvCxnSpPr>
          <p:nvPr/>
        </p:nvCxnSpPr>
        <p:spPr>
          <a:xfrm flipH="1" flipV="1">
            <a:off x="5530125" y="1271894"/>
            <a:ext cx="1188175" cy="510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5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Between the Docker Container &amp; the 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170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https://xuanthulab.net/chia-se-du-lieu-giua-docker-host-va-container.html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Manager outside disk with docker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volumns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3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Network drivers: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B8433FE-C42B-441A-A9FF-95E9D5F9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3694"/>
              </p:ext>
            </p:extLst>
          </p:nvPr>
        </p:nvGraphicFramePr>
        <p:xfrm>
          <a:off x="1400625" y="1900684"/>
          <a:ext cx="9060543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181">
                  <a:extLst>
                    <a:ext uri="{9D8B030D-6E8A-4147-A177-3AD203B41FA5}">
                      <a16:colId xmlns:a16="http://schemas.microsoft.com/office/drawing/2014/main" val="3520611215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2558070186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4293774353"/>
                    </a:ext>
                  </a:extLst>
                </a:gridCol>
              </a:tblGrid>
              <a:tr h="5251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Bridge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Host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34956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8269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Applications run in standalone containers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</a:t>
                      </a:r>
                      <a:r>
                        <a:rPr lang="en-US" dirty="0"/>
                        <a:t>: multiple containers communicate on the same docker host.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Remove network isolation between the container &amp; docker host. Use the host’s networking directly.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Use: </a:t>
                      </a:r>
                      <a:r>
                        <a:rPr lang="en-US" i="0" dirty="0"/>
                        <a:t>Network stack should not be isolated from Docker host.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Disable all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Used in conjunction with a customer network driver.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9120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95050A-4B21-47E7-B1C4-0BDE7193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2" y="2499448"/>
            <a:ext cx="2095792" cy="21148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1EA9A2-3A50-4B5E-A9EE-7051C82DA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75" y="2491243"/>
            <a:ext cx="2114845" cy="214342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D8F5AA-D385-4B55-B7EC-5E889B50C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1" y="2461343"/>
            <a:ext cx="207674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320800" y="1259189"/>
            <a:ext cx="8605864" cy="627851"/>
          </a:xfrm>
        </p:spPr>
        <p:txBody>
          <a:bodyPr/>
          <a:lstStyle/>
          <a:p>
            <a:r>
              <a:rPr lang="en-US" altLang="ja-JP" dirty="0"/>
              <a:t>Overview Docker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409459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494519" y="1171537"/>
            <a:ext cx="709613" cy="738664"/>
          </a:xfrm>
        </p:spPr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>
          <a:xfrm>
            <a:off x="1320800" y="2324689"/>
            <a:ext cx="8605864" cy="627851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Overview Kubernetes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494519" y="2235449"/>
            <a:ext cx="709613" cy="738664"/>
          </a:xfrm>
        </p:spPr>
        <p:txBody>
          <a:bodyPr/>
          <a:lstStyle/>
          <a:p>
            <a:r>
              <a:rPr lang="en-US" altLang="ja-JP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02</a:t>
            </a:r>
            <a:endParaRPr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627851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Case study 1 – WESOpt project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494519" y="3299361"/>
            <a:ext cx="709613" cy="738664"/>
          </a:xfrm>
        </p:spPr>
        <p:txBody>
          <a:bodyPr/>
          <a:lstStyle/>
          <a:p>
            <a:r>
              <a:rPr lang="en-US" altLang="ja-JP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03</a:t>
            </a:r>
            <a:endParaRPr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6785E3-3B18-4CF4-95F4-9DF7A73C72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Case study 2 – MIA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direction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5413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Advantages of Docker Networking: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They share a single operating system &amp; maintain containers in an isolated environment.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the fast to delivery of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application portability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7355490" y="5650129"/>
            <a:ext cx="491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https://docs.docker.com/engine/swarm/key-concepts/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https://stackoverflow.com/questions/45079988/ingress-vs-load-balancer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6672943" cy="507831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Swarm: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cluster management &amp; orchestration features in </a:t>
            </a:r>
            <a:r>
              <a:rPr lang="en-US" b="1" dirty="0"/>
              <a:t>the Docker Engine.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end-user in creating &amp; deploying a cluster of Docker nodes (node ~ Docker daemon)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concepts: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Nodes</a:t>
            </a:r>
            <a:r>
              <a:rPr lang="en-US" dirty="0"/>
              <a:t>: an instance of the Docker Engine. Two types of nodes: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Manager node: </a:t>
            </a:r>
            <a:r>
              <a:rPr lang="en-US" i="1" dirty="0"/>
              <a:t>(1) </a:t>
            </a:r>
            <a:r>
              <a:rPr lang="en-US" dirty="0"/>
              <a:t>Receives a service definition from user then </a:t>
            </a:r>
            <a:r>
              <a:rPr lang="en-US" i="1" dirty="0"/>
              <a:t>(2) </a:t>
            </a:r>
            <a:r>
              <a:rPr lang="en-US" dirty="0"/>
              <a:t>dispatches units of work (tasks) to worker nodes.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Worker: Receives &amp; executes tasks from manager node.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Services &amp; tasks: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Service: The definition of tasks to execute on manager node or worker nodes.</a:t>
            </a:r>
            <a:r>
              <a:rPr lang="en-US" b="1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Task: the commands run inside the container.</a:t>
            </a:r>
            <a:r>
              <a:rPr lang="en-US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Load balancing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Expose the ports for services to an external load balancer.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9151-80D7-4B5A-B096-8919F2CCA7CC}"/>
              </a:ext>
            </a:extLst>
          </p:cNvPr>
          <p:cNvSpPr txBox="1"/>
          <p:nvPr/>
        </p:nvSpPr>
        <p:spPr>
          <a:xfrm>
            <a:off x="9470571" y="3864429"/>
            <a:ext cx="68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Source</a:t>
            </a:r>
            <a:endParaRPr lang="en-US" sz="1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189679-8947-482D-BB62-FE841EDA4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93" y="792372"/>
            <a:ext cx="4450556" cy="30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1D22C-C98E-4297-9851-9D6A59F36CE5}"/>
              </a:ext>
            </a:extLst>
          </p:cNvPr>
          <p:cNvSpPr txBox="1"/>
          <p:nvPr/>
        </p:nvSpPr>
        <p:spPr>
          <a:xfrm>
            <a:off x="7576457" y="898583"/>
            <a:ext cx="1382486" cy="1463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090382"/>
            <a:ext cx="72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https://docs.docker.com/engine/swarm/key-concepts/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10858500" cy="369331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highlights: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Cluster management integrated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Decentralized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Declarative service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Desired state reconciliation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Multi-host networking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Service discovery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Load balancing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Secure by default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Rolling updates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to a Swarm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244318"/>
            <a:ext cx="720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hlinkClick r:id="rId3"/>
              </a:rPr>
              <a:t>https://docs.docker.com/engine/swarm/swarm-tutorial/create-swarm/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https://github.com/docker/labs/blob/master/swarm-mode/beginner-tutorial/README.md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Manager outside disk with docker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volumns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3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2EC73-9661-44F1-8999-4E62E12EA4C4}"/>
              </a:ext>
            </a:extLst>
          </p:cNvPr>
          <p:cNvSpPr txBox="1"/>
          <p:nvPr/>
        </p:nvSpPr>
        <p:spPr>
          <a:xfrm>
            <a:off x="304800" y="5723015"/>
            <a:ext cx="99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</a:t>
            </a:r>
          </a:p>
        </p:txBody>
      </p:sp>
    </p:spTree>
    <p:extLst>
      <p:ext uri="{BB962C8B-B14F-4D97-AF65-F5344CB8AC3E}">
        <p14:creationId xmlns:p14="http://schemas.microsoft.com/office/powerpoint/2010/main" val="429204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BA5B1-6506-4718-97CD-30AAF245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600200"/>
            <a:ext cx="9820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807597-6DB3-43D3-9B2E-499704D7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26" y="884760"/>
            <a:ext cx="866691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264885" y="1072918"/>
            <a:ext cx="111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8083-8B3F-4EEF-AC6D-692146973F35}"/>
              </a:ext>
            </a:extLst>
          </p:cNvPr>
          <p:cNvSpPr txBox="1"/>
          <p:nvPr/>
        </p:nvSpPr>
        <p:spPr>
          <a:xfrm>
            <a:off x="520700" y="1072918"/>
            <a:ext cx="1092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&amp; Kubernetes Complete Tutorial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101 </a:t>
            </a:r>
            <a:r>
              <a:rPr lang="en-US" dirty="0" err="1">
                <a:hlinkClick r:id="rId4"/>
              </a:rPr>
              <a:t>devopsz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Play with docker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docker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AAB38-06B6-4401-A819-B113C7857D0A}"/>
              </a:ext>
            </a:extLst>
          </p:cNvPr>
          <p:cNvSpPr txBox="1"/>
          <p:nvPr/>
        </p:nvSpPr>
        <p:spPr>
          <a:xfrm>
            <a:off x="435429" y="990600"/>
            <a:ext cx="4365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are basic ingredients need for ML development environment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Compute (GPUs)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Storage (datasets)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Source control (git)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Frameworks &amp; libraries (APIs)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435429" y="3330473"/>
            <a:ext cx="436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Compative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A759D-DBEB-4CF4-8777-7A8AE5F55DA0}"/>
              </a:ext>
            </a:extLst>
          </p:cNvPr>
          <p:cNvSpPr/>
          <p:nvPr/>
        </p:nvSpPr>
        <p:spPr>
          <a:xfrm>
            <a:off x="5257462" y="1099070"/>
            <a:ext cx="6351588" cy="353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EAE6F-378B-4855-8848-E962ED61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05" y="1110150"/>
            <a:ext cx="3033324" cy="1676400"/>
          </a:xfrm>
          <a:prstGeom prst="rect">
            <a:avLst/>
          </a:prstGeom>
        </p:spPr>
      </p:pic>
      <p:pic>
        <p:nvPicPr>
          <p:cNvPr id="20" name="Picture 19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DAF383EB-1E3D-4116-85E8-748056D44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29" y="1126671"/>
            <a:ext cx="3317488" cy="16383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0A62EC2B-AEB3-4252-B48F-86935F07F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9" y="2764971"/>
            <a:ext cx="2034201" cy="1574382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AE7FC89C-952A-44F8-B6FA-B46D515F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57" y="2808128"/>
            <a:ext cx="2007744" cy="1547517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81FB52AE-AC9B-4ADF-9364-73CA7C702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28" y="2786549"/>
            <a:ext cx="2325504" cy="1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containers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6DE35E-A08A-4639-AB1D-7B187D94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7" y="1136418"/>
            <a:ext cx="6566732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containers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32C76-14F1-4796-9558-6276CA233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914399"/>
            <a:ext cx="7974422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402701" y="4073220"/>
            <a:ext cx="287382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client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primary way that user interact with docker host (terminal).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Send </a:t>
            </a:r>
            <a:r>
              <a:rPr lang="en-US" dirty="0" err="1"/>
              <a:t>RESTfull</a:t>
            </a:r>
            <a:r>
              <a:rPr lang="en-US" b="1" dirty="0"/>
              <a:t> </a:t>
            </a:r>
            <a:r>
              <a:rPr lang="en-US" dirty="0"/>
              <a:t>request to docker daemon.</a:t>
            </a:r>
          </a:p>
        </p:txBody>
      </p:sp>
    </p:spTree>
    <p:extLst>
      <p:ext uri="{BB962C8B-B14F-4D97-AF65-F5344CB8AC3E}">
        <p14:creationId xmlns:p14="http://schemas.microsoft.com/office/powerpoint/2010/main" val="5487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4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18644" y="3933431"/>
            <a:ext cx="287382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daemon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Listens &amp; adapt docker API request from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Managers docker objects (images, containers …)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BAF523-804B-4A78-832E-FDC6720B2DBC}"/>
              </a:ext>
            </a:extLst>
          </p:cNvPr>
          <p:cNvCxnSpPr/>
          <p:nvPr/>
        </p:nvCxnSpPr>
        <p:spPr>
          <a:xfrm flipH="1" flipV="1">
            <a:off x="7456714" y="1970314"/>
            <a:ext cx="761930" cy="196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84098" y="4160305"/>
            <a:ext cx="33249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Registry</a:t>
            </a:r>
            <a:r>
              <a:rPr lang="en-US" dirty="0"/>
              <a:t>: Stores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5598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2326</Words>
  <Application>Microsoft Office PowerPoint</Application>
  <PresentationFormat>Widescreen</PresentationFormat>
  <Paragraphs>353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游ゴシック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Container Solution: Docker &amp; Kubernetes</vt:lpstr>
      <vt:lpstr>Contents</vt:lpstr>
      <vt:lpstr>Why use docker ?</vt:lpstr>
      <vt:lpstr>Why use containers ?</vt:lpstr>
      <vt:lpstr>Why use containers ?</vt:lpstr>
      <vt:lpstr>Docker architecture (1)</vt:lpstr>
      <vt:lpstr>Docker architecture (2)</vt:lpstr>
      <vt:lpstr>Docker architecture (3)</vt:lpstr>
      <vt:lpstr>Docker architecture (4)</vt:lpstr>
      <vt:lpstr>Docker architecture (5)</vt:lpstr>
      <vt:lpstr>Docker architecture (6)</vt:lpstr>
      <vt:lpstr>Docker images &amp; Docker file: Overview</vt:lpstr>
      <vt:lpstr>Docker images &amp; Docker file: Understanding image layers</vt:lpstr>
      <vt:lpstr>Lifecycle of Docker Container</vt:lpstr>
      <vt:lpstr>Lifecycle of Docker Container</vt:lpstr>
      <vt:lpstr>Lifecycle of Docker Container</vt:lpstr>
      <vt:lpstr>Lifecycle of Docker Container</vt:lpstr>
      <vt:lpstr>Share Data Between the Docker Container &amp; the Host</vt:lpstr>
      <vt:lpstr>Docker networking</vt:lpstr>
      <vt:lpstr>Bridge networks</vt:lpstr>
      <vt:lpstr>Docker Swarm (1)</vt:lpstr>
      <vt:lpstr>Docker Swarm (2)</vt:lpstr>
      <vt:lpstr>Deploying an app to a Swarm</vt:lpstr>
      <vt:lpstr>Docker compose</vt:lpstr>
      <vt:lpstr>Case study</vt:lpstr>
      <vt:lpstr>Summary</vt:lpstr>
      <vt:lpstr>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nguyen ngoc doan(ＴＳＤＶ Eng 1)</dc:creator>
  <cp:lastModifiedBy>doan nguyen</cp:lastModifiedBy>
  <cp:revision>664</cp:revision>
  <dcterms:created xsi:type="dcterms:W3CDTF">2022-03-30T08:06:09Z</dcterms:created>
  <dcterms:modified xsi:type="dcterms:W3CDTF">2022-04-06T02:00:35Z</dcterms:modified>
</cp:coreProperties>
</file>