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61" r:id="rId2"/>
    <p:sldId id="2461" r:id="rId3"/>
    <p:sldId id="2462" r:id="rId4"/>
    <p:sldId id="2463" r:id="rId5"/>
    <p:sldId id="2464" r:id="rId6"/>
    <p:sldId id="2465" r:id="rId7"/>
    <p:sldId id="2466" r:id="rId8"/>
    <p:sldId id="2467" r:id="rId9"/>
    <p:sldId id="2468" r:id="rId10"/>
    <p:sldId id="2472" r:id="rId11"/>
    <p:sldId id="2473" r:id="rId12"/>
    <p:sldId id="2469" r:id="rId13"/>
    <p:sldId id="2476" r:id="rId14"/>
    <p:sldId id="2477" r:id="rId15"/>
    <p:sldId id="2470" r:id="rId16"/>
    <p:sldId id="2478" r:id="rId17"/>
    <p:sldId id="2479" r:id="rId18"/>
    <p:sldId id="2471" r:id="rId19"/>
    <p:sldId id="24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ngoc doan(ＴＳＤＶ Eng 1)" initials="nndE1" lastIdx="1" clrIdx="0">
    <p:extLst>
      <p:ext uri="{19B8F6BF-5375-455C-9EA6-DF929625EA0E}">
        <p15:presenceInfo xmlns:p15="http://schemas.microsoft.com/office/powerpoint/2012/main" userId="S::doan1.nguyenngoc@toshiba.co.jp::f72e6fd6-c8db-40e7-bc55-14d6f6da1b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3" autoAdjust="0"/>
    <p:restoredTop sz="77763" autoAdjust="0"/>
  </p:normalViewPr>
  <p:slideViewPr>
    <p:cSldViewPr snapToGrid="0">
      <p:cViewPr varScale="1">
        <p:scale>
          <a:sx n="63" d="100"/>
          <a:sy n="63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031F-8358-46EC-8E26-D2DE3CE8F7A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D3BB4-2FAC-4E75-8091-AC9063D1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6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Motivation: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k8s system always complexity (multiple master &amp; worker nodes) ~&gt; </a:t>
            </a:r>
            <a:r>
              <a:rPr lang="en-US" dirty="0" err="1"/>
              <a:t>minikube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. </a:t>
            </a:r>
            <a:r>
              <a:rPr lang="en-US" dirty="0" err="1"/>
              <a:t>Nhờ</a:t>
            </a:r>
            <a:r>
              <a:rPr lang="en-US" dirty="0"/>
              <a:t> 2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&amp;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local (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resource)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minikube</a:t>
            </a:r>
            <a:r>
              <a:rPr lang="en-US" dirty="0"/>
              <a:t>, </a:t>
            </a:r>
            <a:r>
              <a:rPr lang="en-US" dirty="0" err="1"/>
              <a:t>kubectl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node cluster </a:t>
            </a:r>
            <a:r>
              <a:rPr lang="en-US" dirty="0" err="1"/>
              <a:t>đó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master processes -&gt; API server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: UI,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kubectl</a:t>
            </a:r>
            <a:r>
              <a:rPr lang="en-US" dirty="0"/>
              <a:t> (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File </a:t>
            </a:r>
            <a:r>
              <a:rPr lang="en-US" dirty="0" err="1"/>
              <a:t>cau</a:t>
            </a:r>
            <a:r>
              <a:rPr lang="en-US" dirty="0"/>
              <a:t> </a:t>
            </a:r>
            <a:r>
              <a:rPr lang="en-US" dirty="0" err="1"/>
              <a:t>hinh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XML : Extensible markup language (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):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&amp;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JSON (JavaScript Object Notation):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&amp;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web.</a:t>
            </a:r>
          </a:p>
          <a:p>
            <a:pPr marL="0" indent="0">
              <a:buFontTx/>
              <a:buNone/>
            </a:pPr>
            <a:r>
              <a:rPr lang="en-US" dirty="0"/>
              <a:t>+ Gia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thiet</a:t>
            </a:r>
            <a:r>
              <a:rPr lang="en-US" dirty="0"/>
              <a:t> lap replicas 2 nodes </a:t>
            </a:r>
            <a:r>
              <a:rPr lang="en-US" dirty="0" err="1"/>
              <a:t>nhung</a:t>
            </a:r>
            <a:r>
              <a:rPr lang="en-US" dirty="0"/>
              <a:t>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chi </a:t>
            </a:r>
            <a:r>
              <a:rPr lang="en-US" dirty="0" err="1"/>
              <a:t>tao</a:t>
            </a:r>
            <a:r>
              <a:rPr lang="en-US" dirty="0"/>
              <a:t> ra 1 node.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Dac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/>
              <a:t>De dang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nguoi</a:t>
            </a:r>
            <a:r>
              <a:rPr lang="en-US" dirty="0"/>
              <a:t> doc</a:t>
            </a:r>
          </a:p>
          <a:p>
            <a:pPr marL="171450" indent="-171450">
              <a:buFontTx/>
              <a:buChar char="-"/>
            </a:pPr>
            <a:r>
              <a:rPr lang="en-US" dirty="0"/>
              <a:t>Cu </a:t>
            </a:r>
            <a:r>
              <a:rPr lang="en-US" dirty="0" err="1"/>
              <a:t>phap</a:t>
            </a:r>
            <a:r>
              <a:rPr lang="en-US" dirty="0"/>
              <a:t> </a:t>
            </a:r>
            <a:r>
              <a:rPr lang="en-US" dirty="0" err="1"/>
              <a:t>thut</a:t>
            </a:r>
            <a:r>
              <a:rPr lang="en-US" dirty="0"/>
              <a:t> le </a:t>
            </a:r>
            <a:r>
              <a:rPr lang="en-US" dirty="0" err="1"/>
              <a:t>dau</a:t>
            </a:r>
            <a:r>
              <a:rPr lang="en-US" dirty="0"/>
              <a:t> dong Nghiem </a:t>
            </a:r>
            <a:r>
              <a:rPr lang="en-US" dirty="0" err="1"/>
              <a:t>ngat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consider a worker node (~ simple server/VM / container ): the smallest unit of Kubernetes ~ </a:t>
            </a:r>
            <a:r>
              <a:rPr lang="en-US" b="1" i="1" dirty="0"/>
              <a:t>pop</a:t>
            </a:r>
          </a:p>
          <a:p>
            <a:r>
              <a:rPr lang="en-US" b="1" i="1" dirty="0"/>
              <a:t>+ </a:t>
            </a:r>
            <a:r>
              <a:rPr lang="en-US" b="0" i="0" dirty="0"/>
              <a:t>g.su </a:t>
            </a:r>
            <a:r>
              <a:rPr lang="en-US" b="0" i="0" dirty="0" err="1"/>
              <a:t>khi</a:t>
            </a:r>
            <a:r>
              <a:rPr lang="en-US" b="0" i="0" dirty="0"/>
              <a:t> </a:t>
            </a:r>
            <a:r>
              <a:rPr lang="en-US" b="0" i="0" dirty="0" err="1"/>
              <a:t>db</a:t>
            </a:r>
            <a:r>
              <a:rPr lang="en-US" b="0" i="0" dirty="0"/>
              <a:t> bi mat -&gt; replace new </a:t>
            </a:r>
            <a:r>
              <a:rPr lang="en-US" b="0" i="0" dirty="0" err="1"/>
              <a:t>db</a:t>
            </a:r>
            <a:r>
              <a:rPr lang="en-US" b="0" i="0" dirty="0"/>
              <a:t> =&gt; re-connect pop with </a:t>
            </a:r>
            <a:r>
              <a:rPr lang="en-US" b="0" i="0" dirty="0" err="1"/>
              <a:t>db</a:t>
            </a:r>
            <a:endParaRPr lang="en-US" b="0" i="0" dirty="0"/>
          </a:p>
          <a:p>
            <a:pPr marL="171450" indent="-171450">
              <a:buFontTx/>
              <a:buChar char="-"/>
            </a:pPr>
            <a:r>
              <a:rPr lang="en-US" b="0" i="0" dirty="0"/>
              <a:t>Service ~ a static </a:t>
            </a:r>
            <a:r>
              <a:rPr lang="en-US" b="0" i="0" dirty="0" err="1"/>
              <a:t>ip</a:t>
            </a:r>
            <a:r>
              <a:rPr lang="en-US" b="0" i="0" dirty="0"/>
              <a:t> &amp; attached each Pod. Pop &amp; service not connect -&gt; if pop dies, service &amp; its </a:t>
            </a:r>
            <a:r>
              <a:rPr lang="en-US" b="0" i="0" dirty="0" err="1"/>
              <a:t>ip</a:t>
            </a:r>
            <a:r>
              <a:rPr lang="en-US" b="0" i="0" dirty="0"/>
              <a:t> will constant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App should be accessible through browser -&gt; pop use external service &amp; </a:t>
            </a:r>
            <a:r>
              <a:rPr lang="en-US" b="0" i="0" dirty="0" err="1"/>
              <a:t>db</a:t>
            </a:r>
            <a:r>
              <a:rPr lang="en-US" b="0" i="0" dirty="0"/>
              <a:t> use internal service</a:t>
            </a:r>
          </a:p>
          <a:p>
            <a:pPr marL="0" indent="0">
              <a:buFontTx/>
              <a:buNone/>
            </a:pPr>
            <a:r>
              <a:rPr lang="en-US" b="0" i="0" dirty="0"/>
              <a:t>+ neu lam </a:t>
            </a:r>
            <a:r>
              <a:rPr lang="en-US" b="0" i="0" dirty="0" err="1"/>
              <a:t>viec</a:t>
            </a:r>
            <a:r>
              <a:rPr lang="en-US" b="0" i="0" dirty="0"/>
              <a:t> </a:t>
            </a:r>
            <a:r>
              <a:rPr lang="en-US" b="0" i="0" dirty="0" err="1"/>
              <a:t>voi</a:t>
            </a:r>
            <a:r>
              <a:rPr lang="en-US" b="0" i="0" dirty="0"/>
              <a:t> </a:t>
            </a:r>
            <a:r>
              <a:rPr lang="en-US" b="0" i="0" dirty="0" err="1"/>
              <a:t>nhieu</a:t>
            </a:r>
            <a:r>
              <a:rPr lang="en-US" b="0" i="0" dirty="0"/>
              <a:t> containers ~&gt; </a:t>
            </a:r>
            <a:r>
              <a:rPr lang="en-US" b="0" i="0" dirty="0" err="1"/>
              <a:t>moi</a:t>
            </a:r>
            <a:r>
              <a:rPr lang="en-US" b="0" i="0" dirty="0"/>
              <a:t> container </a:t>
            </a:r>
            <a:r>
              <a:rPr lang="en-US" b="0" i="0" dirty="0" err="1"/>
              <a:t>giu</a:t>
            </a:r>
            <a:r>
              <a:rPr lang="en-US" b="0" i="0" dirty="0"/>
              <a:t> 1 </a:t>
            </a:r>
            <a:r>
              <a:rPr lang="en-US" b="0" i="0" dirty="0" err="1"/>
              <a:t>vai</a:t>
            </a:r>
            <a:r>
              <a:rPr lang="en-US" b="0" i="0" dirty="0"/>
              <a:t> </a:t>
            </a:r>
            <a:r>
              <a:rPr lang="en-US" b="0" i="0" dirty="0" err="1"/>
              <a:t>tro</a:t>
            </a:r>
            <a:r>
              <a:rPr lang="en-US" b="0" i="0" dirty="0"/>
              <a:t> (store data, updates files …)</a:t>
            </a:r>
          </a:p>
          <a:p>
            <a:pPr marL="0" indent="0">
              <a:buFontTx/>
              <a:buNone/>
            </a:pPr>
            <a:r>
              <a:rPr lang="en-US" b="0" i="0" dirty="0"/>
              <a:t>+ “Workload resources” ~&gt; pods (~ applications) run parallel</a:t>
            </a:r>
          </a:p>
          <a:p>
            <a:pPr marL="0" indent="0">
              <a:buFontTx/>
              <a:buNone/>
            </a:pPr>
            <a:r>
              <a:rPr lang="en-US" b="0" i="0" dirty="0"/>
              <a:t>+ Problem: </a:t>
            </a:r>
            <a:r>
              <a:rPr lang="en-US" b="0" i="0" dirty="0" err="1"/>
              <a:t>moi</a:t>
            </a:r>
            <a:r>
              <a:rPr lang="en-US" b="0" i="0" dirty="0"/>
              <a:t> </a:t>
            </a:r>
            <a:r>
              <a:rPr lang="en-US" b="0" i="0" dirty="0" err="1"/>
              <a:t>nhóm</a:t>
            </a:r>
            <a:r>
              <a:rPr lang="en-US" b="0" i="0" dirty="0"/>
              <a:t> </a:t>
            </a:r>
            <a:r>
              <a:rPr lang="en-US" b="0" i="0" dirty="0" err="1"/>
              <a:t>được</a:t>
            </a:r>
            <a:r>
              <a:rPr lang="en-US" b="0" i="0" dirty="0"/>
              <a:t> </a:t>
            </a:r>
            <a:r>
              <a:rPr lang="en-US" b="0" i="0" dirty="0" err="1"/>
              <a:t>gán</a:t>
            </a:r>
            <a:r>
              <a:rPr lang="en-US" b="0" i="0" dirty="0"/>
              <a:t> </a:t>
            </a:r>
            <a:r>
              <a:rPr lang="en-US" b="0" i="0" dirty="0" err="1"/>
              <a:t>bằng</a:t>
            </a:r>
            <a:r>
              <a:rPr lang="en-US" b="0" i="0" dirty="0"/>
              <a:t> 1 </a:t>
            </a:r>
            <a:r>
              <a:rPr lang="en-US" b="0" i="0" dirty="0" err="1"/>
              <a:t>địa</a:t>
            </a:r>
            <a:r>
              <a:rPr lang="en-US" b="0" i="0" dirty="0"/>
              <a:t> </a:t>
            </a:r>
            <a:r>
              <a:rPr lang="en-US" b="0" i="0" dirty="0" err="1"/>
              <a:t>chỉ</a:t>
            </a:r>
            <a:r>
              <a:rPr lang="en-US" b="0" i="0" dirty="0"/>
              <a:t> IP </a:t>
            </a:r>
            <a:r>
              <a:rPr lang="en-US" b="0" i="0" dirty="0" err="1"/>
              <a:t>nhưng</a:t>
            </a:r>
            <a:r>
              <a:rPr lang="en-US" b="0" i="0" dirty="0"/>
              <a:t> Pods </a:t>
            </a:r>
            <a:r>
              <a:rPr lang="en-US" b="0" i="0" dirty="0" err="1"/>
              <a:t>chỉ</a:t>
            </a:r>
            <a:r>
              <a:rPr lang="en-US" b="0" i="0" dirty="0"/>
              <a:t> </a:t>
            </a:r>
            <a:r>
              <a:rPr lang="en-US" b="0" i="0" dirty="0" err="1"/>
              <a:t>có</a:t>
            </a:r>
            <a:r>
              <a:rPr lang="en-US" b="0" i="0" dirty="0"/>
              <a:t> </a:t>
            </a:r>
            <a:r>
              <a:rPr lang="en-US" b="0" i="0" dirty="0" err="1"/>
              <a:t>tính</a:t>
            </a:r>
            <a:r>
              <a:rPr lang="en-US" b="0" i="0" dirty="0"/>
              <a:t> </a:t>
            </a:r>
            <a:r>
              <a:rPr lang="en-US" b="0" i="0" dirty="0" err="1"/>
              <a:t>tạm</a:t>
            </a:r>
            <a:r>
              <a:rPr lang="en-US" b="0" i="0" dirty="0"/>
              <a:t> </a:t>
            </a:r>
            <a:r>
              <a:rPr lang="en-US" b="0" i="0" dirty="0" err="1"/>
              <a:t>thời</a:t>
            </a:r>
            <a:r>
              <a:rPr lang="en-US" b="0" i="0" dirty="0"/>
              <a:t> ~&gt; </a:t>
            </a:r>
            <a:r>
              <a:rPr lang="en-US" b="0" i="0" dirty="0" err="1"/>
              <a:t>khi</a:t>
            </a:r>
            <a:r>
              <a:rPr lang="en-US" b="0" i="0" dirty="0"/>
              <a:t> </a:t>
            </a:r>
            <a:r>
              <a:rPr lang="en-US" b="0" i="0" dirty="0" err="1"/>
              <a:t>một</a:t>
            </a:r>
            <a:r>
              <a:rPr lang="en-US" b="0" i="0" dirty="0"/>
              <a:t> Pods </a:t>
            </a:r>
            <a:r>
              <a:rPr lang="en-US" b="0" i="0" dirty="0" err="1"/>
              <a:t>chết</a:t>
            </a:r>
            <a:r>
              <a:rPr lang="en-US" b="0" i="0" dirty="0"/>
              <a:t>/</a:t>
            </a:r>
            <a:r>
              <a:rPr lang="en-US" b="0" i="0" dirty="0" err="1"/>
              <a:t>thay</a:t>
            </a:r>
            <a:r>
              <a:rPr lang="en-US" b="0" i="0" dirty="0"/>
              <a:t> </a:t>
            </a:r>
            <a:r>
              <a:rPr lang="en-US" b="0" i="0" dirty="0" err="1"/>
              <a:t>thế</a:t>
            </a:r>
            <a:r>
              <a:rPr lang="en-US" b="0" i="0" dirty="0"/>
              <a:t> </a:t>
            </a:r>
            <a:r>
              <a:rPr lang="en-US" b="0" i="0" dirty="0" err="1"/>
              <a:t>làm</a:t>
            </a:r>
            <a:r>
              <a:rPr lang="en-US" b="0" i="0" dirty="0"/>
              <a:t> </a:t>
            </a:r>
            <a:r>
              <a:rPr lang="en-US" b="0" i="0" dirty="0" err="1"/>
              <a:t>thế</a:t>
            </a:r>
            <a:r>
              <a:rPr lang="en-US" b="0" i="0" dirty="0"/>
              <a:t> </a:t>
            </a:r>
            <a:r>
              <a:rPr lang="en-US" b="0" i="0" dirty="0" err="1"/>
              <a:t>nào</a:t>
            </a:r>
            <a:r>
              <a:rPr lang="en-US" b="0" i="0" dirty="0"/>
              <a:t> </a:t>
            </a:r>
            <a:r>
              <a:rPr lang="en-US" b="0" i="0" dirty="0" err="1"/>
              <a:t>để</a:t>
            </a:r>
            <a:r>
              <a:rPr lang="en-US" b="0" i="0" dirty="0"/>
              <a:t> </a:t>
            </a:r>
            <a:r>
              <a:rPr lang="en-US" b="0" i="0" dirty="0" err="1"/>
              <a:t>giữ</a:t>
            </a:r>
            <a:r>
              <a:rPr lang="en-US" b="0" i="0" dirty="0"/>
              <a:t> </a:t>
            </a:r>
            <a:r>
              <a:rPr lang="en-US" b="0" i="0" dirty="0" err="1"/>
              <a:t>kết</a:t>
            </a:r>
            <a:r>
              <a:rPr lang="en-US" b="0" i="0" dirty="0"/>
              <a:t> </a:t>
            </a:r>
            <a:r>
              <a:rPr lang="en-US" b="0" i="0" dirty="0" err="1"/>
              <a:t>nối</a:t>
            </a:r>
            <a:r>
              <a:rPr lang="en-US" b="0" i="0" dirty="0"/>
              <a:t> </a:t>
            </a:r>
            <a:r>
              <a:rPr lang="en-US" b="0" i="0" dirty="0" err="1"/>
              <a:t>như</a:t>
            </a:r>
            <a:r>
              <a:rPr lang="en-US" b="0" i="0" dirty="0"/>
              <a:t> </a:t>
            </a:r>
            <a:r>
              <a:rPr lang="en-US" b="0" i="0" dirty="0" err="1"/>
              <a:t>lúc</a:t>
            </a:r>
            <a:r>
              <a:rPr lang="en-US" b="0" i="0" dirty="0"/>
              <a:t> </a:t>
            </a:r>
            <a:r>
              <a:rPr lang="en-US" b="0" i="0" dirty="0" err="1"/>
              <a:t>đầu</a:t>
            </a:r>
            <a:r>
              <a:rPr lang="en-US" b="0" i="0" dirty="0"/>
              <a:t> ?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k8s: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container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1 </a:t>
            </a:r>
            <a:r>
              <a:rPr lang="en-US" dirty="0" err="1"/>
              <a:t>dia</a:t>
            </a:r>
            <a:r>
              <a:rPr lang="en-US" dirty="0"/>
              <a:t> chi (</a:t>
            </a:r>
            <a:r>
              <a:rPr lang="en-US" dirty="0" err="1"/>
              <a:t>vitual</a:t>
            </a:r>
            <a:r>
              <a:rPr lang="en-US" dirty="0"/>
              <a:t> network interface)</a:t>
            </a:r>
          </a:p>
          <a:p>
            <a:r>
              <a:rPr lang="en-US" dirty="0"/>
              <a:t>- Pause container: </a:t>
            </a:r>
            <a:r>
              <a:rPr lang="en-US" dirty="0" err="1"/>
              <a:t>giu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chi network </a:t>
            </a:r>
            <a:r>
              <a:rPr lang="en-US" dirty="0" err="1"/>
              <a:t>cho</a:t>
            </a:r>
            <a:r>
              <a:rPr lang="en-US" dirty="0"/>
              <a:t> pop ~&gt;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 </a:t>
            </a:r>
            <a:r>
              <a:rPr lang="en-US" dirty="0" err="1"/>
              <a:t>chet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van dam bao </a:t>
            </a:r>
            <a:r>
              <a:rPr lang="en-US" dirty="0" err="1"/>
              <a:t>dia</a:t>
            </a:r>
            <a:r>
              <a:rPr lang="en-US" dirty="0"/>
              <a:t> chi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k8s assign (</a:t>
            </a:r>
            <a:r>
              <a:rPr lang="en-US" dirty="0" err="1"/>
              <a:t>tao</a:t>
            </a:r>
            <a:r>
              <a:rPr lang="en-US" dirty="0"/>
              <a:t> &amp;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) address space </a:t>
            </a:r>
            <a:r>
              <a:rPr lang="en-US" dirty="0" err="1"/>
              <a:t>cho</a:t>
            </a:r>
            <a:r>
              <a:rPr lang="en-US" dirty="0"/>
              <a:t> tung </a:t>
            </a:r>
            <a:r>
              <a:rPr lang="en-US" dirty="0" err="1"/>
              <a:t>brigde</a:t>
            </a:r>
            <a:r>
              <a:rPr lang="en-US" dirty="0"/>
              <a:t> network </a:t>
            </a:r>
            <a:r>
              <a:rPr lang="en-US" dirty="0" err="1"/>
              <a:t>cua</a:t>
            </a:r>
            <a:r>
              <a:rPr lang="en-US" dirty="0"/>
              <a:t> tung node</a:t>
            </a:r>
          </a:p>
          <a:p>
            <a:r>
              <a:rPr lang="en-US" dirty="0"/>
              <a:t>-&gt; k </a:t>
            </a:r>
            <a:r>
              <a:rPr lang="en-US" dirty="0" err="1"/>
              <a:t>xay</a:t>
            </a:r>
            <a:r>
              <a:rPr lang="en-US" dirty="0"/>
              <a:t> ra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node =&gt; dam bao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truyen</a:t>
            </a:r>
            <a:r>
              <a:rPr lang="en-US" dirty="0"/>
              <a:t> tin</a:t>
            </a:r>
          </a:p>
          <a:p>
            <a:r>
              <a:rPr lang="en-US" dirty="0"/>
              <a:t>+ lam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 destination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node </a:t>
            </a:r>
            <a:r>
              <a:rPr lang="en-US" dirty="0" err="1"/>
              <a:t>nao</a:t>
            </a:r>
            <a:r>
              <a:rPr lang="en-US" dirty="0"/>
              <a:t> ?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routing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81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Motivation: </a:t>
            </a:r>
          </a:p>
          <a:p>
            <a:pPr marL="0" indent="0">
              <a:buFontTx/>
              <a:buNone/>
            </a:pPr>
            <a:r>
              <a:rPr lang="en-US" dirty="0"/>
              <a:t>- Problem: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Pods </a:t>
            </a:r>
            <a:r>
              <a:rPr lang="en-US" dirty="0" err="1"/>
              <a:t>có</a:t>
            </a:r>
            <a:r>
              <a:rPr lang="en-US" dirty="0"/>
              <a:t> 1 IP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x.ra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,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Pods (~ backend)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&amp;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(~ front end).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?</a:t>
            </a:r>
          </a:p>
          <a:p>
            <a:pPr marL="171450" indent="-171450">
              <a:buFontTx/>
              <a:buChar char="-"/>
            </a:pPr>
            <a:r>
              <a:rPr lang="en-US" dirty="0"/>
              <a:t>Pods ~ nonpermanent resources (created &amp; destroyed dynamically)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 balancing: 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0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Motivation: </a:t>
            </a:r>
          </a:p>
          <a:p>
            <a:pPr marL="0" indent="0">
              <a:buFontTx/>
              <a:buNone/>
            </a:pPr>
            <a:r>
              <a:rPr lang="en-US" dirty="0"/>
              <a:t>- Problem: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Pods </a:t>
            </a:r>
            <a:r>
              <a:rPr lang="en-US" dirty="0" err="1"/>
              <a:t>có</a:t>
            </a:r>
            <a:r>
              <a:rPr lang="en-US" dirty="0"/>
              <a:t> 1 IP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x.ra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,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Pods (~ backend)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&amp;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(~ front end).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?</a:t>
            </a:r>
          </a:p>
          <a:p>
            <a:pPr marL="171450" indent="-171450">
              <a:buFontTx/>
              <a:buChar char="-"/>
            </a:pPr>
            <a:r>
              <a:rPr lang="en-US" dirty="0"/>
              <a:t>Pods ~ nonpermanent resources (created &amp; destroyed dynamically)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 balancing: 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Motivation: </a:t>
            </a:r>
          </a:p>
          <a:p>
            <a:pPr marL="0" indent="0">
              <a:buFontTx/>
              <a:buNone/>
            </a:pPr>
            <a:r>
              <a:rPr lang="en-US" dirty="0"/>
              <a:t>- Problem: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Pods </a:t>
            </a:r>
            <a:r>
              <a:rPr lang="en-US" dirty="0" err="1"/>
              <a:t>có</a:t>
            </a:r>
            <a:r>
              <a:rPr lang="en-US" dirty="0"/>
              <a:t> 1 IP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x.ra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,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Pods (~ backend)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&amp;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(~ front end).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?</a:t>
            </a:r>
          </a:p>
          <a:p>
            <a:pPr marL="171450" indent="-171450">
              <a:buFontTx/>
              <a:buChar char="-"/>
            </a:pPr>
            <a:r>
              <a:rPr lang="en-US" dirty="0"/>
              <a:t>Pods ~ nonpermanent resources (created &amp; destroyed dynamically)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 balancing: 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dung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 &amp; HTTPS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cluster</a:t>
            </a:r>
          </a:p>
          <a:p>
            <a:pPr marL="0" indent="0">
              <a:buFontTx/>
              <a:buNone/>
            </a:pPr>
            <a:r>
              <a:rPr lang="en-US" dirty="0"/>
              <a:t>+ What is ingress</a:t>
            </a:r>
          </a:p>
          <a:p>
            <a:pPr marL="0" indent="0">
              <a:buFontTx/>
              <a:buNone/>
            </a:pPr>
            <a:r>
              <a:rPr lang="en-US" dirty="0"/>
              <a:t>+ Ingress YAML configuration</a:t>
            </a:r>
          </a:p>
          <a:p>
            <a:pPr marL="0" indent="0">
              <a:buFontTx/>
              <a:buNone/>
            </a:pPr>
            <a:r>
              <a:rPr lang="en-US" dirty="0"/>
              <a:t>+ When need Ingress</a:t>
            </a:r>
          </a:p>
          <a:p>
            <a:pPr marL="0" indent="0">
              <a:buFontTx/>
              <a:buNone/>
            </a:pPr>
            <a:r>
              <a:rPr lang="en-US" dirty="0"/>
              <a:t>+ Ingress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7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+ Advanced concepts:</a:t>
            </a:r>
            <a:r>
              <a:rPr kumimoji="1" lang="ja-JP" altLang="en-US" dirty="0"/>
              <a:t> 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Namespace – Organize Component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Ingress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Heml</a:t>
            </a:r>
            <a:r>
              <a:rPr kumimoji="1" lang="en-US" altLang="ja-JP" dirty="0"/>
              <a:t> – Package Manager 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Volumes – Persisting data in K8s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</a:t>
            </a:r>
            <a:r>
              <a:rPr kumimoji="1" lang="en-US" altLang="ja-JP" dirty="0" err="1"/>
              <a:t>StatefulSet</a:t>
            </a:r>
            <a:r>
              <a:rPr kumimoji="1" lang="en-US" altLang="ja-JP" dirty="0"/>
              <a:t> – Deploying Stateful apps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Services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Developed, deployed &amp; managed as one entity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pros: de phat </a:t>
            </a:r>
            <a:r>
              <a:rPr lang="en-US" dirty="0" err="1"/>
              <a:t>trien</a:t>
            </a:r>
            <a:r>
              <a:rPr lang="en-US" dirty="0"/>
              <a:t>, test, deploy</a:t>
            </a:r>
          </a:p>
          <a:p>
            <a:r>
              <a:rPr lang="en-US" dirty="0"/>
              <a:t>+ Each microservice runs as an independent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Communicate through synchronous protocols (HTTP) &amp; expose </a:t>
            </a:r>
            <a:r>
              <a:rPr lang="en-US" dirty="0" err="1"/>
              <a:t>RESTfull</a:t>
            </a:r>
            <a:r>
              <a:rPr lang="en-US" dirty="0"/>
              <a:t> API or AMQP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i="1" dirty="0"/>
              <a:t>Difficult </a:t>
            </a:r>
            <a:r>
              <a:rPr lang="en-US" i="0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i="0" dirty="0" err="1"/>
              <a:t>gia</a:t>
            </a:r>
            <a:r>
              <a:rPr lang="en-US" i="0" dirty="0"/>
              <a:t> </a:t>
            </a:r>
            <a:r>
              <a:rPr lang="en-US" i="0" dirty="0" err="1"/>
              <a:t>su</a:t>
            </a:r>
            <a:r>
              <a:rPr lang="en-US" i="0" dirty="0"/>
              <a:t> </a:t>
            </a:r>
            <a:r>
              <a:rPr lang="en-US" i="0" dirty="0" err="1"/>
              <a:t>khi</a:t>
            </a:r>
            <a:r>
              <a:rPr lang="en-US" i="0" dirty="0"/>
              <a:t> </a:t>
            </a:r>
            <a:r>
              <a:rPr lang="en-US" i="0" dirty="0" err="1"/>
              <a:t>thay</a:t>
            </a:r>
            <a:r>
              <a:rPr lang="en-US" i="0" dirty="0"/>
              <a:t> </a:t>
            </a:r>
            <a:r>
              <a:rPr lang="en-US" i="0" dirty="0" err="1"/>
              <a:t>doi</a:t>
            </a:r>
            <a:r>
              <a:rPr lang="en-US" i="0" dirty="0"/>
              <a:t>, can config (discuss) </a:t>
            </a:r>
            <a:r>
              <a:rPr lang="en-US" i="0" dirty="0" err="1"/>
              <a:t>lai</a:t>
            </a:r>
            <a:r>
              <a:rPr lang="en-US" i="0" dirty="0"/>
              <a:t> </a:t>
            </a:r>
            <a:r>
              <a:rPr lang="en-US" i="0" dirty="0" err="1"/>
              <a:t>toan</a:t>
            </a:r>
            <a:r>
              <a:rPr lang="en-US" i="0" dirty="0"/>
              <a:t> </a:t>
            </a:r>
            <a:r>
              <a:rPr lang="en-US" i="0" dirty="0" err="1"/>
              <a:t>bo</a:t>
            </a:r>
            <a:r>
              <a:rPr lang="en-US" i="0" dirty="0"/>
              <a:t> he thong de dam bao </a:t>
            </a:r>
            <a:r>
              <a:rPr lang="en-US" i="0" dirty="0" err="1"/>
              <a:t>cac</a:t>
            </a:r>
            <a:r>
              <a:rPr lang="en-US" i="0" dirty="0"/>
              <a:t> </a:t>
            </a:r>
            <a:r>
              <a:rPr lang="en-US" i="0" dirty="0" err="1"/>
              <a:t>thanh</a:t>
            </a:r>
            <a:r>
              <a:rPr lang="en-US" i="0" dirty="0"/>
              <a:t> phan lam </a:t>
            </a:r>
            <a:r>
              <a:rPr lang="en-US" i="0" dirty="0" err="1"/>
              <a:t>viec</a:t>
            </a:r>
            <a:r>
              <a:rPr lang="en-US" i="0" dirty="0"/>
              <a:t> </a:t>
            </a:r>
            <a:r>
              <a:rPr lang="en-US" i="0" dirty="0" err="1"/>
              <a:t>voi</a:t>
            </a:r>
            <a:r>
              <a:rPr lang="en-US" i="0" dirty="0"/>
              <a:t> </a:t>
            </a:r>
            <a:r>
              <a:rPr lang="en-US" i="0" dirty="0" err="1"/>
              <a:t>nhau</a:t>
            </a: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Doi </a:t>
            </a:r>
            <a:r>
              <a:rPr lang="en-US" i="0" dirty="0" err="1"/>
              <a:t>khi</a:t>
            </a:r>
            <a:r>
              <a:rPr lang="en-US" i="0" dirty="0"/>
              <a:t>, </a:t>
            </a:r>
            <a:r>
              <a:rPr lang="en-US" i="0" dirty="0" err="1"/>
              <a:t>cac</a:t>
            </a:r>
            <a:r>
              <a:rPr lang="en-US" i="0" dirty="0"/>
              <a:t> </a:t>
            </a:r>
            <a:r>
              <a:rPr lang="en-US" i="0" dirty="0" err="1"/>
              <a:t>ver</a:t>
            </a:r>
            <a:r>
              <a:rPr lang="en-US" i="0" dirty="0"/>
              <a:t> </a:t>
            </a:r>
            <a:r>
              <a:rPr lang="en-US" i="0" dirty="0" err="1"/>
              <a:t>cua</a:t>
            </a:r>
            <a:r>
              <a:rPr lang="en-US" i="0" dirty="0"/>
              <a:t> 1 library o </a:t>
            </a:r>
            <a:r>
              <a:rPr lang="en-US" i="0" dirty="0" err="1"/>
              <a:t>cac</a:t>
            </a:r>
            <a:r>
              <a:rPr lang="en-US" i="0" dirty="0"/>
              <a:t> components </a:t>
            </a:r>
            <a:r>
              <a:rPr lang="en-US" i="0" dirty="0" err="1"/>
              <a:t>khac</a:t>
            </a:r>
            <a:r>
              <a:rPr lang="en-US" i="0" dirty="0"/>
              <a:t> </a:t>
            </a:r>
            <a:r>
              <a:rPr lang="en-US" i="0" dirty="0" err="1"/>
              <a:t>nhau</a:t>
            </a: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- The differences in the environments (dev &amp; deploy, env of a single production </a:t>
            </a:r>
            <a:r>
              <a:rPr lang="en-US" i="0" dirty="0" err="1"/>
              <a:t>machine’ll</a:t>
            </a:r>
            <a:r>
              <a:rPr lang="en-US" i="0" dirty="0"/>
              <a:t> change over time)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Containerized applications ~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Container technology: (Docker, </a:t>
            </a:r>
            <a:r>
              <a:rPr lang="en-US" dirty="0" err="1"/>
              <a:t>Podman</a:t>
            </a:r>
            <a:r>
              <a:rPr lang="en-US" dirty="0"/>
              <a:t>, Windows Hyper-V)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small independent apps like microservices -&gt; comprised of hundreds containers be managed by 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Features: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Always accessible by users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Load fast &amp; high response rates from the application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Unexpected problem: lost data or damage server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Thong tin </a:t>
            </a:r>
            <a:r>
              <a:rPr lang="en-US" dirty="0" err="1"/>
              <a:t>cac</a:t>
            </a:r>
            <a:r>
              <a:rPr lang="en-US" dirty="0"/>
              <a:t> components:</a:t>
            </a:r>
          </a:p>
          <a:p>
            <a:r>
              <a:rPr lang="en-US" dirty="0"/>
              <a:t>(1): you &amp; the other control plane components communicates with</a:t>
            </a:r>
          </a:p>
          <a:p>
            <a:r>
              <a:rPr lang="en-US" dirty="0"/>
              <a:t>(2):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apps (</a:t>
            </a:r>
            <a:r>
              <a:rPr lang="en-US" dirty="0" err="1"/>
              <a:t>giao</a:t>
            </a:r>
            <a:r>
              <a:rPr lang="en-US" dirty="0"/>
              <a:t> task </a:t>
            </a:r>
            <a:r>
              <a:rPr lang="en-US" dirty="0" err="1"/>
              <a:t>cho</a:t>
            </a:r>
            <a:r>
              <a:rPr lang="en-US" dirty="0"/>
              <a:t> node) &gt;&lt;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/>
              <a:t>(4):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(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files,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…)</a:t>
            </a:r>
          </a:p>
          <a:p>
            <a:r>
              <a:rPr lang="en-US" dirty="0"/>
              <a:t>(5):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~ key-value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&amp; metadata </a:t>
            </a:r>
            <a:r>
              <a:rPr lang="en-US" dirty="0" err="1"/>
              <a:t>của</a:t>
            </a:r>
            <a:r>
              <a:rPr lang="en-US" dirty="0"/>
              <a:t> k8s </a:t>
            </a:r>
            <a:r>
              <a:rPr lang="en-US" b="1" dirty="0"/>
              <a:t>(</a:t>
            </a:r>
            <a:r>
              <a:rPr lang="en-US" b="1" dirty="0" err="1"/>
              <a:t>hãy</a:t>
            </a:r>
            <a:r>
              <a:rPr lang="en-US" b="1" dirty="0"/>
              <a:t> </a:t>
            </a:r>
            <a:r>
              <a:rPr lang="en-US" b="1" dirty="0" err="1"/>
              <a:t>nêu</a:t>
            </a:r>
            <a:r>
              <a:rPr lang="en-US" b="1" dirty="0"/>
              <a:t> </a:t>
            </a: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)</a:t>
            </a:r>
          </a:p>
          <a:p>
            <a:r>
              <a:rPr lang="en-US" dirty="0"/>
              <a:t>+ CP co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node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nodes ~&gt;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Kubelet</a:t>
            </a:r>
            <a:r>
              <a:rPr lang="en-US" dirty="0"/>
              <a:t>: talks to the API server &amp; manages containers on its node.</a:t>
            </a:r>
          </a:p>
          <a:p>
            <a:r>
              <a:rPr lang="en-US" dirty="0"/>
              <a:t>+ </a:t>
            </a:r>
            <a:r>
              <a:rPr lang="en-US" dirty="0" err="1"/>
              <a:t>kube</a:t>
            </a:r>
            <a:r>
              <a:rPr lang="en-US" dirty="0"/>
              <a:t>-proxy: load-balances network traffic between application components.</a:t>
            </a:r>
          </a:p>
          <a:p>
            <a:r>
              <a:rPr lang="en-US" dirty="0"/>
              <a:t>~&gt;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1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(1)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 (2)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/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 ? (3)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app descriptor </a:t>
            </a:r>
            <a:r>
              <a:rPr lang="en-US" dirty="0" err="1"/>
              <a:t>gồm</a:t>
            </a:r>
            <a:r>
              <a:rPr lang="en-US" dirty="0"/>
              <a:t> 5 containers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Service discovery: k8s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expose/show 1 containers </a:t>
            </a:r>
            <a:r>
              <a:rPr lang="en-US" dirty="0" err="1"/>
              <a:t>thông</a:t>
            </a:r>
            <a:r>
              <a:rPr lang="en-US" dirty="0"/>
              <a:t> qua IP/DNS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&amp;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traffic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1 container </a:t>
            </a:r>
            <a:r>
              <a:rPr lang="en-US" dirty="0" err="1"/>
              <a:t>cao</a:t>
            </a:r>
            <a:r>
              <a:rPr lang="en-US" dirty="0"/>
              <a:t>, k8s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&amp;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mount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(local storages, public cloud providers …)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rollouts &amp; rollbacks: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or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container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 k8s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1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or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container (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resource).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: k8s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containers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or </a:t>
            </a:r>
            <a:r>
              <a:rPr lang="en-US" dirty="0" err="1"/>
              <a:t>xóa</a:t>
            </a:r>
            <a:r>
              <a:rPr lang="en-US" dirty="0"/>
              <a:t> containers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health check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&amp;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&amp;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 password, </a:t>
            </a:r>
            <a:r>
              <a:rPr lang="en-US" dirty="0" err="1"/>
              <a:t>Oauth</a:t>
            </a:r>
            <a:r>
              <a:rPr lang="en-US" dirty="0"/>
              <a:t> token &amp; SSH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9547-22DB-40B7-A1BE-7DB8EBAB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88DE-3671-4E40-8758-B2D69DEC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E4F9-7A30-4A83-840F-B3CFD43C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8B29-9A52-4248-B437-18F6ADD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0E8F-8EE6-4DE2-88AB-F17C2B67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7C8-E730-4A0C-9BDC-4EE20AE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48576-9104-48C2-9E3D-40797FB3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6C59-B502-4ED0-8B58-97E122FE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9EBF-F82A-47B2-ACAF-8BCDCC10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C854-F35C-4B76-846E-3B870908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DF368-7708-4DC9-A239-ACD581E2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B3B9-0F36-4D04-A94B-961A1BFE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7297-2E18-4515-8F2A-82365B4F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AB03-70F8-4DCA-84AF-728C0A9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C121-8EF6-495D-AB5C-22316908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1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24418" y="2615166"/>
            <a:ext cx="7283865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624417" y="3024000"/>
            <a:ext cx="728386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7045125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" y="162990"/>
            <a:ext cx="3357893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4728" y="0"/>
            <a:ext cx="4027272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8647975" y="6557530"/>
            <a:ext cx="27988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2018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38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9058002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2B82-B550-4DBE-A2E9-878EE143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CBC1-DF9C-4B8E-A9E5-A02F3891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2536-F76D-4BF6-8D22-6E577453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2112-01DE-4FA5-B4F1-43ED70B6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1577-F995-4783-B877-50D3CF84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7DA-2E51-482B-A4D6-A7C5D88B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47FD-626E-4EB6-BD2B-E58E841F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C32A-AE40-4062-A3E6-4DC63031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6EB1-A406-4871-93C7-B6139EE7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2836-B0B4-4404-BE35-475CAA9A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2C0A-34A1-4D60-89FE-DE28CB08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54C-CF47-438E-955B-803FF03F7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0BB64-3EF3-4184-90A4-279FE977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1F6E-C902-4370-947F-6E21B653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010A-CC31-4652-9673-1AFC4216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ECAE-3328-455D-90B2-CD0282BE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111D-D214-44D3-85A3-19586825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C8F9-28DA-4F7C-AAD0-C0D1349F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8B07E-BC20-492C-8675-E4B8B180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D6A9F-93E1-4A64-A901-E680B242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40AA0-D9DE-44E9-80F5-55B25761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2325-D575-4587-96B1-82DF5F0A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D027D-77E5-46B4-BE69-3279542B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3C423-22FB-47AB-9928-9671B387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14C1-3B2D-4A03-8B53-99917A71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C8F78-8935-40DA-B59D-69F8267B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41A21-FD71-4995-ADFF-D87A2CF0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90E9-A2F5-464B-B995-BFF84D0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1AC11-EFC3-45AC-A69A-075CD753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343C0-750A-4FC3-B056-3CEF5FA3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72AB9-EC0E-4C91-861E-F3E3C8F5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781-6878-4096-9410-B53A47BE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48FB-E50D-4991-8466-5A7D5FCE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6ED1-49E4-4631-9718-D8E5DCF5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DC2F-FF3F-4D90-835F-070C337C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FCF8-D461-4F8E-8E15-DAB5C280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211E-B182-412C-B7E6-89E23E9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72F4-C5D9-4F92-A878-1DC54F3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A08B-500B-42D9-8A29-9D68A2F9D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E8AE2-C70C-49F9-86D2-7A4C88B3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C9BE-CBAC-4C0E-B06D-26BD952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382B-0B1A-41E9-ADE1-F1F881ED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43B5C-D2DD-4187-99C5-30A0FFE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40A63-38B3-48D3-A538-E37F008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4C7A-5108-4A63-898A-62A319C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0C67-4B62-4780-99E4-FAA062836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6F8-185E-46E6-8453-3E7FA5905E5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8052-6870-4FEA-B813-1F54D753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405E-4C0C-4187-8258-49802C8DC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kubernetes.io/docs/tasks/tools/" TargetMode="External"/><Relationship Id="rId4" Type="http://schemas.openxmlformats.org/officeDocument/2006/relationships/hyperlink" Target="https://minikube.sigs.k8s.io/docs/star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tik.com/blog/kubernetes-networking-1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oogle-cloud/understanding-kubernetes-networking-pods-7117dd2872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oogle-cloud/understanding-kubernetes-networking-pods-7117dd2872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kubernetes.io/docs/concepts/services-networking/servic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kubernetes.io/docs/concepts/services-networking/servic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ngnn.medium.com/t%C3%ACm-hi%E1%BB%83u-v%E1%BB%81-service-network-c967d0646ff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veritis.com/services/kuberne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860" y="2889000"/>
            <a:ext cx="758409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kumimoji="1" lang="en-US" altLang="ja-JP" dirty="0"/>
              <a:t>Kubernetes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8663-1221-4BE2-9C8E-7BA28634CD46}"/>
              </a:ext>
            </a:extLst>
          </p:cNvPr>
          <p:cNvSpPr txBox="1"/>
          <p:nvPr/>
        </p:nvSpPr>
        <p:spPr>
          <a:xfrm>
            <a:off x="0" y="6370897"/>
            <a:ext cx="87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ja-JP" dirty="0">
                <a:latin typeface="+mn-lt"/>
              </a:rPr>
              <a:t>2022.04.01 - Toshiba Software Development (Vietnam) </a:t>
            </a:r>
            <a:r>
              <a:rPr lang="en-US" altLang="ja-JP" dirty="0">
                <a:latin typeface="+mn-ea"/>
              </a:rPr>
              <a:t>Co.,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Minikube</a:t>
            </a:r>
            <a:r>
              <a:rPr lang="en-US" dirty="0"/>
              <a:t> &amp; </a:t>
            </a:r>
            <a:r>
              <a:rPr lang="en-US" dirty="0" err="1"/>
              <a:t>Kubectl</a:t>
            </a:r>
            <a:r>
              <a:rPr lang="en-US" dirty="0"/>
              <a:t> – Local 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163286" y="952499"/>
            <a:ext cx="69771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Minikube</a:t>
            </a:r>
            <a:r>
              <a:rPr lang="en-US" dirty="0"/>
              <a:t>: A single node cluster and the easiest way of deploying Kubernetes.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Master &amp; node processes run on one Machine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For testing purposes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Kubectl</a:t>
            </a:r>
            <a:r>
              <a:rPr lang="en-US" dirty="0"/>
              <a:t> (Kubernetes API):  Command Line Interface to access/interact with Kubernetes cluster.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Basic </a:t>
            </a:r>
            <a:r>
              <a:rPr lang="en-US" dirty="0" err="1"/>
              <a:t>kubectl</a:t>
            </a:r>
            <a:r>
              <a:rPr lang="en-US" dirty="0"/>
              <a:t> commands: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CRUD commands: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Create/Edit/Delete deployment:</a:t>
            </a:r>
          </a:p>
          <a:p>
            <a:pPr lvl="2"/>
            <a:r>
              <a:rPr lang="en-US" i="1" dirty="0">
                <a:latin typeface="Consolas" panose="020B0609020204030204" pitchFamily="49" charset="0"/>
              </a:rPr>
              <a:t>$ </a:t>
            </a:r>
            <a:r>
              <a:rPr lang="en-US" i="1" dirty="0" err="1">
                <a:latin typeface="Consolas" panose="020B0609020204030204" pitchFamily="49" charset="0"/>
              </a:rPr>
              <a:t>kubectl</a:t>
            </a:r>
            <a:r>
              <a:rPr lang="en-US" i="1" dirty="0">
                <a:latin typeface="Consolas" panose="020B0609020204030204" pitchFamily="49" charset="0"/>
              </a:rPr>
              <a:t> create/edit/delete deployment [name]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Status of different K8s components:</a:t>
            </a:r>
          </a:p>
          <a:p>
            <a:pPr lvl="2"/>
            <a:r>
              <a:rPr lang="en-US" i="1" dirty="0">
                <a:latin typeface="Consolas" panose="020B0609020204030204" pitchFamily="49" charset="0"/>
              </a:rPr>
              <a:t>$ </a:t>
            </a:r>
            <a:r>
              <a:rPr lang="en-US" i="1" dirty="0" err="1">
                <a:latin typeface="Consolas" panose="020B0609020204030204" pitchFamily="49" charset="0"/>
              </a:rPr>
              <a:t>kubectl</a:t>
            </a:r>
            <a:r>
              <a:rPr lang="en-US" i="1" dirty="0">
                <a:latin typeface="Consolas" panose="020B0609020204030204" pitchFamily="49" charset="0"/>
              </a:rPr>
              <a:t> get </a:t>
            </a:r>
            <a:r>
              <a:rPr lang="en-US" i="1" dirty="0" err="1">
                <a:latin typeface="Consolas" panose="020B0609020204030204" pitchFamily="49" charset="0"/>
              </a:rPr>
              <a:t>nodes|pod|services|replicaset|deployment</a:t>
            </a:r>
            <a:endParaRPr lang="en-US" i="1" dirty="0"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Debugging pods: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onsolas" panose="020B0609020204030204" pitchFamily="49" charset="0"/>
              </a:rPr>
              <a:t>Log to console:</a:t>
            </a:r>
          </a:p>
          <a:p>
            <a:pPr lvl="2"/>
            <a:r>
              <a:rPr lang="en-US" i="1" dirty="0">
                <a:latin typeface="Consolas" panose="020B0609020204030204" pitchFamily="49" charset="0"/>
              </a:rPr>
              <a:t>$ </a:t>
            </a:r>
            <a:r>
              <a:rPr lang="en-US" i="1" dirty="0" err="1">
                <a:latin typeface="Consolas" panose="020B0609020204030204" pitchFamily="49" charset="0"/>
              </a:rPr>
              <a:t>kubectl</a:t>
            </a:r>
            <a:r>
              <a:rPr lang="en-US" i="1" dirty="0">
                <a:latin typeface="Consolas" panose="020B0609020204030204" pitchFamily="49" charset="0"/>
              </a:rPr>
              <a:t> logs [</a:t>
            </a:r>
            <a:r>
              <a:rPr lang="en-US" i="1" dirty="0" err="1">
                <a:latin typeface="Consolas" panose="020B0609020204030204" pitchFamily="49" charset="0"/>
              </a:rPr>
              <a:t>pod_name</a:t>
            </a:r>
            <a:r>
              <a:rPr lang="en-US" i="1" dirty="0">
                <a:latin typeface="Consolas" panose="020B0609020204030204" pitchFamily="49" charset="0"/>
              </a:rPr>
              <a:t>]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onsolas" panose="020B0609020204030204" pitchFamily="49" charset="0"/>
              </a:rPr>
              <a:t>Get interactive terminal:</a:t>
            </a:r>
          </a:p>
          <a:p>
            <a:pPr lvl="2"/>
            <a:r>
              <a:rPr lang="en-US" i="1" dirty="0">
                <a:latin typeface="Consolas" panose="020B0609020204030204" pitchFamily="49" charset="0"/>
              </a:rPr>
              <a:t>$ </a:t>
            </a:r>
            <a:r>
              <a:rPr lang="en-US" i="1" dirty="0" err="1">
                <a:latin typeface="Consolas" panose="020B0609020204030204" pitchFamily="49" charset="0"/>
              </a:rPr>
              <a:t>kubectl</a:t>
            </a:r>
            <a:r>
              <a:rPr lang="en-US" i="1" dirty="0">
                <a:latin typeface="Consolas" panose="020B0609020204030204" pitchFamily="49" charset="0"/>
              </a:rPr>
              <a:t> exec –it [</a:t>
            </a:r>
            <a:r>
              <a:rPr lang="en-US" i="1" dirty="0" err="1">
                <a:latin typeface="Consolas" panose="020B0609020204030204" pitchFamily="49" charset="0"/>
              </a:rPr>
              <a:t>pod_name</a:t>
            </a:r>
            <a:r>
              <a:rPr lang="en-US" i="1" dirty="0">
                <a:latin typeface="Consolas" panose="020B0609020204030204" pitchFamily="49" charset="0"/>
              </a:rPr>
              <a:t>] -- bin/bash</a:t>
            </a:r>
          </a:p>
          <a:p>
            <a:pPr lvl="2"/>
            <a:endParaRPr lang="en-US" i="1" dirty="0"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2F1EB-67D9-445A-9964-93DA65889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20" y="900410"/>
            <a:ext cx="4734380" cy="2528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B2AB9-0E6D-4E02-A421-B8305CC2882B}"/>
              </a:ext>
            </a:extLst>
          </p:cNvPr>
          <p:cNvSpPr txBox="1"/>
          <p:nvPr/>
        </p:nvSpPr>
        <p:spPr>
          <a:xfrm>
            <a:off x="389965" y="5938853"/>
            <a:ext cx="7570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Install </a:t>
            </a:r>
            <a:r>
              <a:rPr lang="en-US" dirty="0" err="1">
                <a:hlinkClick r:id="rId4"/>
              </a:rPr>
              <a:t>minikube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5"/>
              </a:rPr>
              <a:t>Install </a:t>
            </a:r>
            <a:r>
              <a:rPr lang="en-US" dirty="0" err="1">
                <a:hlinkClick r:id="rId5"/>
              </a:rPr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7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altLang="ja-JP" dirty="0"/>
              <a:t>YAML Configuration File in Kubernetes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485776" y="952499"/>
            <a:ext cx="77034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Definition: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text format used to specify data related to configuration (XML or JSON)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3 parts of configuration file: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Metadata </a:t>
            </a:r>
            <a:r>
              <a:rPr lang="en-US" dirty="0">
                <a:solidFill>
                  <a:srgbClr val="FF0000"/>
                </a:solidFill>
              </a:rPr>
              <a:t>(1)</a:t>
            </a:r>
            <a:r>
              <a:rPr lang="en-US" dirty="0"/>
              <a:t>: name of the component which be created from YAML.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Specification </a:t>
            </a:r>
            <a:r>
              <a:rPr lang="en-US" dirty="0">
                <a:solidFill>
                  <a:srgbClr val="FF0000"/>
                </a:solidFill>
              </a:rPr>
              <a:t>(2)</a:t>
            </a:r>
            <a:r>
              <a:rPr lang="en-US" dirty="0"/>
              <a:t>: every kind of configuration to apply the component.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Status: automatically generated &amp; added by K8s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Compare between the desired and actual status of components.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Check by </a:t>
            </a:r>
            <a:r>
              <a:rPr lang="en-US" dirty="0" err="1"/>
              <a:t>etcd</a:t>
            </a:r>
            <a:r>
              <a:rPr lang="en-US" dirty="0"/>
              <a:t> which holds the current status of any K8s components.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Properties: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Human friendly data serialization standard for all programming languages.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Syntax: strict indentation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Store the config file with your code.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Why status failed ?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44649-F622-4E4A-8712-0E743C762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45" y="943603"/>
            <a:ext cx="3016006" cy="290648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33DEEFF1-6E94-4E95-8157-BC678B55B91B}"/>
              </a:ext>
            </a:extLst>
          </p:cNvPr>
          <p:cNvSpPr/>
          <p:nvPr/>
        </p:nvSpPr>
        <p:spPr>
          <a:xfrm rot="10800000">
            <a:off x="11441836" y="1782749"/>
            <a:ext cx="140235" cy="749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170D440-4DC3-4E4C-8EAD-254C517FBE62}"/>
              </a:ext>
            </a:extLst>
          </p:cNvPr>
          <p:cNvSpPr/>
          <p:nvPr/>
        </p:nvSpPr>
        <p:spPr>
          <a:xfrm rot="10800000">
            <a:off x="11441835" y="2600884"/>
            <a:ext cx="146317" cy="8281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2718C-0D91-428C-BDE0-2A123919AE77}"/>
              </a:ext>
            </a:extLst>
          </p:cNvPr>
          <p:cNvSpPr txBox="1"/>
          <p:nvPr/>
        </p:nvSpPr>
        <p:spPr>
          <a:xfrm>
            <a:off x="11750237" y="19931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0C886-4B35-45DE-814C-E221472C660F}"/>
              </a:ext>
            </a:extLst>
          </p:cNvPr>
          <p:cNvSpPr txBox="1"/>
          <p:nvPr/>
        </p:nvSpPr>
        <p:spPr>
          <a:xfrm>
            <a:off x="11749250" y="27414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51933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Main K8s Components</a:t>
            </a:r>
            <a:r>
              <a:rPr lang="en-US" altLang="ja-JP" dirty="0"/>
              <a:t>: Pods Overview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317048" y="952500"/>
            <a:ext cx="67804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Definition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smallest deployable units of K8s.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Properties: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group of one or more containers (shared storage &amp; network resources)</a:t>
            </a:r>
            <a:endParaRPr lang="en-US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Be created using workload resources.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Usually 1 application per Pod.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Each Pod gets its own IP address.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1" dirty="0"/>
              <a:t>Non-permanent resources (*)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Main purpose: </a:t>
            </a:r>
            <a:r>
              <a:rPr lang="en-US" dirty="0"/>
              <a:t>support co-located processes.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Workload resources for managing pods: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a single container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multiple containers that word together.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70E54-3120-467E-B582-A4D655FA5785}"/>
              </a:ext>
            </a:extLst>
          </p:cNvPr>
          <p:cNvSpPr txBox="1"/>
          <p:nvPr/>
        </p:nvSpPr>
        <p:spPr>
          <a:xfrm>
            <a:off x="9178938" y="302815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452897-ECDF-4288-8F00-C61DBC27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7" y="1344719"/>
            <a:ext cx="4986974" cy="158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8FA58-CB50-4505-BF52-0569F6580D01}"/>
              </a:ext>
            </a:extLst>
          </p:cNvPr>
          <p:cNvSpPr txBox="1"/>
          <p:nvPr/>
        </p:nvSpPr>
        <p:spPr>
          <a:xfrm>
            <a:off x="317048" y="6427045"/>
            <a:ext cx="834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>
                <a:solidFill>
                  <a:schemeClr val="accent1"/>
                </a:solidFill>
              </a:rPr>
              <a:t>https://kubernetes.io/docs/concepts/workloads/pods/</a:t>
            </a:r>
          </a:p>
        </p:txBody>
      </p:sp>
    </p:spTree>
    <p:extLst>
      <p:ext uri="{BB962C8B-B14F-4D97-AF65-F5344CB8AC3E}">
        <p14:creationId xmlns:p14="http://schemas.microsoft.com/office/powerpoint/2010/main" val="67726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Main K8s Components</a:t>
            </a:r>
            <a:r>
              <a:rPr lang="en-US" altLang="ja-JP" dirty="0"/>
              <a:t>: Pods Networking (1)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8FA58-CB50-4505-BF52-0569F6580D01}"/>
              </a:ext>
            </a:extLst>
          </p:cNvPr>
          <p:cNvSpPr txBox="1"/>
          <p:nvPr/>
        </p:nvSpPr>
        <p:spPr>
          <a:xfrm>
            <a:off x="377685" y="6488019"/>
            <a:ext cx="47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sohne"/>
                <a:hlinkClick r:id="rId3"/>
              </a:rPr>
              <a:t>Understanding </a:t>
            </a:r>
            <a:r>
              <a:rPr lang="en-US" sz="1600" b="1" i="0" dirty="0" err="1">
                <a:solidFill>
                  <a:srgbClr val="292929"/>
                </a:solidFill>
                <a:effectLst/>
                <a:latin typeface="sohne"/>
                <a:hlinkClick r:id="rId3"/>
              </a:rPr>
              <a:t>kubernetes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sohne"/>
                <a:hlinkClick r:id="rId3"/>
              </a:rPr>
              <a:t> networking: pods</a:t>
            </a:r>
            <a:endParaRPr lang="en-US" sz="16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2875E-CBD6-4A9B-90C1-642A34420C7E}"/>
              </a:ext>
            </a:extLst>
          </p:cNvPr>
          <p:cNvSpPr txBox="1"/>
          <p:nvPr/>
        </p:nvSpPr>
        <p:spPr>
          <a:xfrm>
            <a:off x="1762722" y="5642063"/>
            <a:ext cx="199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Docker networking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6DEA1D-0008-4693-9021-DFE9F95CE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5" y="1036918"/>
            <a:ext cx="4285200" cy="4585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613208-2B42-4870-B065-A94A8AB4A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94" y="918172"/>
            <a:ext cx="4280324" cy="45799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2AE457-2699-4D8D-BDA3-67EA0BD15A05}"/>
              </a:ext>
            </a:extLst>
          </p:cNvPr>
          <p:cNvSpPr txBox="1"/>
          <p:nvPr/>
        </p:nvSpPr>
        <p:spPr>
          <a:xfrm>
            <a:off x="7982622" y="5570496"/>
            <a:ext cx="16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Pod networking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790FE-E417-46BF-B266-0867CF99A07B}"/>
              </a:ext>
            </a:extLst>
          </p:cNvPr>
          <p:cNvSpPr txBox="1"/>
          <p:nvPr/>
        </p:nvSpPr>
        <p:spPr>
          <a:xfrm>
            <a:off x="4903255" y="993815"/>
            <a:ext cx="1879425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Network interface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0F2479-7C68-4689-8826-03A26F1893B9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590365" y="1178481"/>
            <a:ext cx="1312890" cy="227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6B21F8-17CF-44AB-8A2F-9D363CB2542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782680" y="1178481"/>
            <a:ext cx="1406579" cy="202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CA85C1-1797-4476-99BB-79886E743E20}"/>
              </a:ext>
            </a:extLst>
          </p:cNvPr>
          <p:cNvSpPr txBox="1"/>
          <p:nvPr/>
        </p:nvSpPr>
        <p:spPr>
          <a:xfrm>
            <a:off x="4960969" y="2653465"/>
            <a:ext cx="162191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Brigde</a:t>
            </a:r>
            <a:r>
              <a:rPr lang="en-US" dirty="0"/>
              <a:t> network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550176-4EF5-4816-AB66-575D14FFE67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470065" y="2668831"/>
            <a:ext cx="1490904" cy="16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F33C18-3CDA-48B7-AA59-AE7C6311889F}"/>
              </a:ext>
            </a:extLst>
          </p:cNvPr>
          <p:cNvCxnSpPr>
            <a:cxnSpLocks/>
          </p:cNvCxnSpPr>
          <p:nvPr/>
        </p:nvCxnSpPr>
        <p:spPr>
          <a:xfrm flipV="1">
            <a:off x="6582888" y="2668831"/>
            <a:ext cx="1700500" cy="16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E6B203-CA9E-4174-A8A6-CEA3936FA966}"/>
              </a:ext>
            </a:extLst>
          </p:cNvPr>
          <p:cNvSpPr txBox="1"/>
          <p:nvPr/>
        </p:nvSpPr>
        <p:spPr>
          <a:xfrm>
            <a:off x="4986293" y="4201410"/>
            <a:ext cx="1771062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Pasuse</a:t>
            </a:r>
            <a:r>
              <a:rPr lang="en-US" dirty="0"/>
              <a:t> container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574EB7-C212-4E07-A5A6-C82B5FD3EF8C}"/>
              </a:ext>
            </a:extLst>
          </p:cNvPr>
          <p:cNvCxnSpPr>
            <a:cxnSpLocks/>
          </p:cNvCxnSpPr>
          <p:nvPr/>
        </p:nvCxnSpPr>
        <p:spPr>
          <a:xfrm flipV="1">
            <a:off x="6782680" y="3429000"/>
            <a:ext cx="650458" cy="890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9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Main K8s Components</a:t>
            </a:r>
            <a:r>
              <a:rPr lang="en-US" altLang="ja-JP" dirty="0"/>
              <a:t>: Pods Networking (3)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8FA58-CB50-4505-BF52-0569F6580D01}"/>
              </a:ext>
            </a:extLst>
          </p:cNvPr>
          <p:cNvSpPr txBox="1"/>
          <p:nvPr/>
        </p:nvSpPr>
        <p:spPr>
          <a:xfrm>
            <a:off x="0" y="6467085"/>
            <a:ext cx="476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sohne"/>
                <a:hlinkClick r:id="rId3"/>
              </a:rPr>
              <a:t>Understanding </a:t>
            </a:r>
            <a:r>
              <a:rPr lang="en-US" sz="1600" b="1" i="0" dirty="0" err="1">
                <a:solidFill>
                  <a:srgbClr val="292929"/>
                </a:solidFill>
                <a:effectLst/>
                <a:latin typeface="sohne"/>
                <a:hlinkClick r:id="rId3"/>
              </a:rPr>
              <a:t>kubernetes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sohne"/>
                <a:hlinkClick r:id="rId3"/>
              </a:rPr>
              <a:t> networking: pods</a:t>
            </a:r>
            <a:endParaRPr lang="en-US" sz="16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AE457-2699-4D8D-BDA3-67EA0BD15A05}"/>
              </a:ext>
            </a:extLst>
          </p:cNvPr>
          <p:cNvSpPr txBox="1"/>
          <p:nvPr/>
        </p:nvSpPr>
        <p:spPr>
          <a:xfrm>
            <a:off x="4311666" y="6069097"/>
            <a:ext cx="17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Pods networking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D765F-C9BF-45A5-8A8D-2C79BC3E8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62" y="860612"/>
            <a:ext cx="6033126" cy="5136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E39E9-414C-4C3A-B706-07BDBF6D26E8}"/>
              </a:ext>
            </a:extLst>
          </p:cNvPr>
          <p:cNvSpPr txBox="1"/>
          <p:nvPr/>
        </p:nvSpPr>
        <p:spPr>
          <a:xfrm>
            <a:off x="7689979" y="951752"/>
            <a:ext cx="143706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Routing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92594A-002E-4D5D-8644-46ABEEF71DF8}"/>
              </a:ext>
            </a:extLst>
          </p:cNvPr>
          <p:cNvCxnSpPr>
            <a:cxnSpLocks/>
          </p:cNvCxnSpPr>
          <p:nvPr/>
        </p:nvCxnSpPr>
        <p:spPr>
          <a:xfrm flipH="1">
            <a:off x="5957047" y="1136418"/>
            <a:ext cx="17064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2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ja-JP" dirty="0"/>
              <a:t>Kubernetes Components: Service Overview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391647" y="2338834"/>
            <a:ext cx="6775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Definition: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An abstract way to expose an application running on a set of Pods as a network service. It defines: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A logical set of Pods.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A policy by which to access set of Pods.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K8s gives Pods their own IP addresses &amp; a single DNS name for a set of Pods.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Lifecycle of Pod &amp; Service NOT connected =&gt; if Pod dies, the service &amp; its IP address don’t change.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Service types: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ClusterIP</a:t>
            </a:r>
            <a:r>
              <a:rPr lang="en-US" dirty="0"/>
              <a:t>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Headless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NodePort</a:t>
            </a:r>
            <a:r>
              <a:rPr lang="en-US" dirty="0"/>
              <a:t>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LoadBalancer</a:t>
            </a:r>
            <a:r>
              <a:rPr lang="en-US" dirty="0"/>
              <a:t>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0AAFE-555E-499C-8914-30DFF10530E4}"/>
              </a:ext>
            </a:extLst>
          </p:cNvPr>
          <p:cNvSpPr txBox="1"/>
          <p:nvPr/>
        </p:nvSpPr>
        <p:spPr>
          <a:xfrm>
            <a:off x="391647" y="1013099"/>
            <a:ext cx="664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Motivation (*):  </a:t>
            </a:r>
            <a:r>
              <a:rPr lang="en-US" dirty="0"/>
              <a:t>Assume some set of Pods are created &amp; destroyed (ex: metadata). How do other Pods find out &amp; keep track of which IP address to connect ?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/>
              <a:t>Solution</a:t>
            </a:r>
            <a:r>
              <a:rPr lang="en-US" dirty="0"/>
              <a:t>: Service (stable IP address)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24CD6-5338-4501-8246-6AA1A2D77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74" y="1459583"/>
            <a:ext cx="4906344" cy="3260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85734-425B-4DF1-89E8-E3A9AF56301A}"/>
              </a:ext>
            </a:extLst>
          </p:cNvPr>
          <p:cNvSpPr txBox="1"/>
          <p:nvPr/>
        </p:nvSpPr>
        <p:spPr>
          <a:xfrm>
            <a:off x="9533965" y="483182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FB2BE-B203-42B8-9AC6-86D6ACCF534C}"/>
              </a:ext>
            </a:extLst>
          </p:cNvPr>
          <p:cNvSpPr txBox="1"/>
          <p:nvPr/>
        </p:nvSpPr>
        <p:spPr>
          <a:xfrm>
            <a:off x="317048" y="6427045"/>
            <a:ext cx="834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>
                <a:solidFill>
                  <a:schemeClr val="accent1"/>
                </a:solidFill>
              </a:rPr>
              <a:t>https://kubernetes.io/docs/concepts/services-networking/service/</a:t>
            </a:r>
          </a:p>
        </p:txBody>
      </p:sp>
    </p:spTree>
    <p:extLst>
      <p:ext uri="{BB962C8B-B14F-4D97-AF65-F5344CB8AC3E}">
        <p14:creationId xmlns:p14="http://schemas.microsoft.com/office/powerpoint/2010/main" val="324961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ja-JP" dirty="0"/>
              <a:t>Kubernetes Components: Service Overview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391647" y="2338834"/>
            <a:ext cx="6775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Definition: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An abstract way to expose an application running on a set of Pods as a network service. It defines: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A logical set of Pods.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A policy by which to access set of Pods.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K8s gives Pods their own IP addresses &amp; a single DNS name for a set of Pods.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Lifecycle of Pod &amp; Service NOT connected =&gt; if Pod dies, the service &amp; its IP address don’t change.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Service types: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ClusterIP</a:t>
            </a:r>
            <a:r>
              <a:rPr lang="en-US" dirty="0"/>
              <a:t>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Headless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NodePort</a:t>
            </a:r>
            <a:r>
              <a:rPr lang="en-US" dirty="0"/>
              <a:t>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LoadBalancer</a:t>
            </a:r>
            <a:r>
              <a:rPr lang="en-US" dirty="0"/>
              <a:t>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0AAFE-555E-499C-8914-30DFF10530E4}"/>
              </a:ext>
            </a:extLst>
          </p:cNvPr>
          <p:cNvSpPr txBox="1"/>
          <p:nvPr/>
        </p:nvSpPr>
        <p:spPr>
          <a:xfrm>
            <a:off x="391647" y="1013099"/>
            <a:ext cx="664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Motivation (*):  </a:t>
            </a:r>
            <a:r>
              <a:rPr lang="en-US" dirty="0"/>
              <a:t>Assume some set of Pods are created &amp; destroyed (ex: metadata). How do other Pods find out &amp; keep track of which IP address to connect ?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/>
              <a:t>Solution</a:t>
            </a:r>
            <a:r>
              <a:rPr lang="en-US" dirty="0"/>
              <a:t>: Service (stable IP address)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24CD6-5338-4501-8246-6AA1A2D77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74" y="1459583"/>
            <a:ext cx="4906344" cy="3260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85734-425B-4DF1-89E8-E3A9AF56301A}"/>
              </a:ext>
            </a:extLst>
          </p:cNvPr>
          <p:cNvSpPr txBox="1"/>
          <p:nvPr/>
        </p:nvSpPr>
        <p:spPr>
          <a:xfrm>
            <a:off x="9533965" y="483182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FB2BE-B203-42B8-9AC6-86D6ACCF534C}"/>
              </a:ext>
            </a:extLst>
          </p:cNvPr>
          <p:cNvSpPr txBox="1"/>
          <p:nvPr/>
        </p:nvSpPr>
        <p:spPr>
          <a:xfrm>
            <a:off x="317048" y="6427045"/>
            <a:ext cx="834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>
                <a:solidFill>
                  <a:schemeClr val="accent1"/>
                </a:solidFill>
              </a:rPr>
              <a:t>https://kubernetes.io/docs/concepts/services-networking/service/</a:t>
            </a:r>
          </a:p>
        </p:txBody>
      </p:sp>
    </p:spTree>
    <p:extLst>
      <p:ext uri="{BB962C8B-B14F-4D97-AF65-F5344CB8AC3E}">
        <p14:creationId xmlns:p14="http://schemas.microsoft.com/office/powerpoint/2010/main" val="280133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altLang="ja-JP" dirty="0"/>
              <a:t>Kubernetes Components: Service Network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FB2BE-B203-42B8-9AC6-86D6ACCF534C}"/>
              </a:ext>
            </a:extLst>
          </p:cNvPr>
          <p:cNvSpPr txBox="1"/>
          <p:nvPr/>
        </p:nvSpPr>
        <p:spPr>
          <a:xfrm>
            <a:off x="317048" y="6427045"/>
            <a:ext cx="1048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 err="1">
                <a:solidFill>
                  <a:schemeClr val="accent1"/>
                </a:solidFill>
                <a:hlinkClick r:id="rId3"/>
              </a:rPr>
              <a:t>Tìm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 </a:t>
            </a:r>
            <a:r>
              <a:rPr lang="en-US" dirty="0" err="1">
                <a:solidFill>
                  <a:schemeClr val="accent1"/>
                </a:solidFill>
                <a:hlinkClick r:id="rId3"/>
              </a:rPr>
              <a:t>hiểu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 </a:t>
            </a:r>
            <a:r>
              <a:rPr lang="en-US" dirty="0" err="1">
                <a:solidFill>
                  <a:schemeClr val="accent1"/>
                </a:solidFill>
                <a:hlinkClick r:id="rId3"/>
              </a:rPr>
              <a:t>về</a:t>
            </a:r>
            <a:r>
              <a:rPr lang="en-US" dirty="0">
                <a:solidFill>
                  <a:schemeClr val="accent1"/>
                </a:solidFill>
                <a:hlinkClick r:id="rId3"/>
              </a:rPr>
              <a:t> Service network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9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Kubernetes Components: Ingress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485776" y="952500"/>
            <a:ext cx="7018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Ingress exposes HTTP &amp; HTTPS routes from outside the cluster to services within the cluster.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04CFD9C-5A95-4088-BD48-BF70C204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67" y="952500"/>
            <a:ext cx="4852948" cy="32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2.  Architecture &amp; Main Components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プレースホルダー 29"/>
          <p:cNvSpPr>
            <a:spLocks noGrp="1"/>
          </p:cNvSpPr>
          <p:nvPr>
            <p:ph type="body" sz="quarter" idx="12"/>
          </p:nvPr>
        </p:nvSpPr>
        <p:spPr>
          <a:xfrm>
            <a:off x="1173272" y="6301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Introduction to Kubernetes (K8s)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463659" y="146490"/>
            <a:ext cx="9315477" cy="396000"/>
          </a:xfrm>
        </p:spPr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/>
          </p:nvPr>
        </p:nvSpPr>
        <p:spPr>
          <a:xfrm>
            <a:off x="346991" y="542490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>
          <a:xfrm>
            <a:off x="346991" y="2670314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E1C27-46D0-47D4-BB68-32AE71E617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6604" y="3788907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K8s YAML Configuration File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C29A39-5ED1-4C60-809E-E1CC84C99A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6991" y="3733501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04</a:t>
            </a:r>
            <a:endParaRPr lang="ja-JP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FE9C-872D-463A-8AC9-8BC50A8B7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3272" y="16956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Main K8s Components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37600A-8451-4EB4-AE99-9F609B523405}"/>
              </a:ext>
            </a:extLst>
          </p:cNvPr>
          <p:cNvSpPr txBox="1">
            <a:spLocks/>
          </p:cNvSpPr>
          <p:nvPr/>
        </p:nvSpPr>
        <p:spPr bwMode="gray">
          <a:xfrm>
            <a:off x="1173272" y="2731207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err="1"/>
              <a:t>Minikube</a:t>
            </a:r>
            <a:r>
              <a:rPr lang="en-US" dirty="0"/>
              <a:t> &amp; </a:t>
            </a:r>
            <a:r>
              <a:rPr lang="en-US" dirty="0" err="1"/>
              <a:t>Kubectl</a:t>
            </a:r>
            <a:r>
              <a:rPr lang="en-US" dirty="0"/>
              <a:t> – Local Setup</a:t>
            </a:r>
          </a:p>
        </p:txBody>
      </p:sp>
      <p:sp>
        <p:nvSpPr>
          <p:cNvPr id="19" name="テキスト プレースホルダー 25">
            <a:extLst>
              <a:ext uri="{FF2B5EF4-FFF2-40B4-BE49-F238E27FC236}">
                <a16:creationId xmlns:a16="http://schemas.microsoft.com/office/drawing/2014/main" id="{56650B57-A9C7-4BDC-AF46-BB3310D786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772" y="1606153"/>
            <a:ext cx="709613" cy="738188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2F5025B9-AF1A-472E-AADB-FF2532A41740}"/>
              </a:ext>
            </a:extLst>
          </p:cNvPr>
          <p:cNvSpPr txBox="1">
            <a:spLocks/>
          </p:cNvSpPr>
          <p:nvPr/>
        </p:nvSpPr>
        <p:spPr bwMode="gray">
          <a:xfrm>
            <a:off x="346991" y="4797414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ja-JP" altLang="en-US" sz="4000" kern="12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dirty="0"/>
              <a:t>05</a:t>
            </a:r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EE3F7C2E-F7E7-41E9-BE4C-E4FCCFAF4818}"/>
              </a:ext>
            </a:extLst>
          </p:cNvPr>
          <p:cNvSpPr txBox="1">
            <a:spLocks/>
          </p:cNvSpPr>
          <p:nvPr/>
        </p:nvSpPr>
        <p:spPr bwMode="gray">
          <a:xfrm>
            <a:off x="1056604" y="4885355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Advanced Concepts</a:t>
            </a:r>
          </a:p>
        </p:txBody>
      </p:sp>
    </p:spTree>
    <p:extLst>
      <p:ext uri="{BB962C8B-B14F-4D97-AF65-F5344CB8AC3E}">
        <p14:creationId xmlns:p14="http://schemas.microsoft.com/office/powerpoint/2010/main" val="8349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Motivation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6C974-A300-47B2-A00E-064FC796E3AF}"/>
              </a:ext>
            </a:extLst>
          </p:cNvPr>
          <p:cNvSpPr txBox="1"/>
          <p:nvPr/>
        </p:nvSpPr>
        <p:spPr>
          <a:xfrm>
            <a:off x="439683" y="942950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Moving from monolithic apps to microservices</a:t>
            </a:r>
          </a:p>
        </p:txBody>
      </p:sp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511789EE-95EA-458D-9A32-AD64A57CB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85" y="1534070"/>
            <a:ext cx="3593908" cy="438098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3D534F9F-0461-466B-92D4-F464D37DD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71" y="1534070"/>
            <a:ext cx="5025400" cy="424354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1B775FD-B38E-49EE-ACD3-B9BEEDACE0A4}"/>
              </a:ext>
            </a:extLst>
          </p:cNvPr>
          <p:cNvSpPr/>
          <p:nvPr/>
        </p:nvSpPr>
        <p:spPr>
          <a:xfrm>
            <a:off x="4963322" y="3443345"/>
            <a:ext cx="754742" cy="562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13A1E-9F90-49D0-ACF0-3944EE76B651}"/>
              </a:ext>
            </a:extLst>
          </p:cNvPr>
          <p:cNvSpPr txBox="1"/>
          <p:nvPr/>
        </p:nvSpPr>
        <p:spPr>
          <a:xfrm>
            <a:off x="261441" y="1969046"/>
            <a:ext cx="1661976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 one entity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BBEB0-3B61-45BB-9663-41484909C722}"/>
              </a:ext>
            </a:extLst>
          </p:cNvPr>
          <p:cNvCxnSpPr>
            <a:cxnSpLocks/>
          </p:cNvCxnSpPr>
          <p:nvPr/>
        </p:nvCxnSpPr>
        <p:spPr>
          <a:xfrm>
            <a:off x="1923417" y="2120347"/>
            <a:ext cx="522515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31BB80-F5F4-471B-B108-12ADC47D52D3}"/>
              </a:ext>
            </a:extLst>
          </p:cNvPr>
          <p:cNvSpPr txBox="1"/>
          <p:nvPr/>
        </p:nvSpPr>
        <p:spPr>
          <a:xfrm>
            <a:off x="18655" y="2861606"/>
            <a:ext cx="18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Lack of agility &amp; innovation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7C278-B1C0-42B7-B625-37D969BC6DF4}"/>
              </a:ext>
            </a:extLst>
          </p:cNvPr>
          <p:cNvSpPr txBox="1"/>
          <p:nvPr/>
        </p:nvSpPr>
        <p:spPr>
          <a:xfrm>
            <a:off x="18655" y="3532021"/>
            <a:ext cx="18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Impossible to scale a part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E50964-A1EC-4989-A4A2-FC42D07BDEF1}"/>
              </a:ext>
            </a:extLst>
          </p:cNvPr>
          <p:cNvSpPr txBox="1"/>
          <p:nvPr/>
        </p:nvSpPr>
        <p:spPr>
          <a:xfrm>
            <a:off x="0" y="4202436"/>
            <a:ext cx="208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Harder to make updates/changes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9235BE-1A2D-44DC-B71F-BDE642248623}"/>
              </a:ext>
            </a:extLst>
          </p:cNvPr>
          <p:cNvSpPr txBox="1"/>
          <p:nvPr/>
        </p:nvSpPr>
        <p:spPr>
          <a:xfrm>
            <a:off x="9996234" y="1953753"/>
            <a:ext cx="199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Run as multiple processes deployed on different servers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65ACFB-B73E-4604-870F-EEFB423D0353}"/>
              </a:ext>
            </a:extLst>
          </p:cNvPr>
          <p:cNvSpPr txBox="1"/>
          <p:nvPr/>
        </p:nvSpPr>
        <p:spPr>
          <a:xfrm>
            <a:off x="10019257" y="3255021"/>
            <a:ext cx="199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Scale individually (both dimensions)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2F612D-3E0F-4167-ABB7-B1E31E2BF5DB}"/>
              </a:ext>
            </a:extLst>
          </p:cNvPr>
          <p:cNvSpPr txBox="1"/>
          <p:nvPr/>
        </p:nvSpPr>
        <p:spPr>
          <a:xfrm>
            <a:off x="10103469" y="4557285"/>
            <a:ext cx="199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Difficult manage components 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9971EBB-8BCB-42E8-B19E-AC0F1FCB5734}"/>
              </a:ext>
            </a:extLst>
          </p:cNvPr>
          <p:cNvSpPr/>
          <p:nvPr/>
        </p:nvSpPr>
        <p:spPr>
          <a:xfrm>
            <a:off x="261441" y="5999404"/>
            <a:ext cx="551359" cy="56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FE765-851F-4E4B-A234-8D89D2AB9414}"/>
              </a:ext>
            </a:extLst>
          </p:cNvPr>
          <p:cNvSpPr txBox="1"/>
          <p:nvPr/>
        </p:nvSpPr>
        <p:spPr>
          <a:xfrm>
            <a:off x="1146629" y="6102783"/>
            <a:ext cx="884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uses Linux container technologies to provide isolation of running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89213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– What is Kubernetes 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E1AB4-72BB-47F2-8D2C-EB465CE9373A}"/>
              </a:ext>
            </a:extLst>
          </p:cNvPr>
          <p:cNvSpPr txBox="1"/>
          <p:nvPr/>
        </p:nvSpPr>
        <p:spPr>
          <a:xfrm>
            <a:off x="587829" y="1136418"/>
            <a:ext cx="10874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Official definition: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Open source container </a:t>
            </a:r>
            <a:r>
              <a:rPr lang="en-US" b="1" i="1" dirty="0"/>
              <a:t>orchestration </a:t>
            </a:r>
            <a:r>
              <a:rPr lang="en-US" i="1" dirty="0"/>
              <a:t>(deployment &amp; management)</a:t>
            </a:r>
            <a:r>
              <a:rPr lang="en-US" dirty="0"/>
              <a:t> tool (Google).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Manage containerized applications in </a:t>
            </a:r>
            <a:r>
              <a:rPr lang="en-US" dirty="0" err="1"/>
              <a:t>differenct</a:t>
            </a:r>
            <a:r>
              <a:rPr lang="en-US" dirty="0"/>
              <a:t> deployment environments (physical, virtual, cloud 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tasks of an orchestration tool: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Trend from Monolith to Microservices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Increased usage of containers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Demand for a proper way of managing those hundreds of containers.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What features do orchestration tools offer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High availability or no down-time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Scalability or high performance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Disaster recovery – 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36523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Kubernetes Architectures (1)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9FCDE84-5A49-467D-9431-F13D3C8E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" y="1136418"/>
            <a:ext cx="10238846" cy="4798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C3BF1-F3A9-4DA8-8227-558D793AFE8C}"/>
              </a:ext>
            </a:extLst>
          </p:cNvPr>
          <p:cNvSpPr txBox="1"/>
          <p:nvPr/>
        </p:nvSpPr>
        <p:spPr>
          <a:xfrm>
            <a:off x="4705350" y="2847975"/>
            <a:ext cx="4333875" cy="3152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AEE69-4818-4F47-941D-8DBFC748A716}"/>
              </a:ext>
            </a:extLst>
          </p:cNvPr>
          <p:cNvSpPr txBox="1"/>
          <p:nvPr/>
        </p:nvSpPr>
        <p:spPr>
          <a:xfrm>
            <a:off x="6123267" y="6137683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205533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Kubernetes Architectures (2)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9FCDE84-5A49-467D-9431-F13D3C8E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" y="1136418"/>
            <a:ext cx="10238846" cy="4798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C3BF1-F3A9-4DA8-8227-558D793AFE8C}"/>
              </a:ext>
            </a:extLst>
          </p:cNvPr>
          <p:cNvSpPr txBox="1"/>
          <p:nvPr/>
        </p:nvSpPr>
        <p:spPr>
          <a:xfrm>
            <a:off x="4705350" y="2847975"/>
            <a:ext cx="4333875" cy="3152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AEE69-4818-4F47-941D-8DBFC748A716}"/>
              </a:ext>
            </a:extLst>
          </p:cNvPr>
          <p:cNvSpPr txBox="1"/>
          <p:nvPr/>
        </p:nvSpPr>
        <p:spPr>
          <a:xfrm>
            <a:off x="6123267" y="6137683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F5BB9-0BE0-46FF-88E3-717CAE5F7F1C}"/>
              </a:ext>
            </a:extLst>
          </p:cNvPr>
          <p:cNvSpPr txBox="1"/>
          <p:nvPr/>
        </p:nvSpPr>
        <p:spPr>
          <a:xfrm>
            <a:off x="571500" y="5867400"/>
            <a:ext cx="379095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Host the components used to manage </a:t>
            </a:r>
            <a:br>
              <a:rPr lang="en-US" dirty="0"/>
            </a:br>
            <a:r>
              <a:rPr lang="en-US" dirty="0"/>
              <a:t>Kubernetes cluster (</a:t>
            </a:r>
            <a:r>
              <a:rPr lang="en-US" i="1" dirty="0"/>
              <a:t>state</a:t>
            </a:r>
            <a:r>
              <a:rPr lang="en-US" dirty="0"/>
              <a:t>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177CD93-8924-454B-A9CA-1B63231A9760}"/>
              </a:ext>
            </a:extLst>
          </p:cNvPr>
          <p:cNvSpPr/>
          <p:nvPr/>
        </p:nvSpPr>
        <p:spPr>
          <a:xfrm rot="10800000">
            <a:off x="2562225" y="5288765"/>
            <a:ext cx="247650" cy="502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54253-30E8-423C-A739-F799A6481B6A}"/>
              </a:ext>
            </a:extLst>
          </p:cNvPr>
          <p:cNvSpPr txBox="1"/>
          <p:nvPr/>
        </p:nvSpPr>
        <p:spPr>
          <a:xfrm>
            <a:off x="2809875" y="2981759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0F91B-77D4-48D7-9653-49C9BB2FF529}"/>
              </a:ext>
            </a:extLst>
          </p:cNvPr>
          <p:cNvSpPr txBox="1"/>
          <p:nvPr/>
        </p:nvSpPr>
        <p:spPr>
          <a:xfrm>
            <a:off x="11136637" y="141341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F94F4-D054-481B-A065-5FC505DF8008}"/>
              </a:ext>
            </a:extLst>
          </p:cNvPr>
          <p:cNvSpPr txBox="1"/>
          <p:nvPr/>
        </p:nvSpPr>
        <p:spPr>
          <a:xfrm>
            <a:off x="2686049" y="436543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38670-5A92-445E-B013-E4DA0DD30B9D}"/>
              </a:ext>
            </a:extLst>
          </p:cNvPr>
          <p:cNvSpPr txBox="1"/>
          <p:nvPr/>
        </p:nvSpPr>
        <p:spPr>
          <a:xfrm>
            <a:off x="11087261" y="463213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0FC95-C7CC-4CF2-97C5-26F317A980BD}"/>
              </a:ext>
            </a:extLst>
          </p:cNvPr>
          <p:cNvSpPr txBox="1"/>
          <p:nvPr/>
        </p:nvSpPr>
        <p:spPr>
          <a:xfrm>
            <a:off x="2892997" y="1890713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11CD8-1DB3-40BD-BF68-D1C2C67E4C00}"/>
              </a:ext>
            </a:extLst>
          </p:cNvPr>
          <p:cNvSpPr txBox="1"/>
          <p:nvPr/>
        </p:nvSpPr>
        <p:spPr>
          <a:xfrm>
            <a:off x="11136637" y="192639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96A4-9BAE-4EB0-B014-AEBB2E996FDA}"/>
              </a:ext>
            </a:extLst>
          </p:cNvPr>
          <p:cNvSpPr txBox="1"/>
          <p:nvPr/>
        </p:nvSpPr>
        <p:spPr>
          <a:xfrm>
            <a:off x="1468057" y="2264952"/>
            <a:ext cx="41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8E98-2CD2-4173-8C50-B54A70CD1BD2}"/>
              </a:ext>
            </a:extLst>
          </p:cNvPr>
          <p:cNvSpPr txBox="1"/>
          <p:nvPr/>
        </p:nvSpPr>
        <p:spPr>
          <a:xfrm>
            <a:off x="11142444" y="2482928"/>
            <a:ext cx="41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D0D96-CB08-4A08-80AD-5F52D462E9AD}"/>
              </a:ext>
            </a:extLst>
          </p:cNvPr>
          <p:cNvSpPr txBox="1"/>
          <p:nvPr/>
        </p:nvSpPr>
        <p:spPr>
          <a:xfrm>
            <a:off x="1626169" y="4534712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EC8F2-5BD9-4771-8E09-9DA0DA15C0E8}"/>
              </a:ext>
            </a:extLst>
          </p:cNvPr>
          <p:cNvSpPr txBox="1"/>
          <p:nvPr/>
        </p:nvSpPr>
        <p:spPr>
          <a:xfrm>
            <a:off x="11158160" y="299044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2661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Kubernetes Architectures (3)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9FCDE84-5A49-467D-9431-F13D3C8E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7" y="969691"/>
            <a:ext cx="10238846" cy="479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AEE69-4818-4F47-941D-8DBFC748A716}"/>
              </a:ext>
            </a:extLst>
          </p:cNvPr>
          <p:cNvSpPr txBox="1"/>
          <p:nvPr/>
        </p:nvSpPr>
        <p:spPr>
          <a:xfrm>
            <a:off x="6307276" y="5953016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F5BB9-0BE0-46FF-88E3-717CAE5F7F1C}"/>
              </a:ext>
            </a:extLst>
          </p:cNvPr>
          <p:cNvSpPr txBox="1"/>
          <p:nvPr/>
        </p:nvSpPr>
        <p:spPr>
          <a:xfrm>
            <a:off x="163285" y="5867400"/>
            <a:ext cx="4700815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Can be virtual machines or physical machines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node hosts pods which run one or more containers (</a:t>
            </a:r>
            <a:r>
              <a:rPr lang="en-US" i="1" dirty="0"/>
              <a:t>run the applications</a:t>
            </a:r>
            <a:r>
              <a:rPr lang="en-US" dirty="0"/>
              <a:t>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177CD93-8924-454B-A9CA-1B63231A9760}"/>
              </a:ext>
            </a:extLst>
          </p:cNvPr>
          <p:cNvSpPr/>
          <p:nvPr/>
        </p:nvSpPr>
        <p:spPr>
          <a:xfrm rot="16200000">
            <a:off x="5427068" y="5636331"/>
            <a:ext cx="170605" cy="1108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20A5F-C823-4FA1-BA59-B99BA3D57651}"/>
              </a:ext>
            </a:extLst>
          </p:cNvPr>
          <p:cNvSpPr txBox="1"/>
          <p:nvPr/>
        </p:nvSpPr>
        <p:spPr>
          <a:xfrm>
            <a:off x="11123936" y="1238005"/>
            <a:ext cx="48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6661E-F514-4B48-8647-11836DB929CA}"/>
              </a:ext>
            </a:extLst>
          </p:cNvPr>
          <p:cNvSpPr txBox="1"/>
          <p:nvPr/>
        </p:nvSpPr>
        <p:spPr>
          <a:xfrm>
            <a:off x="11139678" y="4462324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27C80-5EDC-4BA5-B7D0-EC0FDDE529C6}"/>
              </a:ext>
            </a:extLst>
          </p:cNvPr>
          <p:cNvSpPr txBox="1"/>
          <p:nvPr/>
        </p:nvSpPr>
        <p:spPr>
          <a:xfrm>
            <a:off x="11123937" y="1756587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96327-574E-4FFA-8FE7-8FF3645BC08B}"/>
              </a:ext>
            </a:extLst>
          </p:cNvPr>
          <p:cNvSpPr txBox="1"/>
          <p:nvPr/>
        </p:nvSpPr>
        <p:spPr>
          <a:xfrm>
            <a:off x="11129744" y="2313117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41315-420E-4274-857B-492B397E3ABE}"/>
              </a:ext>
            </a:extLst>
          </p:cNvPr>
          <p:cNvSpPr txBox="1"/>
          <p:nvPr/>
        </p:nvSpPr>
        <p:spPr>
          <a:xfrm>
            <a:off x="11145460" y="2820629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AB419-B4B9-4FC5-83E4-257EAACCC152}"/>
              </a:ext>
            </a:extLst>
          </p:cNvPr>
          <p:cNvSpPr txBox="1"/>
          <p:nvPr/>
        </p:nvSpPr>
        <p:spPr>
          <a:xfrm>
            <a:off x="2643447" y="2820629"/>
            <a:ext cx="48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51272-0F12-4F63-82E8-ED36F057B8B5}"/>
              </a:ext>
            </a:extLst>
          </p:cNvPr>
          <p:cNvSpPr txBox="1"/>
          <p:nvPr/>
        </p:nvSpPr>
        <p:spPr>
          <a:xfrm>
            <a:off x="2872677" y="1756587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7F0924-80C2-4BE2-869E-B1C959AE0AB1}"/>
              </a:ext>
            </a:extLst>
          </p:cNvPr>
          <p:cNvSpPr txBox="1"/>
          <p:nvPr/>
        </p:nvSpPr>
        <p:spPr>
          <a:xfrm>
            <a:off x="1381146" y="2028219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657DA-8CB1-46A3-8E9A-3E8CE887AA32}"/>
              </a:ext>
            </a:extLst>
          </p:cNvPr>
          <p:cNvSpPr txBox="1"/>
          <p:nvPr/>
        </p:nvSpPr>
        <p:spPr>
          <a:xfrm>
            <a:off x="1339870" y="3852628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7F389-CFA2-4F35-9170-0EF1D34A6FF4}"/>
              </a:ext>
            </a:extLst>
          </p:cNvPr>
          <p:cNvSpPr txBox="1"/>
          <p:nvPr/>
        </p:nvSpPr>
        <p:spPr>
          <a:xfrm>
            <a:off x="2802504" y="4309888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1DA8FB-8120-43EF-9068-E03EF055D453}"/>
              </a:ext>
            </a:extLst>
          </p:cNvPr>
          <p:cNvSpPr txBox="1"/>
          <p:nvPr/>
        </p:nvSpPr>
        <p:spPr>
          <a:xfrm>
            <a:off x="5722883" y="3852628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(6)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F5279-6458-4A63-AEFD-4357D2BD18A7}"/>
              </a:ext>
            </a:extLst>
          </p:cNvPr>
          <p:cNvSpPr txBox="1"/>
          <p:nvPr/>
        </p:nvSpPr>
        <p:spPr>
          <a:xfrm>
            <a:off x="11123912" y="3417990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(6)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B808E-EF4B-40AB-83EA-B85E88B5FDA5}"/>
              </a:ext>
            </a:extLst>
          </p:cNvPr>
          <p:cNvSpPr txBox="1"/>
          <p:nvPr/>
        </p:nvSpPr>
        <p:spPr>
          <a:xfrm>
            <a:off x="5783638" y="4650797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762A6-0C14-4ED9-927E-89C560FBFF0F}"/>
              </a:ext>
            </a:extLst>
          </p:cNvPr>
          <p:cNvSpPr txBox="1"/>
          <p:nvPr/>
        </p:nvSpPr>
        <p:spPr>
          <a:xfrm>
            <a:off x="11113927" y="3925780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702D-5CF7-4CB1-B7DE-9794DE6C3943}"/>
              </a:ext>
            </a:extLst>
          </p:cNvPr>
          <p:cNvSpPr txBox="1"/>
          <p:nvPr/>
        </p:nvSpPr>
        <p:spPr>
          <a:xfrm>
            <a:off x="4604273" y="2549562"/>
            <a:ext cx="4700815" cy="321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– Running an application in Kubernetes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8FA58-CB50-4505-BF52-0569F6580D01}"/>
              </a:ext>
            </a:extLst>
          </p:cNvPr>
          <p:cNvSpPr txBox="1"/>
          <p:nvPr/>
        </p:nvSpPr>
        <p:spPr>
          <a:xfrm>
            <a:off x="317047" y="6488668"/>
            <a:ext cx="40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/>
              <a:t>Kubernetes in Action (Marko </a:t>
            </a:r>
            <a:r>
              <a:rPr lang="en-US" dirty="0" err="1"/>
              <a:t>Luksa</a:t>
            </a:r>
            <a:r>
              <a:rPr lang="en-US" dirty="0"/>
              <a:t>)</a:t>
            </a:r>
          </a:p>
        </p:txBody>
      </p: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8B526F4-EBE6-4EEC-9D29-083D5891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5" y="837818"/>
            <a:ext cx="7150250" cy="51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– Why use Kubernetes ?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33E0AC-B4B8-482E-A352-F7780F5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6" y="749165"/>
            <a:ext cx="9173028" cy="516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E1C6D-C4FC-4BAE-9169-332A5162E256}"/>
              </a:ext>
            </a:extLst>
          </p:cNvPr>
          <p:cNvSpPr txBox="1"/>
          <p:nvPr/>
        </p:nvSpPr>
        <p:spPr>
          <a:xfrm>
            <a:off x="4506334" y="5833692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Business Benefits of 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4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10565</TotalTime>
  <Words>2439</Words>
  <Application>Microsoft Office PowerPoint</Application>
  <PresentationFormat>Widescreen</PresentationFormat>
  <Paragraphs>270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游ゴシック</vt:lpstr>
      <vt:lpstr>Arial</vt:lpstr>
      <vt:lpstr>Calibri</vt:lpstr>
      <vt:lpstr>Calibri Light</vt:lpstr>
      <vt:lpstr>Consolas</vt:lpstr>
      <vt:lpstr>Courier New</vt:lpstr>
      <vt:lpstr>sohne</vt:lpstr>
      <vt:lpstr>Wingdings</vt:lpstr>
      <vt:lpstr>Office Theme</vt:lpstr>
      <vt:lpstr>Kubernetes</vt:lpstr>
      <vt:lpstr>Contents</vt:lpstr>
      <vt:lpstr>1. Introduction to Kubernetes - Motivation</vt:lpstr>
      <vt:lpstr>1. Introduction to Kubernetes – What is Kubernetes ?</vt:lpstr>
      <vt:lpstr>1. Introduction to Kubernetes - Kubernetes Architectures (1)</vt:lpstr>
      <vt:lpstr>1. Introduction to Kubernetes - Kubernetes Architectures (2)</vt:lpstr>
      <vt:lpstr>1. Introduction to Kubernetes - Kubernetes Architectures (3)</vt:lpstr>
      <vt:lpstr>1. Introduction to Kubernetes – Running an application in Kubernetes</vt:lpstr>
      <vt:lpstr>1. Introduction to Kubernetes – Why use Kubernetes ?</vt:lpstr>
      <vt:lpstr>2. Minikube &amp; Kubectl – Local Setup</vt:lpstr>
      <vt:lpstr>3. YAML Configuration File in Kubernetes</vt:lpstr>
      <vt:lpstr>4. Main K8s Components: Pods Overview</vt:lpstr>
      <vt:lpstr>4. Main K8s Components: Pods Networking (1)</vt:lpstr>
      <vt:lpstr>4. Main K8s Components: Pods Networking (3)</vt:lpstr>
      <vt:lpstr>4. Kubernetes Components: Service Overview</vt:lpstr>
      <vt:lpstr>4. Kubernetes Components: Service Overview</vt:lpstr>
      <vt:lpstr>4. Kubernetes Components: Service Network</vt:lpstr>
      <vt:lpstr>1. Kubernetes Components: Ingress</vt:lpstr>
      <vt:lpstr>2.  Architecture &amp; Main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nguyen ngoc doan(ＴＳＤＶ Eng 1)</dc:creator>
  <cp:lastModifiedBy>doan nguyen</cp:lastModifiedBy>
  <cp:revision>1087</cp:revision>
  <dcterms:created xsi:type="dcterms:W3CDTF">2022-03-30T08:06:09Z</dcterms:created>
  <dcterms:modified xsi:type="dcterms:W3CDTF">2022-04-15T04:58:55Z</dcterms:modified>
</cp:coreProperties>
</file>