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961" r:id="rId2"/>
    <p:sldId id="882" r:id="rId3"/>
    <p:sldId id="2432" r:id="rId4"/>
    <p:sldId id="2457" r:id="rId5"/>
    <p:sldId id="2460" r:id="rId6"/>
    <p:sldId id="2459" r:id="rId7"/>
    <p:sldId id="2439" r:id="rId8"/>
    <p:sldId id="2434" r:id="rId9"/>
    <p:sldId id="2435" r:id="rId10"/>
    <p:sldId id="2436" r:id="rId11"/>
    <p:sldId id="2437" r:id="rId12"/>
    <p:sldId id="2475" r:id="rId13"/>
    <p:sldId id="2438" r:id="rId14"/>
    <p:sldId id="2474" r:id="rId15"/>
    <p:sldId id="2440" r:id="rId16"/>
    <p:sldId id="2458" r:id="rId17"/>
    <p:sldId id="2446" r:id="rId18"/>
    <p:sldId id="2444" r:id="rId19"/>
    <p:sldId id="2448" r:id="rId20"/>
    <p:sldId id="2445" r:id="rId21"/>
    <p:sldId id="2447" r:id="rId22"/>
    <p:sldId id="2453" r:id="rId23"/>
    <p:sldId id="2455" r:id="rId24"/>
    <p:sldId id="2451" r:id="rId25"/>
    <p:sldId id="2449" r:id="rId26"/>
    <p:sldId id="2442" r:id="rId27"/>
    <p:sldId id="2441" r:id="rId28"/>
    <p:sldId id="2443" r:id="rId29"/>
    <p:sldId id="2461" r:id="rId30"/>
    <p:sldId id="2462" r:id="rId31"/>
    <p:sldId id="2463" r:id="rId32"/>
    <p:sldId id="2464" r:id="rId33"/>
    <p:sldId id="2465" r:id="rId34"/>
    <p:sldId id="2466" r:id="rId35"/>
    <p:sldId id="2467" r:id="rId36"/>
    <p:sldId id="2468" r:id="rId37"/>
    <p:sldId id="2469" r:id="rId38"/>
    <p:sldId id="2470" r:id="rId39"/>
    <p:sldId id="2471" r:id="rId40"/>
    <p:sldId id="2472" r:id="rId41"/>
    <p:sldId id="2473" r:id="rId42"/>
    <p:sldId id="24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ngoc doan(ＴＳＤＶ Eng 1)" initials="nndE1" lastIdx="1" clrIdx="0">
    <p:extLst>
      <p:ext uri="{19B8F6BF-5375-455C-9EA6-DF929625EA0E}">
        <p15:presenceInfo xmlns:p15="http://schemas.microsoft.com/office/powerpoint/2012/main" userId="S::doan1.nguyenngoc@toshiba.co.jp::f72e6fd6-c8db-40e7-bc55-14d6f6da1b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 autoAdjust="0"/>
    <p:restoredTop sz="77763" autoAdjust="0"/>
  </p:normalViewPr>
  <p:slideViewPr>
    <p:cSldViewPr snapToGrid="0">
      <p:cViewPr varScale="1">
        <p:scale>
          <a:sx n="71" d="100"/>
          <a:sy n="71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1F-8358-46EC-8E26-D2DE3CE8F7AF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3BB4-2FAC-4E75-8091-AC9063D1D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arthly.dev/blog/docker-networkin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ocker.com/network/" TargetMode="External"/><Relationship Id="rId4" Type="http://schemas.openxmlformats.org/officeDocument/2006/relationships/hyperlink" Target="https://www.youtube.com/watch?v=fqMOX6JJhGo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562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11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/>
              <a:t>container: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89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 err="1"/>
              <a:t>Phân</a:t>
            </a:r>
            <a:r>
              <a:rPr lang="en-US" i="0" dirty="0"/>
              <a:t> </a:t>
            </a:r>
            <a:r>
              <a:rPr lang="en-US" i="0" dirty="0" err="1"/>
              <a:t>biệt</a:t>
            </a:r>
            <a:r>
              <a:rPr lang="en-US" i="0" dirty="0"/>
              <a:t> </a:t>
            </a:r>
            <a:r>
              <a:rPr lang="en-US" i="0" dirty="0" err="1"/>
              <a:t>rõ</a:t>
            </a:r>
            <a:r>
              <a:rPr lang="en-US" i="0" dirty="0"/>
              <a:t> </a:t>
            </a:r>
            <a:r>
              <a:rPr lang="en-US" i="0" dirty="0" err="1"/>
              <a:t>hơn</a:t>
            </a:r>
            <a:r>
              <a:rPr lang="en-US" i="0" dirty="0"/>
              <a:t> </a:t>
            </a:r>
            <a:r>
              <a:rPr lang="en-US" i="0" dirty="0" err="1"/>
              <a:t>về</a:t>
            </a:r>
            <a:r>
              <a:rPr lang="en-US" i="0" dirty="0"/>
              <a:t> Container &amp; image:</a:t>
            </a:r>
          </a:p>
          <a:p>
            <a:r>
              <a:rPr lang="en-US" i="0" dirty="0"/>
              <a:t>-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/>
              <a:t>Khi user </a:t>
            </a:r>
            <a:r>
              <a:rPr lang="en-US" i="0" dirty="0" err="1"/>
              <a:t>gửi</a:t>
            </a:r>
            <a:r>
              <a:rPr lang="en-US" i="0" dirty="0"/>
              <a:t> </a:t>
            </a:r>
            <a:r>
              <a:rPr lang="en-US" i="0" dirty="0" err="1"/>
              <a:t>nhập</a:t>
            </a:r>
            <a:r>
              <a:rPr lang="en-US" i="0" dirty="0"/>
              <a:t> </a:t>
            </a:r>
            <a:r>
              <a:rPr lang="en-US" i="0" dirty="0" err="1"/>
              <a:t>vào</a:t>
            </a:r>
            <a:r>
              <a:rPr lang="en-US" i="0" dirty="0"/>
              <a:t> 1 </a:t>
            </a:r>
            <a:r>
              <a:rPr lang="en-US" i="0" dirty="0" err="1"/>
              <a:t>cmd</a:t>
            </a:r>
            <a:r>
              <a:rPr lang="en-US" i="0" dirty="0"/>
              <a:t>, the client </a:t>
            </a:r>
            <a:r>
              <a:rPr lang="en-US" i="0" dirty="0" err="1"/>
              <a:t>gửi</a:t>
            </a:r>
            <a:r>
              <a:rPr lang="en-US" i="0" dirty="0"/>
              <a:t> 1 </a:t>
            </a:r>
            <a:r>
              <a:rPr lang="en-US" i="0" dirty="0" err="1"/>
              <a:t>yêu</a:t>
            </a:r>
            <a:r>
              <a:rPr lang="en-US" i="0" dirty="0"/>
              <a:t> </a:t>
            </a:r>
            <a:r>
              <a:rPr lang="en-US" i="0" dirty="0" err="1"/>
              <a:t>cầu</a:t>
            </a:r>
            <a:r>
              <a:rPr lang="en-US" i="0" dirty="0"/>
              <a:t> </a:t>
            </a:r>
            <a:r>
              <a:rPr lang="en-US" i="0" dirty="0" err="1"/>
              <a:t>thông</a:t>
            </a:r>
            <a:r>
              <a:rPr lang="en-US" i="0" dirty="0"/>
              <a:t> qua REST API </a:t>
            </a:r>
            <a:r>
              <a:rPr lang="en-US" i="0" dirty="0" err="1"/>
              <a:t>tới</a:t>
            </a:r>
            <a:r>
              <a:rPr lang="en-US" i="0" dirty="0"/>
              <a:t> docker daemon {manages images, containers &amp; other resources …}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  <a:r>
              <a:rPr lang="en-US" i="0" dirty="0" err="1"/>
              <a:t>Mô</a:t>
            </a:r>
            <a:r>
              <a:rPr lang="en-US" i="0" dirty="0"/>
              <a:t> </a:t>
            </a:r>
            <a:r>
              <a:rPr lang="en-US" i="0" dirty="0" err="1"/>
              <a:t>tả</a:t>
            </a:r>
            <a:r>
              <a:rPr lang="en-US" i="0" dirty="0"/>
              <a:t> </a:t>
            </a:r>
            <a:r>
              <a:rPr lang="en-US" i="0" dirty="0" err="1"/>
              <a:t>luồng</a:t>
            </a:r>
            <a:r>
              <a:rPr lang="en-US" i="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i="0" dirty="0"/>
              <a:t>(1) </a:t>
            </a:r>
            <a:r>
              <a:rPr lang="en-US" i="0" dirty="0" err="1"/>
              <a:t>nhập</a:t>
            </a:r>
            <a:r>
              <a:rPr lang="en-US" i="0" dirty="0"/>
              <a:t> 1 </a:t>
            </a:r>
            <a:r>
              <a:rPr lang="en-US" i="0" dirty="0" err="1"/>
              <a:t>cmd</a:t>
            </a:r>
            <a:r>
              <a:rPr lang="en-US" i="0" dirty="0"/>
              <a:t> </a:t>
            </a:r>
            <a:r>
              <a:rPr lang="en-US" i="0" dirty="0" err="1"/>
              <a:t>vào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(2) docker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https://www.whitesourcesoftware.com/free-developer-tools/blog/docker-images-vs-docker-containers/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45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3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61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8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Important questions: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Why use docker 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ja-JP" dirty="0"/>
              <a:t>What is docker ?</a:t>
            </a:r>
          </a:p>
          <a:p>
            <a:pPr marL="0" indent="0">
              <a:buFontTx/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8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Anh </a:t>
            </a:r>
            <a:r>
              <a:rPr lang="en-US" dirty="0" err="1"/>
              <a:t>xa</a:t>
            </a:r>
            <a:r>
              <a:rPr lang="en-US" dirty="0"/>
              <a:t> thu </a:t>
            </a:r>
            <a:r>
              <a:rPr lang="en-US" dirty="0" err="1"/>
              <a:t>muc</a:t>
            </a:r>
            <a:r>
              <a:rPr lang="en-US" dirty="0"/>
              <a:t> may host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Chia se du lieu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</a:t>
            </a:r>
          </a:p>
          <a:p>
            <a:r>
              <a:rPr lang="en-US" dirty="0"/>
              <a:t>+ Chia se du </a:t>
            </a:r>
            <a:r>
              <a:rPr lang="en-US" dirty="0" err="1"/>
              <a:t>lieuj</a:t>
            </a:r>
            <a:r>
              <a:rPr lang="en-US" dirty="0"/>
              <a:t> qua volume</a:t>
            </a:r>
          </a:p>
          <a:p>
            <a:r>
              <a:rPr lang="en-US" dirty="0"/>
              <a:t>+ Tao volume, docker volume create</a:t>
            </a:r>
          </a:p>
          <a:p>
            <a:r>
              <a:rPr lang="en-US" dirty="0"/>
              <a:t>+ Gan o </a:t>
            </a:r>
            <a:r>
              <a:rPr lang="en-US" dirty="0" err="1"/>
              <a:t>dia</a:t>
            </a:r>
            <a:r>
              <a:rPr lang="en-US" dirty="0"/>
              <a:t> volume </a:t>
            </a:r>
            <a:r>
              <a:rPr lang="en-US" dirty="0" err="1"/>
              <a:t>vao</a:t>
            </a:r>
            <a:r>
              <a:rPr lang="en-US" dirty="0"/>
              <a:t> container</a:t>
            </a:r>
          </a:p>
          <a:p>
            <a:r>
              <a:rPr lang="en-US" dirty="0"/>
              <a:t>+ Tao o </a:t>
            </a:r>
            <a:r>
              <a:rPr lang="en-US" dirty="0" err="1"/>
              <a:t>dia</a:t>
            </a:r>
            <a:r>
              <a:rPr lang="en-US" dirty="0"/>
              <a:t> anh </a:t>
            </a:r>
            <a:r>
              <a:rPr lang="en-US" dirty="0" err="1"/>
              <a:t>xa</a:t>
            </a:r>
            <a:r>
              <a:rPr lang="en-US" dirty="0"/>
              <a:t> den thu </a:t>
            </a:r>
            <a:r>
              <a:rPr lang="en-US" dirty="0" err="1"/>
              <a:t>muc</a:t>
            </a:r>
            <a:r>
              <a:rPr lang="en-US" dirty="0"/>
              <a:t> host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0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  <a:r>
              <a:rPr lang="en-US" dirty="0" err="1"/>
              <a:t>tranh</a:t>
            </a:r>
            <a:r>
              <a:rPr lang="en-US" dirty="0"/>
              <a:t> conflict port problem</a:t>
            </a:r>
          </a:p>
          <a:p>
            <a:r>
              <a:rPr lang="en-US" dirty="0"/>
              <a:t>+ Host: </a:t>
            </a:r>
            <a:r>
              <a:rPr lang="en-US" dirty="0" err="1"/>
              <a:t>duoc</a:t>
            </a:r>
            <a:r>
              <a:rPr lang="en-US" dirty="0"/>
              <a:t> cap </a:t>
            </a:r>
            <a:r>
              <a:rPr lang="en-US" dirty="0" err="1"/>
              <a:t>boi</a:t>
            </a:r>
            <a:r>
              <a:rPr lang="en-US" dirty="0"/>
              <a:t> host. ~&gt; limit: need a </a:t>
            </a:r>
            <a:r>
              <a:rPr lang="en-US" dirty="0" err="1"/>
              <a:t>linux</a:t>
            </a:r>
            <a:r>
              <a:rPr lang="en-US" dirty="0"/>
              <a:t> host to use it. Can not run multiple containers on the same host having same port.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~&gt; containers k the </a:t>
            </a:r>
            <a:r>
              <a:rPr lang="en-US" dirty="0" err="1"/>
              <a:t>truy</a:t>
            </a:r>
            <a:r>
              <a:rPr lang="en-US" dirty="0"/>
              <a:t> cap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b.ngoai</a:t>
            </a:r>
            <a:r>
              <a:rPr lang="en-US" dirty="0"/>
              <a:t> or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khac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0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Docker network: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containers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container </a:t>
            </a:r>
            <a:r>
              <a:rPr lang="en-US" dirty="0" err="1"/>
              <a:t>voi</a:t>
            </a:r>
            <a:r>
              <a:rPr lang="en-US" dirty="0"/>
              <a:t> ben </a:t>
            </a:r>
            <a:r>
              <a:rPr lang="en-US" dirty="0" err="1"/>
              <a:t>ngoai</a:t>
            </a:r>
            <a:r>
              <a:rPr lang="en-US" dirty="0"/>
              <a:t> </a:t>
            </a:r>
            <a:r>
              <a:rPr lang="en-US" dirty="0" err="1"/>
              <a:t>hoac</a:t>
            </a:r>
            <a:r>
              <a:rPr lang="en-US" dirty="0"/>
              <a:t>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giua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cum (swarm) docker containers</a:t>
            </a:r>
          </a:p>
          <a:p>
            <a:r>
              <a:rPr lang="en-US" dirty="0"/>
              <a:t>+ Bridge:</a:t>
            </a:r>
          </a:p>
          <a:p>
            <a:r>
              <a:rPr lang="en-US" dirty="0"/>
              <a:t>- Use: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ung</a:t>
            </a:r>
            <a:r>
              <a:rPr lang="en-US" dirty="0"/>
              <a:t> dung </a:t>
            </a:r>
            <a:r>
              <a:rPr lang="en-US" dirty="0" err="1"/>
              <a:t>duoi</a:t>
            </a:r>
            <a:r>
              <a:rPr lang="en-US" dirty="0"/>
              <a:t> dang </a:t>
            </a:r>
            <a:r>
              <a:rPr lang="en-US" dirty="0" err="1"/>
              <a:t>cac</a:t>
            </a:r>
            <a:r>
              <a:rPr lang="en-US" dirty="0"/>
              <a:t> container doc la can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tiep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address) =&gt; </a:t>
            </a:r>
          </a:p>
          <a:p>
            <a:r>
              <a:rPr lang="en-US" dirty="0"/>
              <a:t>+ Host: public network, </a:t>
            </a:r>
          </a:p>
          <a:p>
            <a:r>
              <a:rPr lang="en-US" dirty="0"/>
              <a:t>+ None: </a:t>
            </a:r>
            <a:r>
              <a:rPr lang="en-US" dirty="0" err="1"/>
              <a:t>ngat</a:t>
            </a:r>
            <a:r>
              <a:rPr lang="en-US" dirty="0"/>
              <a:t> tat ca </a:t>
            </a:r>
            <a:r>
              <a:rPr lang="en-US" dirty="0" err="1"/>
              <a:t>ket</a:t>
            </a:r>
            <a:r>
              <a:rPr lang="en-US" dirty="0"/>
              <a:t> </a:t>
            </a:r>
            <a:r>
              <a:rPr lang="en-US" dirty="0" err="1"/>
              <a:t>noi</a:t>
            </a:r>
            <a:endParaRPr lang="en-US" dirty="0"/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</a:t>
            </a:r>
          </a:p>
          <a:p>
            <a:r>
              <a:rPr lang="en-US" sz="1200" dirty="0"/>
              <a:t>https://www.simplilearn.com/tutorials/docker-tutorial/docker-networking?source=sl_frs_nav_playlist_video_clicked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https://earthly.dev/blog/docker-networking/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4"/>
              </a:rPr>
              <a:t>https://www.youtube.com/watch?v=fqMOX6JJhGo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  <a:hlinkClick r:id="rId5"/>
              </a:rPr>
              <a:t>https://docs.docker.com/network/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https://stackoverflow.com/questions/41083328/what-is-the-use-of-docker-host-and-none-networks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https://www.bogotobogo.com/DevOps/Docker/Docker-Bridge-Driver-Networks.php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https://www.aquasec.com/cloud-native-academy/docker-container/docker-networking/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7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 (~ containers)</a:t>
            </a:r>
          </a:p>
          <a:p>
            <a:pPr marL="0" indent="0">
              <a:buFontTx/>
              <a:buNone/>
            </a:pPr>
            <a:r>
              <a:rPr lang="en-US" dirty="0"/>
              <a:t>+ Key concepts: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Node ~ 1 instance </a:t>
            </a:r>
            <a:r>
              <a:rPr lang="en-US" dirty="0" err="1"/>
              <a:t>cua</a:t>
            </a:r>
            <a:r>
              <a:rPr lang="en-US" dirty="0"/>
              <a:t> Docker </a:t>
            </a:r>
            <a:r>
              <a:rPr lang="en-US" dirty="0" err="1"/>
              <a:t>enginer</a:t>
            </a:r>
            <a:r>
              <a:rPr lang="en-US" dirty="0"/>
              <a:t> cu the =&gt; {Docker Engine ~ a client-server application}.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or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docker.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(confirm ki)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2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Trong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trien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1 du an, project can </a:t>
            </a:r>
            <a:r>
              <a:rPr lang="en-US" dirty="0" err="1"/>
              <a:t>chay</a:t>
            </a:r>
            <a:r>
              <a:rPr lang="en-US" dirty="0"/>
              <a:t> </a:t>
            </a:r>
            <a:r>
              <a:rPr lang="en-US" dirty="0" err="1"/>
              <a:t>tren</a:t>
            </a:r>
            <a:r>
              <a:rPr lang="en-US" dirty="0"/>
              <a:t> </a:t>
            </a:r>
            <a:r>
              <a:rPr lang="en-US" dirty="0" err="1"/>
              <a:t>nhieu</a:t>
            </a:r>
            <a:r>
              <a:rPr lang="en-US" dirty="0"/>
              <a:t> host (virtual private server – may chu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rieng</a:t>
            </a:r>
            <a:r>
              <a:rPr lang="en-US" dirty="0"/>
              <a:t>) ~&gt;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, k the config, deploy </a:t>
            </a:r>
            <a:r>
              <a:rPr lang="en-US" dirty="0" err="1"/>
              <a:t>cho</a:t>
            </a:r>
            <a:r>
              <a:rPr lang="en-US" dirty="0"/>
              <a:t> tung con host =&gt; docker swarm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Cong cu: </a:t>
            </a:r>
            <a:r>
              <a:rPr lang="en-US" dirty="0" err="1"/>
              <a:t>cac</a:t>
            </a:r>
            <a:r>
              <a:rPr lang="en-US" dirty="0"/>
              <a:t> tinh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phoi</a:t>
            </a:r>
            <a:r>
              <a:rPr lang="en-US" dirty="0"/>
              <a:t> &amp;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cum docker host)</a:t>
            </a:r>
          </a:p>
          <a:p>
            <a:pPr marL="0" indent="0">
              <a:buFontTx/>
              <a:buNone/>
            </a:pPr>
            <a:r>
              <a:rPr lang="en-US" dirty="0"/>
              <a:t>+ Feature highlights </a:t>
            </a:r>
          </a:p>
          <a:p>
            <a:pPr marL="0" indent="0">
              <a:buFontTx/>
              <a:buNone/>
            </a:pPr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3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0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Docker:</a:t>
            </a:r>
          </a:p>
          <a:p>
            <a:r>
              <a:rPr lang="en-US" dirty="0"/>
              <a:t>+ Overview</a:t>
            </a:r>
          </a:p>
          <a:p>
            <a:r>
              <a:rPr lang="en-US" dirty="0"/>
              <a:t>- why use docker ?</a:t>
            </a:r>
          </a:p>
          <a:p>
            <a:r>
              <a:rPr lang="en-US" dirty="0"/>
              <a:t>/ develop an application stack with a lot of # components (~ version)</a:t>
            </a:r>
          </a:p>
          <a:p>
            <a:r>
              <a:rPr lang="en-US" dirty="0"/>
              <a:t>/ compatible with the </a:t>
            </a:r>
            <a:r>
              <a:rPr lang="en-US" dirty="0" err="1"/>
              <a:t>underlysing</a:t>
            </a:r>
            <a:r>
              <a:rPr lang="en-US" dirty="0"/>
              <a:t> OS or just temporarily</a:t>
            </a:r>
          </a:p>
          <a:p>
            <a:r>
              <a:rPr lang="en-US" dirty="0"/>
              <a:t>/ the compatibility between the services &amp; the libraries &amp; dependencies on the OS</a:t>
            </a:r>
          </a:p>
          <a:p>
            <a:r>
              <a:rPr lang="en-US" dirty="0"/>
              <a:t>/ change components of project</a:t>
            </a:r>
          </a:p>
          <a:p>
            <a:r>
              <a:rPr lang="en-US" dirty="0"/>
              <a:t>- what is docker ?</a:t>
            </a:r>
          </a:p>
          <a:p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Achitecture</a:t>
            </a:r>
            <a:endParaRPr lang="en-US" dirty="0"/>
          </a:p>
          <a:p>
            <a:r>
              <a:rPr lang="en-US" dirty="0"/>
              <a:t>- image &amp; container</a:t>
            </a:r>
          </a:p>
          <a:p>
            <a:r>
              <a:rPr lang="en-US" dirty="0"/>
              <a:t>+ Connection details</a:t>
            </a:r>
          </a:p>
          <a:p>
            <a:r>
              <a:rPr lang="en-US" dirty="0"/>
              <a:t>- lifecycle of container: </a:t>
            </a:r>
            <a:r>
              <a:rPr lang="en-US" dirty="0" err="1"/>
              <a:t>cmd</a:t>
            </a:r>
            <a:r>
              <a:rPr lang="en-US" dirty="0"/>
              <a:t> (run, </a:t>
            </a:r>
            <a:r>
              <a:rPr lang="en-US" dirty="0" err="1"/>
              <a:t>ps</a:t>
            </a:r>
            <a:r>
              <a:rPr lang="en-US" dirty="0"/>
              <a:t>, </a:t>
            </a:r>
            <a:r>
              <a:rPr lang="en-US" dirty="0" err="1"/>
              <a:t>ps</a:t>
            </a:r>
            <a:r>
              <a:rPr lang="en-US" dirty="0"/>
              <a:t> -a, stop, rm, images, </a:t>
            </a:r>
            <a:r>
              <a:rPr lang="en-US" dirty="0" err="1"/>
              <a:t>rmi</a:t>
            </a:r>
            <a:r>
              <a:rPr lang="en-US" dirty="0"/>
              <a:t>, pull, attach &amp; detach, ...)</a:t>
            </a:r>
          </a:p>
          <a:p>
            <a:r>
              <a:rPr lang="en-US" dirty="0"/>
              <a:t>-  </a:t>
            </a:r>
            <a:r>
              <a:rPr lang="en-US" dirty="0" err="1"/>
              <a:t>volumn</a:t>
            </a:r>
            <a:r>
              <a:rPr lang="en-US" dirty="0"/>
              <a:t> ~&gt; detail run command line</a:t>
            </a:r>
          </a:p>
          <a:p>
            <a:r>
              <a:rPr lang="en-US" dirty="0"/>
              <a:t>- inspect container &amp; container logs</a:t>
            </a:r>
          </a:p>
          <a:p>
            <a:r>
              <a:rPr lang="en-US" dirty="0"/>
              <a:t>+ Docker swarm</a:t>
            </a:r>
          </a:p>
          <a:p>
            <a:r>
              <a:rPr lang="en-US" dirty="0"/>
              <a:t>+ Docker network</a:t>
            </a:r>
          </a:p>
          <a:p>
            <a:r>
              <a:rPr lang="en-US" dirty="0"/>
              <a:t>- default networks {</a:t>
            </a:r>
            <a:r>
              <a:rPr lang="en-US" dirty="0" err="1"/>
              <a:t>brigde</a:t>
            </a:r>
            <a:r>
              <a:rPr lang="en-US" dirty="0"/>
              <a:t>, none, host}</a:t>
            </a:r>
          </a:p>
          <a:p>
            <a:r>
              <a:rPr lang="en-US" dirty="0"/>
              <a:t>- user-defined networks</a:t>
            </a:r>
          </a:p>
          <a:p>
            <a:r>
              <a:rPr lang="en-US" dirty="0"/>
              <a:t>- inspect network</a:t>
            </a:r>
          </a:p>
          <a:p>
            <a:r>
              <a:rPr lang="en-US" dirty="0"/>
              <a:t>- embedded </a:t>
            </a:r>
            <a:r>
              <a:rPr lang="en-US" dirty="0" err="1"/>
              <a:t>dns</a:t>
            </a:r>
            <a:endParaRPr lang="en-US" dirty="0"/>
          </a:p>
          <a:p>
            <a:r>
              <a:rPr lang="en-US" dirty="0"/>
              <a:t>+ Docker file ~&gt; docker images</a:t>
            </a:r>
          </a:p>
          <a:p>
            <a:r>
              <a:rPr lang="en-US" dirty="0"/>
              <a:t>- Layered architecture (failure)</a:t>
            </a:r>
          </a:p>
          <a:p>
            <a:r>
              <a:rPr lang="en-US" dirty="0"/>
              <a:t>+ Docker compose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Kunernetes</a:t>
            </a:r>
            <a:endParaRPr lang="en-US" dirty="0"/>
          </a:p>
          <a:p>
            <a:r>
              <a:rPr lang="en-US" dirty="0"/>
              <a:t>+ K8S overview (suggest </a:t>
            </a:r>
            <a:r>
              <a:rPr lang="en-US" dirty="0" err="1"/>
              <a:t>ver</a:t>
            </a:r>
            <a:r>
              <a:rPr lang="en-US" dirty="0"/>
              <a:t> {microk8s, k3s };  {kind, </a:t>
            </a:r>
            <a:r>
              <a:rPr lang="en-US" dirty="0" err="1"/>
              <a:t>minikube</a:t>
            </a:r>
            <a:r>
              <a:rPr lang="en-US" dirty="0"/>
              <a:t>} - </a:t>
            </a:r>
            <a:r>
              <a:rPr lang="en-US" dirty="0" err="1"/>
              <a:t>gioi</a:t>
            </a:r>
            <a:r>
              <a:rPr lang="en-US" dirty="0"/>
              <a:t> </a:t>
            </a:r>
            <a:r>
              <a:rPr lang="en-US" dirty="0" err="1"/>
              <a:t>thieu</a:t>
            </a:r>
            <a:r>
              <a:rPr lang="en-US" dirty="0"/>
              <a:t>)</a:t>
            </a:r>
          </a:p>
          <a:p>
            <a:r>
              <a:rPr lang="en-US" dirty="0"/>
              <a:t>+ Deployment co ban</a:t>
            </a:r>
          </a:p>
          <a:p>
            <a:r>
              <a:rPr lang="en-US" dirty="0"/>
              <a:t>+ Expose service on K8S</a:t>
            </a:r>
          </a:p>
          <a:p>
            <a:r>
              <a:rPr lang="en-US" dirty="0"/>
              <a:t>+ Manage on K8S</a:t>
            </a:r>
          </a:p>
          <a:p>
            <a:r>
              <a:rPr lang="en-US" dirty="0"/>
              <a:t>+ Logging &amp; monitoring</a:t>
            </a:r>
          </a:p>
          <a:p>
            <a:r>
              <a:rPr lang="en-US" dirty="0"/>
              <a:t>+ Storage</a:t>
            </a:r>
          </a:p>
          <a:p>
            <a:r>
              <a:rPr lang="en-US" dirty="0"/>
              <a:t>+ Rolling update application</a:t>
            </a:r>
          </a:p>
          <a:p>
            <a:r>
              <a:rPr lang="en-US" dirty="0"/>
              <a:t>+ </a:t>
            </a:r>
            <a:r>
              <a:rPr lang="en-US" dirty="0" err="1"/>
              <a:t>Tich</a:t>
            </a:r>
            <a:r>
              <a:rPr lang="en-US" dirty="0"/>
              <a:t> hop </a:t>
            </a:r>
            <a:r>
              <a:rPr lang="en-US" dirty="0" err="1"/>
              <a:t>jenkins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Appendix</a:t>
            </a:r>
          </a:p>
          <a:p>
            <a:r>
              <a:rPr lang="en-US" dirty="0"/>
              <a:t>https://docs.docker.com/engine/swarm/how-swarm-mode-works/nodes/</a:t>
            </a:r>
          </a:p>
          <a:p>
            <a:endParaRPr lang="en-US" dirty="0"/>
          </a:p>
          <a:p>
            <a:r>
              <a:rPr lang="en-US" dirty="0"/>
              <a:t>https://cognitiveclass.ai/courses/docker-essentials/</a:t>
            </a:r>
          </a:p>
          <a:p>
            <a:endParaRPr lang="en-US" dirty="0"/>
          </a:p>
          <a:p>
            <a:r>
              <a:rPr lang="en-US" dirty="0"/>
              <a:t>https://dockerlabs.collabnix.com/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4713" cy="335121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+ Advanced concepts:</a:t>
            </a:r>
            <a:r>
              <a:rPr kumimoji="1" lang="ja-JP" altLang="en-US" dirty="0"/>
              <a:t> </a:t>
            </a: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Namespace – Organize Component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Ingress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 err="1"/>
              <a:t>Heml</a:t>
            </a:r>
            <a:r>
              <a:rPr kumimoji="1" lang="en-US" altLang="ja-JP" dirty="0"/>
              <a:t> – Package Manager 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Volumes – Persisting data in K8s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</a:t>
            </a:r>
            <a:r>
              <a:rPr kumimoji="1" lang="en-US" altLang="ja-JP" dirty="0" err="1"/>
              <a:t>StatefulSet</a:t>
            </a:r>
            <a:r>
              <a:rPr kumimoji="1" lang="en-US" altLang="ja-JP" dirty="0"/>
              <a:t> – Deploying Stateful apps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K8s Services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7576B-81D0-4568-B3CF-C3F7AD81B6E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7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Developed, deployed &amp; managed as one entity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pros: de phat </a:t>
            </a:r>
            <a:r>
              <a:rPr lang="en-US" dirty="0" err="1"/>
              <a:t>trien</a:t>
            </a:r>
            <a:r>
              <a:rPr lang="en-US" dirty="0"/>
              <a:t>, test, deploy</a:t>
            </a:r>
          </a:p>
          <a:p>
            <a:r>
              <a:rPr lang="en-US" dirty="0"/>
              <a:t>+ Each microservice runs as an independent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Communicate through synchronous protocols (HTTP) &amp; expose </a:t>
            </a:r>
            <a:r>
              <a:rPr lang="en-US" dirty="0" err="1"/>
              <a:t>RESTfull</a:t>
            </a:r>
            <a:r>
              <a:rPr lang="en-US" dirty="0"/>
              <a:t> API or AMQP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i="1" dirty="0"/>
              <a:t>Difficult </a:t>
            </a:r>
            <a:r>
              <a:rPr lang="en-US" i="0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i="0" dirty="0" err="1"/>
              <a:t>gia</a:t>
            </a:r>
            <a:r>
              <a:rPr lang="en-US" i="0" dirty="0"/>
              <a:t> </a:t>
            </a:r>
            <a:r>
              <a:rPr lang="en-US" i="0" dirty="0" err="1"/>
              <a:t>su</a:t>
            </a:r>
            <a:r>
              <a:rPr lang="en-US" i="0" dirty="0"/>
              <a:t> </a:t>
            </a:r>
            <a:r>
              <a:rPr lang="en-US" i="0" dirty="0" err="1"/>
              <a:t>khi</a:t>
            </a:r>
            <a:r>
              <a:rPr lang="en-US" i="0" dirty="0"/>
              <a:t> </a:t>
            </a:r>
            <a:r>
              <a:rPr lang="en-US" i="0" dirty="0" err="1"/>
              <a:t>thay</a:t>
            </a:r>
            <a:r>
              <a:rPr lang="en-US" i="0" dirty="0"/>
              <a:t> </a:t>
            </a:r>
            <a:r>
              <a:rPr lang="en-US" i="0" dirty="0" err="1"/>
              <a:t>doi</a:t>
            </a:r>
            <a:r>
              <a:rPr lang="en-US" i="0" dirty="0"/>
              <a:t>, can config (discuss) </a:t>
            </a:r>
            <a:r>
              <a:rPr lang="en-US" i="0" dirty="0" err="1"/>
              <a:t>lai</a:t>
            </a:r>
            <a:r>
              <a:rPr lang="en-US" i="0" dirty="0"/>
              <a:t> </a:t>
            </a:r>
            <a:r>
              <a:rPr lang="en-US" i="0" dirty="0" err="1"/>
              <a:t>toan</a:t>
            </a:r>
            <a:r>
              <a:rPr lang="en-US" i="0" dirty="0"/>
              <a:t> </a:t>
            </a:r>
            <a:r>
              <a:rPr lang="en-US" i="0" dirty="0" err="1"/>
              <a:t>bo</a:t>
            </a:r>
            <a:r>
              <a:rPr lang="en-US" i="0" dirty="0"/>
              <a:t> he thong de dam bao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thanh</a:t>
            </a:r>
            <a:r>
              <a:rPr lang="en-US" i="0" dirty="0"/>
              <a:t> phan lam </a:t>
            </a:r>
            <a:r>
              <a:rPr lang="en-US" i="0" dirty="0" err="1"/>
              <a:t>viec</a:t>
            </a:r>
            <a:r>
              <a:rPr lang="en-US" i="0" dirty="0"/>
              <a:t> </a:t>
            </a:r>
            <a:r>
              <a:rPr lang="en-US" i="0" dirty="0" err="1"/>
              <a:t>voi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i="0" dirty="0"/>
              <a:t>Doi </a:t>
            </a:r>
            <a:r>
              <a:rPr lang="en-US" i="0" dirty="0" err="1"/>
              <a:t>khi</a:t>
            </a:r>
            <a:r>
              <a:rPr lang="en-US" i="0" dirty="0"/>
              <a:t>, </a:t>
            </a:r>
            <a:r>
              <a:rPr lang="en-US" i="0" dirty="0" err="1"/>
              <a:t>cac</a:t>
            </a:r>
            <a:r>
              <a:rPr lang="en-US" i="0" dirty="0"/>
              <a:t> </a:t>
            </a:r>
            <a:r>
              <a:rPr lang="en-US" i="0" dirty="0" err="1"/>
              <a:t>ver</a:t>
            </a:r>
            <a:r>
              <a:rPr lang="en-US" i="0" dirty="0"/>
              <a:t> </a:t>
            </a:r>
            <a:r>
              <a:rPr lang="en-US" i="0" dirty="0" err="1"/>
              <a:t>cua</a:t>
            </a:r>
            <a:r>
              <a:rPr lang="en-US" i="0" dirty="0"/>
              <a:t> 1 library o </a:t>
            </a:r>
            <a:r>
              <a:rPr lang="en-US" i="0" dirty="0" err="1"/>
              <a:t>cac</a:t>
            </a:r>
            <a:r>
              <a:rPr lang="en-US" i="0" dirty="0"/>
              <a:t> components </a:t>
            </a:r>
            <a:r>
              <a:rPr lang="en-US" i="0" dirty="0" err="1"/>
              <a:t>khac</a:t>
            </a:r>
            <a:r>
              <a:rPr lang="en-US" i="0" dirty="0"/>
              <a:t> </a:t>
            </a:r>
            <a:r>
              <a:rPr lang="en-US" i="0" dirty="0" err="1"/>
              <a:t>nhau</a:t>
            </a:r>
            <a:endParaRPr lang="en-US" i="0" dirty="0"/>
          </a:p>
          <a:p>
            <a:pPr marL="0" indent="0">
              <a:buFontTx/>
              <a:buNone/>
            </a:pPr>
            <a:r>
              <a:rPr lang="en-US" i="0" dirty="0"/>
              <a:t>- The differences in the environments (dev &amp; deploy, env of a single production </a:t>
            </a:r>
            <a:r>
              <a:rPr lang="en-US" i="0" dirty="0" err="1"/>
              <a:t>machine’ll</a:t>
            </a:r>
            <a:r>
              <a:rPr lang="en-US" i="0" dirty="0"/>
              <a:t> change over time)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45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Containerized applications ~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Container technology: (Docker, </a:t>
            </a:r>
            <a:r>
              <a:rPr lang="en-US" dirty="0" err="1"/>
              <a:t>Podman</a:t>
            </a:r>
            <a:r>
              <a:rPr lang="en-US" dirty="0"/>
              <a:t>, Windows Hyper-V)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small independent apps like microservices -&gt; comprised of hundreds containers be managed by script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+ Features: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Always accessible by users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Load fast &amp; high response rates from the application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Unexpected problem: lost data or damage server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8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7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Thong tin </a:t>
            </a:r>
            <a:r>
              <a:rPr lang="en-US" dirty="0" err="1"/>
              <a:t>cac</a:t>
            </a:r>
            <a:r>
              <a:rPr lang="en-US" dirty="0"/>
              <a:t> components:</a:t>
            </a:r>
          </a:p>
          <a:p>
            <a:r>
              <a:rPr lang="en-US" dirty="0"/>
              <a:t>(1): you &amp; the other control plane components communicates with</a:t>
            </a:r>
          </a:p>
          <a:p>
            <a:r>
              <a:rPr lang="en-US" dirty="0"/>
              <a:t>(2):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apps (</a:t>
            </a:r>
            <a:r>
              <a:rPr lang="en-US" dirty="0" err="1"/>
              <a:t>giao</a:t>
            </a:r>
            <a:r>
              <a:rPr lang="en-US" dirty="0"/>
              <a:t> task </a:t>
            </a:r>
            <a:r>
              <a:rPr lang="en-US" dirty="0" err="1"/>
              <a:t>cho</a:t>
            </a:r>
            <a:r>
              <a:rPr lang="en-US" dirty="0"/>
              <a:t> node) &gt;&lt;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/>
              <a:t>(4):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(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chép</a:t>
            </a:r>
            <a:r>
              <a:rPr lang="en-US" dirty="0"/>
              <a:t> files,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…)</a:t>
            </a:r>
          </a:p>
          <a:p>
            <a:r>
              <a:rPr lang="en-US" dirty="0"/>
              <a:t>(5):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~ key-value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&amp; metadata </a:t>
            </a:r>
            <a:r>
              <a:rPr lang="en-US" dirty="0" err="1"/>
              <a:t>của</a:t>
            </a:r>
            <a:r>
              <a:rPr lang="en-US" dirty="0"/>
              <a:t> k8s </a:t>
            </a:r>
            <a:r>
              <a:rPr lang="en-US" b="1" dirty="0"/>
              <a:t>(</a:t>
            </a:r>
            <a:r>
              <a:rPr lang="en-US" b="1" dirty="0" err="1"/>
              <a:t>hãy</a:t>
            </a:r>
            <a:r>
              <a:rPr lang="en-US" b="1" dirty="0"/>
              <a:t> </a:t>
            </a:r>
            <a:r>
              <a:rPr lang="en-US" b="1" dirty="0" err="1"/>
              <a:t>nêu</a:t>
            </a:r>
            <a:r>
              <a:rPr lang="en-US" b="1" dirty="0"/>
              <a:t> </a:t>
            </a: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nó</a:t>
            </a:r>
            <a:r>
              <a:rPr lang="en-US" b="1" dirty="0"/>
              <a:t>)</a:t>
            </a:r>
          </a:p>
          <a:p>
            <a:r>
              <a:rPr lang="en-US" dirty="0"/>
              <a:t>+ CP co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node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nodes ~&gt;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4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</a:t>
            </a:r>
            <a:r>
              <a:rPr lang="en-US" dirty="0" err="1"/>
              <a:t>Kubelet</a:t>
            </a:r>
            <a:r>
              <a:rPr lang="en-US" dirty="0"/>
              <a:t>: talks to the API server &amp; manages containers on its node.</a:t>
            </a:r>
          </a:p>
          <a:p>
            <a:r>
              <a:rPr lang="en-US" dirty="0"/>
              <a:t>+ </a:t>
            </a:r>
            <a:r>
              <a:rPr lang="en-US" dirty="0" err="1"/>
              <a:t>kube</a:t>
            </a:r>
            <a:r>
              <a:rPr lang="en-US" dirty="0"/>
              <a:t>-proxy: load-balances network traffic between application components.</a:t>
            </a:r>
          </a:p>
          <a:p>
            <a:r>
              <a:rPr lang="en-US" dirty="0"/>
              <a:t>~&gt;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1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 (1)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 (2)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/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 (3)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ntn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app descriptor </a:t>
            </a:r>
            <a:r>
              <a:rPr lang="en-US" dirty="0" err="1"/>
              <a:t>gồm</a:t>
            </a:r>
            <a:r>
              <a:rPr lang="en-US" dirty="0"/>
              <a:t> 5 containers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49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Service discovery: k8s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expose/show 1 containers </a:t>
            </a:r>
            <a:r>
              <a:rPr lang="en-US" dirty="0" err="1"/>
              <a:t>thông</a:t>
            </a:r>
            <a:r>
              <a:rPr lang="en-US" dirty="0"/>
              <a:t> qua IP/DNS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&amp;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traffic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1 container </a:t>
            </a:r>
            <a:r>
              <a:rPr lang="en-US" dirty="0" err="1"/>
              <a:t>cao</a:t>
            </a:r>
            <a:r>
              <a:rPr lang="en-US" dirty="0"/>
              <a:t>, k8s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&amp;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mount 1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(local storages, public cloud providers …)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rollouts &amp; rollbacks: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tt</a:t>
            </a:r>
            <a:r>
              <a:rPr lang="en-US" dirty="0"/>
              <a:t> k8s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nodes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1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or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container (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resource).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: k8s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containers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or </a:t>
            </a:r>
            <a:r>
              <a:rPr lang="en-US" dirty="0" err="1"/>
              <a:t>xóa</a:t>
            </a:r>
            <a:r>
              <a:rPr lang="en-US" dirty="0"/>
              <a:t> containers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health check</a:t>
            </a:r>
          </a:p>
          <a:p>
            <a:pPr marL="0" indent="0">
              <a:buFontTx/>
              <a:buNone/>
            </a:pPr>
            <a:r>
              <a:rPr lang="en-US" dirty="0"/>
              <a:t>+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&amp;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: password, </a:t>
            </a:r>
            <a:r>
              <a:rPr lang="en-US" dirty="0" err="1"/>
              <a:t>Oauth</a:t>
            </a:r>
            <a:r>
              <a:rPr lang="en-US" dirty="0"/>
              <a:t> token &amp; SSH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82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consider a worker node (~ simple server/VM / container ): the smallest unit of Kubernetes ~ </a:t>
            </a:r>
            <a:r>
              <a:rPr lang="en-US" b="1" i="1" dirty="0"/>
              <a:t>pop</a:t>
            </a:r>
          </a:p>
          <a:p>
            <a:r>
              <a:rPr lang="en-US" b="1" i="1" dirty="0"/>
              <a:t>+ </a:t>
            </a:r>
            <a:r>
              <a:rPr lang="en-US" b="0" i="0" dirty="0"/>
              <a:t>g.su </a:t>
            </a:r>
            <a:r>
              <a:rPr lang="en-US" b="0" i="0" dirty="0" err="1"/>
              <a:t>khi</a:t>
            </a:r>
            <a:r>
              <a:rPr lang="en-US" b="0" i="0" dirty="0"/>
              <a:t> </a:t>
            </a:r>
            <a:r>
              <a:rPr lang="en-US" b="0" i="0" dirty="0" err="1"/>
              <a:t>db</a:t>
            </a:r>
            <a:r>
              <a:rPr lang="en-US" b="0" i="0" dirty="0"/>
              <a:t> bi mat -&gt; replace new </a:t>
            </a:r>
            <a:r>
              <a:rPr lang="en-US" b="0" i="0" dirty="0" err="1"/>
              <a:t>db</a:t>
            </a:r>
            <a:r>
              <a:rPr lang="en-US" b="0" i="0" dirty="0"/>
              <a:t> =&gt; re-connect pop with </a:t>
            </a:r>
            <a:r>
              <a:rPr lang="en-US" b="0" i="0" dirty="0" err="1"/>
              <a:t>db</a:t>
            </a:r>
            <a:endParaRPr lang="en-US" b="0" i="0" dirty="0"/>
          </a:p>
          <a:p>
            <a:pPr marL="171450" indent="-171450">
              <a:buFontTx/>
              <a:buChar char="-"/>
            </a:pPr>
            <a:r>
              <a:rPr lang="en-US" b="0" i="0" dirty="0"/>
              <a:t>Service ~ a static </a:t>
            </a:r>
            <a:r>
              <a:rPr lang="en-US" b="0" i="0" dirty="0" err="1"/>
              <a:t>ip</a:t>
            </a:r>
            <a:r>
              <a:rPr lang="en-US" b="0" i="0" dirty="0"/>
              <a:t> &amp; attached each Pod. Pop &amp; service not connect -&gt; if pop dies, service &amp; its </a:t>
            </a:r>
            <a:r>
              <a:rPr lang="en-US" b="0" i="0" dirty="0" err="1"/>
              <a:t>ip</a:t>
            </a:r>
            <a:r>
              <a:rPr lang="en-US" b="0" i="0" dirty="0"/>
              <a:t> will constant</a:t>
            </a:r>
          </a:p>
          <a:p>
            <a:pPr marL="171450" indent="-171450">
              <a:buFontTx/>
              <a:buChar char="-"/>
            </a:pPr>
            <a:r>
              <a:rPr lang="en-US" b="0" i="0" dirty="0"/>
              <a:t>App should be accessible through browser -&gt; pop use external service &amp; </a:t>
            </a:r>
            <a:r>
              <a:rPr lang="en-US" b="0" i="0" dirty="0" err="1"/>
              <a:t>db</a:t>
            </a:r>
            <a:r>
              <a:rPr lang="en-US" b="0" i="0" dirty="0"/>
              <a:t> use internal service</a:t>
            </a:r>
          </a:p>
          <a:p>
            <a:pPr marL="0" indent="0">
              <a:buFontTx/>
              <a:buNone/>
            </a:pPr>
            <a:r>
              <a:rPr lang="en-US" b="0" i="0" dirty="0"/>
              <a:t>+ neu lam </a:t>
            </a:r>
            <a:r>
              <a:rPr lang="en-US" b="0" i="0" dirty="0" err="1"/>
              <a:t>viec</a:t>
            </a:r>
            <a:r>
              <a:rPr lang="en-US" b="0" i="0" dirty="0"/>
              <a:t> </a:t>
            </a:r>
            <a:r>
              <a:rPr lang="en-US" b="0" i="0" dirty="0" err="1"/>
              <a:t>voi</a:t>
            </a:r>
            <a:r>
              <a:rPr lang="en-US" b="0" i="0" dirty="0"/>
              <a:t> </a:t>
            </a:r>
            <a:r>
              <a:rPr lang="en-US" b="0" i="0" dirty="0" err="1"/>
              <a:t>nhieu</a:t>
            </a:r>
            <a:r>
              <a:rPr lang="en-US" b="0" i="0" dirty="0"/>
              <a:t> containers ~&gt; </a:t>
            </a:r>
            <a:r>
              <a:rPr lang="en-US" b="0" i="0" dirty="0" err="1"/>
              <a:t>moi</a:t>
            </a:r>
            <a:r>
              <a:rPr lang="en-US" b="0" i="0" dirty="0"/>
              <a:t> container </a:t>
            </a:r>
            <a:r>
              <a:rPr lang="en-US" b="0" i="0" dirty="0" err="1"/>
              <a:t>giu</a:t>
            </a:r>
            <a:r>
              <a:rPr lang="en-US" b="0" i="0" dirty="0"/>
              <a:t> 1 </a:t>
            </a:r>
            <a:r>
              <a:rPr lang="en-US" b="0" i="0" dirty="0" err="1"/>
              <a:t>vai</a:t>
            </a:r>
            <a:r>
              <a:rPr lang="en-US" b="0" i="0" dirty="0"/>
              <a:t> </a:t>
            </a:r>
            <a:r>
              <a:rPr lang="en-US" b="0" i="0" dirty="0" err="1"/>
              <a:t>tro</a:t>
            </a:r>
            <a:r>
              <a:rPr lang="en-US" b="0" i="0" dirty="0"/>
              <a:t> (store data, updates files …)</a:t>
            </a:r>
          </a:p>
          <a:p>
            <a:pPr marL="0" indent="0">
              <a:buFontTx/>
              <a:buNone/>
            </a:pPr>
            <a:r>
              <a:rPr lang="en-US" b="0" i="0" dirty="0"/>
              <a:t>+ “Workload resources” ~&gt; pods (~ applications) run parallel</a:t>
            </a:r>
          </a:p>
          <a:p>
            <a:pPr marL="0" indent="0">
              <a:buFontTx/>
              <a:buNone/>
            </a:pPr>
            <a:r>
              <a:rPr lang="en-US" b="0" i="0" dirty="0"/>
              <a:t>+ Problem: </a:t>
            </a:r>
            <a:r>
              <a:rPr lang="en-US" b="0" i="0" dirty="0" err="1"/>
              <a:t>moi</a:t>
            </a:r>
            <a:r>
              <a:rPr lang="en-US" b="0" i="0" dirty="0"/>
              <a:t> </a:t>
            </a:r>
            <a:r>
              <a:rPr lang="en-US" b="0" i="0" dirty="0" err="1"/>
              <a:t>nhóm</a:t>
            </a:r>
            <a:r>
              <a:rPr lang="en-US" b="0" i="0" dirty="0"/>
              <a:t> </a:t>
            </a:r>
            <a:r>
              <a:rPr lang="en-US" b="0" i="0" dirty="0" err="1"/>
              <a:t>được</a:t>
            </a:r>
            <a:r>
              <a:rPr lang="en-US" b="0" i="0" dirty="0"/>
              <a:t> </a:t>
            </a:r>
            <a:r>
              <a:rPr lang="en-US" b="0" i="0" dirty="0" err="1"/>
              <a:t>gán</a:t>
            </a:r>
            <a:r>
              <a:rPr lang="en-US" b="0" i="0" dirty="0"/>
              <a:t> </a:t>
            </a:r>
            <a:r>
              <a:rPr lang="en-US" b="0" i="0" dirty="0" err="1"/>
              <a:t>bằng</a:t>
            </a:r>
            <a:r>
              <a:rPr lang="en-US" b="0" i="0" dirty="0"/>
              <a:t> 1 </a:t>
            </a:r>
            <a:r>
              <a:rPr lang="en-US" b="0" i="0" dirty="0" err="1"/>
              <a:t>địa</a:t>
            </a:r>
            <a:r>
              <a:rPr lang="en-US" b="0" i="0" dirty="0"/>
              <a:t> </a:t>
            </a:r>
            <a:r>
              <a:rPr lang="en-US" b="0" i="0" dirty="0" err="1"/>
              <a:t>chỉ</a:t>
            </a:r>
            <a:r>
              <a:rPr lang="en-US" b="0" i="0" dirty="0"/>
              <a:t> IP </a:t>
            </a:r>
            <a:r>
              <a:rPr lang="en-US" b="0" i="0" dirty="0" err="1"/>
              <a:t>nhưng</a:t>
            </a:r>
            <a:r>
              <a:rPr lang="en-US" b="0" i="0" dirty="0"/>
              <a:t> Pods </a:t>
            </a:r>
            <a:r>
              <a:rPr lang="en-US" b="0" i="0" dirty="0" err="1"/>
              <a:t>chỉ</a:t>
            </a:r>
            <a:r>
              <a:rPr lang="en-US" b="0" i="0" dirty="0"/>
              <a:t> </a:t>
            </a:r>
            <a:r>
              <a:rPr lang="en-US" b="0" i="0" dirty="0" err="1"/>
              <a:t>có</a:t>
            </a:r>
            <a:r>
              <a:rPr lang="en-US" b="0" i="0" dirty="0"/>
              <a:t> </a:t>
            </a:r>
            <a:r>
              <a:rPr lang="en-US" b="0" i="0" dirty="0" err="1"/>
              <a:t>tính</a:t>
            </a:r>
            <a:r>
              <a:rPr lang="en-US" b="0" i="0" dirty="0"/>
              <a:t> </a:t>
            </a:r>
            <a:r>
              <a:rPr lang="en-US" b="0" i="0" dirty="0" err="1"/>
              <a:t>tạm</a:t>
            </a:r>
            <a:r>
              <a:rPr lang="en-US" b="0" i="0" dirty="0"/>
              <a:t> </a:t>
            </a:r>
            <a:r>
              <a:rPr lang="en-US" b="0" i="0" dirty="0" err="1"/>
              <a:t>thời</a:t>
            </a:r>
            <a:r>
              <a:rPr lang="en-US" b="0" i="0" dirty="0"/>
              <a:t> ~&gt; </a:t>
            </a:r>
            <a:r>
              <a:rPr lang="en-US" b="0" i="0" dirty="0" err="1"/>
              <a:t>khi</a:t>
            </a:r>
            <a:r>
              <a:rPr lang="en-US" b="0" i="0" dirty="0"/>
              <a:t> </a:t>
            </a:r>
            <a:r>
              <a:rPr lang="en-US" b="0" i="0" dirty="0" err="1"/>
              <a:t>một</a:t>
            </a:r>
            <a:r>
              <a:rPr lang="en-US" b="0" i="0" dirty="0"/>
              <a:t> Pods </a:t>
            </a:r>
            <a:r>
              <a:rPr lang="en-US" b="0" i="0" dirty="0" err="1"/>
              <a:t>chết</a:t>
            </a:r>
            <a:r>
              <a:rPr lang="en-US" b="0" i="0" dirty="0"/>
              <a:t>/</a:t>
            </a:r>
            <a:r>
              <a:rPr lang="en-US" b="0" i="0" dirty="0" err="1"/>
              <a:t>thay</a:t>
            </a:r>
            <a:r>
              <a:rPr lang="en-US" b="0" i="0" dirty="0"/>
              <a:t> </a:t>
            </a:r>
            <a:r>
              <a:rPr lang="en-US" b="0" i="0" dirty="0" err="1"/>
              <a:t>thế</a:t>
            </a:r>
            <a:r>
              <a:rPr lang="en-US" b="0" i="0" dirty="0"/>
              <a:t> </a:t>
            </a:r>
            <a:r>
              <a:rPr lang="en-US" b="0" i="0" dirty="0" err="1"/>
              <a:t>làm</a:t>
            </a:r>
            <a:r>
              <a:rPr lang="en-US" b="0" i="0" dirty="0"/>
              <a:t> </a:t>
            </a:r>
            <a:r>
              <a:rPr lang="en-US" b="0" i="0" dirty="0" err="1"/>
              <a:t>thế</a:t>
            </a:r>
            <a:r>
              <a:rPr lang="en-US" b="0" i="0" dirty="0"/>
              <a:t> </a:t>
            </a:r>
            <a:r>
              <a:rPr lang="en-US" b="0" i="0" dirty="0" err="1"/>
              <a:t>nào</a:t>
            </a:r>
            <a:r>
              <a:rPr lang="en-US" b="0" i="0" dirty="0"/>
              <a:t> </a:t>
            </a:r>
            <a:r>
              <a:rPr lang="en-US" b="0" i="0" dirty="0" err="1"/>
              <a:t>để</a:t>
            </a:r>
            <a:r>
              <a:rPr lang="en-US" b="0" i="0" dirty="0"/>
              <a:t> </a:t>
            </a:r>
            <a:r>
              <a:rPr lang="en-US" b="0" i="0" dirty="0" err="1"/>
              <a:t>giữ</a:t>
            </a:r>
            <a:r>
              <a:rPr lang="en-US" b="0" i="0" dirty="0"/>
              <a:t> </a:t>
            </a:r>
            <a:r>
              <a:rPr lang="en-US" b="0" i="0" dirty="0" err="1"/>
              <a:t>kết</a:t>
            </a:r>
            <a:r>
              <a:rPr lang="en-US" b="0" i="0" dirty="0"/>
              <a:t> </a:t>
            </a:r>
            <a:r>
              <a:rPr lang="en-US" b="0" i="0" dirty="0" err="1"/>
              <a:t>nối</a:t>
            </a:r>
            <a:r>
              <a:rPr lang="en-US" b="0" i="0" dirty="0"/>
              <a:t> </a:t>
            </a:r>
            <a:r>
              <a:rPr lang="en-US" b="0" i="0" dirty="0" err="1"/>
              <a:t>như</a:t>
            </a:r>
            <a:r>
              <a:rPr lang="en-US" b="0" i="0" dirty="0"/>
              <a:t> </a:t>
            </a:r>
            <a:r>
              <a:rPr lang="en-US" b="0" i="0" dirty="0" err="1"/>
              <a:t>lúc</a:t>
            </a:r>
            <a:r>
              <a:rPr lang="en-US" b="0" i="0" dirty="0"/>
              <a:t> </a:t>
            </a:r>
            <a:r>
              <a:rPr lang="en-US" b="0" i="0" dirty="0" err="1"/>
              <a:t>đầu</a:t>
            </a:r>
            <a:r>
              <a:rPr lang="en-US" b="0" i="0" dirty="0"/>
              <a:t> ?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6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</a:p>
          <a:p>
            <a:pPr marL="0" indent="0">
              <a:buFontTx/>
              <a:buNone/>
            </a:pPr>
            <a:r>
              <a:rPr lang="en-US" dirty="0"/>
              <a:t>- Problem: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Pods </a:t>
            </a:r>
            <a:r>
              <a:rPr lang="en-US" dirty="0" err="1"/>
              <a:t>có</a:t>
            </a:r>
            <a:r>
              <a:rPr lang="en-US" dirty="0"/>
              <a:t> 1 IP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x.ra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1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Khi </a:t>
            </a:r>
            <a:r>
              <a:rPr lang="en-US" dirty="0" err="1"/>
              <a:t>đó</a:t>
            </a:r>
            <a:r>
              <a:rPr lang="en-US" dirty="0"/>
              <a:t>, 1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Pods (~ backend)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tập</a:t>
            </a:r>
            <a:r>
              <a:rPr lang="en-US" dirty="0"/>
              <a:t> Pods </a:t>
            </a:r>
            <a:r>
              <a:rPr lang="en-US" dirty="0" err="1"/>
              <a:t>khác</a:t>
            </a:r>
            <a:r>
              <a:rPr lang="en-US" dirty="0"/>
              <a:t> (~ front end).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?</a:t>
            </a:r>
          </a:p>
          <a:p>
            <a:pPr marL="171450" indent="-171450">
              <a:buFontTx/>
              <a:buChar char="-"/>
            </a:pPr>
            <a:r>
              <a:rPr lang="en-US" dirty="0"/>
              <a:t>Pods ~ nonpermanent resources (created &amp; destroyed dynamically)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 balancing: 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chạy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04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dung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HTTP &amp; HTTPS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6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3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Motivation: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minikube</a:t>
            </a:r>
            <a:r>
              <a:rPr lang="en-US" dirty="0"/>
              <a:t>, </a:t>
            </a:r>
            <a:r>
              <a:rPr lang="en-US" dirty="0" err="1"/>
              <a:t>kubectl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node cluster </a:t>
            </a:r>
            <a:r>
              <a:rPr lang="en-US" dirty="0" err="1"/>
              <a:t>đó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master processes -&gt; API server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: UI,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en-US" dirty="0" err="1"/>
              <a:t>kubectl</a:t>
            </a:r>
            <a:r>
              <a:rPr lang="en-US" dirty="0"/>
              <a:t> (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6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+ Pods communicate with other each using a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91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5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container ~ virtual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6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+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0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3BB4-2FAC-4E75-8091-AC9063D1D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5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47-22DB-40B7-A1BE-7DB8EBAB6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588DE-3671-4E40-8758-B2D69DEC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E4F9-7A30-4A83-840F-B3CFD43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58B29-9A52-4248-B437-18F6ADD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0E8F-8EE6-4DE2-88AB-F17C2B67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6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7C8-E730-4A0C-9BDC-4EE20AE3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48576-9104-48C2-9E3D-40797FB37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6C59-B502-4ED0-8B58-97E122FE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9EBF-F82A-47B2-ACAF-8BCDCC10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C854-F35C-4B76-846E-3B870908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DF368-7708-4DC9-A239-ACD581E20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B3B9-0F36-4D04-A94B-961A1BFE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7297-2E18-4515-8F2A-82365B4F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AB03-70F8-4DCA-84AF-728C0A96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C121-8EF6-495D-AB5C-22316908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28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AF3C49A-560E-874A-8A71-FC5A9AB45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0000" y="0"/>
            <a:ext cx="2032000" cy="6858000"/>
          </a:xfrm>
          <a:prstGeom prst="rect">
            <a:avLst/>
          </a:prstGeom>
        </p:spPr>
      </p:pic>
      <p:sp>
        <p:nvSpPr>
          <p:cNvPr id="19" name="テキスト プレースホルダー 1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1320800" y="1259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 hasCustomPrompt="1"/>
          </p:nvPr>
        </p:nvSpPr>
        <p:spPr>
          <a:xfrm>
            <a:off x="463659" y="409459"/>
            <a:ext cx="9315477" cy="396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ja-JP" altLang="en-US" sz="2400" b="1" smtClean="0">
                <a:solidFill>
                  <a:schemeClr val="tx1"/>
                </a:solidFill>
                <a:latin typeface="+mj-lt"/>
                <a:ea typeface="Toshiba Sans CN Regular" panose="020B0500000000000000" pitchFamily="34" charset="-128"/>
                <a:cs typeface="Toshiba Sans Medium" panose="020B0603030403020204" pitchFamily="34" charset="0"/>
              </a:defRPr>
            </a:lvl1pPr>
          </a:lstStyle>
          <a:p>
            <a:pPr lvl="0"/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0" name="テキスト プレースホルダー 1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94519" y="1171537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1" name="テキスト プレースホルダー 1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320800" y="2324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2" name="テキスト プレースホルダー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94519" y="2235449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1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320800" y="33901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4" name="テキスト プレースホルダー 13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94519" y="3299361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5" name="テキスト プレースホルダー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320800" y="4455689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7" name="テキスト プレースホルダー 1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94519" y="4363273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8" name="テキスト プレースホルダー 1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320800" y="5521188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defTabSz="914228">
              <a:lnSpc>
                <a:spcPct val="100000"/>
              </a:lnSpc>
              <a:spcBef>
                <a:spcPts val="0"/>
              </a:spcBef>
              <a:tabLst>
                <a:tab pos="1610933" algn="l"/>
              </a:tabLst>
              <a:defRPr lang="ja-JP" altLang="en-US" sz="3200" dirty="0" smtClean="0"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</a:lstStyle>
          <a:p>
            <a:pPr marL="10658" lvl="0" defTabSz="914228">
              <a:tabLst>
                <a:tab pos="1610933" algn="l"/>
              </a:tabLst>
            </a:pPr>
            <a:r>
              <a:rPr lang="en-US" altLang="ja-JP" dirty="0"/>
              <a:t>Format for master text</a:t>
            </a:r>
            <a:endParaRPr kumimoji="1" lang="ja-JP" altLang="en-US" dirty="0"/>
          </a:p>
        </p:txBody>
      </p:sp>
      <p:sp>
        <p:nvSpPr>
          <p:cNvPr id="39" name="テキスト プレースホルダー 1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94519" y="542718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>
              <a:lnSpc>
                <a:spcPct val="100000"/>
              </a:lnSpc>
              <a:spcBef>
                <a:spcPts val="0"/>
              </a:spcBef>
              <a:defRPr lang="ja-JP" altLang="en-US" sz="40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</a:lstStyle>
          <a:p>
            <a:pPr marL="10658" lvl="0" defTabSz="914228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6" name="フッター プレースホルダー 3"/>
          <p:cNvSpPr txBox="1">
            <a:spLocks/>
          </p:cNvSpPr>
          <p:nvPr userDrawn="1"/>
        </p:nvSpPr>
        <p:spPr bwMode="auto">
          <a:xfrm>
            <a:off x="8959670" y="6557529"/>
            <a:ext cx="265457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24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24418" y="2615166"/>
            <a:ext cx="7283865" cy="365577"/>
          </a:xfrm>
          <a:prstGeom prst="rect">
            <a:avLst/>
          </a:prstGeom>
        </p:spPr>
        <p:txBody>
          <a:bodyPr vert="horz" wrap="square" lIns="0" tIns="0" rIns="108000" bIns="0" rtlCol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lang="ja-JP" altLang="en-US" sz="2400" smtClean="0">
                <a:latin typeface="+mj-lt"/>
                <a:ea typeface="+mn-ea"/>
                <a:cs typeface="Toshiba Sans" panose="020B0503030403020204" pitchFamily="34" charset="0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r>
              <a:rPr lang="en-US" altLang="ja-JP" dirty="0"/>
              <a:t>Format for master subtitle</a:t>
            </a:r>
            <a:endParaRPr lang="ja-JP" altLang="en-US" dirty="0"/>
          </a:p>
        </p:txBody>
      </p:sp>
      <p:sp>
        <p:nvSpPr>
          <p:cNvPr id="17" name="タイトル 4"/>
          <p:cNvSpPr>
            <a:spLocks noGrp="1"/>
          </p:cNvSpPr>
          <p:nvPr>
            <p:ph type="title" hasCustomPrompt="1"/>
          </p:nvPr>
        </p:nvSpPr>
        <p:spPr>
          <a:xfrm>
            <a:off x="624417" y="3024000"/>
            <a:ext cx="728386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ja-JP" altLang="en-US" sz="3600" b="1" smtClean="0">
                <a:latin typeface="+mj-lt"/>
                <a:ea typeface="+mj-ea"/>
                <a:cs typeface="Toshiba Sans Medium" panose="020B0603030403020204" pitchFamily="34" charset="0"/>
              </a:defRPr>
            </a:lvl1pPr>
          </a:lstStyle>
          <a:p>
            <a:pPr marL="10658" lvl="0" indent="0" defTabSz="914228">
              <a:lnSpc>
                <a:spcPct val="100000"/>
              </a:lnSpc>
              <a:spcBef>
                <a:spcPts val="0"/>
              </a:spcBef>
              <a:buFont typeface="Wingdings" charset="2"/>
              <a:tabLst>
                <a:tab pos="3929013" algn="l"/>
              </a:tabLst>
            </a:pPr>
            <a:r>
              <a:rPr lang="en-US" altLang="ja-JP" dirty="0"/>
              <a:t>Format for master title</a:t>
            </a:r>
            <a:endParaRPr kumimoji="1" lang="ja-JP" altLang="en-US" dirty="0"/>
          </a:p>
        </p:txBody>
      </p:sp>
      <p:sp>
        <p:nvSpPr>
          <p:cNvPr id="12" name="テキスト プレースホルダー 3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-1" y="5652000"/>
            <a:ext cx="7045125" cy="1191362"/>
          </a:xfrm>
          <a:prstGeom prst="rect">
            <a:avLst/>
          </a:prstGeom>
        </p:spPr>
        <p:txBody>
          <a:bodyPr wrap="square" lIns="468000" tIns="0" rIns="0" bIns="936000" anchor="b" anchorCtr="0">
            <a:sp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600">
                <a:latin typeface="+mn-lt"/>
                <a:ea typeface="Toshiba Sans CN Medium" panose="020B0600000000000000" pitchFamily="34" charset="-128"/>
              </a:defRPr>
            </a:lvl1pPr>
            <a:lvl2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600"/>
            </a:lvl2pPr>
            <a:lvl3pPr marL="0" indent="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" y="162990"/>
            <a:ext cx="3357893" cy="86345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4728" y="0"/>
            <a:ext cx="4027272" cy="6858000"/>
          </a:xfrm>
          <a:prstGeom prst="rect">
            <a:avLst/>
          </a:prstGeom>
        </p:spPr>
      </p:pic>
      <p:sp>
        <p:nvSpPr>
          <p:cNvPr id="10" name="フッター プレースホルダー 3"/>
          <p:cNvSpPr txBox="1">
            <a:spLocks/>
          </p:cNvSpPr>
          <p:nvPr userDrawn="1"/>
        </p:nvSpPr>
        <p:spPr bwMode="auto">
          <a:xfrm>
            <a:off x="8647975" y="6557530"/>
            <a:ext cx="279884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© 2018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+mn-ea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88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80440"/>
          </a:xfrm>
          <a:prstGeom prst="rect">
            <a:avLst/>
          </a:prstGeom>
        </p:spPr>
      </p:pic>
      <p:sp>
        <p:nvSpPr>
          <p:cNvPr id="1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491648" y="1078959"/>
            <a:ext cx="11297874" cy="468000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defRPr>
                <a:latin typeface="+mn-lt"/>
                <a:ea typeface="Toshiba Sans CN Medium" panose="020B0600000000000000" pitchFamily="34" charset="-128"/>
              </a:defRPr>
            </a:lvl1pPr>
          </a:lstStyle>
          <a:p>
            <a:r>
              <a:rPr lang="en-US" altLang="ja-JP" dirty="0"/>
              <a:t>Format for master</a:t>
            </a:r>
            <a:endParaRPr kumimoji="1" lang="ja-JP" altLang="en-US" dirty="0"/>
          </a:p>
        </p:txBody>
      </p:sp>
      <p:sp>
        <p:nvSpPr>
          <p:cNvPr id="7" name="タイトル 3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1445765" cy="749165"/>
          </a:xfrm>
          <a:prstGeom prst="rect">
            <a:avLst/>
          </a:prstGeom>
        </p:spPr>
        <p:txBody>
          <a:bodyPr lIns="468000" rIns="0" anchor="b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  <a:defRPr kumimoji="1" lang="ja-JP" altLang="en-US" sz="2600" b="1" kern="1200" dirty="0">
                <a:solidFill>
                  <a:schemeClr val="tx1"/>
                </a:solidFill>
                <a:latin typeface="+mj-lt"/>
                <a:ea typeface="Toshiba Sans CN Medium" panose="020B0600000000000000" pitchFamily="34" charset="-128"/>
                <a:cs typeface="+mn-cs"/>
              </a:defRPr>
            </a:lvl1pPr>
          </a:lstStyle>
          <a:p>
            <a:pPr marL="171450" lvl="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charset="2"/>
              <a:buNone/>
            </a:pPr>
            <a:r>
              <a:rPr lang="en-US" altLang="ja-JP" dirty="0"/>
              <a:t>Format for master title</a:t>
            </a:r>
          </a:p>
        </p:txBody>
      </p:sp>
      <p:sp>
        <p:nvSpPr>
          <p:cNvPr id="10" name="スライド番号プレースホルダー 2"/>
          <p:cNvSpPr txBox="1">
            <a:spLocks/>
          </p:cNvSpPr>
          <p:nvPr userDrawn="1"/>
        </p:nvSpPr>
        <p:spPr>
          <a:xfrm>
            <a:off x="11638340" y="6430902"/>
            <a:ext cx="41698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ja-JP"/>
            </a:defPPr>
            <a:lvl1pPr marL="0" algn="r" defTabSz="914228" rtl="0" eaLnBrk="1" latinLnBrk="0" hangingPunct="1">
              <a:defRPr kumimoji="0" lang="ja-JP" altLang="en-US" sz="1100" kern="1200" smtClean="0">
                <a:solidFill>
                  <a:srgbClr val="000000"/>
                </a:solidFill>
                <a:latin typeface="+mj-lt"/>
                <a:ea typeface="Meiryo UI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tabLst>
                <a:tab pos="568218" algn="ctr"/>
                <a:tab pos="857089" algn="l"/>
                <a:tab pos="1088820" algn="l"/>
              </a:tabLst>
            </a:pPr>
            <a:fld id="{C0A530F1-D8C6-4A93-9917-2C1FE34DC798}" type="slidenum">
              <a:rPr lang="en-US" altLang="ja-JP" smtClean="0">
                <a:latin typeface="+mn-lt"/>
                <a:ea typeface="+mn-ea"/>
              </a:rPr>
              <a:pPr eaLnBrk="0" hangingPunct="0">
                <a:tabLst>
                  <a:tab pos="568218" algn="ctr"/>
                  <a:tab pos="857089" algn="l"/>
                  <a:tab pos="1088820" algn="l"/>
                </a:tabLst>
              </a:pPr>
              <a:t>‹#›</a:t>
            </a:fld>
            <a:endParaRPr lang="en-US" altLang="ja-JP" dirty="0">
              <a:latin typeface="+mn-lt"/>
              <a:ea typeface="+mn-ea"/>
            </a:endParaRPr>
          </a:p>
        </p:txBody>
      </p:sp>
      <p:sp>
        <p:nvSpPr>
          <p:cNvPr id="9" name="フッター プレースホルダー 3"/>
          <p:cNvSpPr txBox="1">
            <a:spLocks/>
          </p:cNvSpPr>
          <p:nvPr userDrawn="1"/>
        </p:nvSpPr>
        <p:spPr bwMode="auto">
          <a:xfrm>
            <a:off x="9058002" y="6557529"/>
            <a:ext cx="265457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ja-JP"/>
            </a:defPPr>
            <a:lvl1pPr marL="0" algn="l" defTabSz="914228" rtl="0" eaLnBrk="1" latinLnBrk="0" hangingPunct="1">
              <a:defRPr kumimoji="0" lang="en-US" altLang="ja-JP" sz="1100" kern="1200" smtClean="0">
                <a:solidFill>
                  <a:srgbClr val="000000"/>
                </a:solidFill>
                <a:latin typeface="Segoe UI"/>
                <a:ea typeface="Segoe UI" pitchFamily="34" charset="0"/>
                <a:cs typeface="Segoe UI" pitchFamily="34" charset="0"/>
              </a:defRPr>
            </a:lvl1pPr>
            <a:lvl2pPr marL="45711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42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56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70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84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98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13" algn="l" defTabSz="914228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0" lang="en-US" altLang="ja-JP" sz="800" kern="120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© 2022 Toshiba Software Development (Vietnam) Co.,</a:t>
            </a:r>
            <a:r>
              <a:rPr kumimoji="0" lang="en-US" altLang="ja-JP" sz="800" kern="1200" baseline="0" dirty="0">
                <a:solidFill>
                  <a:srgbClr val="000000"/>
                </a:solidFill>
                <a:effectLst/>
                <a:latin typeface="+mn-ea"/>
                <a:ea typeface="Segoe UI" pitchFamily="34" charset="0"/>
                <a:cs typeface="Segoe UI" pitchFamily="34" charset="0"/>
              </a:rPr>
              <a:t> Ltd.</a:t>
            </a:r>
            <a:endParaRPr kumimoji="0" lang="ja-JP" altLang="ja-JP" sz="800" kern="1200" dirty="0">
              <a:solidFill>
                <a:srgbClr val="000000"/>
              </a:solidFill>
              <a:effectLst/>
              <a:latin typeface="+mn-e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2B82-B550-4DBE-A2E9-878EE143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CBC1-DF9C-4B8E-A9E5-A02F3891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2536-F76D-4BF6-8D22-6E577453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2112-01DE-4FA5-B4F1-43ED70B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1577-F995-4783-B877-50D3CF84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17DA-2E51-482B-A4D6-A7C5D88B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47FD-626E-4EB6-BD2B-E58E841F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EC32A-AE40-4062-A3E6-4DC63031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26EB1-A406-4871-93C7-B6139EE7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836-B0B4-4404-BE35-475CAA9A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5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2C0A-34A1-4D60-89FE-DE28CB0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3954C-CF47-438E-955B-803FF03F7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0BB64-3EF3-4184-90A4-279FE977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21F6E-C902-4370-947F-6E21B653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010A-CC31-4652-9673-1AFC4216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ECAE-3328-455D-90B2-CD0282BE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7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111D-D214-44D3-85A3-19586825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1C8F9-28DA-4F7C-AAD0-C0D1349F3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B07E-BC20-492C-8675-E4B8B1800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D6A9F-93E1-4A64-A901-E680B242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40AA0-D9DE-44E9-80F5-55B25761C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72325-D575-4587-96B1-82DF5F0A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D027D-77E5-46B4-BE69-3279542B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3C423-22FB-47AB-9928-9671B387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14C1-3B2D-4A03-8B53-99917A71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C8F78-8935-40DA-B59D-69F8267B4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41A21-FD71-4995-ADFF-D87A2CF0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90E9-A2F5-464B-B995-BFF84D0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1AC11-EFC3-45AC-A69A-075CD75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343C0-750A-4FC3-B056-3CEF5FA3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2AB9-EC0E-4C91-861E-F3E3C8F5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1781-6878-4096-9410-B53A47BE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FB-E50D-4991-8466-5A7D5FCE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6ED1-49E4-4631-9718-D8E5DCF59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DC2F-FF3F-4D90-835F-070C337C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DFCF8-D461-4F8E-8E15-DAB5C28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211E-B182-412C-B7E6-89E23E93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72F4-C5D9-4F92-A878-1DC54F3F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F4A08B-500B-42D9-8A29-9D68A2F9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E8AE2-C70C-49F9-86D2-7A4C88B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C9BE-CBAC-4C0E-B06D-26BD9526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382B-0B1A-41E9-ADE1-F1F881ED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3B5C-D2DD-4187-99C5-30A0FFECF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40A63-38B3-48D3-A538-E37F008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4C7A-5108-4A63-898A-62A319C7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0C67-4B62-4780-99E4-FAA062836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76F8-185E-46E6-8453-3E7FA5905E5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F8052-6870-4FEA-B813-1F54D7536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405E-4C0C-4187-8258-49802C8DC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3469-B835-4BA2-8AD0-CD43A57B9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ourcerer.io/docker-image-in-production-1gb-or-100mb-a455ed5eb46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ocs.semaphoreci.com/ci-cd-environment/docker-layer-cach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swarm/key-concept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G"/><Relationship Id="rId4" Type="http://schemas.openxmlformats.org/officeDocument/2006/relationships/hyperlink" Target="https://medium.com/tech-tajawal/create-cluster-using-docker-swarm-94d7b2a10c43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xuanthulab.net/chia-se-du-lieu-giua-docker-host-va-container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tKef83kmUA&amp;list=PL0hSJrxggIQoKLETBSmgbbvE4FO_eEgo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training.play-with-docker.com/" TargetMode="External"/><Relationship Id="rId4" Type="http://schemas.openxmlformats.org/officeDocument/2006/relationships/hyperlink" Target="https://devopsz.com/docker-101-part-1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veritis.com/services/kubernete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ntik.com/blog/kubernetes-networking-101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kubernetes.io/docs/concepts/services-networking/service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f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860" y="2889000"/>
            <a:ext cx="7584094" cy="540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kumimoji="1" lang="en-US" altLang="ja-JP" dirty="0"/>
              <a:t>Container Solution: Docker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78663-1221-4BE2-9C8E-7BA28634CD46}"/>
              </a:ext>
            </a:extLst>
          </p:cNvPr>
          <p:cNvSpPr txBox="1"/>
          <p:nvPr/>
        </p:nvSpPr>
        <p:spPr>
          <a:xfrm>
            <a:off x="0" y="6370897"/>
            <a:ext cx="87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ja-JP" dirty="0">
                <a:latin typeface="+mn-lt"/>
              </a:rPr>
              <a:t>2022.04.01 - Toshiba Software Development (Vietnam) </a:t>
            </a:r>
            <a:r>
              <a:rPr lang="en-US" altLang="ja-JP" dirty="0">
                <a:latin typeface="+mn-ea"/>
              </a:rPr>
              <a:t>Co.,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9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84098" y="4160305"/>
            <a:ext cx="332495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Registry</a:t>
            </a:r>
            <a:r>
              <a:rPr lang="en-US" dirty="0"/>
              <a:t>: Stores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5598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5DE96-7BDB-41DF-850F-8BFEF714D9AF}"/>
              </a:ext>
            </a:extLst>
          </p:cNvPr>
          <p:cNvSpPr txBox="1"/>
          <p:nvPr/>
        </p:nvSpPr>
        <p:spPr>
          <a:xfrm>
            <a:off x="163285" y="3967256"/>
            <a:ext cx="356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runnable instance of an image </a:t>
            </a:r>
          </a:p>
          <a:p>
            <a:r>
              <a:rPr lang="en-US" dirty="0"/>
              <a:t>(a run-time environment)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Like a box, it contains an application in it.</a:t>
            </a:r>
          </a:p>
        </p:txBody>
      </p:sp>
    </p:spTree>
    <p:extLst>
      <p:ext uri="{BB962C8B-B14F-4D97-AF65-F5344CB8AC3E}">
        <p14:creationId xmlns:p14="http://schemas.microsoft.com/office/powerpoint/2010/main" val="22278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99019-E8BC-42B9-BE6D-7E5958EBD3AB}"/>
              </a:ext>
            </a:extLst>
          </p:cNvPr>
          <p:cNvSpPr txBox="1"/>
          <p:nvPr/>
        </p:nvSpPr>
        <p:spPr>
          <a:xfrm>
            <a:off x="8392885" y="3864429"/>
            <a:ext cx="35635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read-only template with instructions for creating docker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order to build own image, we can create </a:t>
            </a:r>
            <a:r>
              <a:rPr lang="en-US" i="1" dirty="0" err="1"/>
              <a:t>Dockerfile</a:t>
            </a:r>
            <a:r>
              <a:rPr lang="en-US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5DE96-7BDB-41DF-850F-8BFEF714D9AF}"/>
              </a:ext>
            </a:extLst>
          </p:cNvPr>
          <p:cNvSpPr txBox="1"/>
          <p:nvPr/>
        </p:nvSpPr>
        <p:spPr>
          <a:xfrm>
            <a:off x="163285" y="3967256"/>
            <a:ext cx="35635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Container: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runnable instance of an image </a:t>
            </a:r>
          </a:p>
          <a:p>
            <a:r>
              <a:rPr lang="en-US" dirty="0"/>
              <a:t>(a run-time environment)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Like a box, it contains an application in it.</a:t>
            </a:r>
          </a:p>
        </p:txBody>
      </p:sp>
    </p:spTree>
    <p:extLst>
      <p:ext uri="{BB962C8B-B14F-4D97-AF65-F5344CB8AC3E}">
        <p14:creationId xmlns:p14="http://schemas.microsoft.com/office/powerpoint/2010/main" val="130276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Docker architecture (6)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https://nordicapis.com/api-driven-devops-spotlight-on-docker/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F4FDD-FFAF-4919-9B80-0ECF6B93D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64" y="916919"/>
            <a:ext cx="8753272" cy="53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1AE8FB-BBD2-4CFE-AD73-77C5C0A5F04A}"/>
              </a:ext>
            </a:extLst>
          </p:cNvPr>
          <p:cNvSpPr/>
          <p:nvPr/>
        </p:nvSpPr>
        <p:spPr>
          <a:xfrm>
            <a:off x="224247" y="2954299"/>
            <a:ext cx="2478505" cy="9494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D16027-ABA3-4F3B-9C6D-B35DAC0DDF7B}"/>
              </a:ext>
            </a:extLst>
          </p:cNvPr>
          <p:cNvSpPr/>
          <p:nvPr/>
        </p:nvSpPr>
        <p:spPr>
          <a:xfrm>
            <a:off x="442638" y="2728300"/>
            <a:ext cx="878306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1355BC-4944-48AB-876B-0763339EEB4F}"/>
              </a:ext>
            </a:extLst>
          </p:cNvPr>
          <p:cNvSpPr/>
          <p:nvPr/>
        </p:nvSpPr>
        <p:spPr>
          <a:xfrm>
            <a:off x="3619671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6F5165-4D84-4CD3-A54B-F2E45B96A942}"/>
              </a:ext>
            </a:extLst>
          </p:cNvPr>
          <p:cNvSpPr/>
          <p:nvPr/>
        </p:nvSpPr>
        <p:spPr>
          <a:xfrm>
            <a:off x="3986772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host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8D1B04-FBCA-43B3-826E-018EFBBD869F}"/>
              </a:ext>
            </a:extLst>
          </p:cNvPr>
          <p:cNvSpPr/>
          <p:nvPr/>
        </p:nvSpPr>
        <p:spPr>
          <a:xfrm>
            <a:off x="8249995" y="1532476"/>
            <a:ext cx="3717758" cy="37194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B04FFA-A23F-4D26-91D9-BC8D2D0D7A7E}"/>
              </a:ext>
            </a:extLst>
          </p:cNvPr>
          <p:cNvSpPr/>
          <p:nvPr/>
        </p:nvSpPr>
        <p:spPr>
          <a:xfrm>
            <a:off x="8617096" y="1391305"/>
            <a:ext cx="1447800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D811FA-2212-4852-B652-9B1235034917}"/>
              </a:ext>
            </a:extLst>
          </p:cNvPr>
          <p:cNvSpPr/>
          <p:nvPr/>
        </p:nvSpPr>
        <p:spPr>
          <a:xfrm>
            <a:off x="330344" y="3279151"/>
            <a:ext cx="228050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$ docker run ubuntu:18.04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1E66C2-B84F-42D8-9150-E57E7E10D6CA}"/>
              </a:ext>
            </a:extLst>
          </p:cNvPr>
          <p:cNvSpPr/>
          <p:nvPr/>
        </p:nvSpPr>
        <p:spPr>
          <a:xfrm>
            <a:off x="4129300" y="1930966"/>
            <a:ext cx="2610543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daemon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C57A2D-0B40-4480-9AA2-CD97A265C677}"/>
              </a:ext>
            </a:extLst>
          </p:cNvPr>
          <p:cNvSpPr/>
          <p:nvPr/>
        </p:nvSpPr>
        <p:spPr>
          <a:xfrm>
            <a:off x="3986772" y="2728300"/>
            <a:ext cx="1234933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751FFD-5841-4D20-A4DC-1086E5DB4FC6}"/>
              </a:ext>
            </a:extLst>
          </p:cNvPr>
          <p:cNvSpPr/>
          <p:nvPr/>
        </p:nvSpPr>
        <p:spPr>
          <a:xfrm>
            <a:off x="5710226" y="2728300"/>
            <a:ext cx="1260071" cy="16511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9DD7BC-95EE-4AF2-88C0-596FAA6E9A16}"/>
              </a:ext>
            </a:extLst>
          </p:cNvPr>
          <p:cNvSpPr/>
          <p:nvPr/>
        </p:nvSpPr>
        <p:spPr>
          <a:xfrm>
            <a:off x="4083092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Containers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B62BA4-C59B-47B8-B566-FCDE28D6F636}"/>
              </a:ext>
            </a:extLst>
          </p:cNvPr>
          <p:cNvSpPr/>
          <p:nvPr/>
        </p:nvSpPr>
        <p:spPr>
          <a:xfrm>
            <a:off x="5834466" y="2565874"/>
            <a:ext cx="871219" cy="324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Images Cache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4EAD45-56A5-4764-9353-E66B876A3AEC}"/>
              </a:ext>
            </a:extLst>
          </p:cNvPr>
          <p:cNvSpPr/>
          <p:nvPr/>
        </p:nvSpPr>
        <p:spPr>
          <a:xfrm>
            <a:off x="8951495" y="2093392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Ubuntu:18.04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85F9F7C-B4DF-47A5-8D4C-DA6153963C95}"/>
              </a:ext>
            </a:extLst>
          </p:cNvPr>
          <p:cNvSpPr/>
          <p:nvPr/>
        </p:nvSpPr>
        <p:spPr>
          <a:xfrm>
            <a:off x="8951495" y="2870674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centos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A4BCC5-18AB-4028-808F-E66DF50B81C5}"/>
              </a:ext>
            </a:extLst>
          </p:cNvPr>
          <p:cNvSpPr/>
          <p:nvPr/>
        </p:nvSpPr>
        <p:spPr>
          <a:xfrm>
            <a:off x="8951495" y="3764213"/>
            <a:ext cx="2494271" cy="4724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Ubuntu:16.04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E7FB0-8D2E-4A4A-9D1F-53E5AAAF8861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2702752" y="2093392"/>
            <a:ext cx="1426548" cy="133560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04C824-1E08-4A93-9123-6012D4FD7CE6}"/>
              </a:ext>
            </a:extLst>
          </p:cNvPr>
          <p:cNvCxnSpPr/>
          <p:nvPr/>
        </p:nvCxnSpPr>
        <p:spPr>
          <a:xfrm>
            <a:off x="5478550" y="2255818"/>
            <a:ext cx="791525" cy="31005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71CCDE-74F2-4AB4-A4D2-246B11337DDC}"/>
              </a:ext>
            </a:extLst>
          </p:cNvPr>
          <p:cNvCxnSpPr/>
          <p:nvPr/>
        </p:nvCxnSpPr>
        <p:spPr>
          <a:xfrm flipH="1">
            <a:off x="8927432" y="2329633"/>
            <a:ext cx="24063" cy="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82F008-5730-4D05-AC07-53756081FA5E}"/>
              </a:ext>
            </a:extLst>
          </p:cNvPr>
          <p:cNvCxnSpPr/>
          <p:nvPr/>
        </p:nvCxnSpPr>
        <p:spPr>
          <a:xfrm>
            <a:off x="6739843" y="2093392"/>
            <a:ext cx="2187589" cy="23624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3F7114-BE2D-4F47-8D16-DB1C7A0FC0FE}"/>
              </a:ext>
            </a:extLst>
          </p:cNvPr>
          <p:cNvCxnSpPr>
            <a:cxnSpLocks/>
          </p:cNvCxnSpPr>
          <p:nvPr/>
        </p:nvCxnSpPr>
        <p:spPr>
          <a:xfrm flipH="1">
            <a:off x="6994360" y="2329633"/>
            <a:ext cx="1909009" cy="75966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C685EE-EB77-453D-BD50-5E8798827B14}"/>
              </a:ext>
            </a:extLst>
          </p:cNvPr>
          <p:cNvSpPr txBox="1"/>
          <p:nvPr/>
        </p:nvSpPr>
        <p:spPr>
          <a:xfrm>
            <a:off x="5886167" y="3106915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6D87B-E665-4BD4-9461-E7B5CF4E29F8}"/>
              </a:ext>
            </a:extLst>
          </p:cNvPr>
          <p:cNvSpPr txBox="1"/>
          <p:nvPr/>
        </p:nvSpPr>
        <p:spPr>
          <a:xfrm>
            <a:off x="4082065" y="3119752"/>
            <a:ext cx="959801" cy="24622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Ubuntu:18.04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E352EE-528C-4773-9DDF-DF55B3417B95}"/>
              </a:ext>
            </a:extLst>
          </p:cNvPr>
          <p:cNvCxnSpPr>
            <a:cxnSpLocks/>
            <a:stCxn id="46" idx="1"/>
            <a:endCxn id="47" idx="3"/>
          </p:cNvCxnSpPr>
          <p:nvPr/>
        </p:nvCxnSpPr>
        <p:spPr>
          <a:xfrm flipH="1">
            <a:off x="5041866" y="3230026"/>
            <a:ext cx="844301" cy="128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EB0096B-B248-4604-BDF9-A0FA5FBB659F}"/>
              </a:ext>
            </a:extLst>
          </p:cNvPr>
          <p:cNvSpPr/>
          <p:nvPr/>
        </p:nvSpPr>
        <p:spPr>
          <a:xfrm>
            <a:off x="10064896" y="5641555"/>
            <a:ext cx="1524000" cy="729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Run : </a:t>
            </a:r>
          </a:p>
          <a:p>
            <a:r>
              <a:rPr lang="en-US" sz="1400" dirty="0">
                <a:solidFill>
                  <a:schemeClr val="tx1"/>
                </a:solidFill>
              </a:rPr>
              <a:t>Pull 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97B01B-07BD-435B-8F2B-2BBE4A09071D}"/>
              </a:ext>
            </a:extLst>
          </p:cNvPr>
          <p:cNvCxnSpPr>
            <a:cxnSpLocks/>
          </p:cNvCxnSpPr>
          <p:nvPr/>
        </p:nvCxnSpPr>
        <p:spPr>
          <a:xfrm>
            <a:off x="10624071" y="6005609"/>
            <a:ext cx="59281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4B838A-7919-4005-B246-8166275020B0}"/>
              </a:ext>
            </a:extLst>
          </p:cNvPr>
          <p:cNvCxnSpPr>
            <a:cxnSpLocks/>
          </p:cNvCxnSpPr>
          <p:nvPr/>
        </p:nvCxnSpPr>
        <p:spPr>
          <a:xfrm>
            <a:off x="10624071" y="6245095"/>
            <a:ext cx="59281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9DE7F3-3FC8-4451-8B28-7686D3EE921B}"/>
              </a:ext>
            </a:extLst>
          </p:cNvPr>
          <p:cNvSpPr txBox="1"/>
          <p:nvPr/>
        </p:nvSpPr>
        <p:spPr>
          <a:xfrm>
            <a:off x="3098907" y="2524797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184438-9DAB-474A-B1CF-EE4ECC4C29F0}"/>
              </a:ext>
            </a:extLst>
          </p:cNvPr>
          <p:cNvSpPr txBox="1"/>
          <p:nvPr/>
        </p:nvSpPr>
        <p:spPr>
          <a:xfrm>
            <a:off x="5896342" y="2186221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57BAA9-9670-412F-80C0-4A45C31FF23D}"/>
              </a:ext>
            </a:extLst>
          </p:cNvPr>
          <p:cNvSpPr txBox="1"/>
          <p:nvPr/>
        </p:nvSpPr>
        <p:spPr>
          <a:xfrm>
            <a:off x="7635724" y="19027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49C70-9D8C-41EA-8FE9-87BDCECB911F}"/>
              </a:ext>
            </a:extLst>
          </p:cNvPr>
          <p:cNvSpPr txBox="1"/>
          <p:nvPr/>
        </p:nvSpPr>
        <p:spPr>
          <a:xfrm>
            <a:off x="7657931" y="2811975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134EF7-CA57-4E99-9569-C4EB7C6D4636}"/>
              </a:ext>
            </a:extLst>
          </p:cNvPr>
          <p:cNvSpPr txBox="1"/>
          <p:nvPr/>
        </p:nvSpPr>
        <p:spPr>
          <a:xfrm>
            <a:off x="5250494" y="326262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31294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Docker images &amp; Docker file: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6113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image: a collection of files {source code, dependencies, libraries …} for deploying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container: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virtualized run-time environment provides isolation capabilities for the execution of applications.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Provide a </a:t>
            </a:r>
            <a:r>
              <a:rPr lang="en-US" i="1" dirty="0"/>
              <a:t>portable</a:t>
            </a:r>
            <a:r>
              <a:rPr lang="en-US" dirty="0"/>
              <a:t> &amp; </a:t>
            </a:r>
            <a:r>
              <a:rPr lang="en-US" i="1" dirty="0"/>
              <a:t>lightweight</a:t>
            </a:r>
            <a:r>
              <a:rPr lang="en-US" dirty="0"/>
              <a:t> environment for deploying applications.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Dockerfile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script of instructions can build images automatically.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Syntax:</a:t>
            </a:r>
          </a:p>
          <a:p>
            <a:pPr lvl="1"/>
            <a:r>
              <a:rPr lang="en-US" sz="1600" i="1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[INSTRUCTION] [ARGUMENT]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Consolas" panose="020B0609020204030204" pitchFamily="49" charset="0"/>
              </a:rPr>
              <a:t>Example: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E919C-253B-4E15-B2AD-3CE27D4F4E32}"/>
              </a:ext>
            </a:extLst>
          </p:cNvPr>
          <p:cNvSpPr txBox="1"/>
          <p:nvPr/>
        </p:nvSpPr>
        <p:spPr>
          <a:xfrm>
            <a:off x="1102659" y="4192111"/>
            <a:ext cx="543902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Ubuntu </a:t>
            </a:r>
          </a:p>
          <a:p>
            <a:endParaRPr lang="en-US" dirty="0"/>
          </a:p>
          <a:p>
            <a:r>
              <a:rPr lang="en-US" dirty="0"/>
              <a:t>RUN apt-get update &amp;&amp; apt-get install python –y</a:t>
            </a:r>
          </a:p>
          <a:p>
            <a:endParaRPr lang="en-US" dirty="0"/>
          </a:p>
          <a:p>
            <a:r>
              <a:rPr lang="en-US" dirty="0"/>
              <a:t>RUN pip install flask flask-</a:t>
            </a:r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. /opt/source-code</a:t>
            </a:r>
          </a:p>
          <a:p>
            <a:endParaRPr lang="en-US" dirty="0"/>
          </a:p>
          <a:p>
            <a:r>
              <a:rPr lang="en-US" dirty="0"/>
              <a:t>ENTRYPOINT [“python”, “app.py”]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55E249B-7B4D-4662-8C4E-69895B9BC422}"/>
              </a:ext>
            </a:extLst>
          </p:cNvPr>
          <p:cNvSpPr/>
          <p:nvPr/>
        </p:nvSpPr>
        <p:spPr>
          <a:xfrm>
            <a:off x="6541682" y="4192111"/>
            <a:ext cx="344269" cy="2396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8F719-848B-4791-94F9-A4D585B5C931}"/>
              </a:ext>
            </a:extLst>
          </p:cNvPr>
          <p:cNvSpPr txBox="1"/>
          <p:nvPr/>
        </p:nvSpPr>
        <p:spPr>
          <a:xfrm>
            <a:off x="7503459" y="5378824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Layered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3E9E57-9002-410F-8AC2-29CDD8657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43" y="819748"/>
            <a:ext cx="5262772" cy="3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3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Docker images &amp; Docker file: Understanding image layers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D1CCD-7E08-42C5-BC10-E672D17BC98C}"/>
              </a:ext>
            </a:extLst>
          </p:cNvPr>
          <p:cNvSpPr txBox="1"/>
          <p:nvPr/>
        </p:nvSpPr>
        <p:spPr>
          <a:xfrm>
            <a:off x="428625" y="892040"/>
            <a:ext cx="11017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List of instructions in the </a:t>
            </a:r>
            <a:r>
              <a:rPr lang="en-US" i="1" dirty="0" err="1"/>
              <a:t>Dockerfile</a:t>
            </a:r>
            <a:r>
              <a:rPr lang="en-US" i="1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FROM: Specify base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COPY: Copy of files/directories from host machine to container image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ENV: Add environment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RUN: Execute specified command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CMD: Specify the command at the time of container execution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WORKDIR: Change current directory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Optimize docker image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Change base image (-alpine).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Take advantage of layer caching helps reduce build time.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Include related RUN, ADD, COPY statements to reduce the number of new layers.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Optimized </a:t>
            </a:r>
            <a:r>
              <a:rPr lang="en-US" i="1" dirty="0"/>
              <a:t>.</a:t>
            </a:r>
            <a:r>
              <a:rPr lang="en-US" i="1" dirty="0" err="1"/>
              <a:t>dockerignore</a:t>
            </a:r>
            <a:r>
              <a:rPr lang="en-US" i="1" dirty="0"/>
              <a:t> </a:t>
            </a:r>
            <a:r>
              <a:rPr lang="en-US" dirty="0"/>
              <a:t>to remove unnecessary files during image building.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 multi-stage build to reduce runtime image size.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Using an image template together by using ONBUILD for base image saves management effort &amp; build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E59E6-CCCD-47C0-936E-F8D32BD99F43}"/>
              </a:ext>
            </a:extLst>
          </p:cNvPr>
          <p:cNvSpPr txBox="1"/>
          <p:nvPr/>
        </p:nvSpPr>
        <p:spPr>
          <a:xfrm>
            <a:off x="163285" y="5848164"/>
            <a:ext cx="4850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Ref: </a:t>
            </a:r>
          </a:p>
          <a:p>
            <a:r>
              <a:rPr lang="en-US" dirty="0">
                <a:hlinkClick r:id="rId3"/>
              </a:rPr>
              <a:t>Docker image in production — 1GB or 100MB</a:t>
            </a:r>
            <a:endParaRPr lang="en-US" dirty="0"/>
          </a:p>
          <a:p>
            <a:r>
              <a:rPr lang="en-US" dirty="0">
                <a:hlinkClick r:id="rId4"/>
              </a:rPr>
              <a:t>Docker Layer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9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588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$ docker create --name &lt;</a:t>
            </a:r>
            <a:r>
              <a:rPr lang="en-US" sz="1400" dirty="0" err="1">
                <a:latin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</a:rPr>
              <a:t>&gt; &lt;</a:t>
            </a:r>
            <a:r>
              <a:rPr lang="en-US" sz="1400" dirty="0" err="1">
                <a:latin typeface="Consolas" panose="020B0609020204030204" pitchFamily="49" charset="0"/>
              </a:rPr>
              <a:t>image_name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1459958" y="1587500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5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419100" y="1136418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start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/>
          <p:nvPr/>
        </p:nvCxnSpPr>
        <p:spPr>
          <a:xfrm flipH="1" flipV="1">
            <a:off x="4248785" y="1591574"/>
            <a:ext cx="559342" cy="109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95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173272" y="6301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Why use docker ? What is docker ?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146490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346991" y="542490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346991" y="2670314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991" y="3734226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04</a:t>
            </a:r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3272" y="4892141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Docker networking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91" y="4798139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E9C-872D-463A-8AC9-8BC50A8B7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272" y="1695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Docker Containers &amp; Images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37600A-8451-4EB4-AE99-9F609B523405}"/>
              </a:ext>
            </a:extLst>
          </p:cNvPr>
          <p:cNvSpPr txBox="1">
            <a:spLocks/>
          </p:cNvSpPr>
          <p:nvPr/>
        </p:nvSpPr>
        <p:spPr bwMode="gray">
          <a:xfrm>
            <a:off x="1173272" y="2731207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Getting Containers Ready for Production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6043BE-F003-4A0D-8B09-C40D88AC9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272" y="3826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Kubernetes </a:t>
            </a:r>
          </a:p>
        </p:txBody>
      </p:sp>
      <p:sp>
        <p:nvSpPr>
          <p:cNvPr id="19" name="テキスト プレースホルダー 25">
            <a:extLst>
              <a:ext uri="{FF2B5EF4-FFF2-40B4-BE49-F238E27FC236}">
                <a16:creationId xmlns:a16="http://schemas.microsoft.com/office/drawing/2014/main" id="{56650B57-A9C7-4BDC-AF46-BB3310D78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72" y="1606153"/>
            <a:ext cx="709613" cy="738188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50576310-325B-4909-80F5-0D225928C1C5}"/>
              </a:ext>
            </a:extLst>
          </p:cNvPr>
          <p:cNvSpPr txBox="1">
            <a:spLocks/>
          </p:cNvSpPr>
          <p:nvPr/>
        </p:nvSpPr>
        <p:spPr bwMode="gray">
          <a:xfrm>
            <a:off x="1173272" y="5888300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Docker Swarm 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745CDB68-EA4B-4CB7-B02C-84DA09942EEB}"/>
              </a:ext>
            </a:extLst>
          </p:cNvPr>
          <p:cNvSpPr txBox="1">
            <a:spLocks/>
          </p:cNvSpPr>
          <p:nvPr/>
        </p:nvSpPr>
        <p:spPr bwMode="gray">
          <a:xfrm>
            <a:off x="346990" y="5852176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31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Lifecycle of Docker Container 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93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https://k21academy.com/docker-kubernetes/docker-container-lifecycle-management/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BAD28B3-5A5E-487A-95AF-1557D96F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58" y="1136418"/>
            <a:ext cx="9272084" cy="495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06724-712E-421D-83AF-E073769B05AA}"/>
              </a:ext>
            </a:extLst>
          </p:cNvPr>
          <p:cNvSpPr txBox="1"/>
          <p:nvPr/>
        </p:nvSpPr>
        <p:spPr>
          <a:xfrm>
            <a:off x="1195615" y="967141"/>
            <a:ext cx="51308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$ docker run -it &lt;</a:t>
            </a:r>
            <a:r>
              <a:rPr lang="en-US" sz="1600" dirty="0" err="1"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54F8E0-D34D-4E92-975C-E1A5915DF2ED}"/>
              </a:ext>
            </a:extLst>
          </p:cNvPr>
          <p:cNvCxnSpPr>
            <a:cxnSpLocks/>
          </p:cNvCxnSpPr>
          <p:nvPr/>
        </p:nvCxnSpPr>
        <p:spPr>
          <a:xfrm flipH="1" flipV="1">
            <a:off x="5530125" y="1271894"/>
            <a:ext cx="1188175" cy="510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5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Data Between the Docker Container &amp; the Host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5170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https://xuanthulab.net/chia-se-du-lieu-giua-docker-host-va-container.html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1167878"/>
            <a:ext cx="109885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host to container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Share data between containers (assume container_1 mounted with Host):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4D028-3990-450E-A4CD-8CB239AAC38D}"/>
              </a:ext>
            </a:extLst>
          </p:cNvPr>
          <p:cNvSpPr/>
          <p:nvPr/>
        </p:nvSpPr>
        <p:spPr>
          <a:xfrm>
            <a:off x="959310" y="1583892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-d –it –-name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container_name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–v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path_host:path_cont</a:t>
            </a:r>
            <a:r>
              <a:rPr lang="en-US" sz="16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5C1A6-57EA-44B4-AAA8-D124C7F663C9}"/>
              </a:ext>
            </a:extLst>
          </p:cNvPr>
          <p:cNvSpPr/>
          <p:nvPr/>
        </p:nvSpPr>
        <p:spPr>
          <a:xfrm>
            <a:off x="959310" y="2420844"/>
            <a:ext cx="8995851" cy="368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$ docker run –it --volumes-from container_1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image_id:TAG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33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Docker networking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Network drivers:</a:t>
            </a:r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4B8433FE-C42B-441A-A9FF-95E9D5F9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3694"/>
              </p:ext>
            </p:extLst>
          </p:nvPr>
        </p:nvGraphicFramePr>
        <p:xfrm>
          <a:off x="1400625" y="1900684"/>
          <a:ext cx="9060543" cy="482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0181">
                  <a:extLst>
                    <a:ext uri="{9D8B030D-6E8A-4147-A177-3AD203B41FA5}">
                      <a16:colId xmlns:a16="http://schemas.microsoft.com/office/drawing/2014/main" val="3520611215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2558070186"/>
                    </a:ext>
                  </a:extLst>
                </a:gridCol>
                <a:gridCol w="3020181">
                  <a:extLst>
                    <a:ext uri="{9D8B030D-6E8A-4147-A177-3AD203B41FA5}">
                      <a16:colId xmlns:a16="http://schemas.microsoft.com/office/drawing/2014/main" val="4293774353"/>
                    </a:ext>
                  </a:extLst>
                </a:gridCol>
              </a:tblGrid>
              <a:tr h="52515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Bridge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Host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None network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534956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8269"/>
                  </a:ext>
                </a:extLst>
              </a:tr>
              <a:tr h="131389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Applications run in standalone containers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</a:t>
                      </a:r>
                      <a:r>
                        <a:rPr lang="en-US" dirty="0"/>
                        <a:t>: multiple containers communicate on the same docker host.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Remove network isolation between the container &amp; docker host. Use the host’s networking directly.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i="1" dirty="0"/>
                        <a:t>Use: </a:t>
                      </a:r>
                      <a:r>
                        <a:rPr lang="en-US" i="0" dirty="0"/>
                        <a:t>Network stack should not be isolated from Docker host.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Disable all networking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/>
                        <a:t>Used in conjunction with a customer network driver.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629120"/>
                  </a:ext>
                </a:extLst>
              </a:tr>
            </a:tbl>
          </a:graphicData>
        </a:graphic>
      </p:graphicFrame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D95050A-4B21-47E7-B1C4-0BDE7193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02" y="2499448"/>
            <a:ext cx="2095792" cy="2114845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31EA9A2-3A50-4B5E-A9EE-7051C82DA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75" y="2491243"/>
            <a:ext cx="2114845" cy="2143424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D8F5AA-D385-4B55-B7EC-5E889B50C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01" y="2461343"/>
            <a:ext cx="207674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8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Bridge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003068"/>
            <a:ext cx="11282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networking: establish communication between Docker containers and the outside world via the host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Advantages of Docker Networking: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They share a single operating system &amp; maintain containers in an isolated environment.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the fast to delivery of 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in application portability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39870" y="5907682"/>
            <a:ext cx="720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16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Docker Swarm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7355490" y="5650129"/>
            <a:ext cx="491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chemeClr val="accent1"/>
                </a:solidFill>
                <a:hlinkClick r:id="rId3"/>
              </a:rPr>
              <a:t>https://docs.docker.com/engine/swarm/key-concepts/</a:t>
            </a:r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https://stackoverflow.com/questions/45079988/ingress-vs-load-balancer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6672943" cy="507831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Swarm: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cluster management &amp; orchestration features in </a:t>
            </a:r>
            <a:r>
              <a:rPr lang="en-US" b="1" dirty="0"/>
              <a:t>the Docker Engine.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Help end-user in creating &amp; deploying a cluster of Docker nodes (node ~ Docker daemon)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concepts: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Nodes</a:t>
            </a:r>
            <a:r>
              <a:rPr lang="en-US" dirty="0"/>
              <a:t>: an instance of the Docker Engine. Two types of nodes: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Manager node: </a:t>
            </a:r>
            <a:r>
              <a:rPr lang="en-US" i="1" dirty="0"/>
              <a:t>(1) </a:t>
            </a:r>
            <a:r>
              <a:rPr lang="en-US" dirty="0"/>
              <a:t>Receives a service definition from user then </a:t>
            </a:r>
            <a:r>
              <a:rPr lang="en-US" i="1" dirty="0"/>
              <a:t>(2) </a:t>
            </a:r>
            <a:r>
              <a:rPr lang="en-US" dirty="0"/>
              <a:t>dispatches units of work (tasks) to worker nodes.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dirty="0"/>
              <a:t>Worker: Receives &amp; executes tasks from manager node.</a:t>
            </a:r>
            <a:endParaRPr lang="en-US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Services &amp; tasks: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Service: The definition of tasks to execute on manager node or worker nodes.</a:t>
            </a:r>
            <a:r>
              <a:rPr lang="en-US" b="1" dirty="0"/>
              <a:t>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Task: the commands run inside the container.</a:t>
            </a:r>
            <a:r>
              <a:rPr lang="en-US" b="1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Load balancing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Expose the ports for services to an external load balancer.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C9151-80D7-4B5A-B096-8919F2CCA7CC}"/>
              </a:ext>
            </a:extLst>
          </p:cNvPr>
          <p:cNvSpPr txBox="1"/>
          <p:nvPr/>
        </p:nvSpPr>
        <p:spPr>
          <a:xfrm>
            <a:off x="9470571" y="3864429"/>
            <a:ext cx="68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Source</a:t>
            </a:r>
            <a:endParaRPr lang="en-US" sz="1400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F189679-8947-482D-BB62-FE841EDA4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93" y="792372"/>
            <a:ext cx="4450556" cy="302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F1D22C-C98E-4297-9851-9D6A59F36CE5}"/>
              </a:ext>
            </a:extLst>
          </p:cNvPr>
          <p:cNvSpPr txBox="1"/>
          <p:nvPr/>
        </p:nvSpPr>
        <p:spPr>
          <a:xfrm>
            <a:off x="7576457" y="898583"/>
            <a:ext cx="1382486" cy="1463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Docker Swarm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090382"/>
            <a:ext cx="725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</a:t>
            </a:r>
          </a:p>
          <a:p>
            <a:r>
              <a:rPr lang="en-US" sz="1200" dirty="0">
                <a:hlinkClick r:id="rId3"/>
              </a:rPr>
              <a:t>https://xuanthulab.net/chia-se-du-lieu-giua-docker-host-va-container.html</a:t>
            </a:r>
            <a:endParaRPr lang="en-US" sz="1200" dirty="0"/>
          </a:p>
          <a:p>
            <a:r>
              <a:rPr lang="en-US" sz="1200" dirty="0">
                <a:solidFill>
                  <a:schemeClr val="accent1"/>
                </a:solidFill>
              </a:rPr>
              <a:t>https://docs.docker.com/engine/swarm/key-concepts/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ACC87-D5FD-426C-849A-2A51BF08A26C}"/>
              </a:ext>
            </a:extLst>
          </p:cNvPr>
          <p:cNvSpPr txBox="1"/>
          <p:nvPr/>
        </p:nvSpPr>
        <p:spPr>
          <a:xfrm>
            <a:off x="457200" y="987000"/>
            <a:ext cx="10858500" cy="3693319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Feature highlights: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Cluster management integrated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Decentralized design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Declarative service model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Desired state reconciliation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Multi-host networking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Service discovery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Load balancing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Secure by default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Rolling updates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12BA5B1-6506-4718-97CD-30AAF245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62" y="1600200"/>
            <a:ext cx="9820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807597-6DB3-43D3-9B2E-499704D76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26" y="884760"/>
            <a:ext cx="866691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3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264885" y="1072918"/>
            <a:ext cx="1118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8083-8B3F-4EEF-AC6D-692146973F35}"/>
              </a:ext>
            </a:extLst>
          </p:cNvPr>
          <p:cNvSpPr txBox="1"/>
          <p:nvPr/>
        </p:nvSpPr>
        <p:spPr>
          <a:xfrm>
            <a:off x="520700" y="1072918"/>
            <a:ext cx="10925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&amp; Kubernetes Complete Tutorial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Docker 101 </a:t>
            </a:r>
            <a:r>
              <a:rPr lang="en-US" dirty="0" err="1">
                <a:hlinkClick r:id="rId4"/>
              </a:rPr>
              <a:t>devopsz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Play with docker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0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プレースホルダー 29"/>
          <p:cNvSpPr>
            <a:spLocks noGrp="1"/>
          </p:cNvSpPr>
          <p:nvPr>
            <p:ph type="body" sz="quarter" idx="12"/>
          </p:nvPr>
        </p:nvSpPr>
        <p:spPr>
          <a:xfrm>
            <a:off x="1173272" y="6301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Introduction to Kubernetes (K8s)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463659" y="146490"/>
            <a:ext cx="9315477" cy="396000"/>
          </a:xfrm>
        </p:spPr>
        <p:txBody>
          <a:bodyPr/>
          <a:lstStyle/>
          <a:p>
            <a:r>
              <a:rPr lang="en-US" altLang="ja-JP" dirty="0"/>
              <a:t>Contents</a:t>
            </a:r>
            <a:endParaRPr lang="ja-JP" altLang="en-US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1"/>
          </p:nvPr>
        </p:nvSpPr>
        <p:spPr>
          <a:xfrm>
            <a:off x="346991" y="542490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01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346991" y="2670314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03</a:t>
            </a:r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A86F706-E817-4474-8097-AE9E3D3348A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991" y="3734226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04</a:t>
            </a:r>
            <a:endParaRPr lang="ja-JP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7E1C27-46D0-47D4-BB68-32AE71E617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73272" y="4892141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K8s YAML Configuration File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C29A39-5ED1-4C60-809E-E1CC84C99A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6991" y="4798139"/>
            <a:ext cx="709613" cy="738664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05</a:t>
            </a:r>
            <a:endParaRPr lang="ja-JP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0FE9C-872D-463A-8AC9-8BC50A8B7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3272" y="1695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Main K8s Components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37600A-8451-4EB4-AE99-9F609B523405}"/>
              </a:ext>
            </a:extLst>
          </p:cNvPr>
          <p:cNvSpPr txBox="1">
            <a:spLocks/>
          </p:cNvSpPr>
          <p:nvPr/>
        </p:nvSpPr>
        <p:spPr bwMode="gray">
          <a:xfrm>
            <a:off x="1173272" y="2731207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 err="1"/>
              <a:t>Minikube</a:t>
            </a:r>
            <a:r>
              <a:rPr lang="en-US" dirty="0"/>
              <a:t> &amp; </a:t>
            </a:r>
            <a:r>
              <a:rPr lang="en-US" dirty="0" err="1"/>
              <a:t>Kubectl</a:t>
            </a:r>
            <a:r>
              <a:rPr lang="en-US" dirty="0"/>
              <a:t> – Local Setup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6043BE-F003-4A0D-8B09-C40D88AC92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73272" y="3826642"/>
            <a:ext cx="8605864" cy="627851"/>
          </a:xfrm>
        </p:spPr>
        <p:txBody>
          <a:bodyPr/>
          <a:lstStyle/>
          <a:p>
            <a:pPr>
              <a:buNone/>
            </a:pPr>
            <a:r>
              <a:rPr lang="en-US" dirty="0"/>
              <a:t>Main </a:t>
            </a:r>
            <a:r>
              <a:rPr lang="en-US" dirty="0" err="1"/>
              <a:t>Kubectl</a:t>
            </a:r>
            <a:r>
              <a:rPr lang="en-US" dirty="0"/>
              <a:t> Commands – K8s CLI</a:t>
            </a:r>
          </a:p>
        </p:txBody>
      </p:sp>
      <p:sp>
        <p:nvSpPr>
          <p:cNvPr id="19" name="テキスト プレースホルダー 25">
            <a:extLst>
              <a:ext uri="{FF2B5EF4-FFF2-40B4-BE49-F238E27FC236}">
                <a16:creationId xmlns:a16="http://schemas.microsoft.com/office/drawing/2014/main" id="{56650B57-A9C7-4BDC-AF46-BB3310D786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772" y="1606153"/>
            <a:ext cx="709613" cy="738188"/>
          </a:xfrm>
        </p:spPr>
        <p:txBody>
          <a:bodyPr/>
          <a:lstStyle/>
          <a:p>
            <a:pPr>
              <a:buNone/>
            </a:pPr>
            <a:r>
              <a:rPr lang="en-US" altLang="ja-JP" dirty="0"/>
              <a:t>02</a:t>
            </a:r>
            <a:endParaRPr lang="ja-JP" altLang="en-US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2F5025B9-AF1A-472E-AADB-FF2532A41740}"/>
              </a:ext>
            </a:extLst>
          </p:cNvPr>
          <p:cNvSpPr txBox="1">
            <a:spLocks/>
          </p:cNvSpPr>
          <p:nvPr/>
        </p:nvSpPr>
        <p:spPr bwMode="gray">
          <a:xfrm>
            <a:off x="346991" y="5862052"/>
            <a:ext cx="709613" cy="738664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marL="0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ja-JP" altLang="en-US" sz="4000" kern="1200" dirty="0" smtClean="0">
                <a:solidFill>
                  <a:schemeClr val="accent1"/>
                </a:solidFill>
                <a:latin typeface="+mn-lt"/>
                <a:ea typeface="+mn-ea"/>
                <a:cs typeface="Toshiba Sans Light" panose="020B04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ja-JP" dirty="0"/>
              <a:t>06</a:t>
            </a:r>
            <a:endParaRPr lang="en-US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EE3F7C2E-F7E7-41E9-BE4C-E4FCCFAF4818}"/>
              </a:ext>
            </a:extLst>
          </p:cNvPr>
          <p:cNvSpPr txBox="1">
            <a:spLocks/>
          </p:cNvSpPr>
          <p:nvPr/>
        </p:nvSpPr>
        <p:spPr bwMode="gray">
          <a:xfrm>
            <a:off x="1173272" y="5862052"/>
            <a:ext cx="8605864" cy="62785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marL="10658" indent="0" algn="l" defTabSz="914228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610933" algn="l"/>
              </a:tabLst>
              <a:defRPr lang="ja-JP" altLang="en-US" sz="3200" kern="1200" dirty="0" smtClean="0">
                <a:solidFill>
                  <a:schemeClr val="tx1"/>
                </a:solidFill>
                <a:latin typeface="+mn-lt"/>
                <a:ea typeface="Toshiba Sans CN Regular" panose="020B0500000000000000" pitchFamily="34" charset="-128"/>
                <a:cs typeface="Toshiba Sans" panose="020B0503030403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Advanced Concepts</a:t>
            </a:r>
          </a:p>
        </p:txBody>
      </p:sp>
    </p:spTree>
    <p:extLst>
      <p:ext uri="{BB962C8B-B14F-4D97-AF65-F5344CB8AC3E}">
        <p14:creationId xmlns:p14="http://schemas.microsoft.com/office/powerpoint/2010/main" val="83496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 </a:t>
            </a:r>
            <a:r>
              <a:rPr lang="en-US" dirty="0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4637315" cy="28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https://techmaster.vn/posts/35110/docker-cho-nguoi-moi-bat-dau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6DE35E-A08A-4639-AB1D-7B187D94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17" y="1136418"/>
            <a:ext cx="6566732" cy="51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4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Motivation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6C974-A300-47B2-A00E-064FC796E3AF}"/>
              </a:ext>
            </a:extLst>
          </p:cNvPr>
          <p:cNvSpPr txBox="1"/>
          <p:nvPr/>
        </p:nvSpPr>
        <p:spPr>
          <a:xfrm>
            <a:off x="439683" y="94295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Moving from monolithic apps to microservices</a:t>
            </a:r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511789EE-95EA-458D-9A32-AD64A57C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85" y="1534070"/>
            <a:ext cx="3593908" cy="4380980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3D534F9F-0461-466B-92D4-F464D37DD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471" y="1534070"/>
            <a:ext cx="5025400" cy="424354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1B775FD-B38E-49EE-ACD3-B9BEEDACE0A4}"/>
              </a:ext>
            </a:extLst>
          </p:cNvPr>
          <p:cNvSpPr/>
          <p:nvPr/>
        </p:nvSpPr>
        <p:spPr>
          <a:xfrm>
            <a:off x="4963322" y="3443345"/>
            <a:ext cx="754742" cy="562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13A1E-9F90-49D0-ACF0-3944EE76B651}"/>
              </a:ext>
            </a:extLst>
          </p:cNvPr>
          <p:cNvSpPr txBox="1"/>
          <p:nvPr/>
        </p:nvSpPr>
        <p:spPr>
          <a:xfrm>
            <a:off x="261441" y="1969046"/>
            <a:ext cx="1661976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 one entity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BBEB0-3B61-45BB-9663-41484909C722}"/>
              </a:ext>
            </a:extLst>
          </p:cNvPr>
          <p:cNvCxnSpPr>
            <a:cxnSpLocks/>
          </p:cNvCxnSpPr>
          <p:nvPr/>
        </p:nvCxnSpPr>
        <p:spPr>
          <a:xfrm>
            <a:off x="1923417" y="2120347"/>
            <a:ext cx="522515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31BB80-F5F4-471B-B108-12ADC47D52D3}"/>
              </a:ext>
            </a:extLst>
          </p:cNvPr>
          <p:cNvSpPr txBox="1"/>
          <p:nvPr/>
        </p:nvSpPr>
        <p:spPr>
          <a:xfrm>
            <a:off x="18655" y="2861606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Lack of agility &amp; innovation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C7C278-B1C0-42B7-B625-37D969BC6DF4}"/>
              </a:ext>
            </a:extLst>
          </p:cNvPr>
          <p:cNvSpPr txBox="1"/>
          <p:nvPr/>
        </p:nvSpPr>
        <p:spPr>
          <a:xfrm>
            <a:off x="18655" y="3532021"/>
            <a:ext cx="1852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Impossible to scale a part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E50964-A1EC-4989-A4A2-FC42D07BDEF1}"/>
              </a:ext>
            </a:extLst>
          </p:cNvPr>
          <p:cNvSpPr txBox="1"/>
          <p:nvPr/>
        </p:nvSpPr>
        <p:spPr>
          <a:xfrm>
            <a:off x="0" y="4202436"/>
            <a:ext cx="208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Harder to make updates/changes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9235BE-1A2D-44DC-B71F-BDE642248623}"/>
              </a:ext>
            </a:extLst>
          </p:cNvPr>
          <p:cNvSpPr txBox="1"/>
          <p:nvPr/>
        </p:nvSpPr>
        <p:spPr>
          <a:xfrm>
            <a:off x="9996234" y="1953753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Run as multiple processes deployed on different servers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65ACFB-B73E-4604-870F-EEFB423D0353}"/>
              </a:ext>
            </a:extLst>
          </p:cNvPr>
          <p:cNvSpPr txBox="1"/>
          <p:nvPr/>
        </p:nvSpPr>
        <p:spPr>
          <a:xfrm>
            <a:off x="10019257" y="3255021"/>
            <a:ext cx="199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Scale individually (both dimensions)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2F612D-3E0F-4167-ABB7-B1E31E2BF5DB}"/>
              </a:ext>
            </a:extLst>
          </p:cNvPr>
          <p:cNvSpPr txBox="1"/>
          <p:nvPr/>
        </p:nvSpPr>
        <p:spPr>
          <a:xfrm>
            <a:off x="10103469" y="4557285"/>
            <a:ext cx="199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Difficult manage components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9971EBB-8BCB-42E8-B19E-AC0F1FCB5734}"/>
              </a:ext>
            </a:extLst>
          </p:cNvPr>
          <p:cNvSpPr/>
          <p:nvPr/>
        </p:nvSpPr>
        <p:spPr>
          <a:xfrm>
            <a:off x="261441" y="5999404"/>
            <a:ext cx="551359" cy="562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EFE765-851F-4E4B-A234-8D89D2AB9414}"/>
              </a:ext>
            </a:extLst>
          </p:cNvPr>
          <p:cNvSpPr txBox="1"/>
          <p:nvPr/>
        </p:nvSpPr>
        <p:spPr>
          <a:xfrm>
            <a:off x="1146629" y="6102783"/>
            <a:ext cx="884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uses Linux container technologies to provide isolation of running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892131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What is Kubernetes 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E1AB4-72BB-47F2-8D2C-EB465CE9373A}"/>
              </a:ext>
            </a:extLst>
          </p:cNvPr>
          <p:cNvSpPr txBox="1"/>
          <p:nvPr/>
        </p:nvSpPr>
        <p:spPr>
          <a:xfrm>
            <a:off x="587829" y="1136418"/>
            <a:ext cx="10874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Official definition: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Open source container </a:t>
            </a:r>
            <a:r>
              <a:rPr lang="en-US" b="1" i="1" dirty="0"/>
              <a:t>orchestration </a:t>
            </a:r>
            <a:r>
              <a:rPr lang="en-US" i="1" dirty="0"/>
              <a:t>(deployment &amp; management)</a:t>
            </a:r>
            <a:r>
              <a:rPr lang="en-US" dirty="0"/>
              <a:t> tool (Google).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Manage containerized applications in </a:t>
            </a:r>
            <a:r>
              <a:rPr lang="en-US" dirty="0" err="1"/>
              <a:t>differenct</a:t>
            </a:r>
            <a:r>
              <a:rPr lang="en-US" dirty="0"/>
              <a:t> deployment environments (physical, virtual, cloud 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tasks of an orchestration tool: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Trend from Monolith to Microservices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Increased usage of containers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Demand for a proper way of managing those hundreds of containers.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What features do orchestration tools offer 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High availability or no down-time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Scalability or high performance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Disaster recovery –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365236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(1)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2055337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(2)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63" y="1136418"/>
            <a:ext cx="10238846" cy="479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C3BF1-F3A9-4DA8-8227-558D793AFE8C}"/>
              </a:ext>
            </a:extLst>
          </p:cNvPr>
          <p:cNvSpPr txBox="1"/>
          <p:nvPr/>
        </p:nvSpPr>
        <p:spPr>
          <a:xfrm>
            <a:off x="4705350" y="2847975"/>
            <a:ext cx="4333875" cy="3152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123267" y="6137683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571500" y="5867400"/>
            <a:ext cx="3790950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Host the components used to manage </a:t>
            </a:r>
            <a:br>
              <a:rPr lang="en-US" dirty="0"/>
            </a:br>
            <a:r>
              <a:rPr lang="en-US" dirty="0"/>
              <a:t>Kubernetes cluster (</a:t>
            </a:r>
            <a:r>
              <a:rPr lang="en-US" i="1" dirty="0"/>
              <a:t>state</a:t>
            </a:r>
            <a:r>
              <a:rPr lang="en-US" dirty="0"/>
              <a:t>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0800000">
            <a:off x="2562225" y="5288765"/>
            <a:ext cx="247650" cy="502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54253-30E8-423C-A739-F799A6481B6A}"/>
              </a:ext>
            </a:extLst>
          </p:cNvPr>
          <p:cNvSpPr txBox="1"/>
          <p:nvPr/>
        </p:nvSpPr>
        <p:spPr>
          <a:xfrm>
            <a:off x="2809875" y="2981759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0F91B-77D4-48D7-9653-49C9BB2FF529}"/>
              </a:ext>
            </a:extLst>
          </p:cNvPr>
          <p:cNvSpPr txBox="1"/>
          <p:nvPr/>
        </p:nvSpPr>
        <p:spPr>
          <a:xfrm>
            <a:off x="11136637" y="14134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F94F4-D054-481B-A065-5FC505DF8008}"/>
              </a:ext>
            </a:extLst>
          </p:cNvPr>
          <p:cNvSpPr txBox="1"/>
          <p:nvPr/>
        </p:nvSpPr>
        <p:spPr>
          <a:xfrm>
            <a:off x="2686049" y="43654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38670-5A92-445E-B013-E4DA0DD30B9D}"/>
              </a:ext>
            </a:extLst>
          </p:cNvPr>
          <p:cNvSpPr txBox="1"/>
          <p:nvPr/>
        </p:nvSpPr>
        <p:spPr>
          <a:xfrm>
            <a:off x="11087261" y="46321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0FC95-C7CC-4CF2-97C5-26F317A980BD}"/>
              </a:ext>
            </a:extLst>
          </p:cNvPr>
          <p:cNvSpPr txBox="1"/>
          <p:nvPr/>
        </p:nvSpPr>
        <p:spPr>
          <a:xfrm>
            <a:off x="2892997" y="189071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511CD8-1DB3-40BD-BF68-D1C2C67E4C00}"/>
              </a:ext>
            </a:extLst>
          </p:cNvPr>
          <p:cNvSpPr txBox="1"/>
          <p:nvPr/>
        </p:nvSpPr>
        <p:spPr>
          <a:xfrm>
            <a:off x="11136637" y="192639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96A4-9BAE-4EB0-B014-AEBB2E996FDA}"/>
              </a:ext>
            </a:extLst>
          </p:cNvPr>
          <p:cNvSpPr txBox="1"/>
          <p:nvPr/>
        </p:nvSpPr>
        <p:spPr>
          <a:xfrm>
            <a:off x="1468057" y="2264952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A8E98-2CD2-4173-8C50-B54A70CD1BD2}"/>
              </a:ext>
            </a:extLst>
          </p:cNvPr>
          <p:cNvSpPr txBox="1"/>
          <p:nvPr/>
        </p:nvSpPr>
        <p:spPr>
          <a:xfrm>
            <a:off x="11142444" y="2482928"/>
            <a:ext cx="413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1D0D96-CB08-4A08-80AD-5F52D462E9AD}"/>
              </a:ext>
            </a:extLst>
          </p:cNvPr>
          <p:cNvSpPr txBox="1"/>
          <p:nvPr/>
        </p:nvSpPr>
        <p:spPr>
          <a:xfrm>
            <a:off x="1626169" y="453471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EC8F2-5BD9-4771-8E09-9DA0DA15C0E8}"/>
              </a:ext>
            </a:extLst>
          </p:cNvPr>
          <p:cNvSpPr txBox="1"/>
          <p:nvPr/>
        </p:nvSpPr>
        <p:spPr>
          <a:xfrm>
            <a:off x="11158160" y="299044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266156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- Kubernetes Architectures (3)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49FCDE84-5A49-467D-9431-F13D3C8EF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77" y="969691"/>
            <a:ext cx="10238846" cy="4798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7AEE69-4818-4F47-941D-8DBFC748A716}"/>
              </a:ext>
            </a:extLst>
          </p:cNvPr>
          <p:cNvSpPr txBox="1"/>
          <p:nvPr/>
        </p:nvSpPr>
        <p:spPr>
          <a:xfrm>
            <a:off x="6307276" y="5953016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Worker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F5BB9-0BE0-46FF-88E3-717CAE5F7F1C}"/>
              </a:ext>
            </a:extLst>
          </p:cNvPr>
          <p:cNvSpPr txBox="1"/>
          <p:nvPr/>
        </p:nvSpPr>
        <p:spPr>
          <a:xfrm>
            <a:off x="163285" y="5867400"/>
            <a:ext cx="4700815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 be virtual machines or physical machines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node hosts pods which run one or more containers (</a:t>
            </a:r>
            <a:r>
              <a:rPr lang="en-US" i="1" dirty="0"/>
              <a:t>run the applications</a:t>
            </a:r>
            <a:r>
              <a:rPr lang="en-US" dirty="0"/>
              <a:t>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177CD93-8924-454B-A9CA-1B63231A9760}"/>
              </a:ext>
            </a:extLst>
          </p:cNvPr>
          <p:cNvSpPr/>
          <p:nvPr/>
        </p:nvSpPr>
        <p:spPr>
          <a:xfrm rot="16200000">
            <a:off x="5427068" y="5636331"/>
            <a:ext cx="170605" cy="11084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0A5F-C823-4FA1-BA59-B99BA3D57651}"/>
              </a:ext>
            </a:extLst>
          </p:cNvPr>
          <p:cNvSpPr txBox="1"/>
          <p:nvPr/>
        </p:nvSpPr>
        <p:spPr>
          <a:xfrm>
            <a:off x="11123936" y="1238005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6661E-F514-4B48-8647-11836DB929CA}"/>
              </a:ext>
            </a:extLst>
          </p:cNvPr>
          <p:cNvSpPr txBox="1"/>
          <p:nvPr/>
        </p:nvSpPr>
        <p:spPr>
          <a:xfrm>
            <a:off x="11139678" y="4462324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027C80-5EDC-4BA5-B7D0-EC0FDDE529C6}"/>
              </a:ext>
            </a:extLst>
          </p:cNvPr>
          <p:cNvSpPr txBox="1"/>
          <p:nvPr/>
        </p:nvSpPr>
        <p:spPr>
          <a:xfrm>
            <a:off x="1112393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A96327-574E-4FFA-8FE7-8FF3645BC08B}"/>
              </a:ext>
            </a:extLst>
          </p:cNvPr>
          <p:cNvSpPr txBox="1"/>
          <p:nvPr/>
        </p:nvSpPr>
        <p:spPr>
          <a:xfrm>
            <a:off x="11129744" y="231311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41315-420E-4274-857B-492B397E3ABE}"/>
              </a:ext>
            </a:extLst>
          </p:cNvPr>
          <p:cNvSpPr txBox="1"/>
          <p:nvPr/>
        </p:nvSpPr>
        <p:spPr>
          <a:xfrm>
            <a:off x="11145460" y="282062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AB419-B4B9-4FC5-83E4-257EAACCC152}"/>
              </a:ext>
            </a:extLst>
          </p:cNvPr>
          <p:cNvSpPr txBox="1"/>
          <p:nvPr/>
        </p:nvSpPr>
        <p:spPr>
          <a:xfrm>
            <a:off x="2643447" y="2820629"/>
            <a:ext cx="48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B51272-0F12-4F63-82E8-ED36F057B8B5}"/>
              </a:ext>
            </a:extLst>
          </p:cNvPr>
          <p:cNvSpPr txBox="1"/>
          <p:nvPr/>
        </p:nvSpPr>
        <p:spPr>
          <a:xfrm>
            <a:off x="2872677" y="1756587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7F0924-80C2-4BE2-869E-B1C959AE0AB1}"/>
              </a:ext>
            </a:extLst>
          </p:cNvPr>
          <p:cNvSpPr txBox="1"/>
          <p:nvPr/>
        </p:nvSpPr>
        <p:spPr>
          <a:xfrm>
            <a:off x="1381146" y="2028219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657DA-8CB1-46A3-8E9A-3E8CE887AA32}"/>
              </a:ext>
            </a:extLst>
          </p:cNvPr>
          <p:cNvSpPr txBox="1"/>
          <p:nvPr/>
        </p:nvSpPr>
        <p:spPr>
          <a:xfrm>
            <a:off x="1339870" y="385262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17F389-CFA2-4F35-9170-0EF1D34A6FF4}"/>
              </a:ext>
            </a:extLst>
          </p:cNvPr>
          <p:cNvSpPr txBox="1"/>
          <p:nvPr/>
        </p:nvSpPr>
        <p:spPr>
          <a:xfrm>
            <a:off x="2802504" y="4309888"/>
            <a:ext cx="4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1DA8FB-8120-43EF-9068-E03EF055D453}"/>
              </a:ext>
            </a:extLst>
          </p:cNvPr>
          <p:cNvSpPr txBox="1"/>
          <p:nvPr/>
        </p:nvSpPr>
        <p:spPr>
          <a:xfrm>
            <a:off x="5722883" y="3852628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FF5279-6458-4A63-AEFD-4357D2BD18A7}"/>
              </a:ext>
            </a:extLst>
          </p:cNvPr>
          <p:cNvSpPr txBox="1"/>
          <p:nvPr/>
        </p:nvSpPr>
        <p:spPr>
          <a:xfrm>
            <a:off x="11123912" y="341799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(6)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9B808E-EF4B-40AB-83EA-B85E88B5FDA5}"/>
              </a:ext>
            </a:extLst>
          </p:cNvPr>
          <p:cNvSpPr txBox="1"/>
          <p:nvPr/>
        </p:nvSpPr>
        <p:spPr>
          <a:xfrm>
            <a:off x="5783638" y="4650797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762A6-0C14-4ED9-927E-89C560FBFF0F}"/>
              </a:ext>
            </a:extLst>
          </p:cNvPr>
          <p:cNvSpPr txBox="1"/>
          <p:nvPr/>
        </p:nvSpPr>
        <p:spPr>
          <a:xfrm>
            <a:off x="11113927" y="3925780"/>
            <a:ext cx="48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(7)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702D-5CF7-4CB1-B7DE-9794DE6C3943}"/>
              </a:ext>
            </a:extLst>
          </p:cNvPr>
          <p:cNvSpPr txBox="1"/>
          <p:nvPr/>
        </p:nvSpPr>
        <p:spPr>
          <a:xfrm>
            <a:off x="4604273" y="2549562"/>
            <a:ext cx="4700815" cy="321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1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Running an application in Kubernetes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7" y="6488668"/>
            <a:ext cx="40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/>
              <a:t>Kubernetes in Action (Marko </a:t>
            </a:r>
            <a:r>
              <a:rPr lang="en-US" dirty="0" err="1"/>
              <a:t>Luksa</a:t>
            </a:r>
            <a:r>
              <a:rPr lang="en-US" dirty="0"/>
              <a:t>)</a:t>
            </a:r>
          </a:p>
        </p:txBody>
      </p:sp>
      <p:pic>
        <p:nvPicPr>
          <p:cNvPr id="10" name="Picture 9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8B526F4-EBE6-4EEC-9D29-083D5891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75" y="837818"/>
            <a:ext cx="7150250" cy="51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Introduction to Kubernetes – Why use Kubernetes ?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33E0AC-B4B8-482E-A352-F7780F573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86" y="749165"/>
            <a:ext cx="9173028" cy="5168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E1C6D-C4FC-4BAE-9169-332A5162E256}"/>
              </a:ext>
            </a:extLst>
          </p:cNvPr>
          <p:cNvSpPr txBox="1"/>
          <p:nvPr/>
        </p:nvSpPr>
        <p:spPr>
          <a:xfrm>
            <a:off x="4506334" y="5833692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Business Benefits of 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41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Main K8s Components</a:t>
            </a:r>
            <a:r>
              <a:rPr lang="en-US" altLang="ja-JP" dirty="0"/>
              <a:t>: Pods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17048" y="952500"/>
            <a:ext cx="6780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Definition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smallest deployable units of K8s.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 group of one or more containers (shared storage &amp; network resources)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Properties: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Be created using workload resources.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Usually 1 application per Pod.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Each Pod gets its own IP address.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i="1" dirty="0"/>
              <a:t>Non-permanent resources (*)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Main purpose: </a:t>
            </a:r>
            <a:r>
              <a:rPr lang="en-US" dirty="0"/>
              <a:t>support co-located processes.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Workload resources for managing pods: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a single container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Run multiple containers that word together.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70E54-3120-467E-B582-A4D655FA5785}"/>
              </a:ext>
            </a:extLst>
          </p:cNvPr>
          <p:cNvSpPr txBox="1"/>
          <p:nvPr/>
        </p:nvSpPr>
        <p:spPr>
          <a:xfrm>
            <a:off x="9178938" y="3028158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452897-ECDF-4288-8F00-C61DBC27F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7" y="1344719"/>
            <a:ext cx="4986974" cy="1581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8FA58-CB50-4505-BF52-0569F6580D01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https://kubernetes.io/docs/concepts/workloads/pods/</a:t>
            </a:r>
          </a:p>
        </p:txBody>
      </p:sp>
    </p:spTree>
    <p:extLst>
      <p:ext uri="{BB962C8B-B14F-4D97-AF65-F5344CB8AC3E}">
        <p14:creationId xmlns:p14="http://schemas.microsoft.com/office/powerpoint/2010/main" val="6772668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Service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391647" y="2338834"/>
            <a:ext cx="67756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Definition: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An abstract way to expose an application running on a set of Pods as a network service. It defines: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logical set of Pods.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A policy by which to access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K8s gives Pods their own IP addresses &amp; a single DNS name for a set of Pods.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Lifecycle of Pod &amp; Service NOT connected =&gt; if Pod dies, the service &amp; its IP address don’t change.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Service types: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ClusterIP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Headless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NodePort</a:t>
            </a:r>
            <a:r>
              <a:rPr lang="en-US" dirty="0"/>
              <a:t> Services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/>
              <a:t>LoadBalancer</a:t>
            </a:r>
            <a:r>
              <a:rPr lang="en-US" dirty="0"/>
              <a:t>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0AAFE-555E-499C-8914-30DFF10530E4}"/>
              </a:ext>
            </a:extLst>
          </p:cNvPr>
          <p:cNvSpPr txBox="1"/>
          <p:nvPr/>
        </p:nvSpPr>
        <p:spPr>
          <a:xfrm>
            <a:off x="391647" y="1013099"/>
            <a:ext cx="6641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</a:rPr>
              <a:t>Motivation (*):  </a:t>
            </a:r>
            <a:r>
              <a:rPr lang="en-US" dirty="0"/>
              <a:t>Assume some set of Pods are created &amp; destroyed (ex: metadata). How do other Pods find out &amp; keep track of which IP address to connect ?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i="1" dirty="0"/>
              <a:t>Solution</a:t>
            </a:r>
            <a:r>
              <a:rPr lang="en-US" dirty="0"/>
              <a:t>: Service (stable IP address)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C24CD6-5338-4501-8246-6AA1A2D77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174" y="1459583"/>
            <a:ext cx="4906344" cy="32600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285734-425B-4DF1-89E8-E3A9AF56301A}"/>
              </a:ext>
            </a:extLst>
          </p:cNvPr>
          <p:cNvSpPr txBox="1"/>
          <p:nvPr/>
        </p:nvSpPr>
        <p:spPr>
          <a:xfrm>
            <a:off x="9533965" y="4831824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0FB2BE-B203-42B8-9AC6-86D6ACCF534C}"/>
              </a:ext>
            </a:extLst>
          </p:cNvPr>
          <p:cNvSpPr txBox="1"/>
          <p:nvPr/>
        </p:nvSpPr>
        <p:spPr>
          <a:xfrm>
            <a:off x="317048" y="6427045"/>
            <a:ext cx="834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Ref: </a:t>
            </a:r>
            <a:r>
              <a:rPr lang="en-US" dirty="0">
                <a:solidFill>
                  <a:schemeClr val="accent1"/>
                </a:solidFill>
              </a:rPr>
              <a:t>https://kubernetes.io/docs/concepts/services-networking/service/</a:t>
            </a:r>
          </a:p>
        </p:txBody>
      </p:sp>
    </p:spTree>
    <p:extLst>
      <p:ext uri="{BB962C8B-B14F-4D97-AF65-F5344CB8AC3E}">
        <p14:creationId xmlns:p14="http://schemas.microsoft.com/office/powerpoint/2010/main" val="3249618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Ingress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500"/>
            <a:ext cx="7018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Ingress exposes HTTP &amp; HTTPS routes from outside the cluster to services within the cluster.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04CFD9C-5A95-4088-BD48-BF70C204B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767" y="952500"/>
            <a:ext cx="4852948" cy="32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8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</a:t>
            </a:r>
            <a:r>
              <a:rPr lang="en-US" dirty="0"/>
              <a:t>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32C76-14F1-4796-9558-6276CA233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89" y="914399"/>
            <a:ext cx="7974422" cy="50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Minikube</a:t>
            </a:r>
            <a:r>
              <a:rPr lang="en-US" dirty="0"/>
              <a:t> &amp; </a:t>
            </a:r>
            <a:r>
              <a:rPr lang="en-US" dirty="0" err="1"/>
              <a:t>Kubectl</a:t>
            </a:r>
            <a:r>
              <a:rPr lang="en-US" dirty="0"/>
              <a:t> – Local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499"/>
            <a:ext cx="6157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Minikube</a:t>
            </a:r>
            <a:r>
              <a:rPr lang="en-US" dirty="0"/>
              <a:t>: A single node cluster and the easiest way of deploying Kubernetes.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Master &amp; node processes run on one Machine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Kubectl</a:t>
            </a:r>
            <a:r>
              <a:rPr lang="en-US" dirty="0"/>
              <a:t>:  Command Line Interface to access Kubernetes cluster.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Basic </a:t>
            </a:r>
            <a:r>
              <a:rPr lang="en-US" dirty="0" err="1"/>
              <a:t>kubectl</a:t>
            </a:r>
            <a:r>
              <a:rPr lang="en-US" dirty="0"/>
              <a:t> commands: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CRUD commands: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Create/Edit/Delete deployment:</a:t>
            </a:r>
          </a:p>
          <a:p>
            <a:pPr lvl="2"/>
            <a:r>
              <a:rPr lang="en-US" i="1" dirty="0">
                <a:latin typeface="Consolas" panose="020B0609020204030204" pitchFamily="49" charset="0"/>
              </a:rPr>
              <a:t>$ </a:t>
            </a:r>
            <a:r>
              <a:rPr lang="en-US" i="1" dirty="0" err="1">
                <a:latin typeface="Consolas" panose="020B0609020204030204" pitchFamily="49" charset="0"/>
              </a:rPr>
              <a:t>kubectl</a:t>
            </a:r>
            <a:r>
              <a:rPr lang="en-US" i="1" dirty="0">
                <a:latin typeface="Consolas" panose="020B0609020204030204" pitchFamily="49" charset="0"/>
              </a:rPr>
              <a:t> create/edit/delete deployment [name]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Status of different K8s components</a:t>
            </a:r>
          </a:p>
          <a:p>
            <a:pPr lvl="2"/>
            <a:endParaRPr lang="en-US" i="1" dirty="0"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F1EB-67D9-445A-9964-93DA65889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67" y="954000"/>
            <a:ext cx="5250648" cy="28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76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Kubernetes Components: </a:t>
            </a:r>
            <a:r>
              <a:rPr lang="en-US" altLang="ja-JP" dirty="0" err="1"/>
              <a:t>ConfigMap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520F1-4A82-48C6-AA5C-D551C7C41CC5}"/>
              </a:ext>
            </a:extLst>
          </p:cNvPr>
          <p:cNvSpPr txBox="1"/>
          <p:nvPr/>
        </p:nvSpPr>
        <p:spPr>
          <a:xfrm>
            <a:off x="485776" y="952499"/>
            <a:ext cx="1095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Motivation: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configuration of application. It contains configuration data (</a:t>
            </a:r>
            <a:r>
              <a:rPr lang="en-US" dirty="0" err="1"/>
              <a:t>urls</a:t>
            </a:r>
            <a:r>
              <a:rPr lang="en-US" dirty="0"/>
              <a:t> of database)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32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2.  Architecture &amp; Main Components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0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</a:t>
            </a:r>
            <a:r>
              <a:rPr lang="en-US" dirty="0"/>
              <a:t>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https://aws.amazon.com/blogs/opensource/why-use-docker-containers-for-machine-learning-development/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304BB18-F16C-454A-880E-786F54936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904690"/>
            <a:ext cx="9523809" cy="538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Why use docker ? What is docker ? (4)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57673A1-6A1B-4C69-BD7A-B62D1AF35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63" y="1240411"/>
            <a:ext cx="8931874" cy="39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73" y="957960"/>
            <a:ext cx="1075522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" y="957960"/>
            <a:ext cx="10700728" cy="5250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402701" y="4073220"/>
            <a:ext cx="2873829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client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primary way that user interact with docker host (terminal).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Send </a:t>
            </a:r>
            <a:r>
              <a:rPr lang="en-US" dirty="0" err="1"/>
              <a:t>RESTfull</a:t>
            </a:r>
            <a:r>
              <a:rPr lang="en-US" b="1" dirty="0"/>
              <a:t> </a:t>
            </a:r>
            <a:r>
              <a:rPr lang="en-US" dirty="0"/>
              <a:t>request to docker daemon.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B8423-22C2-4B69-81EA-9A51EEDF6C22}"/>
              </a:ext>
            </a:extLst>
          </p:cNvPr>
          <p:cNvCxnSpPr/>
          <p:nvPr/>
        </p:nvCxnSpPr>
        <p:spPr>
          <a:xfrm flipV="1">
            <a:off x="402701" y="1393371"/>
            <a:ext cx="685870" cy="2679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709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C0B542-4DDF-418B-8096-095E6A9A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Docker architecture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33885-F664-49B1-8D73-DD4529C79D21}"/>
              </a:ext>
            </a:extLst>
          </p:cNvPr>
          <p:cNvSpPr txBox="1"/>
          <p:nvPr/>
        </p:nvSpPr>
        <p:spPr>
          <a:xfrm>
            <a:off x="163285" y="1136418"/>
            <a:ext cx="436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67603-8D5C-41C7-BA0D-EB9313F28F30}"/>
              </a:ext>
            </a:extLst>
          </p:cNvPr>
          <p:cNvSpPr txBox="1"/>
          <p:nvPr/>
        </p:nvSpPr>
        <p:spPr>
          <a:xfrm>
            <a:off x="163285" y="6444343"/>
            <a:ext cx="1144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Ref</a:t>
            </a:r>
            <a:r>
              <a:rPr lang="en-US" sz="1200" dirty="0"/>
              <a:t>: https://docs.docker.com/get-started/overview/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235464B-6D41-41C4-93E7-74A8E3105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4" y="957960"/>
            <a:ext cx="10755226" cy="52775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41BA83-59C0-4571-99A2-BDC575DA9CFC}"/>
              </a:ext>
            </a:extLst>
          </p:cNvPr>
          <p:cNvSpPr txBox="1"/>
          <p:nvPr/>
        </p:nvSpPr>
        <p:spPr>
          <a:xfrm>
            <a:off x="8218644" y="3933431"/>
            <a:ext cx="2873829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Docker daemon</a:t>
            </a:r>
            <a:r>
              <a:rPr lang="en-US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Listens &amp; adapt docker API request from client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Managers docker objects (images, containers …)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BAF523-804B-4A78-832E-FDC6720B2DBC}"/>
              </a:ext>
            </a:extLst>
          </p:cNvPr>
          <p:cNvCxnSpPr/>
          <p:nvPr/>
        </p:nvCxnSpPr>
        <p:spPr>
          <a:xfrm flipH="1" flipV="1">
            <a:off x="7456714" y="1970314"/>
            <a:ext cx="761930" cy="1963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9900</TotalTime>
  <Words>3913</Words>
  <Application>Microsoft Office PowerPoint</Application>
  <PresentationFormat>Widescreen</PresentationFormat>
  <Paragraphs>523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游ゴシック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Container Solution: Docker</vt:lpstr>
      <vt:lpstr>Contents</vt:lpstr>
      <vt:lpstr>1. Why use docker ? What is docker ? (1)</vt:lpstr>
      <vt:lpstr>1. Why use docker ? What is docker ? (2)</vt:lpstr>
      <vt:lpstr>1. Why use docker ? What is docker ? (3)</vt:lpstr>
      <vt:lpstr>1. Why use docker ? What is docker ? (4) </vt:lpstr>
      <vt:lpstr>2. Docker architecture (1)</vt:lpstr>
      <vt:lpstr>2. Docker architecture (2)</vt:lpstr>
      <vt:lpstr>2. Docker architecture (3)</vt:lpstr>
      <vt:lpstr>2. Docker architecture (4)</vt:lpstr>
      <vt:lpstr>2. Docker architecture (5)</vt:lpstr>
      <vt:lpstr>2. Docker architecture (5)</vt:lpstr>
      <vt:lpstr>2. Docker architecture (6)</vt:lpstr>
      <vt:lpstr>2. Docker architecture (6)</vt:lpstr>
      <vt:lpstr>3. Docker images &amp; Docker file: Overview</vt:lpstr>
      <vt:lpstr>3. Docker images &amp; Docker file: Understanding image layers</vt:lpstr>
      <vt:lpstr>4. Lifecycle of Docker Container (1)</vt:lpstr>
      <vt:lpstr>4. Lifecycle of Docker Container (2)</vt:lpstr>
      <vt:lpstr>4. Lifecycle of Docker Container (3)</vt:lpstr>
      <vt:lpstr>4. Lifecycle of Docker Container (4)</vt:lpstr>
      <vt:lpstr>Share Data Between the Docker Container &amp; the Host</vt:lpstr>
      <vt:lpstr>5. Docker networking</vt:lpstr>
      <vt:lpstr>5. Bridge networks</vt:lpstr>
      <vt:lpstr>6. Docker Swarm (1)</vt:lpstr>
      <vt:lpstr>6. Docker Swarm (2)</vt:lpstr>
      <vt:lpstr>Case study</vt:lpstr>
      <vt:lpstr>Summary</vt:lpstr>
      <vt:lpstr>Reference: </vt:lpstr>
      <vt:lpstr>Contents</vt:lpstr>
      <vt:lpstr>1. Introduction to Kubernetes - Motivation</vt:lpstr>
      <vt:lpstr>1. Introduction to Kubernetes – What is Kubernetes ?</vt:lpstr>
      <vt:lpstr>1. Introduction to Kubernetes - Kubernetes Architectures (1)</vt:lpstr>
      <vt:lpstr>1. Introduction to Kubernetes - Kubernetes Architectures (2)</vt:lpstr>
      <vt:lpstr>1. Introduction to Kubernetes - Kubernetes Architectures (3)</vt:lpstr>
      <vt:lpstr>1. Introduction to Kubernetes – Running an application in Kubernetes</vt:lpstr>
      <vt:lpstr>1. Introduction to Kubernetes – Why use Kubernetes ?</vt:lpstr>
      <vt:lpstr>1. Main K8s Components: Pods</vt:lpstr>
      <vt:lpstr>1. Kubernetes Components: Service</vt:lpstr>
      <vt:lpstr>1. Kubernetes Components: Ingress</vt:lpstr>
      <vt:lpstr>3. Minikube &amp; Kubectl – Local Setup</vt:lpstr>
      <vt:lpstr>1. Kubernetes Components: ConfigMap</vt:lpstr>
      <vt:lpstr>2.  Architecture &amp; Main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nguyen ngoc doan(ＴＳＤＶ Eng 1)</dc:creator>
  <cp:lastModifiedBy>doan nguyen</cp:lastModifiedBy>
  <cp:revision>917</cp:revision>
  <dcterms:created xsi:type="dcterms:W3CDTF">2022-03-30T08:06:09Z</dcterms:created>
  <dcterms:modified xsi:type="dcterms:W3CDTF">2022-04-12T00:35:44Z</dcterms:modified>
</cp:coreProperties>
</file>