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961" r:id="rId2"/>
    <p:sldId id="882" r:id="rId3"/>
    <p:sldId id="2431" r:id="rId4"/>
    <p:sldId id="2432" r:id="rId5"/>
    <p:sldId id="2457" r:id="rId6"/>
    <p:sldId id="2439" r:id="rId7"/>
    <p:sldId id="2434" r:id="rId8"/>
    <p:sldId id="2435" r:id="rId9"/>
    <p:sldId id="2436" r:id="rId10"/>
    <p:sldId id="2437" r:id="rId11"/>
    <p:sldId id="2438" r:id="rId12"/>
    <p:sldId id="2440" r:id="rId13"/>
    <p:sldId id="2446" r:id="rId14"/>
    <p:sldId id="2444" r:id="rId15"/>
    <p:sldId id="2448" r:id="rId16"/>
    <p:sldId id="2445" r:id="rId17"/>
    <p:sldId id="2447" r:id="rId18"/>
    <p:sldId id="2451" r:id="rId19"/>
    <p:sldId id="2449" r:id="rId20"/>
    <p:sldId id="2450" r:id="rId21"/>
    <p:sldId id="2453" r:id="rId22"/>
    <p:sldId id="2455" r:id="rId23"/>
    <p:sldId id="2454" r:id="rId24"/>
    <p:sldId id="2456" r:id="rId25"/>
    <p:sldId id="2442" r:id="rId26"/>
    <p:sldId id="2441" r:id="rId27"/>
    <p:sldId id="244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ngoc doan(ＴＳＤＶ Eng 1)" initials="nndE1" lastIdx="1" clrIdx="0">
    <p:extLst>
      <p:ext uri="{19B8F6BF-5375-455C-9EA6-DF929625EA0E}">
        <p15:presenceInfo xmlns:p15="http://schemas.microsoft.com/office/powerpoint/2012/main" userId="S::doan1.nguyenngoc@toshiba.co.jp::f72e6fd6-c8db-40e7-bc55-14d6f6da1b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63" autoAdjust="0"/>
    <p:restoredTop sz="77763" autoAdjust="0"/>
  </p:normalViewPr>
  <p:slideViewPr>
    <p:cSldViewPr snapToGrid="0">
      <p:cViewPr varScale="1">
        <p:scale>
          <a:sx n="67" d="100"/>
          <a:sy n="67" d="100"/>
        </p:scale>
        <p:origin x="1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4031F-8358-46EC-8E26-D2DE3CE8F7A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D3BB4-2FAC-4E75-8091-AC9063D1D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1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arthly.dev/blog/docker-networkin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docker.com/network/" TargetMode="External"/><Relationship Id="rId4" Type="http://schemas.openxmlformats.org/officeDocument/2006/relationships/hyperlink" Target="https://www.youtube.com/watch?v=fqMOX6JJhGo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arthly.dev/blog/docker-networkin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docker.com/network/" TargetMode="External"/><Relationship Id="rId4" Type="http://schemas.openxmlformats.org/officeDocument/2006/relationships/hyperlink" Target="https://www.youtube.com/watch?v=fqMOX6JJhGo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562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89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CLI- command line interface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19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Docker image:</a:t>
            </a:r>
          </a:p>
          <a:p>
            <a:r>
              <a:rPr lang="en-US" dirty="0"/>
              <a:t>- 1 file dung de </a:t>
            </a:r>
            <a:r>
              <a:rPr lang="en-US" dirty="0" err="1"/>
              <a:t>thuc</a:t>
            </a:r>
            <a:r>
              <a:rPr lang="en-US" dirty="0"/>
              <a:t> </a:t>
            </a:r>
            <a:r>
              <a:rPr lang="en-US" dirty="0" err="1"/>
              <a:t>hien</a:t>
            </a:r>
            <a:r>
              <a:rPr lang="en-US" dirty="0"/>
              <a:t> code trong docker container ~ 1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x.dựng</a:t>
            </a:r>
            <a:r>
              <a:rPr lang="en-US" dirty="0"/>
              <a:t> container. </a:t>
            </a:r>
          </a:p>
          <a:p>
            <a:pPr marL="171450" indent="-171450">
              <a:buFontTx/>
              <a:buChar char="-"/>
            </a:pPr>
            <a:r>
              <a:rPr lang="en-US" dirty="0"/>
              <a:t>(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) docker image ~ </a:t>
            </a:r>
          </a:p>
          <a:p>
            <a:pPr marL="0" indent="0">
              <a:buFontTx/>
              <a:buNone/>
            </a:pPr>
            <a:r>
              <a:rPr lang="en-US" dirty="0"/>
              <a:t>+ portable: </a:t>
            </a:r>
          </a:p>
          <a:p>
            <a:pPr marL="0" indent="0">
              <a:buFontTx/>
              <a:buNone/>
            </a:pPr>
            <a:r>
              <a:rPr lang="en-US" dirty="0"/>
              <a:t>+ lightweight: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45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93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61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88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42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Anh </a:t>
            </a:r>
            <a:r>
              <a:rPr lang="en-US" dirty="0" err="1"/>
              <a:t>xa</a:t>
            </a:r>
            <a:r>
              <a:rPr lang="en-US" dirty="0"/>
              <a:t> thu </a:t>
            </a:r>
            <a:r>
              <a:rPr lang="en-US" dirty="0" err="1"/>
              <a:t>muc</a:t>
            </a:r>
            <a:r>
              <a:rPr lang="en-US" dirty="0"/>
              <a:t> may host </a:t>
            </a:r>
            <a:r>
              <a:rPr lang="en-US" dirty="0" err="1"/>
              <a:t>vao</a:t>
            </a:r>
            <a:r>
              <a:rPr lang="en-US" dirty="0"/>
              <a:t> container</a:t>
            </a:r>
          </a:p>
          <a:p>
            <a:r>
              <a:rPr lang="en-US" dirty="0"/>
              <a:t>+ Chia se du lieu </a:t>
            </a:r>
            <a:r>
              <a:rPr lang="en-US" dirty="0" err="1"/>
              <a:t>giua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container</a:t>
            </a:r>
          </a:p>
          <a:p>
            <a:r>
              <a:rPr lang="en-US" dirty="0"/>
              <a:t>+ Chia se du </a:t>
            </a:r>
            <a:r>
              <a:rPr lang="en-US" dirty="0" err="1"/>
              <a:t>lieuj</a:t>
            </a:r>
            <a:r>
              <a:rPr lang="en-US" dirty="0"/>
              <a:t> qua volume</a:t>
            </a:r>
          </a:p>
          <a:p>
            <a:r>
              <a:rPr lang="en-US" dirty="0"/>
              <a:t>+ Tao volume, docker volume create</a:t>
            </a:r>
          </a:p>
          <a:p>
            <a:r>
              <a:rPr lang="en-US" dirty="0"/>
              <a:t>+ Gan o </a:t>
            </a:r>
            <a:r>
              <a:rPr lang="en-US" dirty="0" err="1"/>
              <a:t>dia</a:t>
            </a:r>
            <a:r>
              <a:rPr lang="en-US" dirty="0"/>
              <a:t> volume </a:t>
            </a:r>
            <a:r>
              <a:rPr lang="en-US" dirty="0" err="1"/>
              <a:t>vao</a:t>
            </a:r>
            <a:r>
              <a:rPr lang="en-US" dirty="0"/>
              <a:t> container</a:t>
            </a:r>
          </a:p>
          <a:p>
            <a:r>
              <a:rPr lang="en-US" dirty="0"/>
              <a:t>+ Tao o </a:t>
            </a:r>
            <a:r>
              <a:rPr lang="en-US" dirty="0" err="1"/>
              <a:t>dia</a:t>
            </a:r>
            <a:r>
              <a:rPr lang="en-US" dirty="0"/>
              <a:t> anh </a:t>
            </a:r>
            <a:r>
              <a:rPr lang="en-US" dirty="0" err="1"/>
              <a:t>xa</a:t>
            </a:r>
            <a:r>
              <a:rPr lang="en-US" dirty="0"/>
              <a:t> den thu </a:t>
            </a:r>
            <a:r>
              <a:rPr lang="en-US" dirty="0" err="1"/>
              <a:t>muc</a:t>
            </a:r>
            <a:r>
              <a:rPr lang="en-US" dirty="0"/>
              <a:t> host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70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Trong </a:t>
            </a:r>
            <a:r>
              <a:rPr lang="en-US" dirty="0" err="1"/>
              <a:t>thuc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trien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1 du an, project can </a:t>
            </a:r>
            <a:r>
              <a:rPr lang="en-US" dirty="0" err="1"/>
              <a:t>chay</a:t>
            </a:r>
            <a:r>
              <a:rPr lang="en-US" dirty="0"/>
              <a:t> </a:t>
            </a:r>
            <a:r>
              <a:rPr lang="en-US" dirty="0" err="1"/>
              <a:t>tren</a:t>
            </a:r>
            <a:r>
              <a:rPr lang="en-US" dirty="0"/>
              <a:t> </a:t>
            </a:r>
            <a:r>
              <a:rPr lang="en-US" dirty="0" err="1"/>
              <a:t>nhieu</a:t>
            </a:r>
            <a:r>
              <a:rPr lang="en-US" dirty="0"/>
              <a:t> host (virtual private server – may chu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rieng</a:t>
            </a:r>
            <a:r>
              <a:rPr lang="en-US" dirty="0"/>
              <a:t>) ~&gt;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, k the config, deploy </a:t>
            </a:r>
            <a:r>
              <a:rPr lang="en-US" dirty="0" err="1"/>
              <a:t>cho</a:t>
            </a:r>
            <a:r>
              <a:rPr lang="en-US" dirty="0"/>
              <a:t> tung con host =&gt; docker swarm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Cong cu: </a:t>
            </a:r>
            <a:r>
              <a:rPr lang="en-US" dirty="0" err="1"/>
              <a:t>cac</a:t>
            </a:r>
            <a:r>
              <a:rPr lang="en-US" dirty="0"/>
              <a:t> tinh </a:t>
            </a:r>
            <a:r>
              <a:rPr lang="en-US" dirty="0" err="1"/>
              <a:t>nang</a:t>
            </a:r>
            <a:r>
              <a:rPr lang="en-US" dirty="0"/>
              <a:t> </a:t>
            </a:r>
            <a:r>
              <a:rPr lang="en-US" dirty="0" err="1"/>
              <a:t>dieu</a:t>
            </a:r>
            <a:r>
              <a:rPr lang="en-US" dirty="0"/>
              <a:t> </a:t>
            </a:r>
            <a:r>
              <a:rPr lang="en-US" dirty="0" err="1"/>
              <a:t>phoi</a:t>
            </a:r>
            <a:r>
              <a:rPr lang="en-US" dirty="0"/>
              <a:t> &amp;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 cum docker host (~ containers)</a:t>
            </a:r>
          </a:p>
          <a:p>
            <a:pPr marL="0" indent="0">
              <a:buFontTx/>
              <a:buNone/>
            </a:pPr>
            <a:r>
              <a:rPr lang="en-US" dirty="0"/>
              <a:t>+ Key concepts:</a:t>
            </a:r>
          </a:p>
          <a:p>
            <a:pPr marL="171450" indent="-171450">
              <a:buFontTx/>
              <a:buChar char="-"/>
            </a:pPr>
            <a:r>
              <a:rPr lang="en-US" dirty="0"/>
              <a:t>Node ~ 1 instance </a:t>
            </a:r>
            <a:r>
              <a:rPr lang="en-US" dirty="0" err="1"/>
              <a:t>cua</a:t>
            </a:r>
            <a:r>
              <a:rPr lang="en-US" dirty="0"/>
              <a:t> Docker </a:t>
            </a:r>
            <a:r>
              <a:rPr lang="en-US" dirty="0" err="1"/>
              <a:t>enginer</a:t>
            </a:r>
            <a:r>
              <a:rPr lang="en-US" dirty="0"/>
              <a:t> cu the =&gt; {Docker Engine ~ a client-server application}.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or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docker.</a:t>
            </a:r>
          </a:p>
          <a:p>
            <a:pPr marL="171450" indent="-171450">
              <a:buFontTx/>
              <a:buChar char="-"/>
            </a:pPr>
            <a:r>
              <a:rPr lang="en-US" dirty="0"/>
              <a:t>Load balancing: (confirm ki) 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22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Trong </a:t>
            </a:r>
            <a:r>
              <a:rPr lang="en-US" dirty="0" err="1"/>
              <a:t>thuc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trien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1 du an, project can </a:t>
            </a:r>
            <a:r>
              <a:rPr lang="en-US" dirty="0" err="1"/>
              <a:t>chay</a:t>
            </a:r>
            <a:r>
              <a:rPr lang="en-US" dirty="0"/>
              <a:t> </a:t>
            </a:r>
            <a:r>
              <a:rPr lang="en-US" dirty="0" err="1"/>
              <a:t>tren</a:t>
            </a:r>
            <a:r>
              <a:rPr lang="en-US" dirty="0"/>
              <a:t> </a:t>
            </a:r>
            <a:r>
              <a:rPr lang="en-US" dirty="0" err="1"/>
              <a:t>nhieu</a:t>
            </a:r>
            <a:r>
              <a:rPr lang="en-US" dirty="0"/>
              <a:t> host (virtual private server – may chu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rieng</a:t>
            </a:r>
            <a:r>
              <a:rPr lang="en-US" dirty="0"/>
              <a:t>) ~&gt;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, k the config, deploy </a:t>
            </a:r>
            <a:r>
              <a:rPr lang="en-US" dirty="0" err="1"/>
              <a:t>cho</a:t>
            </a:r>
            <a:r>
              <a:rPr lang="en-US" dirty="0"/>
              <a:t> tung con host =&gt; docker swarm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Cong cu: </a:t>
            </a:r>
            <a:r>
              <a:rPr lang="en-US" dirty="0" err="1"/>
              <a:t>cac</a:t>
            </a:r>
            <a:r>
              <a:rPr lang="en-US" dirty="0"/>
              <a:t> tinh </a:t>
            </a:r>
            <a:r>
              <a:rPr lang="en-US" dirty="0" err="1"/>
              <a:t>nang</a:t>
            </a:r>
            <a:r>
              <a:rPr lang="en-US" dirty="0"/>
              <a:t> </a:t>
            </a:r>
            <a:r>
              <a:rPr lang="en-US" dirty="0" err="1"/>
              <a:t>dieu</a:t>
            </a:r>
            <a:r>
              <a:rPr lang="en-US" dirty="0"/>
              <a:t> </a:t>
            </a:r>
            <a:r>
              <a:rPr lang="en-US" dirty="0" err="1"/>
              <a:t>phoi</a:t>
            </a:r>
            <a:r>
              <a:rPr lang="en-US" dirty="0"/>
              <a:t> &amp;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 cum docker host)</a:t>
            </a:r>
          </a:p>
          <a:p>
            <a:pPr marL="0" indent="0">
              <a:buFontTx/>
              <a:buNone/>
            </a:pPr>
            <a:r>
              <a:rPr lang="en-US" dirty="0"/>
              <a:t>+ Feature highlights </a:t>
            </a:r>
          </a:p>
          <a:p>
            <a:pPr marL="0" indent="0">
              <a:buFontTx/>
              <a:buNone/>
            </a:pPr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43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4713" cy="33512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+ Important questions: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Why use docker 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ja-JP" dirty="0"/>
              <a:t>What is docker ?</a:t>
            </a:r>
          </a:p>
          <a:p>
            <a:pPr marL="0" indent="0">
              <a:buFontTx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4722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Anh </a:t>
            </a:r>
            <a:r>
              <a:rPr lang="en-US" dirty="0" err="1"/>
              <a:t>xa</a:t>
            </a:r>
            <a:r>
              <a:rPr lang="en-US" dirty="0"/>
              <a:t> thu </a:t>
            </a:r>
            <a:r>
              <a:rPr lang="en-US" dirty="0" err="1"/>
              <a:t>muc</a:t>
            </a:r>
            <a:r>
              <a:rPr lang="en-US" dirty="0"/>
              <a:t> may host </a:t>
            </a:r>
            <a:r>
              <a:rPr lang="en-US" dirty="0" err="1"/>
              <a:t>vao</a:t>
            </a:r>
            <a:r>
              <a:rPr lang="en-US" dirty="0"/>
              <a:t> container</a:t>
            </a:r>
          </a:p>
          <a:p>
            <a:r>
              <a:rPr lang="en-US" dirty="0"/>
              <a:t>+ Chia se du lieu </a:t>
            </a:r>
            <a:r>
              <a:rPr lang="en-US" dirty="0" err="1"/>
              <a:t>giua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container</a:t>
            </a:r>
          </a:p>
          <a:p>
            <a:r>
              <a:rPr lang="en-US" dirty="0"/>
              <a:t>+ Chia se du </a:t>
            </a:r>
            <a:r>
              <a:rPr lang="en-US" dirty="0" err="1"/>
              <a:t>lieuj</a:t>
            </a:r>
            <a:r>
              <a:rPr lang="en-US" dirty="0"/>
              <a:t> qua volume</a:t>
            </a:r>
          </a:p>
          <a:p>
            <a:r>
              <a:rPr lang="en-US" dirty="0"/>
              <a:t>+ Tao volume, docker volume create</a:t>
            </a:r>
          </a:p>
          <a:p>
            <a:r>
              <a:rPr lang="en-US" dirty="0"/>
              <a:t>+ Gan o </a:t>
            </a:r>
            <a:r>
              <a:rPr lang="en-US" dirty="0" err="1"/>
              <a:t>dia</a:t>
            </a:r>
            <a:r>
              <a:rPr lang="en-US" dirty="0"/>
              <a:t> volume </a:t>
            </a:r>
            <a:r>
              <a:rPr lang="en-US" dirty="0" err="1"/>
              <a:t>vao</a:t>
            </a:r>
            <a:r>
              <a:rPr lang="en-US" dirty="0"/>
              <a:t> container</a:t>
            </a:r>
          </a:p>
          <a:p>
            <a:r>
              <a:rPr lang="en-US" dirty="0"/>
              <a:t>+ Tao o </a:t>
            </a:r>
            <a:r>
              <a:rPr lang="en-US" dirty="0" err="1"/>
              <a:t>dia</a:t>
            </a:r>
            <a:r>
              <a:rPr lang="en-US" dirty="0"/>
              <a:t> anh </a:t>
            </a:r>
            <a:r>
              <a:rPr lang="en-US" dirty="0" err="1"/>
              <a:t>xa</a:t>
            </a:r>
            <a:r>
              <a:rPr lang="en-US" dirty="0"/>
              <a:t> den thu </a:t>
            </a:r>
            <a:r>
              <a:rPr lang="en-US" dirty="0" err="1"/>
              <a:t>muc</a:t>
            </a:r>
            <a:r>
              <a:rPr lang="en-US" dirty="0"/>
              <a:t> host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554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Docker network: </a:t>
            </a:r>
            <a:r>
              <a:rPr lang="en-US" dirty="0" err="1"/>
              <a:t>ket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giua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containers 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container </a:t>
            </a:r>
            <a:r>
              <a:rPr lang="en-US" dirty="0" err="1"/>
              <a:t>voi</a:t>
            </a:r>
            <a:r>
              <a:rPr lang="en-US" dirty="0"/>
              <a:t> ben </a:t>
            </a:r>
            <a:r>
              <a:rPr lang="en-US" dirty="0" err="1"/>
              <a:t>ngoai</a:t>
            </a:r>
            <a:r>
              <a:rPr lang="en-US" dirty="0"/>
              <a:t> </a:t>
            </a:r>
            <a:r>
              <a:rPr lang="en-US" dirty="0" err="1"/>
              <a:t>hoac</a:t>
            </a:r>
            <a:r>
              <a:rPr lang="en-US" dirty="0"/>
              <a:t> </a:t>
            </a:r>
            <a:r>
              <a:rPr lang="en-US" dirty="0" err="1"/>
              <a:t>ket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giua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cum (swarm) docker containers</a:t>
            </a:r>
          </a:p>
          <a:p>
            <a:r>
              <a:rPr lang="en-US" dirty="0"/>
              <a:t>+ Bridge:</a:t>
            </a:r>
          </a:p>
          <a:p>
            <a:r>
              <a:rPr lang="en-US" dirty="0"/>
              <a:t>- Use: </a:t>
            </a:r>
            <a:r>
              <a:rPr lang="en-US" dirty="0" err="1"/>
              <a:t>chay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</a:t>
            </a:r>
            <a:r>
              <a:rPr lang="en-US" dirty="0" err="1"/>
              <a:t>ung</a:t>
            </a:r>
            <a:r>
              <a:rPr lang="en-US" dirty="0"/>
              <a:t> dung </a:t>
            </a:r>
            <a:r>
              <a:rPr lang="en-US" dirty="0" err="1"/>
              <a:t>duoi</a:t>
            </a:r>
            <a:r>
              <a:rPr lang="en-US" dirty="0"/>
              <a:t> dang </a:t>
            </a:r>
            <a:r>
              <a:rPr lang="en-US" dirty="0" err="1"/>
              <a:t>cac</a:t>
            </a:r>
            <a:r>
              <a:rPr lang="en-US" dirty="0"/>
              <a:t> container doc la can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tiep</a:t>
            </a:r>
            <a:r>
              <a:rPr lang="en-US" dirty="0"/>
              <a:t> 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(</a:t>
            </a:r>
            <a:r>
              <a:rPr lang="en-US" dirty="0" err="1"/>
              <a:t>ip</a:t>
            </a:r>
            <a:r>
              <a:rPr lang="en-US" dirty="0"/>
              <a:t> address) =&gt; </a:t>
            </a:r>
            <a:r>
              <a:rPr lang="en-US" dirty="0" err="1"/>
              <a:t>tranh</a:t>
            </a:r>
            <a:r>
              <a:rPr lang="en-US" dirty="0"/>
              <a:t> conflict port problem</a:t>
            </a:r>
          </a:p>
          <a:p>
            <a:r>
              <a:rPr lang="en-US" dirty="0"/>
              <a:t>+ Host: </a:t>
            </a:r>
            <a:r>
              <a:rPr lang="en-US" dirty="0" err="1"/>
              <a:t>duoc</a:t>
            </a:r>
            <a:r>
              <a:rPr lang="en-US" dirty="0"/>
              <a:t> cap </a:t>
            </a:r>
            <a:r>
              <a:rPr lang="en-US" dirty="0" err="1"/>
              <a:t>boi</a:t>
            </a:r>
            <a:r>
              <a:rPr lang="en-US" dirty="0"/>
              <a:t> host. ~&gt; limit: need a </a:t>
            </a:r>
            <a:r>
              <a:rPr lang="en-US" dirty="0" err="1"/>
              <a:t>linux</a:t>
            </a:r>
            <a:r>
              <a:rPr lang="en-US" dirty="0"/>
              <a:t> host to use it. Can not run multiple containers on the same host having same port.</a:t>
            </a:r>
          </a:p>
          <a:p>
            <a:r>
              <a:rPr lang="en-US" dirty="0"/>
              <a:t>+ None: </a:t>
            </a:r>
            <a:r>
              <a:rPr lang="en-US" dirty="0" err="1"/>
              <a:t>ngat</a:t>
            </a:r>
            <a:r>
              <a:rPr lang="en-US" dirty="0"/>
              <a:t> tat ca </a:t>
            </a:r>
            <a:r>
              <a:rPr lang="en-US" dirty="0" err="1"/>
              <a:t>ket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~&gt; containers k the </a:t>
            </a:r>
            <a:r>
              <a:rPr lang="en-US" dirty="0" err="1"/>
              <a:t>truy</a:t>
            </a:r>
            <a:r>
              <a:rPr lang="en-US" dirty="0"/>
              <a:t> cap </a:t>
            </a:r>
            <a:r>
              <a:rPr lang="en-US" dirty="0" err="1"/>
              <a:t>cac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b.ngoai</a:t>
            </a:r>
            <a:r>
              <a:rPr lang="en-US" dirty="0"/>
              <a:t> or 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containers </a:t>
            </a:r>
            <a:r>
              <a:rPr lang="en-US" dirty="0" err="1"/>
              <a:t>khac</a:t>
            </a:r>
            <a:endParaRPr lang="en-US" dirty="0"/>
          </a:p>
          <a:p>
            <a:endParaRPr lang="en-US" dirty="0"/>
          </a:p>
          <a:p>
            <a:r>
              <a:rPr lang="en-US" dirty="0"/>
              <a:t>+ </a:t>
            </a:r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</a:t>
            </a:r>
          </a:p>
          <a:p>
            <a:r>
              <a:rPr lang="en-US" sz="1200" dirty="0">
                <a:solidFill>
                  <a:schemeClr val="accent1"/>
                </a:solidFill>
                <a:hlinkClick r:id="rId3"/>
              </a:rPr>
              <a:t>https://earthly.dev/blog/docker-networking/</a:t>
            </a:r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dirty="0">
                <a:solidFill>
                  <a:schemeClr val="accent1"/>
                </a:solidFill>
                <a:hlinkClick r:id="rId4"/>
              </a:rPr>
              <a:t>https://www.youtube.com/watch?v=fqMOX6JJhGo</a:t>
            </a:r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dirty="0">
                <a:solidFill>
                  <a:schemeClr val="accent1"/>
                </a:solidFill>
                <a:hlinkClick r:id="rId5"/>
              </a:rPr>
              <a:t>https://docs.docker.com/network/</a:t>
            </a:r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dirty="0">
                <a:solidFill>
                  <a:schemeClr val="accent1"/>
                </a:solidFill>
              </a:rPr>
              <a:t>https://stackoverflow.com/questions/41083328/what-is-the-use-of-docker-host-and-none-networks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https://www.bogotobogo.com/DevOps/Docker/Docker-Bridge-Driver-Networks.php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https://www.aquasec.com/cloud-native-academy/docker-container/docker-networking/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001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Docker network: </a:t>
            </a:r>
            <a:r>
              <a:rPr lang="en-US" dirty="0" err="1"/>
              <a:t>ket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giua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containers 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container </a:t>
            </a:r>
            <a:r>
              <a:rPr lang="en-US" dirty="0" err="1"/>
              <a:t>voi</a:t>
            </a:r>
            <a:r>
              <a:rPr lang="en-US" dirty="0"/>
              <a:t> ben </a:t>
            </a:r>
            <a:r>
              <a:rPr lang="en-US" dirty="0" err="1"/>
              <a:t>ngoai</a:t>
            </a:r>
            <a:r>
              <a:rPr lang="en-US" dirty="0"/>
              <a:t> </a:t>
            </a:r>
            <a:r>
              <a:rPr lang="en-US" dirty="0" err="1"/>
              <a:t>hoac</a:t>
            </a:r>
            <a:r>
              <a:rPr lang="en-US" dirty="0"/>
              <a:t> </a:t>
            </a:r>
            <a:r>
              <a:rPr lang="en-US" dirty="0" err="1"/>
              <a:t>ket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giua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cum (swarm) docker containers</a:t>
            </a:r>
          </a:p>
          <a:p>
            <a:r>
              <a:rPr lang="en-US" dirty="0"/>
              <a:t>+ Bridge:</a:t>
            </a:r>
          </a:p>
          <a:p>
            <a:r>
              <a:rPr lang="en-US" dirty="0"/>
              <a:t>- Use: </a:t>
            </a:r>
            <a:r>
              <a:rPr lang="en-US" dirty="0" err="1"/>
              <a:t>chay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</a:t>
            </a:r>
            <a:r>
              <a:rPr lang="en-US" dirty="0" err="1"/>
              <a:t>ung</a:t>
            </a:r>
            <a:r>
              <a:rPr lang="en-US" dirty="0"/>
              <a:t> dung </a:t>
            </a:r>
            <a:r>
              <a:rPr lang="en-US" dirty="0" err="1"/>
              <a:t>duoi</a:t>
            </a:r>
            <a:r>
              <a:rPr lang="en-US" dirty="0"/>
              <a:t> dang </a:t>
            </a:r>
            <a:r>
              <a:rPr lang="en-US" dirty="0" err="1"/>
              <a:t>cac</a:t>
            </a:r>
            <a:r>
              <a:rPr lang="en-US" dirty="0"/>
              <a:t> container doc la can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tiep</a:t>
            </a:r>
            <a:r>
              <a:rPr lang="en-US" dirty="0"/>
              <a:t> 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(</a:t>
            </a:r>
            <a:r>
              <a:rPr lang="en-US" dirty="0" err="1"/>
              <a:t>ip</a:t>
            </a:r>
            <a:r>
              <a:rPr lang="en-US" dirty="0"/>
              <a:t> address) =&gt; </a:t>
            </a:r>
          </a:p>
          <a:p>
            <a:r>
              <a:rPr lang="en-US" dirty="0"/>
              <a:t>+ Host: public network, </a:t>
            </a:r>
          </a:p>
          <a:p>
            <a:r>
              <a:rPr lang="en-US" dirty="0"/>
              <a:t>+ None: </a:t>
            </a:r>
            <a:r>
              <a:rPr lang="en-US" dirty="0" err="1"/>
              <a:t>ngat</a:t>
            </a:r>
            <a:r>
              <a:rPr lang="en-US" dirty="0"/>
              <a:t> tat ca </a:t>
            </a:r>
            <a:r>
              <a:rPr lang="en-US" dirty="0" err="1"/>
              <a:t>ket</a:t>
            </a:r>
            <a:r>
              <a:rPr lang="en-US" dirty="0"/>
              <a:t> </a:t>
            </a:r>
            <a:r>
              <a:rPr lang="en-US" dirty="0" err="1"/>
              <a:t>noi</a:t>
            </a:r>
            <a:endParaRPr lang="en-US" dirty="0"/>
          </a:p>
          <a:p>
            <a:endParaRPr lang="en-US" dirty="0"/>
          </a:p>
          <a:p>
            <a:r>
              <a:rPr lang="en-US" dirty="0"/>
              <a:t>+ </a:t>
            </a:r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</a:t>
            </a:r>
          </a:p>
          <a:p>
            <a:r>
              <a:rPr lang="en-US" sz="1200" dirty="0"/>
              <a:t>https://www.simplilearn.com/tutorials/docker-tutorial/docker-networking?source=sl_frs_nav_playlist_video_clicked</a:t>
            </a:r>
          </a:p>
          <a:p>
            <a:r>
              <a:rPr lang="en-US" sz="1200" dirty="0">
                <a:solidFill>
                  <a:schemeClr val="accent1"/>
                </a:solidFill>
                <a:hlinkClick r:id="rId3"/>
              </a:rPr>
              <a:t>https://earthly.dev/blog/docker-networking/</a:t>
            </a:r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dirty="0">
                <a:solidFill>
                  <a:schemeClr val="accent1"/>
                </a:solidFill>
                <a:hlinkClick r:id="rId4"/>
              </a:rPr>
              <a:t>https://www.youtube.com/watch?v=fqMOX6JJhGo</a:t>
            </a:r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dirty="0">
                <a:solidFill>
                  <a:schemeClr val="accent1"/>
                </a:solidFill>
                <a:hlinkClick r:id="rId5"/>
              </a:rPr>
              <a:t>https://docs.docker.com/network/</a:t>
            </a:r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dirty="0">
                <a:solidFill>
                  <a:schemeClr val="accent1"/>
                </a:solidFill>
              </a:rPr>
              <a:t>https://stackoverflow.com/questions/41083328/what-is-the-use-of-docker-host-and-none-networks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https://www.bogotobogo.com/DevOps/Docker/Docker-Bridge-Driver-Networks.php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https://www.aquasec.com/cloud-native-academy/docker-container/docker-networking/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07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334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807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container ~ virtual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102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container ~ virtual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060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Docker:</a:t>
            </a:r>
          </a:p>
          <a:p>
            <a:r>
              <a:rPr lang="en-US" dirty="0"/>
              <a:t>+ Overview</a:t>
            </a:r>
          </a:p>
          <a:p>
            <a:r>
              <a:rPr lang="en-US" dirty="0"/>
              <a:t>- why use docker ?</a:t>
            </a:r>
          </a:p>
          <a:p>
            <a:r>
              <a:rPr lang="en-US" dirty="0"/>
              <a:t>/ develop an application stack with a lot of # components (~ version)</a:t>
            </a:r>
          </a:p>
          <a:p>
            <a:r>
              <a:rPr lang="en-US" dirty="0"/>
              <a:t>/ compatible with the </a:t>
            </a:r>
            <a:r>
              <a:rPr lang="en-US" dirty="0" err="1"/>
              <a:t>underlysing</a:t>
            </a:r>
            <a:r>
              <a:rPr lang="en-US" dirty="0"/>
              <a:t> OS or just temporarily</a:t>
            </a:r>
          </a:p>
          <a:p>
            <a:r>
              <a:rPr lang="en-US" dirty="0"/>
              <a:t>/ the compatibility between the services &amp; the libraries &amp; dependencies on the OS</a:t>
            </a:r>
          </a:p>
          <a:p>
            <a:r>
              <a:rPr lang="en-US" dirty="0"/>
              <a:t>/ change components of project</a:t>
            </a:r>
          </a:p>
          <a:p>
            <a:r>
              <a:rPr lang="en-US" dirty="0"/>
              <a:t>- what is docker ?</a:t>
            </a:r>
          </a:p>
          <a:p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Achitecture</a:t>
            </a:r>
            <a:endParaRPr lang="en-US" dirty="0"/>
          </a:p>
          <a:p>
            <a:r>
              <a:rPr lang="en-US" dirty="0"/>
              <a:t>- image &amp; container</a:t>
            </a:r>
          </a:p>
          <a:p>
            <a:r>
              <a:rPr lang="en-US" dirty="0"/>
              <a:t>+ Connection details</a:t>
            </a:r>
          </a:p>
          <a:p>
            <a:r>
              <a:rPr lang="en-US" dirty="0"/>
              <a:t>- lifecycle of container: </a:t>
            </a:r>
            <a:r>
              <a:rPr lang="en-US" dirty="0" err="1"/>
              <a:t>cmd</a:t>
            </a:r>
            <a:r>
              <a:rPr lang="en-US" dirty="0"/>
              <a:t> (run, </a:t>
            </a:r>
            <a:r>
              <a:rPr lang="en-US" dirty="0" err="1"/>
              <a:t>ps</a:t>
            </a:r>
            <a:r>
              <a:rPr lang="en-US" dirty="0"/>
              <a:t>, </a:t>
            </a:r>
            <a:r>
              <a:rPr lang="en-US" dirty="0" err="1"/>
              <a:t>ps</a:t>
            </a:r>
            <a:r>
              <a:rPr lang="en-US" dirty="0"/>
              <a:t> -a, stop, rm, images, </a:t>
            </a:r>
            <a:r>
              <a:rPr lang="en-US" dirty="0" err="1"/>
              <a:t>rmi</a:t>
            </a:r>
            <a:r>
              <a:rPr lang="en-US" dirty="0"/>
              <a:t>, pull, attach &amp; detach, ...)</a:t>
            </a:r>
          </a:p>
          <a:p>
            <a:r>
              <a:rPr lang="en-US" dirty="0"/>
              <a:t>-  </a:t>
            </a:r>
            <a:r>
              <a:rPr lang="en-US" dirty="0" err="1"/>
              <a:t>volumn</a:t>
            </a:r>
            <a:r>
              <a:rPr lang="en-US" dirty="0"/>
              <a:t> ~&gt; detail run command line</a:t>
            </a:r>
          </a:p>
          <a:p>
            <a:r>
              <a:rPr lang="en-US" dirty="0"/>
              <a:t>- inspect container &amp; container logs</a:t>
            </a:r>
          </a:p>
          <a:p>
            <a:r>
              <a:rPr lang="en-US" dirty="0"/>
              <a:t>+ Docker swarm</a:t>
            </a:r>
          </a:p>
          <a:p>
            <a:r>
              <a:rPr lang="en-US" dirty="0"/>
              <a:t>+ Docker network</a:t>
            </a:r>
          </a:p>
          <a:p>
            <a:r>
              <a:rPr lang="en-US" dirty="0"/>
              <a:t>- default networks {</a:t>
            </a:r>
            <a:r>
              <a:rPr lang="en-US" dirty="0" err="1"/>
              <a:t>brigde</a:t>
            </a:r>
            <a:r>
              <a:rPr lang="en-US" dirty="0"/>
              <a:t>, none, host}</a:t>
            </a:r>
          </a:p>
          <a:p>
            <a:r>
              <a:rPr lang="en-US" dirty="0"/>
              <a:t>- user-defined networks</a:t>
            </a:r>
          </a:p>
          <a:p>
            <a:r>
              <a:rPr lang="en-US" dirty="0"/>
              <a:t>- inspect network</a:t>
            </a:r>
          </a:p>
          <a:p>
            <a:r>
              <a:rPr lang="en-US" dirty="0"/>
              <a:t>- embedded </a:t>
            </a:r>
            <a:r>
              <a:rPr lang="en-US" dirty="0" err="1"/>
              <a:t>dns</a:t>
            </a:r>
            <a:endParaRPr lang="en-US" dirty="0"/>
          </a:p>
          <a:p>
            <a:r>
              <a:rPr lang="en-US" dirty="0"/>
              <a:t>+ Docker file ~&gt; docker images</a:t>
            </a:r>
          </a:p>
          <a:p>
            <a:r>
              <a:rPr lang="en-US" dirty="0"/>
              <a:t>- Layered architecture (failure)</a:t>
            </a:r>
          </a:p>
          <a:p>
            <a:r>
              <a:rPr lang="en-US" dirty="0"/>
              <a:t>+ Docker compose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Kunernetes</a:t>
            </a:r>
            <a:endParaRPr lang="en-US" dirty="0"/>
          </a:p>
          <a:p>
            <a:r>
              <a:rPr lang="en-US" dirty="0"/>
              <a:t>+ K8S overview (suggest </a:t>
            </a:r>
            <a:r>
              <a:rPr lang="en-US" dirty="0" err="1"/>
              <a:t>ver</a:t>
            </a:r>
            <a:r>
              <a:rPr lang="en-US" dirty="0"/>
              <a:t> {microk8s, k3s };  {kind, </a:t>
            </a:r>
            <a:r>
              <a:rPr lang="en-US" dirty="0" err="1"/>
              <a:t>minikube</a:t>
            </a:r>
            <a:r>
              <a:rPr lang="en-US" dirty="0"/>
              <a:t>} - </a:t>
            </a:r>
            <a:r>
              <a:rPr lang="en-US" dirty="0" err="1"/>
              <a:t>gioi</a:t>
            </a:r>
            <a:r>
              <a:rPr lang="en-US" dirty="0"/>
              <a:t> </a:t>
            </a:r>
            <a:r>
              <a:rPr lang="en-US" dirty="0" err="1"/>
              <a:t>thieu</a:t>
            </a:r>
            <a:r>
              <a:rPr lang="en-US" dirty="0"/>
              <a:t>)</a:t>
            </a:r>
          </a:p>
          <a:p>
            <a:r>
              <a:rPr lang="en-US" dirty="0"/>
              <a:t>+ Deployment co ban</a:t>
            </a:r>
          </a:p>
          <a:p>
            <a:r>
              <a:rPr lang="en-US" dirty="0"/>
              <a:t>+ Expose service on K8S</a:t>
            </a:r>
          </a:p>
          <a:p>
            <a:r>
              <a:rPr lang="en-US" dirty="0"/>
              <a:t>+ Manage on K8S</a:t>
            </a:r>
          </a:p>
          <a:p>
            <a:r>
              <a:rPr lang="en-US" dirty="0"/>
              <a:t>+ Logging &amp; monitoring</a:t>
            </a:r>
          </a:p>
          <a:p>
            <a:r>
              <a:rPr lang="en-US" dirty="0"/>
              <a:t>+ Storage</a:t>
            </a:r>
          </a:p>
          <a:p>
            <a:r>
              <a:rPr lang="en-US" dirty="0"/>
              <a:t>+ Rolling update application</a:t>
            </a:r>
          </a:p>
          <a:p>
            <a:r>
              <a:rPr lang="en-US" dirty="0"/>
              <a:t>+ </a:t>
            </a:r>
            <a:r>
              <a:rPr lang="en-US" dirty="0" err="1"/>
              <a:t>Tich</a:t>
            </a:r>
            <a:r>
              <a:rPr lang="en-US" dirty="0"/>
              <a:t> hop </a:t>
            </a:r>
            <a:r>
              <a:rPr lang="en-US" dirty="0" err="1"/>
              <a:t>jenkins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 Appendix</a:t>
            </a:r>
          </a:p>
          <a:p>
            <a:r>
              <a:rPr lang="en-US" dirty="0"/>
              <a:t>https://docs.docker.com/engine/swarm/how-swarm-mode-works/nodes/</a:t>
            </a:r>
          </a:p>
          <a:p>
            <a:endParaRPr lang="en-US" dirty="0"/>
          </a:p>
          <a:p>
            <a:r>
              <a:rPr lang="en-US" dirty="0"/>
              <a:t>https://cognitiveclass.ai/courses/docker-essentials/</a:t>
            </a:r>
          </a:p>
          <a:p>
            <a:endParaRPr lang="en-US" dirty="0"/>
          </a:p>
          <a:p>
            <a:r>
              <a:rPr lang="en-US" dirty="0"/>
              <a:t>https://dockerlabs.collabnix.com/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06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91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container ~ virtual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45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container ~ virtual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13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CLI- command line interface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1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05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58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1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9547-22DB-40B7-A1BE-7DB8EBAB6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588DE-3671-4E40-8758-B2D69DEC7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EE4F9-7A30-4A83-840F-B3CFD43C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58B29-9A52-4248-B437-18F6ADD9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B0E8F-8EE6-4DE2-88AB-F17C2B67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6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57C8-E730-4A0C-9BDC-4EE20AE3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48576-9104-48C2-9E3D-40797FB37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16C59-B502-4ED0-8B58-97E122FE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C9EBF-F82A-47B2-ACAF-8BCDCC103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1C854-F35C-4B76-846E-3B870908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7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DF368-7708-4DC9-A239-ACD581E20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CB3B9-0F36-4D04-A94B-961A1BFE9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37297-2E18-4515-8F2A-82365B4FB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FAB03-70F8-4DCA-84AF-728C0A96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3C121-8EF6-495D-AB5C-22316908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28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BAF3C49A-560E-874A-8A71-FC5A9AB459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000" y="0"/>
            <a:ext cx="2032000" cy="6858000"/>
          </a:xfrm>
          <a:prstGeom prst="rect">
            <a:avLst/>
          </a:prstGeom>
        </p:spPr>
      </p:pic>
      <p:sp>
        <p:nvSpPr>
          <p:cNvPr id="19" name="テキスト プレースホルダー 15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320800" y="12591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29" name="タイトル 1"/>
          <p:cNvSpPr>
            <a:spLocks noGrp="1"/>
          </p:cNvSpPr>
          <p:nvPr>
            <p:ph type="title" hasCustomPrompt="1"/>
          </p:nvPr>
        </p:nvSpPr>
        <p:spPr>
          <a:xfrm>
            <a:off x="463659" y="409459"/>
            <a:ext cx="9315477" cy="396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ja-JP" altLang="en-US" sz="2400" b="1" smtClean="0">
                <a:solidFill>
                  <a:schemeClr val="tx1"/>
                </a:solidFill>
                <a:latin typeface="+mj-lt"/>
                <a:ea typeface="Toshiba Sans CN Regular" panose="020B0500000000000000" pitchFamily="34" charset="-128"/>
                <a:cs typeface="Toshiba Sans Medium" panose="020B0603030403020204" pitchFamily="34" charset="0"/>
              </a:defRPr>
            </a:lvl1pPr>
          </a:lstStyle>
          <a:p>
            <a:pPr lvl="0"/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0" name="テキスト プレースホルダー 1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94519" y="1171537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1" name="テキスト プレースホルダー 1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20800" y="23246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2" name="テキスト プレースホルダー 1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4519" y="2235449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320800" y="33901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4" name="テキスト プレースホルダー 1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94519" y="3299361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5" name="テキスト プレースホルダー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320800" y="44556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7" name="テキスト プレースホルダー 1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94519" y="4363273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8" name="テキスト プレースホルダー 1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320800" y="5521188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9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94519" y="5427186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6" name="フッター プレースホルダー 3"/>
          <p:cNvSpPr txBox="1">
            <a:spLocks/>
          </p:cNvSpPr>
          <p:nvPr userDrawn="1"/>
        </p:nvSpPr>
        <p:spPr bwMode="auto">
          <a:xfrm>
            <a:off x="8959670" y="6557529"/>
            <a:ext cx="265457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© 2022 Toshiba Software Development (Vietnam) Co., Ltd.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110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24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24418" y="2615166"/>
            <a:ext cx="7283865" cy="365577"/>
          </a:xfrm>
          <a:prstGeom prst="rect">
            <a:avLst/>
          </a:prstGeom>
        </p:spPr>
        <p:txBody>
          <a:bodyPr vert="horz" wrap="square" lIns="0" tIns="0" rIns="10800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defRPr lang="ja-JP" altLang="en-US" sz="2400" smtClean="0">
                <a:latin typeface="+mj-lt"/>
                <a:ea typeface="+mn-ea"/>
                <a:cs typeface="Toshiba Sans" panose="020B0503030403020204" pitchFamily="34" charset="0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r>
              <a:rPr lang="en-US" altLang="ja-JP" dirty="0"/>
              <a:t>Format for master subtitle</a:t>
            </a:r>
            <a:endParaRPr lang="ja-JP" altLang="en-US" dirty="0"/>
          </a:p>
        </p:txBody>
      </p:sp>
      <p:sp>
        <p:nvSpPr>
          <p:cNvPr id="17" name="タイトル 4"/>
          <p:cNvSpPr>
            <a:spLocks noGrp="1"/>
          </p:cNvSpPr>
          <p:nvPr>
            <p:ph type="title" hasCustomPrompt="1"/>
          </p:nvPr>
        </p:nvSpPr>
        <p:spPr>
          <a:xfrm>
            <a:off x="624417" y="3024000"/>
            <a:ext cx="7283864" cy="540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ja-JP" altLang="en-US" sz="3600" b="1" smtClean="0">
                <a:latin typeface="+mj-lt"/>
                <a:ea typeface="+mj-ea"/>
                <a:cs typeface="Toshiba Sans Medium" panose="020B0603030403020204" pitchFamily="34" charset="0"/>
              </a:defRPr>
            </a:lvl1pPr>
          </a:lstStyle>
          <a:p>
            <a:pPr marL="10658" lvl="0" indent="0" defTabSz="914228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3929013" algn="l"/>
              </a:tabLst>
            </a:pPr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sp>
        <p:nvSpPr>
          <p:cNvPr id="12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-1" y="5652000"/>
            <a:ext cx="7045125" cy="1191362"/>
          </a:xfrm>
          <a:prstGeom prst="rect">
            <a:avLst/>
          </a:prstGeom>
        </p:spPr>
        <p:txBody>
          <a:bodyPr wrap="square" lIns="468000" tIns="0" rIns="0" bIns="936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992" y="162990"/>
            <a:ext cx="3357893" cy="86345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64728" y="0"/>
            <a:ext cx="4027272" cy="6858000"/>
          </a:xfrm>
          <a:prstGeom prst="rect">
            <a:avLst/>
          </a:prstGeom>
        </p:spPr>
      </p:pic>
      <p:sp>
        <p:nvSpPr>
          <p:cNvPr id="10" name="フッター プレースホルダー 3"/>
          <p:cNvSpPr txBox="1">
            <a:spLocks/>
          </p:cNvSpPr>
          <p:nvPr userDrawn="1"/>
        </p:nvSpPr>
        <p:spPr bwMode="auto">
          <a:xfrm>
            <a:off x="8647975" y="6557530"/>
            <a:ext cx="279884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Segoe UI" pitchFamily="34" charset="0"/>
              </a:rPr>
              <a:t>© 2018 Toshiba Software Development (Vietnam) Co.,</a:t>
            </a:r>
            <a:r>
              <a:rPr kumimoji="0" lang="en-US" altLang="ja-JP" sz="800" kern="1200" baseline="0" dirty="0">
                <a:solidFill>
                  <a:srgbClr val="000000"/>
                </a:solidFill>
                <a:effectLst/>
                <a:latin typeface="+mn-ea"/>
                <a:ea typeface="+mn-ea"/>
                <a:cs typeface="Segoe UI" pitchFamily="34" charset="0"/>
              </a:rPr>
              <a:t> Ltd.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2388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91648" y="1078959"/>
            <a:ext cx="11297874" cy="468000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7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10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9" name="フッター プレースホルダー 3"/>
          <p:cNvSpPr txBox="1">
            <a:spLocks/>
          </p:cNvSpPr>
          <p:nvPr userDrawn="1"/>
        </p:nvSpPr>
        <p:spPr bwMode="auto">
          <a:xfrm>
            <a:off x="9058002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© 2022 Toshiba Software Development (Vietnam) Co.,</a:t>
            </a:r>
            <a:r>
              <a:rPr kumimoji="0" lang="en-US" altLang="ja-JP" sz="800" kern="1200" baseline="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 Ltd.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53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2B82-B550-4DBE-A2E9-878EE143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FCBC1-DF9C-4B8E-A9E5-A02F3891E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D2536-F76D-4BF6-8D22-6E577453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62112-01DE-4FA5-B4F1-43ED70B6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41577-F995-4783-B877-50D3CF84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6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17DA-2E51-482B-A4D6-A7C5D88B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947FD-626E-4EB6-BD2B-E58E841F3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EC32A-AE40-4062-A3E6-4DC63031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26EB1-A406-4871-93C7-B6139EE7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72836-B0B4-4404-BE35-475CAA9A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5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2C0A-34A1-4D60-89FE-DE28CB08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3954C-CF47-438E-955B-803FF03F7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0BB64-3EF3-4184-90A4-279FE9775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21F6E-C902-4370-947F-6E21B653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3010A-CC31-4652-9673-1AFC4216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8ECAE-3328-455D-90B2-CD0282BE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7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111D-D214-44D3-85A3-19586825A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1C8F9-28DA-4F7C-AAD0-C0D1349F3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8B07E-BC20-492C-8675-E4B8B1800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D6A9F-93E1-4A64-A901-E680B2423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40AA0-D9DE-44E9-80F5-55B25761C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F72325-D575-4587-96B1-82DF5F0A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D027D-77E5-46B4-BE69-3279542B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3C423-22FB-47AB-9928-9671B387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1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E14C1-3B2D-4A03-8B53-99917A71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C8F78-8935-40DA-B59D-69F8267B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41A21-FD71-4995-ADFF-D87A2CF0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C90E9-A2F5-464B-B995-BFF84D03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5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1AC11-EFC3-45AC-A69A-075CD753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0343C0-750A-4FC3-B056-3CEF5FA3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72AB9-EC0E-4C91-861E-F3E3C8F5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7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1781-6878-4096-9410-B53A47BE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D48FB-E50D-4991-8466-5A7D5FCEB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36ED1-49E4-4631-9718-D8E5DCF59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8DC2F-FF3F-4D90-835F-070C337C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DFCF8-D461-4F8E-8E15-DAB5C280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C211E-B182-412C-B7E6-89E23E93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3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72F4-C5D9-4F92-A878-1DC54F3FA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4A08B-500B-42D9-8A29-9D68A2F9D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E8AE2-C70C-49F9-86D2-7A4C88B34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6C9BE-CBAC-4C0E-B06D-26BD9526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5382B-0B1A-41E9-ADE1-F1F881ED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43B5C-D2DD-4187-99C5-30A0FFEC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3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40A63-38B3-48D3-A538-E37F008B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A4C7A-5108-4A63-898A-62A319C7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70C67-4B62-4780-99E4-FAA062836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6F8-185E-46E6-8453-3E7FA5905E5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F8052-6870-4FEA-B813-1F54D7536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8405E-4C0C-4187-8258-49802C8DC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4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xuanthulab.net/chia-se-du-lieu-giua-docker-host-va-container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JPG"/><Relationship Id="rId5" Type="http://schemas.openxmlformats.org/officeDocument/2006/relationships/hyperlink" Target="https://medium.com/tech-tajawal/create-cluster-using-docker-swarm-94d7b2a10c43" TargetMode="External"/><Relationship Id="rId4" Type="http://schemas.openxmlformats.org/officeDocument/2006/relationships/hyperlink" Target="https://docs.docker.com/engine/swarm/key-concepts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xuanthulab.net/chia-se-du-lieu-giua-docker-host-va-container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swarm/swarm-tutorial/create-swar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hoenixnap.com/kb/docker-image-siz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tKef83kmUA&amp;list=PL0hSJrxggIQoKLETBSmgbbvE4FO_eEgoB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training.play-with-docker.com/" TargetMode="External"/><Relationship Id="rId4" Type="http://schemas.openxmlformats.org/officeDocument/2006/relationships/hyperlink" Target="https://devopsz.com/docker-101-part-1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860" y="2889000"/>
            <a:ext cx="7584094" cy="540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kumimoji="1" lang="en-US" altLang="ja-JP" dirty="0"/>
              <a:t>Container Solution: Docker &amp; Kubernetes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78663-1221-4BE2-9C8E-7BA28634CD46}"/>
              </a:ext>
            </a:extLst>
          </p:cNvPr>
          <p:cNvSpPr txBox="1"/>
          <p:nvPr/>
        </p:nvSpPr>
        <p:spPr>
          <a:xfrm>
            <a:off x="0" y="6370897"/>
            <a:ext cx="877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ja-JP" dirty="0">
                <a:latin typeface="+mn-lt"/>
              </a:rPr>
              <a:t>2022.04.01 - Toshiba Software Development (Vietnam) </a:t>
            </a:r>
            <a:r>
              <a:rPr lang="en-US" altLang="ja-JP" dirty="0">
                <a:latin typeface="+mn-ea"/>
              </a:rPr>
              <a:t>Co.,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594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 (5)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1144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https://docs.docker.com/get-started/overview/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235464B-6D41-41C4-93E7-74A8E3105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73" y="957960"/>
            <a:ext cx="10755226" cy="52775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399019-E8BC-42B9-BE6D-7E5958EBD3AB}"/>
              </a:ext>
            </a:extLst>
          </p:cNvPr>
          <p:cNvSpPr txBox="1"/>
          <p:nvPr/>
        </p:nvSpPr>
        <p:spPr>
          <a:xfrm>
            <a:off x="8392885" y="3864429"/>
            <a:ext cx="35635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Images: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read-only template with instructions for creating docker container.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 order to build own image, we can create </a:t>
            </a:r>
            <a:r>
              <a:rPr lang="en-US" i="1" dirty="0" err="1"/>
              <a:t>Dockerfile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78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 (6)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1144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https://docs.docker.com/get-started/overview/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1AE8FB-BBD2-4CFE-AD73-77C5C0A5F04A}"/>
              </a:ext>
            </a:extLst>
          </p:cNvPr>
          <p:cNvSpPr/>
          <p:nvPr/>
        </p:nvSpPr>
        <p:spPr>
          <a:xfrm>
            <a:off x="224247" y="2954299"/>
            <a:ext cx="2478505" cy="9494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16027-ABA3-4F3B-9C6D-B35DAC0DDF7B}"/>
              </a:ext>
            </a:extLst>
          </p:cNvPr>
          <p:cNvSpPr/>
          <p:nvPr/>
        </p:nvSpPr>
        <p:spPr>
          <a:xfrm>
            <a:off x="442638" y="2728300"/>
            <a:ext cx="878306" cy="324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1355BC-4944-48AB-876B-0763339EEB4F}"/>
              </a:ext>
            </a:extLst>
          </p:cNvPr>
          <p:cNvSpPr/>
          <p:nvPr/>
        </p:nvSpPr>
        <p:spPr>
          <a:xfrm>
            <a:off x="3619671" y="1532476"/>
            <a:ext cx="3717758" cy="37194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6F5165-4D84-4CD3-A54B-F2E45B96A942}"/>
              </a:ext>
            </a:extLst>
          </p:cNvPr>
          <p:cNvSpPr/>
          <p:nvPr/>
        </p:nvSpPr>
        <p:spPr>
          <a:xfrm>
            <a:off x="3986772" y="1391305"/>
            <a:ext cx="1447800" cy="324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host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48D1B04-FBCA-43B3-826E-018EFBBD869F}"/>
              </a:ext>
            </a:extLst>
          </p:cNvPr>
          <p:cNvSpPr/>
          <p:nvPr/>
        </p:nvSpPr>
        <p:spPr>
          <a:xfrm>
            <a:off x="8249995" y="1532476"/>
            <a:ext cx="3717758" cy="37194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B04FFA-A23F-4D26-91D9-BC8D2D0D7A7E}"/>
              </a:ext>
            </a:extLst>
          </p:cNvPr>
          <p:cNvSpPr/>
          <p:nvPr/>
        </p:nvSpPr>
        <p:spPr>
          <a:xfrm>
            <a:off x="8617096" y="1391305"/>
            <a:ext cx="1447800" cy="324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D811FA-2212-4852-B652-9B1235034917}"/>
              </a:ext>
            </a:extLst>
          </p:cNvPr>
          <p:cNvSpPr/>
          <p:nvPr/>
        </p:nvSpPr>
        <p:spPr>
          <a:xfrm>
            <a:off x="330344" y="3279151"/>
            <a:ext cx="2280509" cy="324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$ docker run ubuntu:18.04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1E66C2-B84F-42D8-9150-E57E7E10D6CA}"/>
              </a:ext>
            </a:extLst>
          </p:cNvPr>
          <p:cNvSpPr/>
          <p:nvPr/>
        </p:nvSpPr>
        <p:spPr>
          <a:xfrm>
            <a:off x="4129300" y="1930966"/>
            <a:ext cx="2610543" cy="324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daemon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EC57A2D-0B40-4480-9AA2-CD97A265C677}"/>
              </a:ext>
            </a:extLst>
          </p:cNvPr>
          <p:cNvSpPr/>
          <p:nvPr/>
        </p:nvSpPr>
        <p:spPr>
          <a:xfrm>
            <a:off x="3986772" y="2728300"/>
            <a:ext cx="1234933" cy="16511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F751FFD-5841-4D20-A4DC-1086E5DB4FC6}"/>
              </a:ext>
            </a:extLst>
          </p:cNvPr>
          <p:cNvSpPr/>
          <p:nvPr/>
        </p:nvSpPr>
        <p:spPr>
          <a:xfrm>
            <a:off x="5710226" y="2728300"/>
            <a:ext cx="1260071" cy="16511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9DD7BC-95EE-4AF2-88C0-596FAA6E9A16}"/>
              </a:ext>
            </a:extLst>
          </p:cNvPr>
          <p:cNvSpPr/>
          <p:nvPr/>
        </p:nvSpPr>
        <p:spPr>
          <a:xfrm>
            <a:off x="4083092" y="2565874"/>
            <a:ext cx="871219" cy="324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Containers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B62BA4-C59B-47B8-B566-FCDE28D6F636}"/>
              </a:ext>
            </a:extLst>
          </p:cNvPr>
          <p:cNvSpPr/>
          <p:nvPr/>
        </p:nvSpPr>
        <p:spPr>
          <a:xfrm>
            <a:off x="5834466" y="2565874"/>
            <a:ext cx="871219" cy="324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Images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E4EAD45-56A5-4764-9353-E66B876A3AEC}"/>
              </a:ext>
            </a:extLst>
          </p:cNvPr>
          <p:cNvSpPr/>
          <p:nvPr/>
        </p:nvSpPr>
        <p:spPr>
          <a:xfrm>
            <a:off x="8951495" y="2093392"/>
            <a:ext cx="2494271" cy="472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Ubuntu:18.04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85F9F7C-B4DF-47A5-8D4C-DA6153963C95}"/>
              </a:ext>
            </a:extLst>
          </p:cNvPr>
          <p:cNvSpPr/>
          <p:nvPr/>
        </p:nvSpPr>
        <p:spPr>
          <a:xfrm>
            <a:off x="8951495" y="2870674"/>
            <a:ext cx="2494271" cy="472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centos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AA4BCC5-18AB-4028-808F-E66DF50B81C5}"/>
              </a:ext>
            </a:extLst>
          </p:cNvPr>
          <p:cNvSpPr/>
          <p:nvPr/>
        </p:nvSpPr>
        <p:spPr>
          <a:xfrm>
            <a:off x="8951495" y="3764213"/>
            <a:ext cx="2494271" cy="472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Ubuntu:16.04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CE7FB0-8D2E-4A4A-9D1F-53E5AAAF8861}"/>
              </a:ext>
            </a:extLst>
          </p:cNvPr>
          <p:cNvCxnSpPr>
            <a:stCxn id="8" idx="3"/>
            <a:endCxn id="21" idx="1"/>
          </p:cNvCxnSpPr>
          <p:nvPr/>
        </p:nvCxnSpPr>
        <p:spPr>
          <a:xfrm flipV="1">
            <a:off x="2702752" y="2093392"/>
            <a:ext cx="1426548" cy="133560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04C824-1E08-4A93-9123-6012D4FD7CE6}"/>
              </a:ext>
            </a:extLst>
          </p:cNvPr>
          <p:cNvCxnSpPr/>
          <p:nvPr/>
        </p:nvCxnSpPr>
        <p:spPr>
          <a:xfrm>
            <a:off x="5478550" y="2255818"/>
            <a:ext cx="791525" cy="31005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471CCDE-74F2-4AB4-A4D2-246B11337DDC}"/>
              </a:ext>
            </a:extLst>
          </p:cNvPr>
          <p:cNvCxnSpPr/>
          <p:nvPr/>
        </p:nvCxnSpPr>
        <p:spPr>
          <a:xfrm flipH="1">
            <a:off x="8927432" y="2329633"/>
            <a:ext cx="24063" cy="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82F008-5730-4D05-AC07-53756081FA5E}"/>
              </a:ext>
            </a:extLst>
          </p:cNvPr>
          <p:cNvCxnSpPr/>
          <p:nvPr/>
        </p:nvCxnSpPr>
        <p:spPr>
          <a:xfrm>
            <a:off x="6739843" y="2093392"/>
            <a:ext cx="2187589" cy="23624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A3F7114-BE2D-4F47-8D16-DB1C7A0FC0FE}"/>
              </a:ext>
            </a:extLst>
          </p:cNvPr>
          <p:cNvCxnSpPr>
            <a:cxnSpLocks/>
          </p:cNvCxnSpPr>
          <p:nvPr/>
        </p:nvCxnSpPr>
        <p:spPr>
          <a:xfrm flipH="1">
            <a:off x="6994360" y="2329633"/>
            <a:ext cx="1909009" cy="75966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9C685EE-EB77-453D-BD50-5E8798827B14}"/>
              </a:ext>
            </a:extLst>
          </p:cNvPr>
          <p:cNvSpPr txBox="1"/>
          <p:nvPr/>
        </p:nvSpPr>
        <p:spPr>
          <a:xfrm>
            <a:off x="5886167" y="3106915"/>
            <a:ext cx="959801" cy="24622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Ubuntu:18.04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6D87B-E665-4BD4-9461-E7B5CF4E29F8}"/>
              </a:ext>
            </a:extLst>
          </p:cNvPr>
          <p:cNvSpPr txBox="1"/>
          <p:nvPr/>
        </p:nvSpPr>
        <p:spPr>
          <a:xfrm>
            <a:off x="4082065" y="3119752"/>
            <a:ext cx="959801" cy="24622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Ubuntu:18.04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E352EE-528C-4773-9DDF-DF55B3417B95}"/>
              </a:ext>
            </a:extLst>
          </p:cNvPr>
          <p:cNvCxnSpPr>
            <a:cxnSpLocks/>
            <a:stCxn id="46" idx="1"/>
            <a:endCxn id="47" idx="3"/>
          </p:cNvCxnSpPr>
          <p:nvPr/>
        </p:nvCxnSpPr>
        <p:spPr>
          <a:xfrm flipH="1">
            <a:off x="5041866" y="3230026"/>
            <a:ext cx="844301" cy="1283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0EB0096B-B248-4604-BDF9-A0FA5FBB659F}"/>
              </a:ext>
            </a:extLst>
          </p:cNvPr>
          <p:cNvSpPr/>
          <p:nvPr/>
        </p:nvSpPr>
        <p:spPr>
          <a:xfrm>
            <a:off x="10064896" y="5641555"/>
            <a:ext cx="1524000" cy="7293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Run 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Pull 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897B01B-07BD-435B-8F2B-2BBE4A09071D}"/>
              </a:ext>
            </a:extLst>
          </p:cNvPr>
          <p:cNvCxnSpPr>
            <a:cxnSpLocks/>
          </p:cNvCxnSpPr>
          <p:nvPr/>
        </p:nvCxnSpPr>
        <p:spPr>
          <a:xfrm>
            <a:off x="10624071" y="6005609"/>
            <a:ext cx="592813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74B838A-7919-4005-B246-8166275020B0}"/>
              </a:ext>
            </a:extLst>
          </p:cNvPr>
          <p:cNvCxnSpPr>
            <a:cxnSpLocks/>
          </p:cNvCxnSpPr>
          <p:nvPr/>
        </p:nvCxnSpPr>
        <p:spPr>
          <a:xfrm>
            <a:off x="10624071" y="6245095"/>
            <a:ext cx="59281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79DE7F3-3FC8-4451-8B28-7686D3EE921B}"/>
              </a:ext>
            </a:extLst>
          </p:cNvPr>
          <p:cNvSpPr txBox="1"/>
          <p:nvPr/>
        </p:nvSpPr>
        <p:spPr>
          <a:xfrm>
            <a:off x="3098907" y="2524797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184438-9DAB-474A-B1CF-EE4ECC4C29F0}"/>
              </a:ext>
            </a:extLst>
          </p:cNvPr>
          <p:cNvSpPr txBox="1"/>
          <p:nvPr/>
        </p:nvSpPr>
        <p:spPr>
          <a:xfrm>
            <a:off x="5896342" y="2186221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357BAA9-9670-412F-80C0-4A45C31FF23D}"/>
              </a:ext>
            </a:extLst>
          </p:cNvPr>
          <p:cNvSpPr txBox="1"/>
          <p:nvPr/>
        </p:nvSpPr>
        <p:spPr>
          <a:xfrm>
            <a:off x="7635724" y="1902783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(3)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D749C70-9D8C-41EA-8FE9-87BDCECB911F}"/>
              </a:ext>
            </a:extLst>
          </p:cNvPr>
          <p:cNvSpPr txBox="1"/>
          <p:nvPr/>
        </p:nvSpPr>
        <p:spPr>
          <a:xfrm>
            <a:off x="7657931" y="281197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1134EF7-CA57-4E99-9569-C4EB7C6D4636}"/>
              </a:ext>
            </a:extLst>
          </p:cNvPr>
          <p:cNvSpPr txBox="1"/>
          <p:nvPr/>
        </p:nvSpPr>
        <p:spPr>
          <a:xfrm>
            <a:off x="5250494" y="3262623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225331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 &amp; Docker 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581001"/>
            <a:ext cx="7366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https://www.whitesourcesoftware.com/free-developer-tools/blog/docker-images-vs-docker-containers/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A86D70E-0FA1-4946-B034-A39BC33BA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682" y="892040"/>
            <a:ext cx="5650318" cy="32992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2D1CCD-7E08-42C5-BC10-E672D17BC98C}"/>
              </a:ext>
            </a:extLst>
          </p:cNvPr>
          <p:cNvSpPr txBox="1"/>
          <p:nvPr/>
        </p:nvSpPr>
        <p:spPr>
          <a:xfrm>
            <a:off x="428625" y="892040"/>
            <a:ext cx="61130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Docker image: a collection of files {source code, dependencies, libraries …} for deploying containers.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Docker container: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 virtualized run-time environment provides isolation capabilities for the execution of applications.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Provide a </a:t>
            </a:r>
            <a:r>
              <a:rPr lang="en-US" i="1" dirty="0"/>
              <a:t>portable</a:t>
            </a:r>
            <a:r>
              <a:rPr lang="en-US" dirty="0"/>
              <a:t> &amp; </a:t>
            </a:r>
            <a:r>
              <a:rPr lang="en-US" i="1" dirty="0"/>
              <a:t>lightweight</a:t>
            </a:r>
            <a:r>
              <a:rPr lang="en-US" dirty="0"/>
              <a:t> environment for deploying applications.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Dockerfile</a:t>
            </a:r>
            <a:r>
              <a:rPr lang="en-US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 script of instructions can build images automatically.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Dockerfile</a:t>
            </a:r>
            <a:r>
              <a:rPr lang="en-US" dirty="0"/>
              <a:t> statements: 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838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of Docker Container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5932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https://k21academy.com/docker-kubernetes/docker-container-lifecycle-management/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BAD28B3-5A5E-487A-95AF-1557D96F3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58" y="1136418"/>
            <a:ext cx="9272084" cy="495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F06724-712E-421D-83AF-E073769B05AA}"/>
              </a:ext>
            </a:extLst>
          </p:cNvPr>
          <p:cNvSpPr txBox="1"/>
          <p:nvPr/>
        </p:nvSpPr>
        <p:spPr>
          <a:xfrm>
            <a:off x="419100" y="1136418"/>
            <a:ext cx="558800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$ docker create --name &lt;</a:t>
            </a:r>
            <a:r>
              <a:rPr lang="en-US" sz="1400" dirty="0" err="1">
                <a:latin typeface="Consolas" panose="020B0609020204030204" pitchFamily="49" charset="0"/>
              </a:rPr>
              <a:t>container_name</a:t>
            </a:r>
            <a:r>
              <a:rPr lang="en-US" sz="1400" dirty="0">
                <a:latin typeface="Consolas" panose="020B0609020204030204" pitchFamily="49" charset="0"/>
              </a:rPr>
              <a:t>&gt; &lt;</a:t>
            </a:r>
            <a:r>
              <a:rPr lang="en-US" sz="1400" dirty="0" err="1">
                <a:latin typeface="Consolas" panose="020B0609020204030204" pitchFamily="49" charset="0"/>
              </a:rPr>
              <a:t>image_name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54F8E0-D34D-4E92-975C-E1A5915DF2ED}"/>
              </a:ext>
            </a:extLst>
          </p:cNvPr>
          <p:cNvCxnSpPr/>
          <p:nvPr/>
        </p:nvCxnSpPr>
        <p:spPr>
          <a:xfrm flipH="1" flipV="1">
            <a:off x="1459958" y="1587500"/>
            <a:ext cx="559342" cy="1092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458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of Docker Container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5932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https://k21academy.com/docker-kubernetes/docker-container-lifecycle-management/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BAD28B3-5A5E-487A-95AF-1557D96F3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58" y="1136418"/>
            <a:ext cx="9272084" cy="495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F06724-712E-421D-83AF-E073769B05AA}"/>
              </a:ext>
            </a:extLst>
          </p:cNvPr>
          <p:cNvSpPr txBox="1"/>
          <p:nvPr/>
        </p:nvSpPr>
        <p:spPr>
          <a:xfrm>
            <a:off x="419100" y="1136418"/>
            <a:ext cx="51308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$ docker start &lt;</a:t>
            </a:r>
            <a:r>
              <a:rPr lang="en-US" sz="1600" dirty="0" err="1">
                <a:latin typeface="Consolas" panose="020B0609020204030204" pitchFamily="49" charset="0"/>
              </a:rPr>
              <a:t>container_name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54F8E0-D34D-4E92-975C-E1A5915DF2ED}"/>
              </a:ext>
            </a:extLst>
          </p:cNvPr>
          <p:cNvCxnSpPr/>
          <p:nvPr/>
        </p:nvCxnSpPr>
        <p:spPr>
          <a:xfrm flipH="1" flipV="1">
            <a:off x="4248785" y="1591574"/>
            <a:ext cx="559342" cy="1092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59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of Docker Container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5932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https://k21academy.com/docker-kubernetes/docker-container-lifecycle-management/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BAD28B3-5A5E-487A-95AF-1557D96F3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58" y="1136418"/>
            <a:ext cx="9272084" cy="495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F06724-712E-421D-83AF-E073769B05AA}"/>
              </a:ext>
            </a:extLst>
          </p:cNvPr>
          <p:cNvSpPr txBox="1"/>
          <p:nvPr/>
        </p:nvSpPr>
        <p:spPr>
          <a:xfrm>
            <a:off x="419100" y="1136418"/>
            <a:ext cx="51308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$ docker start &lt;</a:t>
            </a:r>
            <a:r>
              <a:rPr lang="en-US" sz="1600" dirty="0" err="1">
                <a:latin typeface="Consolas" panose="020B0609020204030204" pitchFamily="49" charset="0"/>
              </a:rPr>
              <a:t>container_name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54F8E0-D34D-4E92-975C-E1A5915DF2ED}"/>
              </a:ext>
            </a:extLst>
          </p:cNvPr>
          <p:cNvCxnSpPr/>
          <p:nvPr/>
        </p:nvCxnSpPr>
        <p:spPr>
          <a:xfrm flipH="1" flipV="1">
            <a:off x="4248785" y="1591574"/>
            <a:ext cx="559342" cy="1092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953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of Docker Container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5932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https://k21academy.com/docker-kubernetes/docker-container-lifecycle-management/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BAD28B3-5A5E-487A-95AF-1557D96F3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58" y="1136418"/>
            <a:ext cx="9272084" cy="495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F06724-712E-421D-83AF-E073769B05AA}"/>
              </a:ext>
            </a:extLst>
          </p:cNvPr>
          <p:cNvSpPr txBox="1"/>
          <p:nvPr/>
        </p:nvSpPr>
        <p:spPr>
          <a:xfrm>
            <a:off x="1195615" y="967141"/>
            <a:ext cx="51308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$ docker run -it &lt;</a:t>
            </a:r>
            <a:r>
              <a:rPr lang="en-US" sz="1600" dirty="0" err="1">
                <a:latin typeface="Consolas" panose="020B0609020204030204" pitchFamily="49" charset="0"/>
              </a:rPr>
              <a:t>container_name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54F8E0-D34D-4E92-975C-E1A5915DF2ED}"/>
              </a:ext>
            </a:extLst>
          </p:cNvPr>
          <p:cNvCxnSpPr>
            <a:cxnSpLocks/>
          </p:cNvCxnSpPr>
          <p:nvPr/>
        </p:nvCxnSpPr>
        <p:spPr>
          <a:xfrm flipH="1" flipV="1">
            <a:off x="5530125" y="1271894"/>
            <a:ext cx="1188175" cy="5108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250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Data Between the Docker Container &amp; the Host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5170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https://xuanthulab.net/chia-se-du-lieu-giua-docker-host-va-container.html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ACC87-D5FD-426C-849A-2A51BF08A26C}"/>
              </a:ext>
            </a:extLst>
          </p:cNvPr>
          <p:cNvSpPr txBox="1"/>
          <p:nvPr/>
        </p:nvSpPr>
        <p:spPr>
          <a:xfrm>
            <a:off x="457200" y="1167878"/>
            <a:ext cx="10988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Share data between host to container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Share data between containers (assume container_1 mounted with Host):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Manager outside disk with docker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34D028-3990-450E-A4CD-8CB239AAC38D}"/>
              </a:ext>
            </a:extLst>
          </p:cNvPr>
          <p:cNvSpPr/>
          <p:nvPr/>
        </p:nvSpPr>
        <p:spPr>
          <a:xfrm>
            <a:off x="959310" y="1583892"/>
            <a:ext cx="8995851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$ docker run -d –it –-name </a:t>
            </a:r>
            <a:r>
              <a:rPr lang="en-US" sz="16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container_name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–v </a:t>
            </a:r>
            <a:r>
              <a:rPr lang="en-US" sz="16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path_host:path_cont</a:t>
            </a:r>
            <a:r>
              <a:rPr lang="en-US" sz="1600" i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image_id:TAG</a:t>
            </a:r>
            <a:endParaRPr lang="en-US" sz="1600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15C1A6-57EA-44B4-AAA8-D124C7F663C9}"/>
              </a:ext>
            </a:extLst>
          </p:cNvPr>
          <p:cNvSpPr/>
          <p:nvPr/>
        </p:nvSpPr>
        <p:spPr>
          <a:xfrm>
            <a:off x="959310" y="2420844"/>
            <a:ext cx="8995851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$ docker run –it --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volumns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-from container_1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image_id:TAG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333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 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7355490" y="5650129"/>
            <a:ext cx="4910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</a:t>
            </a:r>
          </a:p>
          <a:p>
            <a:r>
              <a:rPr lang="en-US" sz="1200" dirty="0">
                <a:hlinkClick r:id="rId3"/>
              </a:rPr>
              <a:t>https://xuanthulab.net/chia-se-du-lieu-giua-docker-host-va-container.html</a:t>
            </a:r>
            <a:endParaRPr lang="en-US" sz="1200" dirty="0"/>
          </a:p>
          <a:p>
            <a:r>
              <a:rPr lang="en-US" sz="1200" dirty="0">
                <a:solidFill>
                  <a:schemeClr val="accent1"/>
                </a:solidFill>
                <a:hlinkClick r:id="rId4"/>
              </a:rPr>
              <a:t>https://docs.docker.com/engine/swarm/key-concepts/</a:t>
            </a:r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dirty="0">
                <a:solidFill>
                  <a:schemeClr val="accent1"/>
                </a:solidFill>
              </a:rPr>
              <a:t>https://stackoverflow.com/questions/45079988/ingress-vs-load-balancer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ACC87-D5FD-426C-849A-2A51BF08A26C}"/>
              </a:ext>
            </a:extLst>
          </p:cNvPr>
          <p:cNvSpPr txBox="1"/>
          <p:nvPr/>
        </p:nvSpPr>
        <p:spPr>
          <a:xfrm>
            <a:off x="457200" y="987000"/>
            <a:ext cx="6672943" cy="5078313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Docker Swarm: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The cluster management &amp; orchestration features in </a:t>
            </a:r>
            <a:r>
              <a:rPr lang="en-US" b="1" dirty="0"/>
              <a:t>the Docker Engine.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Help end-user in creating &amp; deploying a cluster of Docker nodes (node ~ Docker daemon)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Key concepts: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Nodes</a:t>
            </a:r>
            <a:r>
              <a:rPr lang="en-US" dirty="0"/>
              <a:t>: an instance of the Docker Engine. Two types of nodes: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Manager node: </a:t>
            </a:r>
            <a:r>
              <a:rPr lang="en-US" i="1" dirty="0"/>
              <a:t>(1) </a:t>
            </a:r>
            <a:r>
              <a:rPr lang="en-US" dirty="0"/>
              <a:t>Receives a service definition from user then </a:t>
            </a:r>
            <a:r>
              <a:rPr lang="en-US" i="1" dirty="0"/>
              <a:t>(2) </a:t>
            </a:r>
            <a:r>
              <a:rPr lang="en-US" dirty="0"/>
              <a:t>dispatches units of work (tasks) to worker nodes.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Worker: Receives &amp; executes tasks from manager node.</a:t>
            </a:r>
            <a:endParaRPr lang="en-US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Services &amp; tasks: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Service: The definition of tasks to execute on manager node or worker nodes.</a:t>
            </a:r>
            <a:r>
              <a:rPr lang="en-US" b="1" dirty="0"/>
              <a:t> 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Task: the commands run inside the container.</a:t>
            </a:r>
            <a:r>
              <a:rPr lang="en-US" b="1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Load balancing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Expose the ports for services to an external load balancer.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C9151-80D7-4B5A-B096-8919F2CCA7CC}"/>
              </a:ext>
            </a:extLst>
          </p:cNvPr>
          <p:cNvSpPr txBox="1"/>
          <p:nvPr/>
        </p:nvSpPr>
        <p:spPr>
          <a:xfrm>
            <a:off x="9470571" y="3864429"/>
            <a:ext cx="680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5"/>
              </a:rPr>
              <a:t>Source</a:t>
            </a:r>
            <a:endParaRPr lang="en-US" sz="1400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5F189679-8947-482D-BB62-FE841EDA41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293" y="792372"/>
            <a:ext cx="4450556" cy="3028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F1D22C-C98E-4297-9851-9D6A59F36CE5}"/>
              </a:ext>
            </a:extLst>
          </p:cNvPr>
          <p:cNvSpPr txBox="1"/>
          <p:nvPr/>
        </p:nvSpPr>
        <p:spPr>
          <a:xfrm>
            <a:off x="7576457" y="898583"/>
            <a:ext cx="1382486" cy="1463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51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 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090382"/>
            <a:ext cx="7255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</a:t>
            </a:r>
          </a:p>
          <a:p>
            <a:r>
              <a:rPr lang="en-US" sz="1200" dirty="0">
                <a:hlinkClick r:id="rId3"/>
              </a:rPr>
              <a:t>https://xuanthulab.net/chia-se-du-lieu-giua-docker-host-va-container.html</a:t>
            </a:r>
            <a:endParaRPr lang="en-US" sz="1200" dirty="0"/>
          </a:p>
          <a:p>
            <a:r>
              <a:rPr lang="en-US" sz="1200" dirty="0">
                <a:solidFill>
                  <a:schemeClr val="accent1"/>
                </a:solidFill>
              </a:rPr>
              <a:t>https://docs.docker.com/engine/swarm/key-concepts/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ACC87-D5FD-426C-849A-2A51BF08A26C}"/>
              </a:ext>
            </a:extLst>
          </p:cNvPr>
          <p:cNvSpPr txBox="1"/>
          <p:nvPr/>
        </p:nvSpPr>
        <p:spPr>
          <a:xfrm>
            <a:off x="457200" y="987000"/>
            <a:ext cx="10858500" cy="3693319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Feature highlights: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Cluster management integrated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Decentralized design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Declarative service model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Scaling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Desired state reconciliation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Multi-host networking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Service discovery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Load balancing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Secure by default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Rolling updates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プレースホルダー 29"/>
          <p:cNvSpPr>
            <a:spLocks noGrp="1"/>
          </p:cNvSpPr>
          <p:nvPr>
            <p:ph type="body" sz="quarter" idx="12"/>
          </p:nvPr>
        </p:nvSpPr>
        <p:spPr>
          <a:xfrm>
            <a:off x="1320800" y="1259189"/>
            <a:ext cx="8605864" cy="627851"/>
          </a:xfrm>
        </p:spPr>
        <p:txBody>
          <a:bodyPr/>
          <a:lstStyle/>
          <a:p>
            <a:r>
              <a:rPr lang="en-US" altLang="ja-JP" dirty="0"/>
              <a:t>Overview Docker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/>
          </p:nvPr>
        </p:nvSpPr>
        <p:spPr>
          <a:xfrm>
            <a:off x="463659" y="409459"/>
            <a:ext cx="9315477" cy="396000"/>
          </a:xfrm>
        </p:spPr>
        <p:txBody>
          <a:bodyPr/>
          <a:lstStyle/>
          <a:p>
            <a:r>
              <a:rPr lang="en-US" altLang="ja-JP" dirty="0"/>
              <a:t>Contents</a:t>
            </a:r>
            <a:endParaRPr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/>
          </p:nvPr>
        </p:nvSpPr>
        <p:spPr>
          <a:xfrm>
            <a:off x="494519" y="1171537"/>
            <a:ext cx="709613" cy="738664"/>
          </a:xfrm>
        </p:spPr>
        <p:txBody>
          <a:bodyPr/>
          <a:lstStyle/>
          <a:p>
            <a:r>
              <a:rPr lang="en-US" altLang="ja-JP" dirty="0"/>
              <a:t>01</a:t>
            </a:r>
            <a:endParaRPr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>
          <a:xfrm>
            <a:off x="1320800" y="2324689"/>
            <a:ext cx="8605864" cy="627851"/>
          </a:xfrm>
        </p:spPr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Overview Kubernetes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>
          <a:xfrm>
            <a:off x="494519" y="2235449"/>
            <a:ext cx="709613" cy="738664"/>
          </a:xfrm>
        </p:spPr>
        <p:txBody>
          <a:bodyPr/>
          <a:lstStyle/>
          <a:p>
            <a:r>
              <a:rPr lang="en-US" altLang="ja-JP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02</a:t>
            </a:r>
            <a:endParaRPr lang="ja-JP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5"/>
          </p:nvPr>
        </p:nvSpPr>
        <p:spPr>
          <a:xfrm>
            <a:off x="1320800" y="3390189"/>
            <a:ext cx="8605864" cy="627851"/>
          </a:xfrm>
        </p:spPr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Case study 1 – WESOpt project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6"/>
          </p:nvPr>
        </p:nvSpPr>
        <p:spPr>
          <a:xfrm>
            <a:off x="494519" y="3299361"/>
            <a:ext cx="709613" cy="738664"/>
          </a:xfrm>
        </p:spPr>
        <p:txBody>
          <a:bodyPr/>
          <a:lstStyle/>
          <a:p>
            <a:r>
              <a:rPr lang="en-US" altLang="ja-JP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03</a:t>
            </a:r>
            <a:endParaRPr lang="ja-JP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36785E3-3B18-4CF4-95F4-9DF7A73C72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Case study 2 – MIA project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A86F706-E817-4474-8097-AE9E3D3348A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04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07E1C27-46D0-47D4-BB68-32AE71E617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Next direction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BC29A39-5ED1-4C60-809E-E1CC84C99A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954131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an app to a Swarm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244318"/>
            <a:ext cx="7209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</a:t>
            </a:r>
          </a:p>
          <a:p>
            <a:r>
              <a:rPr lang="en-US" sz="1200" dirty="0">
                <a:hlinkClick r:id="rId3"/>
              </a:rPr>
              <a:t>https://docs.docker.com/engine/swarm/swarm-tutorial/create-swarm/</a:t>
            </a:r>
            <a:endParaRPr lang="en-US" sz="1200" dirty="0"/>
          </a:p>
          <a:p>
            <a:r>
              <a:rPr lang="en-US" sz="1200" dirty="0">
                <a:solidFill>
                  <a:schemeClr val="accent1"/>
                </a:solidFill>
              </a:rPr>
              <a:t>https://github.com/docker/labs/blob/master/swarm-mode/beginner-tutorial/README.md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ACC87-D5FD-426C-849A-2A51BF08A26C}"/>
              </a:ext>
            </a:extLst>
          </p:cNvPr>
          <p:cNvSpPr txBox="1"/>
          <p:nvPr/>
        </p:nvSpPr>
        <p:spPr>
          <a:xfrm>
            <a:off x="457200" y="1167878"/>
            <a:ext cx="10988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Share data between host to container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Share data between containers (assume container_1 mounted with Host):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Manager outside disk with docker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34D028-3990-450E-A4CD-8CB239AAC38D}"/>
              </a:ext>
            </a:extLst>
          </p:cNvPr>
          <p:cNvSpPr/>
          <p:nvPr/>
        </p:nvSpPr>
        <p:spPr>
          <a:xfrm>
            <a:off x="959310" y="1583892"/>
            <a:ext cx="8995851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$ docker run -d –it –-name </a:t>
            </a:r>
            <a:r>
              <a:rPr lang="en-US" sz="16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container_name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–v </a:t>
            </a:r>
            <a:r>
              <a:rPr lang="en-US" sz="16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path_host:path_cont</a:t>
            </a:r>
            <a:r>
              <a:rPr lang="en-US" sz="1600" i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image_id:TAG</a:t>
            </a:r>
            <a:endParaRPr lang="en-US" sz="1600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15C1A6-57EA-44B4-AAA8-D124C7F663C9}"/>
              </a:ext>
            </a:extLst>
          </p:cNvPr>
          <p:cNvSpPr/>
          <p:nvPr/>
        </p:nvSpPr>
        <p:spPr>
          <a:xfrm>
            <a:off x="959310" y="2420844"/>
            <a:ext cx="8995851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$ docker run –it --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volumns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-from container_1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image_id:TAG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432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networking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003068"/>
            <a:ext cx="11282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Docker networking: establish communication between Docker containers and the outside world via the host machine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Network drivers:</a:t>
            </a:r>
          </a:p>
          <a:p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39870" y="5907682"/>
            <a:ext cx="7209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accent1"/>
              </a:solidFill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4B8433FE-C42B-441A-A9FF-95E9D5F9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53694"/>
              </p:ext>
            </p:extLst>
          </p:nvPr>
        </p:nvGraphicFramePr>
        <p:xfrm>
          <a:off x="1400625" y="1900684"/>
          <a:ext cx="9060543" cy="4822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181">
                  <a:extLst>
                    <a:ext uri="{9D8B030D-6E8A-4147-A177-3AD203B41FA5}">
                      <a16:colId xmlns:a16="http://schemas.microsoft.com/office/drawing/2014/main" val="3520611215"/>
                    </a:ext>
                  </a:extLst>
                </a:gridCol>
                <a:gridCol w="3020181">
                  <a:extLst>
                    <a:ext uri="{9D8B030D-6E8A-4147-A177-3AD203B41FA5}">
                      <a16:colId xmlns:a16="http://schemas.microsoft.com/office/drawing/2014/main" val="2558070186"/>
                    </a:ext>
                  </a:extLst>
                </a:gridCol>
                <a:gridCol w="3020181">
                  <a:extLst>
                    <a:ext uri="{9D8B030D-6E8A-4147-A177-3AD203B41FA5}">
                      <a16:colId xmlns:a16="http://schemas.microsoft.com/office/drawing/2014/main" val="4293774353"/>
                    </a:ext>
                  </a:extLst>
                </a:gridCol>
              </a:tblGrid>
              <a:tr h="5251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Bridge network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Host network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None network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534956"/>
                  </a:ext>
                </a:extLst>
              </a:tr>
              <a:tr h="1313894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738269"/>
                  </a:ext>
                </a:extLst>
              </a:tr>
              <a:tr h="1313894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Applications run in standalone containers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i="1" dirty="0"/>
                        <a:t>Use</a:t>
                      </a:r>
                      <a:r>
                        <a:rPr lang="en-US" dirty="0"/>
                        <a:t>: multiple containers communicate on the same docker host.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Remove network isolation between the container &amp; docker host. Use the host’s networking directly.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i="1" dirty="0"/>
                        <a:t>Use: </a:t>
                      </a:r>
                      <a:r>
                        <a:rPr lang="en-US" i="0" dirty="0"/>
                        <a:t>Network stack should not be isolated from Docker host.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Disable all networking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Used in conjunction with a customer network driver.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629120"/>
                  </a:ext>
                </a:extLst>
              </a:tr>
            </a:tbl>
          </a:graphicData>
        </a:graphic>
      </p:graphicFrame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D95050A-4B21-47E7-B1C4-0BDE7193E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02" y="2499448"/>
            <a:ext cx="2095792" cy="2114845"/>
          </a:xfrm>
          <a:prstGeom prst="rect">
            <a:avLst/>
          </a:prstGeom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31EA9A2-3A50-4B5E-A9EE-7051C82DA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475" y="2491243"/>
            <a:ext cx="2114845" cy="2143424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3D8F5AA-D385-4B55-B7EC-5E889B50CE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101" y="2461343"/>
            <a:ext cx="2076740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88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networks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003068"/>
            <a:ext cx="112824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Docker networking: establish communication between Docker containers and the outside world via the host machine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Advantages of Docker Networking: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They share a single operating system &amp; maintain containers in an isolated environment.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Help in the fast to delivery of software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Help in application portability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39870" y="5907682"/>
            <a:ext cx="7209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816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docker image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003068"/>
            <a:ext cx="112824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Docker file: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Syntax: [INSTRUCTION] [ARGUMENT]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Layered architecture: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Layer 1: Base OS layer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Layer 2: Changes in apt packages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Layer 3: Changes in pip packages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Layer 4: Source code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Layer 5: Update </a:t>
            </a:r>
            <a:r>
              <a:rPr lang="en-US" dirty="0" err="1"/>
              <a:t>Entrypoint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 order to reduce docker image size: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Use a smaller image base (ex: alpine)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Use a </a:t>
            </a:r>
            <a:r>
              <a:rPr lang="en-US" i="1" dirty="0"/>
              <a:t>.</a:t>
            </a:r>
            <a:r>
              <a:rPr lang="en-US" i="1" dirty="0" err="1"/>
              <a:t>dockerignore</a:t>
            </a:r>
            <a:r>
              <a:rPr lang="en-US" i="1" dirty="0"/>
              <a:t> </a:t>
            </a:r>
            <a:r>
              <a:rPr lang="en-US" dirty="0"/>
              <a:t>file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Beware of update &amp; unnecessary packages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Use multi-stage build (Pros &amp; cons)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Consider layer caching and reduce number of layer (RUN, COPY &amp; ADD)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39870" y="5907682"/>
            <a:ext cx="7209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2EC73-9661-44F1-8999-4E62E12EA4C4}"/>
              </a:ext>
            </a:extLst>
          </p:cNvPr>
          <p:cNvSpPr txBox="1"/>
          <p:nvPr/>
        </p:nvSpPr>
        <p:spPr>
          <a:xfrm>
            <a:off x="304800" y="5723015"/>
            <a:ext cx="9910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Ref:</a:t>
            </a:r>
          </a:p>
          <a:p>
            <a:r>
              <a:rPr lang="en-US" dirty="0">
                <a:hlinkClick r:id="rId3"/>
              </a:rPr>
              <a:t>https://phoenixnap.com/kb/docker-image-size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https://kipalog.com/posts/Docker-image-in-production---cau-chuyen-1GB-hay-100MB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45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003068"/>
            <a:ext cx="1128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39870" y="5907682"/>
            <a:ext cx="7209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2EC73-9661-44F1-8999-4E62E12EA4C4}"/>
              </a:ext>
            </a:extLst>
          </p:cNvPr>
          <p:cNvSpPr txBox="1"/>
          <p:nvPr/>
        </p:nvSpPr>
        <p:spPr>
          <a:xfrm>
            <a:off x="304800" y="5723015"/>
            <a:ext cx="991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Ref:</a:t>
            </a:r>
          </a:p>
        </p:txBody>
      </p:sp>
    </p:spTree>
    <p:extLst>
      <p:ext uri="{BB962C8B-B14F-4D97-AF65-F5344CB8AC3E}">
        <p14:creationId xmlns:p14="http://schemas.microsoft.com/office/powerpoint/2010/main" val="4292041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12BA5B1-6506-4718-97CD-30AAF2454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62" y="1600200"/>
            <a:ext cx="98202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27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0807597-6DB3-43D3-9B2E-499704D76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26" y="884760"/>
            <a:ext cx="8666914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23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Reference: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264885" y="1072918"/>
            <a:ext cx="11180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18083-8B3F-4EEF-AC6D-692146973F35}"/>
              </a:ext>
            </a:extLst>
          </p:cNvPr>
          <p:cNvSpPr txBox="1"/>
          <p:nvPr/>
        </p:nvSpPr>
        <p:spPr>
          <a:xfrm>
            <a:off x="520700" y="1072918"/>
            <a:ext cx="10925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Docker &amp; Kubernetes Complete Tutorial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Docker 101 </a:t>
            </a:r>
            <a:r>
              <a:rPr lang="en-US" dirty="0" err="1">
                <a:hlinkClick r:id="rId4"/>
              </a:rPr>
              <a:t>devopsz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Play with docker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0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docker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9AAB38-06B6-4401-A819-B113C7857D0A}"/>
              </a:ext>
            </a:extLst>
          </p:cNvPr>
          <p:cNvSpPr txBox="1"/>
          <p:nvPr/>
        </p:nvSpPr>
        <p:spPr>
          <a:xfrm>
            <a:off x="435429" y="990600"/>
            <a:ext cx="4365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What are basic ingredients need for ML development environment 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Compute (GPUs)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Storage (datasets)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Source control (git)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Frameworks &amp; libraries (APIs)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435429" y="3330473"/>
            <a:ext cx="4365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Issues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Compative</a:t>
            </a:r>
            <a:r>
              <a:rPr lang="en-US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1144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https://aws.amazon.com/blogs/opensource/why-use-docker-containers-for-machine-learning-development/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5A759D-DBEB-4CF4-8777-7A8AE5F55DA0}"/>
              </a:ext>
            </a:extLst>
          </p:cNvPr>
          <p:cNvSpPr/>
          <p:nvPr/>
        </p:nvSpPr>
        <p:spPr>
          <a:xfrm>
            <a:off x="5257462" y="1099070"/>
            <a:ext cx="6351588" cy="35382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3EEAE6F-378B-4855-8848-E962ED610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805" y="1110150"/>
            <a:ext cx="3033324" cy="1676400"/>
          </a:xfrm>
          <a:prstGeom prst="rect">
            <a:avLst/>
          </a:prstGeom>
        </p:spPr>
      </p:pic>
      <p:pic>
        <p:nvPicPr>
          <p:cNvPr id="20" name="Picture 19" descr="A picture containing text, computer&#10;&#10;Description automatically generated">
            <a:extLst>
              <a:ext uri="{FF2B5EF4-FFF2-40B4-BE49-F238E27FC236}">
                <a16:creationId xmlns:a16="http://schemas.microsoft.com/office/drawing/2014/main" id="{DAF383EB-1E3D-4116-85E8-748056D44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129" y="1126671"/>
            <a:ext cx="3317488" cy="1638300"/>
          </a:xfrm>
          <a:prstGeom prst="rect">
            <a:avLst/>
          </a:prstGeom>
        </p:spPr>
      </p:pic>
      <p:pic>
        <p:nvPicPr>
          <p:cNvPr id="22" name="Picture 21" descr="Logo, company name&#10;&#10;Description automatically generated">
            <a:extLst>
              <a:ext uri="{FF2B5EF4-FFF2-40B4-BE49-F238E27FC236}">
                <a16:creationId xmlns:a16="http://schemas.microsoft.com/office/drawing/2014/main" id="{0A62EC2B-AEB3-4252-B48F-86935F07FF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029" y="2764971"/>
            <a:ext cx="2034201" cy="1574382"/>
          </a:xfrm>
          <a:prstGeom prst="rect">
            <a:avLst/>
          </a:prstGeom>
        </p:spPr>
      </p:pic>
      <p:pic>
        <p:nvPicPr>
          <p:cNvPr id="24" name="Picture 23" descr="Logo, company name&#10;&#10;Description automatically generated">
            <a:extLst>
              <a:ext uri="{FF2B5EF4-FFF2-40B4-BE49-F238E27FC236}">
                <a16:creationId xmlns:a16="http://schemas.microsoft.com/office/drawing/2014/main" id="{AE7FC89C-952A-44F8-B6FA-B46D515F92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257" y="2808128"/>
            <a:ext cx="2007744" cy="1547517"/>
          </a:xfrm>
          <a:prstGeom prst="rect">
            <a:avLst/>
          </a:prstGeom>
        </p:spPr>
      </p:pic>
      <p:pic>
        <p:nvPicPr>
          <p:cNvPr id="26" name="Picture 25" descr="Logo, company name&#10;&#10;Description automatically generated">
            <a:extLst>
              <a:ext uri="{FF2B5EF4-FFF2-40B4-BE49-F238E27FC236}">
                <a16:creationId xmlns:a16="http://schemas.microsoft.com/office/drawing/2014/main" id="{81FB52AE-AC9B-4ADF-9364-73CA7C702E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028" y="2786549"/>
            <a:ext cx="2325504" cy="154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7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containers 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1144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https://aws.amazon.com/blogs/opensource/why-use-docker-containers-for-machine-learning-development/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B6DE35E-A08A-4639-AB1D-7B187D947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517" y="1136418"/>
            <a:ext cx="6566732" cy="510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6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containers 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1144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https://aws.amazon.com/blogs/opensource/why-use-docker-containers-for-machine-learning-development/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32C76-14F1-4796-9558-6276CA233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89" y="914399"/>
            <a:ext cx="7974422" cy="502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 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1144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https://docs.docker.com/get-started/overview/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235464B-6D41-41C4-93E7-74A8E3105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73" y="957960"/>
            <a:ext cx="10755226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0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 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1144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https://docs.docker.com/get-started/overview/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235464B-6D41-41C4-93E7-74A8E3105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73" y="957960"/>
            <a:ext cx="10755226" cy="5277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41BA83-59C0-4571-99A2-BDC575DA9CFC}"/>
              </a:ext>
            </a:extLst>
          </p:cNvPr>
          <p:cNvSpPr txBox="1"/>
          <p:nvPr/>
        </p:nvSpPr>
        <p:spPr>
          <a:xfrm>
            <a:off x="402701" y="4073220"/>
            <a:ext cx="2873829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Docker client</a:t>
            </a:r>
            <a:r>
              <a:rPr lang="en-US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primary way that user interact with docker host (terminal).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Send </a:t>
            </a:r>
            <a:r>
              <a:rPr lang="en-US" dirty="0" err="1"/>
              <a:t>RESTfull</a:t>
            </a:r>
            <a:r>
              <a:rPr lang="en-US" b="1" dirty="0"/>
              <a:t> </a:t>
            </a:r>
            <a:r>
              <a:rPr lang="en-US" dirty="0"/>
              <a:t>request to docker daemon.</a:t>
            </a:r>
          </a:p>
        </p:txBody>
      </p:sp>
    </p:spTree>
    <p:extLst>
      <p:ext uri="{BB962C8B-B14F-4D97-AF65-F5344CB8AC3E}">
        <p14:creationId xmlns:p14="http://schemas.microsoft.com/office/powerpoint/2010/main" val="54870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 (3)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1144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https://docs.docker.com/get-started/overview/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235464B-6D41-41C4-93E7-74A8E3105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44" y="957960"/>
            <a:ext cx="10755226" cy="5277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41BA83-59C0-4571-99A2-BDC575DA9CFC}"/>
              </a:ext>
            </a:extLst>
          </p:cNvPr>
          <p:cNvSpPr txBox="1"/>
          <p:nvPr/>
        </p:nvSpPr>
        <p:spPr>
          <a:xfrm>
            <a:off x="8218644" y="3933431"/>
            <a:ext cx="2873829" cy="14773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Docker daemon</a:t>
            </a:r>
            <a:r>
              <a:rPr lang="en-US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Listens &amp; adapt docker API request from client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Managers docker objects (images, containers …)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BAF523-804B-4A78-832E-FDC6720B2DBC}"/>
              </a:ext>
            </a:extLst>
          </p:cNvPr>
          <p:cNvCxnSpPr/>
          <p:nvPr/>
        </p:nvCxnSpPr>
        <p:spPr>
          <a:xfrm flipH="1" flipV="1">
            <a:off x="7456714" y="1970314"/>
            <a:ext cx="761930" cy="19631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43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 (4)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1144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https://docs.docker.com/get-started/overview/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235464B-6D41-41C4-93E7-74A8E3105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73" y="957960"/>
            <a:ext cx="10755226" cy="5277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41BA83-59C0-4571-99A2-BDC575DA9CFC}"/>
              </a:ext>
            </a:extLst>
          </p:cNvPr>
          <p:cNvSpPr txBox="1"/>
          <p:nvPr/>
        </p:nvSpPr>
        <p:spPr>
          <a:xfrm>
            <a:off x="8284098" y="4160305"/>
            <a:ext cx="332495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Registry</a:t>
            </a:r>
            <a:r>
              <a:rPr lang="en-US" dirty="0"/>
              <a:t>: Stores docker images</a:t>
            </a:r>
          </a:p>
        </p:txBody>
      </p:sp>
    </p:spTree>
    <p:extLst>
      <p:ext uri="{BB962C8B-B14F-4D97-AF65-F5344CB8AC3E}">
        <p14:creationId xmlns:p14="http://schemas.microsoft.com/office/powerpoint/2010/main" val="3559891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7603</TotalTime>
  <Words>2208</Words>
  <Application>Microsoft Office PowerPoint</Application>
  <PresentationFormat>Widescreen</PresentationFormat>
  <Paragraphs>335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游ゴシック</vt:lpstr>
      <vt:lpstr>Arial</vt:lpstr>
      <vt:lpstr>Calibri</vt:lpstr>
      <vt:lpstr>Calibri Light</vt:lpstr>
      <vt:lpstr>Consolas</vt:lpstr>
      <vt:lpstr>Courier New</vt:lpstr>
      <vt:lpstr>Wingdings</vt:lpstr>
      <vt:lpstr>Office Theme</vt:lpstr>
      <vt:lpstr>Container Solution: Docker &amp; Kubernetes</vt:lpstr>
      <vt:lpstr>Contents</vt:lpstr>
      <vt:lpstr>Why use docker ?</vt:lpstr>
      <vt:lpstr>Why use containers ?</vt:lpstr>
      <vt:lpstr>Why use containers ?</vt:lpstr>
      <vt:lpstr>Docker architecture (1)</vt:lpstr>
      <vt:lpstr>Docker architecture (2)</vt:lpstr>
      <vt:lpstr>Docker architecture (3)</vt:lpstr>
      <vt:lpstr>Docker architecture (4)</vt:lpstr>
      <vt:lpstr>Docker architecture (5)</vt:lpstr>
      <vt:lpstr>Docker architecture (6)</vt:lpstr>
      <vt:lpstr>Docker images &amp; Docker file</vt:lpstr>
      <vt:lpstr>Lifecycle of Docker Container</vt:lpstr>
      <vt:lpstr>Lifecycle of Docker Container</vt:lpstr>
      <vt:lpstr>Lifecycle of Docker Container</vt:lpstr>
      <vt:lpstr>Lifecycle of Docker Container</vt:lpstr>
      <vt:lpstr>Share Data Between the Docker Container &amp; the Host</vt:lpstr>
      <vt:lpstr>Docker Swarm (1)</vt:lpstr>
      <vt:lpstr>Docker Swarm (2)</vt:lpstr>
      <vt:lpstr>Deploying an app to a Swarm</vt:lpstr>
      <vt:lpstr>Docker networking</vt:lpstr>
      <vt:lpstr>Bridge networks</vt:lpstr>
      <vt:lpstr>Build docker image</vt:lpstr>
      <vt:lpstr>Docker compose</vt:lpstr>
      <vt:lpstr>Case study</vt:lpstr>
      <vt:lpstr>Summary</vt:lpstr>
      <vt:lpstr>Reference: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nguyen ngoc doan(ＴＳＤＶ Eng 1)</dc:creator>
  <cp:lastModifiedBy>nguyen ngoc doan(ＴＳＤＶ Eng 1)</cp:lastModifiedBy>
  <cp:revision>616</cp:revision>
  <dcterms:created xsi:type="dcterms:W3CDTF">2022-03-30T08:06:09Z</dcterms:created>
  <dcterms:modified xsi:type="dcterms:W3CDTF">2022-04-05T10:37:05Z</dcterms:modified>
</cp:coreProperties>
</file>