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 bookmarkIdSeed="4">
  <p:sldMasterIdLst>
    <p:sldMasterId id="2147483829" r:id="rId1"/>
  </p:sldMasterIdLst>
  <p:notesMasterIdLst>
    <p:notesMasterId r:id="rId30"/>
  </p:notesMasterIdLst>
  <p:handoutMasterIdLst>
    <p:handoutMasterId r:id="rId31"/>
  </p:handoutMasterIdLst>
  <p:sldIdLst>
    <p:sldId id="965" r:id="rId2"/>
    <p:sldId id="1529" r:id="rId3"/>
    <p:sldId id="1048" r:id="rId4"/>
    <p:sldId id="1590" r:id="rId5"/>
    <p:sldId id="1259" r:id="rId6"/>
    <p:sldId id="1608" r:id="rId7"/>
    <p:sldId id="1591" r:id="rId8"/>
    <p:sldId id="1593" r:id="rId9"/>
    <p:sldId id="1594" r:id="rId10"/>
    <p:sldId id="1607" r:id="rId11"/>
    <p:sldId id="1609" r:id="rId12"/>
    <p:sldId id="1597" r:id="rId13"/>
    <p:sldId id="1598" r:id="rId14"/>
    <p:sldId id="1605" r:id="rId15"/>
    <p:sldId id="1599" r:id="rId16"/>
    <p:sldId id="1610" r:id="rId17"/>
    <p:sldId id="1600" r:id="rId18"/>
    <p:sldId id="1601" r:id="rId19"/>
    <p:sldId id="1602" r:id="rId20"/>
    <p:sldId id="1603" r:id="rId21"/>
    <p:sldId id="1604" r:id="rId22"/>
    <p:sldId id="1611" r:id="rId23"/>
    <p:sldId id="1612" r:id="rId24"/>
    <p:sldId id="1613" r:id="rId25"/>
    <p:sldId id="1614" r:id="rId26"/>
    <p:sldId id="1615" r:id="rId27"/>
    <p:sldId id="1616" r:id="rId28"/>
    <p:sldId id="982" r:id="rId29"/>
  </p:sldIdLst>
  <p:sldSz cx="12192000" cy="6858000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1E"/>
    <a:srgbClr val="FAD737"/>
    <a:srgbClr val="B94B00"/>
    <a:srgbClr val="644080"/>
    <a:srgbClr val="916E0F"/>
    <a:srgbClr val="505054"/>
    <a:srgbClr val="265C80"/>
    <a:srgbClr val="007580"/>
    <a:srgbClr val="AF8CC8"/>
    <a:srgbClr val="A0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1DE51-32EC-46C6-8162-8251A65D7986}" v="1" dt="2021-06-21T06:42:07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76733" autoAdjust="0"/>
  </p:normalViewPr>
  <p:slideViewPr>
    <p:cSldViewPr snapToGrid="0">
      <p:cViewPr>
        <p:scale>
          <a:sx n="100" d="100"/>
          <a:sy n="100" d="100"/>
        </p:scale>
        <p:origin x="1098" y="-54"/>
      </p:cViewPr>
      <p:guideLst/>
    </p:cSldViewPr>
  </p:slideViewPr>
  <p:outlineViewPr>
    <p:cViewPr>
      <p:scale>
        <a:sx n="33" d="100"/>
        <a:sy n="33" d="100"/>
      </p:scale>
      <p:origin x="0" y="-21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20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24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65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84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433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59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14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91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00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95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29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587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51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615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443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623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8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58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27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64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82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8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6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49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3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2615165"/>
            <a:ext cx="7911885" cy="365577"/>
          </a:xfrm>
          <a:prstGeom prst="rect">
            <a:avLst/>
          </a:prstGeom>
        </p:spPr>
        <p:txBody>
          <a:bodyPr vert="horz" wrap="square" lIns="46800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0" y="3024000"/>
            <a:ext cx="7911884" cy="540000"/>
          </a:xfrm>
          <a:prstGeom prst="rect">
            <a:avLst/>
          </a:prstGeom>
        </p:spPr>
        <p:txBody>
          <a:bodyPr vert="horz" wrap="square" lIns="468000" tIns="0" rIns="0" bIns="0" rtlCol="0" anchor="t" anchorCtr="0">
            <a:noAutofit/>
          </a:bodyPr>
          <a:lstStyle>
            <a:lvl1pPr marL="0"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 </a:t>
            </a:r>
            <a:endParaRPr kumimoji="1" lang="ja-JP" altLang="en-US" dirty="0"/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0" y="5721341"/>
            <a:ext cx="6096000" cy="1118659"/>
          </a:xfrm>
          <a:prstGeom prst="rect">
            <a:avLst/>
          </a:prstGeom>
        </p:spPr>
        <p:txBody>
          <a:bodyPr wrap="square" lIns="468000" tIns="0" rIns="0" bIns="864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22" y="157131"/>
            <a:ext cx="2518420" cy="86345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80" y="0"/>
            <a:ext cx="4064520" cy="6858000"/>
          </a:xfrm>
          <a:prstGeom prst="rect">
            <a:avLst/>
          </a:prstGeom>
        </p:spPr>
      </p:pic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2020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8125"/>
            <a:ext cx="12192000" cy="763625"/>
          </a:xfrm>
          <a:prstGeom prst="rect">
            <a:avLst/>
          </a:prstGeom>
          <a:solidFill>
            <a:srgbClr val="0064D2"/>
          </a:solidFill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" y="0"/>
            <a:ext cx="11429999" cy="749165"/>
          </a:xfrm>
          <a:prstGeom prst="rect">
            <a:avLst/>
          </a:prstGeom>
          <a:noFill/>
        </p:spPr>
        <p:txBody>
          <a:bodyPr wrap="square" lIns="468000" tIns="107980" rIns="0" bIns="108000" rtlCol="0" anchor="b" anchorCtr="0">
            <a:noAutofit/>
          </a:bodyPr>
          <a:lstStyle>
            <a:lvl1pPr>
              <a:defRPr lang="ja-JP" altLang="en-US" sz="2400" b="1" dirty="0" smtClean="0"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989477"/>
            <a:ext cx="11244575" cy="588211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  <a:cs typeface="Segoe UI" panose="020B0502040204020203" pitchFamily="34" charset="0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10297123" y="6557529"/>
            <a:ext cx="14154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20XX Toshiba XXX Corporation 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3302000" cy="292109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>
              <a:defRPr lang="ja-JP" altLang="en-US" sz="12252" dirty="0" smtClean="0">
                <a:solidFill>
                  <a:schemeClr val="accent1"/>
                </a:solidFill>
                <a:latin typeface="+mj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491649" y="3672107"/>
            <a:ext cx="7451634" cy="390525"/>
          </a:xfrm>
          <a:prstGeom prst="rect">
            <a:avLst/>
          </a:prstGeom>
        </p:spPr>
        <p:txBody>
          <a:bodyPr lIns="0"/>
          <a:lstStyle>
            <a:lvl1pPr marL="10658" defTabSz="914228">
              <a:lnSpc>
                <a:spcPct val="15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  <a:defRPr sz="18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marL="10658" defTabSz="914228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</a:pPr>
            <a:r>
              <a:rPr lang="en-US" altLang="ja-JP" sz="2000" dirty="0"/>
              <a:t>Format for master title</a:t>
            </a:r>
          </a:p>
        </p:txBody>
      </p:sp>
      <p:sp>
        <p:nvSpPr>
          <p:cNvPr id="14" name="タイトル 4"/>
          <p:cNvSpPr>
            <a:spLocks noGrp="1"/>
          </p:cNvSpPr>
          <p:nvPr>
            <p:ph type="title" hasCustomPrompt="1"/>
          </p:nvPr>
        </p:nvSpPr>
        <p:spPr>
          <a:xfrm>
            <a:off x="491649" y="3052000"/>
            <a:ext cx="746285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70913"/>
            <a:ext cx="12192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83766" y="1810367"/>
            <a:ext cx="11228809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3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8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59133"/>
            <a:ext cx="12192000" cy="751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1082" y="1041840"/>
            <a:ext cx="11244263" cy="5367314"/>
          </a:xfrm>
          <a:prstGeom prst="rect">
            <a:avLst/>
          </a:prstGeom>
        </p:spPr>
        <p:txBody>
          <a:bodyPr lIns="0" rIns="0"/>
          <a:lstStyle>
            <a:lvl1pPr marL="0" indent="-21600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79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400">
                <a:latin typeface="+mn-lt"/>
              </a:defRPr>
            </a:lvl2pPr>
            <a:lvl3pPr marL="144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>
                <a:latin typeface="+mn-lt"/>
              </a:defRPr>
            </a:lvl3pPr>
            <a:lvl4pPr marL="1268550" indent="0">
              <a:buNone/>
              <a:defRPr/>
            </a:lvl4pPr>
            <a:lvl5pPr marL="1628550" indent="0">
              <a:buNone/>
              <a:defRPr/>
            </a:lvl5pPr>
            <a:lvl6pPr marL="1714500" indent="0">
              <a:buNone/>
              <a:defRPr/>
            </a:lvl6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  <a:p>
            <a:pPr lvl="1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pPr lvl="2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7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3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49" y="156909"/>
            <a:ext cx="2518420" cy="863459"/>
          </a:xfrm>
          <a:prstGeom prst="rect">
            <a:avLst/>
          </a:prstGeom>
        </p:spPr>
      </p:pic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3022592"/>
            <a:ext cx="7535916" cy="523141"/>
          </a:xfrm>
          <a:prstGeom prst="rect">
            <a:avLst/>
          </a:prstGeom>
        </p:spPr>
        <p:txBody>
          <a:bodyPr lIns="468000" anchor="ctr" anchorCtr="0"/>
          <a:lstStyle>
            <a:lvl1pPr marL="10658" marR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32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5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 hasCustomPrompt="1"/>
          </p:nvPr>
        </p:nvSpPr>
        <p:spPr>
          <a:xfrm>
            <a:off x="0" y="3022592"/>
            <a:ext cx="12191999" cy="523141"/>
          </a:xfrm>
          <a:prstGeom prst="rect">
            <a:avLst/>
          </a:prstGeom>
        </p:spPr>
        <p:txBody>
          <a:bodyPr lIns="468000" rIns="468000" anchor="ctr" anchorCtr="1"/>
          <a:lstStyle>
            <a:lvl1pPr marL="10658" marR="0" indent="-171450" algn="ct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40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ea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9" r:id="rId2"/>
    <p:sldLayoutId id="2147483848" r:id="rId3"/>
    <p:sldLayoutId id="2147483837" r:id="rId4"/>
    <p:sldLayoutId id="2147483834" r:id="rId5"/>
    <p:sldLayoutId id="2147483850" r:id="rId6"/>
    <p:sldLayoutId id="2147483851" r:id="rId7"/>
    <p:sldLayoutId id="2147483845" r:id="rId8"/>
    <p:sldLayoutId id="2147483844" r:id="rId9"/>
    <p:sldLayoutId id="2147483852" r:id="rId10"/>
    <p:sldLayoutId id="214748385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5ACBF0"/>
          </p15:clr>
        </p15:guide>
        <p15:guide id="1" pos="3840" userDrawn="1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7378" userDrawn="1">
          <p15:clr>
            <a:srgbClr val="5ACBF0"/>
          </p15:clr>
        </p15:guide>
        <p15:guide id="9" pos="30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Deep Learning </a:t>
            </a:r>
            <a:r>
              <a:rPr lang="en-US" altLang="en-US" dirty="0"/>
              <a:t>Specialization Report</a:t>
            </a:r>
          </a:p>
        </p:txBody>
      </p:sp>
      <p:sp>
        <p:nvSpPr>
          <p:cNvPr id="26" name="タイトル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Improving Deep Neural Networks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>
          <a:xfrm>
            <a:off x="0" y="5398176"/>
            <a:ext cx="6096000" cy="1441824"/>
          </a:xfrm>
        </p:spPr>
        <p:txBody>
          <a:bodyPr/>
          <a:lstStyle/>
          <a:p>
            <a:r>
              <a:rPr lang="en-US" altLang="ja-JP" dirty="0"/>
              <a:t>Toshiba Software Development (Vietnam) Co., Ltd.</a:t>
            </a:r>
          </a:p>
          <a:p>
            <a:pPr lvl="0"/>
            <a:r>
              <a:rPr lang="en-US" altLang="ja-JP"/>
              <a:t>2021-10-14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3218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Regularization: Dropout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Dropout Regularization: remove some neurons/weights on each iteration </a:t>
            </a:r>
            <a:br>
              <a:rPr lang="en-US" sz="1600" dirty="0"/>
            </a:br>
            <a:r>
              <a:rPr lang="en-US" sz="1600" dirty="0"/>
              <a:t>based on a probability </a:t>
            </a:r>
            <a:r>
              <a:rPr lang="en-US" sz="1600" i="1" dirty="0"/>
              <a:t>(p</a:t>
            </a:r>
            <a:r>
              <a:rPr lang="en-US" sz="1600" dirty="0"/>
              <a:t>%).</a:t>
            </a:r>
          </a:p>
          <a:p>
            <a:pPr lvl="1"/>
            <a:r>
              <a:rPr lang="en-US" sz="1600" dirty="0"/>
              <a:t>=&gt; reduce the neural networks complexity.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5DBE8D8-3E2C-4B01-ABA6-B778F699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579" y="1005840"/>
            <a:ext cx="3352802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2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Regularization: Other methods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16000"/>
            <a:ext cx="107594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Data augmentation: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Get more data.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Example: In computer vision, we can flip, random rotations, random scale …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Early stopping: 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At iteration which the dev set cost start increasing.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The stop point at which the lowest training cost &amp; lowest dev cost.</a:t>
            </a:r>
          </a:p>
          <a:p>
            <a:pPr lvl="2"/>
            <a:endParaRPr lang="en-US" sz="1600" dirty="0"/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DFEB7-E419-4496-ADEC-9FD0F121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279" y="1833691"/>
            <a:ext cx="4165600" cy="2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5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39241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2.1 Mini-batch Gradient Descent 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DBC99-C7D3-4EBE-8E35-A81FA03E65E4}"/>
              </a:ext>
            </a:extLst>
          </p:cNvPr>
          <p:cNvSpPr/>
          <p:nvPr/>
        </p:nvSpPr>
        <p:spPr>
          <a:xfrm>
            <a:off x="320041" y="1005840"/>
            <a:ext cx="11173459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Vectorization allows us to efficiently compute on </a:t>
            </a:r>
            <a:r>
              <a:rPr lang="en-US" sz="1600" i="1" dirty="0"/>
              <a:t>m </a:t>
            </a:r>
            <a:r>
              <a:rPr lang="en-US" sz="1600" dirty="0"/>
              <a:t>examples. Consider m=5,000,000: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Batch: all datasets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Mini-batch: subsets of datasets.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Example: Batch=5*10^6 ; mini-batches=1000; number of  </a:t>
            </a:r>
            <a:br>
              <a:rPr lang="en-US" sz="1600" dirty="0"/>
            </a:br>
            <a:r>
              <a:rPr lang="en-US" sz="1600" dirty="0"/>
              <a:t>batches = 5000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Mini-batch Gradient Descent: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Run the gradient descent on the mini datasets.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 algorithms pseudo code:</a:t>
            </a:r>
          </a:p>
          <a:p>
            <a:r>
              <a:rPr lang="en-US" sz="3000" dirty="0">
                <a:solidFill>
                  <a:srgbClr val="FF0000"/>
                </a:solidFill>
              </a:rPr>
              <a:t>				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56D2E9-3CEB-4A22-9AB1-F4ADD1B9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08" y="1379914"/>
            <a:ext cx="5296156" cy="946598"/>
          </a:xfrm>
          <a:prstGeom prst="rect">
            <a:avLst/>
          </a:prstGeom>
        </p:spPr>
      </p:pic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FD24ED9B-84C3-428D-980B-8C5C1725C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154" y="3859883"/>
            <a:ext cx="6782747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5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2.1 Mini-batch Gradient Descent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DBC99-C7D3-4EBE-8E35-A81FA03E65E4}"/>
              </a:ext>
            </a:extLst>
          </p:cNvPr>
          <p:cNvSpPr/>
          <p:nvPr/>
        </p:nvSpPr>
        <p:spPr>
          <a:xfrm>
            <a:off x="320041" y="1005840"/>
            <a:ext cx="58877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Training with mini batch gradient descent: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Batch GD: expect the cost function (J) to go down </a:t>
            </a:r>
            <a:br>
              <a:rPr lang="en-US" sz="1600" dirty="0"/>
            </a:br>
            <a:r>
              <a:rPr lang="en-US" sz="1600" dirty="0"/>
              <a:t>on every single iteration.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downwards with a little bit </a:t>
            </a:r>
            <a:br>
              <a:rPr lang="en-US" sz="1600" dirty="0"/>
            </a:br>
            <a:r>
              <a:rPr lang="en-US" sz="1600" dirty="0"/>
              <a:t>noisier. Mini-batch GD:  trend 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313F5-B86F-4FDB-88BB-72B812EA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97" y="1005840"/>
            <a:ext cx="4995662" cy="17309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37D9A6-6951-4549-A189-FE3E23188B17}"/>
              </a:ext>
            </a:extLst>
          </p:cNvPr>
          <p:cNvSpPr/>
          <p:nvPr/>
        </p:nvSpPr>
        <p:spPr>
          <a:xfrm>
            <a:off x="320040" y="2711134"/>
            <a:ext cx="5979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Choosing mini-batch size, propose number of examples = m:</a:t>
            </a:r>
          </a:p>
          <a:p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8F03EA1-2CCE-4376-A41E-944AB4020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50903"/>
              </p:ext>
            </p:extLst>
          </p:nvPr>
        </p:nvGraphicFramePr>
        <p:xfrm>
          <a:off x="788928" y="3234838"/>
          <a:ext cx="10529312" cy="225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272">
                  <a:extLst>
                    <a:ext uri="{9D8B030D-6E8A-4147-A177-3AD203B41FA5}">
                      <a16:colId xmlns:a16="http://schemas.microsoft.com/office/drawing/2014/main" val="509590634"/>
                    </a:ext>
                  </a:extLst>
                </a:gridCol>
                <a:gridCol w="3088640">
                  <a:extLst>
                    <a:ext uri="{9D8B030D-6E8A-4147-A177-3AD203B41FA5}">
                      <a16:colId xmlns:a16="http://schemas.microsoft.com/office/drawing/2014/main" val="315035241"/>
                    </a:ext>
                  </a:extLst>
                </a:gridCol>
                <a:gridCol w="3108072">
                  <a:extLst>
                    <a:ext uri="{9D8B030D-6E8A-4147-A177-3AD203B41FA5}">
                      <a16:colId xmlns:a16="http://schemas.microsoft.com/office/drawing/2014/main" val="357913888"/>
                    </a:ext>
                  </a:extLst>
                </a:gridCol>
                <a:gridCol w="2632328">
                  <a:extLst>
                    <a:ext uri="{9D8B030D-6E8A-4147-A177-3AD203B41FA5}">
                      <a16:colId xmlns:a16="http://schemas.microsoft.com/office/drawing/2014/main" val="3302149726"/>
                    </a:ext>
                  </a:extLst>
                </a:gridCol>
              </a:tblGrid>
              <a:tr h="5578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Mini-batch gradient descent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142870"/>
                  </a:ext>
                </a:extLst>
              </a:tr>
              <a:tr h="433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Mini-batch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n, 1 &lt; n &lt;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054565"/>
                  </a:ext>
                </a:extLst>
              </a:tr>
              <a:tr h="12652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Spend more time per iteration</a:t>
                      </a:r>
                    </a:p>
                    <a:p>
                      <a:r>
                        <a:rPr lang="en-US" dirty="0"/>
                        <a:t>- Small training datasets (m&lt; 2000)</a:t>
                      </a:r>
                    </a:p>
                    <a:p>
                      <a:r>
                        <a:rPr lang="en-US" dirty="0"/>
                        <a:t>- Pros: requires a large amount of computer resources with the large training 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The parameters of all the layers are updated after every training sample.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Fastest learning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Often, n is a power of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9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7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2.2 Exponentially Weighted Averages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3A4434-431B-4C4C-9D62-80DA82E42A41}"/>
                  </a:ext>
                </a:extLst>
              </p:cNvPr>
              <p:cNvSpPr/>
              <p:nvPr/>
            </p:nvSpPr>
            <p:spPr>
              <a:xfrm>
                <a:off x="320041" y="1016000"/>
                <a:ext cx="7696199" cy="5067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Example: Temperature in London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The local average of the temperature at n</a:t>
                </a:r>
                <a:r>
                  <a:rPr lang="en-US" sz="1600" baseline="30000" dirty="0"/>
                  <a:t>th </a:t>
                </a:r>
                <a:r>
                  <a:rPr lang="en-US" sz="1600" dirty="0"/>
                  <a:t>day:</a:t>
                </a:r>
              </a:p>
              <a:p>
                <a:pPr lvl="2"/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aseline="-25000" dirty="0"/>
                  <a:t> </a:t>
                </a:r>
                <a:r>
                  <a:rPr lang="en-US" sz="1600" dirty="0"/>
                  <a:t>= 0</a:t>
                </a:r>
              </a:p>
              <a:p>
                <a:pPr lvl="2"/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baseline="-25000" dirty="0"/>
                  <a:t> </a:t>
                </a:r>
                <a:r>
                  <a:rPr lang="en-US" sz="1600" dirty="0"/>
                  <a:t>= 0.9*v</a:t>
                </a:r>
                <a:r>
                  <a:rPr lang="en-US" sz="1600" baseline="-25000" dirty="0"/>
                  <a:t>n-1 </a:t>
                </a:r>
                <a:r>
                  <a:rPr lang="en-US" sz="1600" dirty="0"/>
                  <a:t>+ 0.1*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: the temp of n</a:t>
                </a:r>
                <a:r>
                  <a:rPr lang="en-US" sz="1600" baseline="30000" dirty="0"/>
                  <a:t>th </a:t>
                </a:r>
                <a:r>
                  <a:rPr lang="en-US" sz="1600" dirty="0"/>
                  <a:t>day</a:t>
                </a:r>
                <a:endParaRPr lang="en-US" sz="1600" baseline="-250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endParaRPr lang="en-US" sz="1600" baseline="-250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General equation:</a:t>
                </a:r>
              </a:p>
              <a:p>
                <a:pPr lvl="2"/>
                <a:r>
                  <a:rPr lang="en-US" sz="1600" dirty="0"/>
                  <a:t>	V</a:t>
                </a:r>
                <a:r>
                  <a:rPr lang="en-US" sz="1600" baseline="-25000" dirty="0"/>
                  <a:t>(t) </a:t>
                </a:r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*V</a:t>
                </a:r>
                <a:r>
                  <a:rPr lang="en-US" sz="1600" baseline="-25000" dirty="0"/>
                  <a:t>(t-1) </a:t>
                </a:r>
                <a:r>
                  <a:rPr lang="en-US" sz="1600" dirty="0"/>
                  <a:t>+ (1 -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endParaRPr lang="en-US" sz="1600" baseline="-250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The plot will represent averages over ~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1600" dirty="0"/>
                  <a:t> entries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= 0.98 -&gt; represent ~50 entries (green line).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= 0.9 -&gt;  represent ~10 entries (red line).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Intuition: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With modify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, we can get the averages of skewed data points.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endParaRPr lang="en-US" sz="1600" dirty="0"/>
              </a:p>
              <a:p>
                <a:pPr lvl="2"/>
                <a:endParaRPr lang="en-US" sz="1600" baseline="-25000" dirty="0"/>
              </a:p>
              <a:p>
                <a:pPr lvl="2"/>
                <a:r>
                  <a:rPr lang="en-US" sz="1600" dirty="0"/>
                  <a:t> </a:t>
                </a:r>
              </a:p>
              <a:p>
                <a:pPr lvl="2"/>
                <a:r>
                  <a:rPr lang="en-US" sz="1600" baseline="-25000" dirty="0"/>
                  <a:t>  </a:t>
                </a:r>
              </a:p>
              <a:p>
                <a:pPr lvl="1"/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3A4434-431B-4C4C-9D62-80DA82E42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016000"/>
                <a:ext cx="7696199" cy="5067413"/>
              </a:xfrm>
              <a:prstGeom prst="rect">
                <a:avLst/>
              </a:prstGeom>
              <a:blipFill>
                <a:blip r:embed="rId3"/>
                <a:stretch>
                  <a:fillRect t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3F45903-708E-4003-BE2A-010B4C51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871" y="939800"/>
            <a:ext cx="5380096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0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2.2 Exponentially Weighted Averages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3A4434-431B-4C4C-9D62-80DA82E42A41}"/>
                  </a:ext>
                </a:extLst>
              </p:cNvPr>
              <p:cNvSpPr/>
              <p:nvPr/>
            </p:nvSpPr>
            <p:spPr>
              <a:xfrm>
                <a:off x="320041" y="1016000"/>
                <a:ext cx="7696199" cy="4852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Consider 100</a:t>
                </a:r>
                <a:r>
                  <a:rPr lang="en-US" sz="1600" baseline="30000" dirty="0"/>
                  <a:t>th</a:t>
                </a:r>
                <a:r>
                  <a:rPr lang="en-US" sz="1600" dirty="0"/>
                  <a:t> day: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baseline="-25000" dirty="0"/>
                  <a:t> </a:t>
                </a:r>
                <a:r>
                  <a:rPr lang="en-US" sz="1600" dirty="0"/>
                  <a:t>= 0.9*v</a:t>
                </a:r>
                <a:r>
                  <a:rPr lang="en-US" sz="1600" baseline="-25000" dirty="0"/>
                  <a:t>99 </a:t>
                </a:r>
                <a:r>
                  <a:rPr lang="en-US" sz="1600" dirty="0"/>
                  <a:t>+ 0.1*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dirty="0"/>
                  <a:t> = 0.1*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dirty="0"/>
                  <a:t> + 0.9*(0.9*v</a:t>
                </a:r>
                <a:r>
                  <a:rPr lang="en-US" sz="1600" baseline="-25000" dirty="0"/>
                  <a:t>98 </a:t>
                </a:r>
                <a:r>
                  <a:rPr lang="en-US" sz="1600" dirty="0"/>
                  <a:t>+ 0.1*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  <a:p>
                <a:pPr lvl="2"/>
                <a:r>
                  <a:rPr lang="en-US" sz="1600" dirty="0"/>
                  <a:t>             = 0.1*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dirty="0"/>
                  <a:t> + 0.1*0.9*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b>
                    </m:sSub>
                  </m:oMath>
                </a14:m>
                <a:r>
                  <a:rPr lang="en-US" sz="1600" dirty="0"/>
                  <a:t> + 0.1*(0.9)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1600" dirty="0"/>
                  <a:t> + …</a:t>
                </a:r>
              </a:p>
              <a:p>
                <a:pPr lvl="2"/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An exponentially decaying function: 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Y =  (1-b)</a:t>
                </a:r>
                <a:r>
                  <a:rPr lang="en-US" sz="1600" baseline="30000" dirty="0"/>
                  <a:t>x </a:t>
                </a:r>
                <a:r>
                  <a:rPr lang="en-US" sz="1600" dirty="0"/>
                  <a:t> , b &lt; 1.</a:t>
                </a:r>
              </a:p>
              <a:p>
                <a:pPr lvl="2"/>
                <a:endParaRPr lang="en-US" sz="1600" baseline="300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Implement algorithm: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endParaRPr lang="en-US" sz="1600" dirty="0"/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Conclusions about exponential moving average: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A highly efficient way to calculate an average.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Take a little computer resources.</a:t>
                </a:r>
              </a:p>
              <a:p>
                <a:pPr lvl="2"/>
                <a:r>
                  <a:rPr lang="en-US" sz="1600" baseline="-25000" dirty="0"/>
                  <a:t>  </a:t>
                </a:r>
              </a:p>
              <a:p>
                <a:pPr lvl="1"/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3A4434-431B-4C4C-9D62-80DA82E42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016000"/>
                <a:ext cx="7696199" cy="4852610"/>
              </a:xfrm>
              <a:prstGeom prst="rect">
                <a:avLst/>
              </a:prstGeom>
              <a:blipFill>
                <a:blip r:embed="rId3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863DF47-2ED8-464B-89C3-57D4C05AC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560" y="2989826"/>
            <a:ext cx="3926840" cy="132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3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2.3 Bias Correction in Exponentially Weighted Averages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D8FE13-2E8B-4AAE-91A8-CBBC93B36E4F}"/>
              </a:ext>
            </a:extLst>
          </p:cNvPr>
          <p:cNvSpPr/>
          <p:nvPr/>
        </p:nvSpPr>
        <p:spPr>
          <a:xfrm>
            <a:off x="320042" y="1016000"/>
            <a:ext cx="70408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The bias correction helps make the exponentially weighted averages more accurate.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If the curve starts from 0, not many values to average on in the initial days.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If the curve lower than the correct value initially &amp; then take time to moves in line with expected values.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To solve the bias issue: </a:t>
            </a:r>
          </a:p>
          <a:p>
            <a:pPr lvl="1"/>
            <a:r>
              <a:rPr lang="en-US" sz="1600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D05DE-8E4E-4566-921D-1A9F93159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479" y="1071996"/>
            <a:ext cx="4511040" cy="1984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11D56-A402-4A8E-8F69-2DC22D81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978" y="3109425"/>
            <a:ext cx="6027942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0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2.4 Gradient Descent with Momentum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A197C-B494-4478-8334-B945C99284B8}"/>
              </a:ext>
            </a:extLst>
          </p:cNvPr>
          <p:cNvSpPr/>
          <p:nvPr/>
        </p:nvSpPr>
        <p:spPr>
          <a:xfrm>
            <a:off x="320041" y="1016000"/>
            <a:ext cx="11094718" cy="370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Idea: Calculate the exponentially weighted averages for gradients &amp; then update weights with the new values.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Pseudo code: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Momentum helps the cost function to go the minimum point in a more fast &amp; consistent way.</a:t>
            </a:r>
          </a:p>
          <a:p>
            <a:pPr lvl="1"/>
            <a:endParaRPr lang="en-US" sz="1600" dirty="0"/>
          </a:p>
          <a:p>
            <a:pPr lvl="2"/>
            <a:r>
              <a:rPr lang="en-US" sz="1600" baseline="-25000" dirty="0"/>
              <a:t>  </a:t>
            </a:r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8C1BC-82DC-4F2A-BD85-C89030FB0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775" y="1668817"/>
            <a:ext cx="5417250" cy="16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2.5 Root Mean Square Propagation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C3FF4-FBAD-490F-B7CD-4076D5C538AD}"/>
              </a:ext>
            </a:extLst>
          </p:cNvPr>
          <p:cNvSpPr/>
          <p:nvPr/>
        </p:nvSpPr>
        <p:spPr>
          <a:xfrm>
            <a:off x="320041" y="1016000"/>
            <a:ext cx="7128327" cy="222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A technique to dampen out the motion in the bias (</a:t>
            </a:r>
            <a:r>
              <a:rPr lang="en-US" sz="1600" b="1" dirty="0"/>
              <a:t>b</a:t>
            </a:r>
            <a:r>
              <a:rPr lang="en-US" sz="1600" dirty="0"/>
              <a:t>) &amp; speed up gradient descent.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Square the derivatives of both w &amp; b.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Goals: Reduce the large number </a:t>
            </a:r>
            <a:r>
              <a:rPr lang="en-US" sz="1600" dirty="0" err="1"/>
              <a:t>dW</a:t>
            </a:r>
            <a:r>
              <a:rPr lang="en-US" sz="1600" dirty="0"/>
              <a:t> &amp; db.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Pseudo code:</a:t>
            </a:r>
          </a:p>
          <a:p>
            <a:pPr lvl="1"/>
            <a:endParaRPr lang="en-US" sz="1600" dirty="0"/>
          </a:p>
          <a:p>
            <a:pPr lvl="2"/>
            <a:r>
              <a:rPr lang="en-US" sz="1600" baseline="-25000" dirty="0"/>
              <a:t>  	</a:t>
            </a:r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64D86-D767-46EE-ACE4-BBBF855C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216" y="1016000"/>
            <a:ext cx="4183743" cy="1333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D62A02-CD54-47B4-A4B0-4182116D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240" y="2184883"/>
            <a:ext cx="3901440" cy="26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en-US" dirty="0"/>
              <a:t>Optimization Algorithms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>
          <a:xfrm>
            <a:off x="1320800" y="3390189"/>
            <a:ext cx="8605864" cy="973084"/>
          </a:xfrm>
        </p:spPr>
        <p:txBody>
          <a:bodyPr/>
          <a:lstStyle/>
          <a:p>
            <a:pPr algn="l"/>
            <a:r>
              <a:rPr lang="en-US" altLang="en-US" dirty="0"/>
              <a:t>Hyperparameter Tuning, Batch Normalization</a:t>
            </a:r>
            <a:br>
              <a:rPr lang="en-US" altLang="en-US" dirty="0"/>
            </a:br>
            <a:r>
              <a:rPr lang="en-US" altLang="en-US" dirty="0"/>
              <a:t>and Programming Frameworks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DCD443-236C-45CC-B0EC-8A4C09099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en-US" altLang="en-US" dirty="0"/>
              <a:t>Questions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C6CD25-1085-4104-BD4F-4230A58BA8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9090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2.6 Adam Optimization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259CD-6637-4119-8481-B38423C7F581}"/>
              </a:ext>
            </a:extLst>
          </p:cNvPr>
          <p:cNvSpPr/>
          <p:nvPr/>
        </p:nvSpPr>
        <p:spPr>
          <a:xfrm>
            <a:off x="320041" y="1016000"/>
            <a:ext cx="7128327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Adam optimization simply puts RMS prop &amp; momentum together.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Pseudo code:</a:t>
            </a:r>
          </a:p>
          <a:p>
            <a:pPr lvl="2"/>
            <a:r>
              <a:rPr lang="en-US" sz="1600" baseline="-25000" dirty="0"/>
              <a:t>  	</a:t>
            </a:r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4F393-1F5E-4E1E-B96B-4636E25F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62" y="1636682"/>
            <a:ext cx="6858594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81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2.7 Learning Rate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3E6793-F241-4A5E-B149-AEABB9B6A859}"/>
                  </a:ext>
                </a:extLst>
              </p:cNvPr>
              <p:cNvSpPr/>
              <p:nvPr/>
            </p:nvSpPr>
            <p:spPr>
              <a:xfrm>
                <a:off x="320041" y="1016000"/>
                <a:ext cx="11191239" cy="2332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A technique slowly reduce learning rate.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Using learning rate decay with iterations, mini-batch gradient descent will be much closer the optimum point.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Methods: 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𝑑𝑒𝑐𝑎𝑦𝑅𝑎𝑡𝑒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𝑒𝑝𝑜𝑐h𝑁𝑢𝑚</m:t>
                        </m:r>
                      </m:den>
                    </m:f>
                  </m:oMath>
                </a14:m>
                <a:r>
                  <a:rPr lang="en-US" sz="1600" dirty="0"/>
                  <a:t>*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aseline="-25000" dirty="0"/>
                  <a:t>0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aseline="-25000" dirty="0"/>
                  <a:t> </a:t>
                </a:r>
                <a:r>
                  <a:rPr lang="en-US" sz="1600" dirty="0"/>
                  <a:t>= (0.95^epochNum) *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aseline="-25000" dirty="0"/>
                  <a:t>0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aseline="-25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𝑠𝑞𝑟𝑡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𝑒𝑝𝑜𝑐h𝑁𝑢𝑚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*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baseline="-25000" dirty="0"/>
                  <a:t>0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Learning rate decay discretely – repeatedly decrease after number of epochs.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3E6793-F241-4A5E-B149-AEABB9B6A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016000"/>
                <a:ext cx="11191239" cy="2332498"/>
              </a:xfrm>
              <a:prstGeom prst="rect">
                <a:avLst/>
              </a:prstGeom>
              <a:blipFill>
                <a:blip r:embed="rId3"/>
                <a:stretch>
                  <a:fillRect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33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sz="3000" dirty="0"/>
              <a:t>Hyperparameter Tuning, Batch Normalization &amp; Programming Frameworks</a:t>
            </a:r>
          </a:p>
        </p:txBody>
      </p:sp>
    </p:spTree>
    <p:extLst>
      <p:ext uri="{BB962C8B-B14F-4D97-AF65-F5344CB8AC3E}">
        <p14:creationId xmlns:p14="http://schemas.microsoft.com/office/powerpoint/2010/main" val="301633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3.1 Tuning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E6793-F241-4A5E-B149-AEABB9B6A859}"/>
              </a:ext>
            </a:extLst>
          </p:cNvPr>
          <p:cNvSpPr/>
          <p:nvPr/>
        </p:nvSpPr>
        <p:spPr>
          <a:xfrm>
            <a:off x="320041" y="1016000"/>
            <a:ext cx="111912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Goal: tune model’s hyperparameters to get the best sets.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Hyperparameters: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Learning rate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Momentum beta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 size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No. of hidden units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No. of layers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Leaning rate decay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Regularization lambda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Activation functions.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Adam, beta1, beta2 &amp; epsilon.</a:t>
            </a:r>
          </a:p>
        </p:txBody>
      </p:sp>
    </p:spTree>
    <p:extLst>
      <p:ext uri="{BB962C8B-B14F-4D97-AF65-F5344CB8AC3E}">
        <p14:creationId xmlns:p14="http://schemas.microsoft.com/office/powerpoint/2010/main" val="384757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3.2 Using an appropriate scale to pick hyperparameters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E6793-F241-4A5E-B149-AEABB9B6A859}"/>
              </a:ext>
            </a:extLst>
          </p:cNvPr>
          <p:cNvSpPr/>
          <p:nvPr/>
        </p:nvSpPr>
        <p:spPr>
          <a:xfrm>
            <a:off x="320041" y="1016000"/>
            <a:ext cx="111912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Goal: tune model’s hyperparameters to get the best sets.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Hyperparameters: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Learning rate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Momentum beta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 size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No. of hidden units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No. of layers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Leaning rate decay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Regularization lambda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Activation functions.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Adam, beta1, beta2 &amp; epsilon.</a:t>
            </a:r>
          </a:p>
        </p:txBody>
      </p:sp>
    </p:spTree>
    <p:extLst>
      <p:ext uri="{BB962C8B-B14F-4D97-AF65-F5344CB8AC3E}">
        <p14:creationId xmlns:p14="http://schemas.microsoft.com/office/powerpoint/2010/main" val="288652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3.3 Batch Normalization: Normalizing activations in a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3E6793-F241-4A5E-B149-AEABB9B6A859}"/>
                  </a:ext>
                </a:extLst>
              </p:cNvPr>
              <p:cNvSpPr/>
              <p:nvPr/>
            </p:nvSpPr>
            <p:spPr>
              <a:xfrm>
                <a:off x="320041" y="1016000"/>
                <a:ext cx="11191239" cy="2774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Normalizing inputs to speed up learning.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Implementing Batch Norm: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Given some intermediate values: Z</a:t>
                </a:r>
                <a:r>
                  <a:rPr lang="en-US" sz="1600" baseline="30000" dirty="0"/>
                  <a:t>[l]</a:t>
                </a:r>
                <a:r>
                  <a:rPr lang="en-US" sz="1600" dirty="0"/>
                  <a:t> = [z</a:t>
                </a:r>
                <a:r>
                  <a:rPr lang="en-US" sz="1600" baseline="30000" dirty="0"/>
                  <a:t>(1)</a:t>
                </a:r>
                <a:r>
                  <a:rPr lang="en-US" sz="1600" dirty="0"/>
                  <a:t>, …, z</a:t>
                </a:r>
                <a:r>
                  <a:rPr lang="en-US" sz="1600" baseline="30000" dirty="0"/>
                  <a:t>(m)</a:t>
                </a:r>
                <a:r>
                  <a:rPr lang="en-US" sz="1600" dirty="0"/>
                  <a:t>],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= [1, m].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e>
                    </m:sPre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3E6793-F241-4A5E-B149-AEABB9B6A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016000"/>
                <a:ext cx="11191239" cy="2774029"/>
              </a:xfrm>
              <a:prstGeom prst="rect">
                <a:avLst/>
              </a:prstGeom>
              <a:blipFill>
                <a:blip r:embed="rId3"/>
                <a:stretch>
                  <a:fillRect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18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3.3 Batch Normalization: Fitting batch normalization into a 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3E6793-F241-4A5E-B149-AEABB9B6A859}"/>
                  </a:ext>
                </a:extLst>
              </p:cNvPr>
              <p:cNvSpPr/>
              <p:nvPr/>
            </p:nvSpPr>
            <p:spPr>
              <a:xfrm>
                <a:off x="320041" y="1016000"/>
                <a:ext cx="11191239" cy="2774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Normalizing inputs to speed up learning.</a:t>
                </a:r>
              </a:p>
              <a:p>
                <a:pPr marL="742864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Implementing Batch Norm: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Given some intermediate values: Z</a:t>
                </a:r>
                <a:r>
                  <a:rPr lang="en-US" sz="1600" baseline="30000" dirty="0"/>
                  <a:t>[l]</a:t>
                </a:r>
                <a:r>
                  <a:rPr lang="en-US" sz="1600" dirty="0"/>
                  <a:t> = [z</a:t>
                </a:r>
                <a:r>
                  <a:rPr lang="en-US" sz="1600" baseline="30000" dirty="0"/>
                  <a:t>(1)</a:t>
                </a:r>
                <a:r>
                  <a:rPr lang="en-US" sz="1600" dirty="0"/>
                  <a:t>, …, z</a:t>
                </a:r>
                <a:r>
                  <a:rPr lang="en-US" sz="1600" baseline="30000" dirty="0"/>
                  <a:t>(m)</a:t>
                </a:r>
                <a:r>
                  <a:rPr lang="en-US" sz="1600" dirty="0"/>
                  <a:t>],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= [1, m].</a:t>
                </a: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e>
                    </m:sPre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1199978" lvl="2" indent="-285750">
                  <a:buFont typeface="Wingdings" panose="05000000000000000000" pitchFamily="2" charset="2"/>
                  <a:buChar char="§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3E6793-F241-4A5E-B149-AEABB9B6A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1" y="1016000"/>
                <a:ext cx="11191239" cy="2774029"/>
              </a:xfrm>
              <a:prstGeom prst="rect">
                <a:avLst/>
              </a:prstGeom>
              <a:blipFill>
                <a:blip r:embed="rId3"/>
                <a:stretch>
                  <a:fillRect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42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3.3 Batch Normalization: Why does batch normalization work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E6793-F241-4A5E-B149-AEABB9B6A859}"/>
              </a:ext>
            </a:extLst>
          </p:cNvPr>
          <p:cNvSpPr/>
          <p:nvPr/>
        </p:nvSpPr>
        <p:spPr>
          <a:xfrm>
            <a:off x="320041" y="1016000"/>
            <a:ext cx="64261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Fitting batch normalization into a neural network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Consider 3 hidden layers NN.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NN parameters: W</a:t>
            </a:r>
            <a:r>
              <a:rPr lang="en-US" sz="1600" baseline="30000" dirty="0"/>
              <a:t>[1]</a:t>
            </a:r>
            <a:r>
              <a:rPr lang="en-US" sz="1600" dirty="0"/>
              <a:t>, b</a:t>
            </a:r>
            <a:r>
              <a:rPr lang="en-US" sz="1600" baseline="30000" dirty="0"/>
              <a:t>[1]</a:t>
            </a:r>
            <a:r>
              <a:rPr lang="en-US" sz="1600" dirty="0"/>
              <a:t>, W</a:t>
            </a:r>
            <a:r>
              <a:rPr lang="en-US" sz="1600" baseline="30000" dirty="0"/>
              <a:t>[2]</a:t>
            </a:r>
            <a:r>
              <a:rPr lang="en-US" sz="1600" dirty="0"/>
              <a:t>, b</a:t>
            </a:r>
            <a:r>
              <a:rPr lang="en-US" sz="1600" baseline="30000" dirty="0"/>
              <a:t>[2]</a:t>
            </a:r>
            <a:r>
              <a:rPr lang="en-US" sz="1600" dirty="0"/>
              <a:t>, beta</a:t>
            </a:r>
            <a:r>
              <a:rPr lang="en-US" sz="1600" baseline="30000" dirty="0"/>
              <a:t>[1]</a:t>
            </a:r>
            <a:r>
              <a:rPr lang="en-US" sz="1600" dirty="0"/>
              <a:t>, alpha</a:t>
            </a:r>
            <a:r>
              <a:rPr lang="en-US" sz="1600" baseline="30000" dirty="0"/>
              <a:t>[1]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beta</a:t>
            </a:r>
            <a:r>
              <a:rPr lang="en-US" sz="1600" baseline="30000" dirty="0"/>
              <a:t>[2]</a:t>
            </a:r>
            <a:r>
              <a:rPr lang="en-US" sz="1600" dirty="0"/>
              <a:t>, alpha</a:t>
            </a:r>
            <a:r>
              <a:rPr lang="en-US" sz="1600" baseline="30000" dirty="0"/>
              <a:t>[2]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Shapes: 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beta</a:t>
            </a:r>
            <a:r>
              <a:rPr lang="en-US" sz="1600" baseline="30000" dirty="0"/>
              <a:t>[l]</a:t>
            </a:r>
            <a:r>
              <a:rPr lang="en-US" sz="1600" dirty="0"/>
              <a:t>, z</a:t>
            </a:r>
            <a:r>
              <a:rPr lang="en-US" sz="1600" baseline="30000" dirty="0"/>
              <a:t>[l]</a:t>
            </a:r>
            <a:r>
              <a:rPr lang="en-US" sz="1600" dirty="0"/>
              <a:t>, gamma</a:t>
            </a:r>
            <a:r>
              <a:rPr lang="en-US" sz="1600" baseline="30000" dirty="0"/>
              <a:t>[l]</a:t>
            </a:r>
            <a:r>
              <a:rPr lang="en-US" sz="1600" dirty="0"/>
              <a:t> – (n</a:t>
            </a:r>
            <a:r>
              <a:rPr lang="en-US" sz="1600" baseline="30000" dirty="0"/>
              <a:t>[l]</a:t>
            </a:r>
            <a:r>
              <a:rPr lang="en-US" sz="1600" dirty="0"/>
              <a:t>, m)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2"/>
            <a:endParaRPr lang="en-US" sz="1600" dirty="0"/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Why dose batch normalization work </a:t>
            </a:r>
            <a:r>
              <a:rPr lang="en-US" sz="1600"/>
              <a:t>? </a:t>
            </a:r>
            <a:endParaRPr lang="en-US" sz="1600" dirty="0"/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Normalize X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Batch normalization reduces the problem of input values changing.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82D9A-2196-4555-A963-44D7779EB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608" y="846340"/>
            <a:ext cx="5128704" cy="1265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5175B-827D-4F18-9E8D-4C2C7082F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926" y="2754155"/>
            <a:ext cx="6515665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74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Toshiba Sans" panose="020B0503030403020204" pitchFamily="34" charset="0"/>
              </a:rPr>
              <a:t>Thank you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430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487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Train / Dev / Test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FBF67-A279-48BF-9093-0666BC76B425}"/>
              </a:ext>
            </a:extLst>
          </p:cNvPr>
          <p:cNvSpPr/>
          <p:nvPr/>
        </p:nvSpPr>
        <p:spPr>
          <a:xfrm>
            <a:off x="381000" y="1127345"/>
            <a:ext cx="734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Applied Machine Learning (ML) is a highly iterative process. </a:t>
            </a:r>
          </a:p>
          <a:p>
            <a:pPr marL="800014" lvl="1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model generalization.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Splitting into train, dev &amp; test sets: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Training sets: to build model.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sets (validation sets): to optimize hyperparameters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Test sets: try &amp; evaluate.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Notes: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&amp; test set from same distribution.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The trend on the ratio of splitting the models: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100 ≤ #datasets ≤ 10^6 =&gt; 60%/20%/20%.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#datasets ≥ 10^6 =&gt; 98%/1%/1%.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factors determining ML’s ability: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Make the training error small.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Make the gap between training &amp; test error small.</a:t>
            </a:r>
            <a:br>
              <a:rPr lang="en-US" sz="2000" dirty="0"/>
            </a:br>
            <a:r>
              <a:rPr lang="en-US" sz="2000" dirty="0"/>
              <a:t>		</a:t>
            </a:r>
            <a:br>
              <a:rPr lang="en-US" sz="2000" dirty="0"/>
            </a:br>
            <a:r>
              <a:rPr lang="en-US" sz="20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193EEF0-E247-4B98-9A76-E889B918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39" y="999985"/>
            <a:ext cx="3937860" cy="25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7428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Definition: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Bias</a:t>
            </a:r>
            <a:r>
              <a:rPr lang="en-US" sz="1600" dirty="0"/>
              <a:t>: the difference between the average prediction &amp; the correct value.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Variance</a:t>
            </a:r>
            <a:r>
              <a:rPr lang="en-US" sz="1600" dirty="0"/>
              <a:t>: the </a:t>
            </a:r>
            <a:r>
              <a:rPr lang="en-US" sz="1600" i="1" dirty="0"/>
              <a:t>variability</a:t>
            </a:r>
            <a:r>
              <a:rPr lang="en-US" sz="1600" dirty="0"/>
              <a:t> of model prediction for a given data point </a:t>
            </a:r>
            <a:br>
              <a:rPr lang="en-US" sz="1600" dirty="0"/>
            </a:br>
            <a:r>
              <a:rPr lang="en-US" sz="1600" dirty="0"/>
              <a:t>which tells spread of our data.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81000" y="2760869"/>
            <a:ext cx="7428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Problems: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Overfitting: </a:t>
            </a:r>
            <a:r>
              <a:rPr lang="en-US" sz="1600" dirty="0"/>
              <a:t>occurs when the gap between the training error &amp; test error is too large.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</a:t>
            </a:r>
            <a:r>
              <a:rPr lang="en-US" sz="1600" dirty="0"/>
              <a:t>: occurs when the model is not able to obtain a sufficiently low error value on the training set.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The bias variance trade-off</a:t>
            </a:r>
            <a:r>
              <a:rPr lang="en-US" sz="1600" dirty="0"/>
              <a:t>:  try to find a good balance between bias &amp; variance such that it minimizes the total error:</a:t>
            </a:r>
            <a:endParaRPr lang="en-US" sz="1600" b="1" dirty="0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6DE9E24B-5411-426E-8976-DD2593E1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37" y="1310411"/>
            <a:ext cx="427732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7428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Solving for overfitting: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Cross – validation.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Regularization 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With neural networks: weight decay &amp; dropout.</a:t>
            </a:r>
          </a:p>
        </p:txBody>
      </p:sp>
    </p:spTree>
    <p:extLst>
      <p:ext uri="{BB962C8B-B14F-4D97-AF65-F5344CB8AC3E}">
        <p14:creationId xmlns:p14="http://schemas.microsoft.com/office/powerpoint/2010/main" val="185562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445765" cy="733646"/>
          </a:xfrm>
        </p:spPr>
        <p:txBody>
          <a:bodyPr/>
          <a:lstStyle/>
          <a:p>
            <a:r>
              <a:rPr lang="en-US" dirty="0"/>
              <a:t>1.3 Basic recipe for machine learning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78D48-507F-42EA-8E03-589F1526EEF3}"/>
              </a:ext>
            </a:extLst>
          </p:cNvPr>
          <p:cNvSpPr/>
          <p:nvPr/>
        </p:nvSpPr>
        <p:spPr>
          <a:xfrm>
            <a:off x="712381" y="1281040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having trained an initial model</a:t>
            </a:r>
            <a:endParaRPr kumimoji="1"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F58C559-55CC-4F83-AC4D-3FBA7358D34B}"/>
              </a:ext>
            </a:extLst>
          </p:cNvPr>
          <p:cNvSpPr/>
          <p:nvPr/>
        </p:nvSpPr>
        <p:spPr>
          <a:xfrm>
            <a:off x="4253024" y="1238509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bias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4555C-A82A-47D8-8D07-7755F0EC273A}"/>
              </a:ext>
            </a:extLst>
          </p:cNvPr>
          <p:cNvSpPr/>
          <p:nvPr/>
        </p:nvSpPr>
        <p:spPr>
          <a:xfrm>
            <a:off x="7627087" y="1238509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Try bigger network</a:t>
            </a:r>
          </a:p>
          <a:p>
            <a:r>
              <a:rPr kumimoji="1" lang="en-US" dirty="0"/>
              <a:t>2. Train longer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ABC27F-8A56-4A00-B2CE-A410117B3D57}"/>
              </a:ext>
            </a:extLst>
          </p:cNvPr>
          <p:cNvCxnSpPr>
            <a:stCxn id="7" idx="3"/>
          </p:cNvCxnSpPr>
          <p:nvPr/>
        </p:nvCxnSpPr>
        <p:spPr>
          <a:xfrm flipV="1">
            <a:off x="6188149" y="2115695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0F07C-82FD-429D-B6A4-C2821DB75A4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94074" y="2115696"/>
            <a:ext cx="115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E55A03-3140-471D-A597-88F6D41B15C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17934" y="978195"/>
            <a:ext cx="0" cy="26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EA528-E495-4CEC-96FF-F80E6FB7C273}"/>
              </a:ext>
            </a:extLst>
          </p:cNvPr>
          <p:cNvCxnSpPr/>
          <p:nvPr/>
        </p:nvCxnSpPr>
        <p:spPr>
          <a:xfrm flipH="1">
            <a:off x="5209953" y="978195"/>
            <a:ext cx="360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703E7-0C14-4FAA-B197-AA15CB569ED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20587" y="978195"/>
            <a:ext cx="0" cy="26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717369-2089-4E05-A194-233447B78882}"/>
              </a:ext>
            </a:extLst>
          </p:cNvPr>
          <p:cNvSpPr txBox="1"/>
          <p:nvPr/>
        </p:nvSpPr>
        <p:spPr>
          <a:xfrm>
            <a:off x="6602673" y="1756997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EDE4E35-58BA-4221-816D-E82265F87C4D}"/>
              </a:ext>
            </a:extLst>
          </p:cNvPr>
          <p:cNvSpPr/>
          <p:nvPr/>
        </p:nvSpPr>
        <p:spPr>
          <a:xfrm>
            <a:off x="4253024" y="3546812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</a:t>
            </a:r>
            <a:r>
              <a:rPr kumimoji="1" lang="en-US" sz="1700" dirty="0"/>
              <a:t>variance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31DBEF-342F-44FC-8E6F-CA4A381EFEBC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5220587" y="2992882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E86D87-4297-4221-817A-D7582847E8EC}"/>
              </a:ext>
            </a:extLst>
          </p:cNvPr>
          <p:cNvSpPr txBox="1"/>
          <p:nvPr/>
        </p:nvSpPr>
        <p:spPr>
          <a:xfrm>
            <a:off x="5241996" y="299288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08095F-9E13-4599-A410-7090723D1C85}"/>
              </a:ext>
            </a:extLst>
          </p:cNvPr>
          <p:cNvSpPr/>
          <p:nvPr/>
        </p:nvSpPr>
        <p:spPr>
          <a:xfrm>
            <a:off x="7627087" y="3589342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More data</a:t>
            </a:r>
          </a:p>
          <a:p>
            <a:r>
              <a:rPr kumimoji="1" lang="en-US" dirty="0"/>
              <a:t>2. Regularization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0D3513-B951-4FC5-B57B-DB8E4A420528}"/>
              </a:ext>
            </a:extLst>
          </p:cNvPr>
          <p:cNvCxnSpPr>
            <a:stCxn id="29" idx="3"/>
          </p:cNvCxnSpPr>
          <p:nvPr/>
        </p:nvCxnSpPr>
        <p:spPr>
          <a:xfrm flipV="1">
            <a:off x="6188149" y="4423998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4D5516-24CA-4657-BBFF-F43E23C7630F}"/>
              </a:ext>
            </a:extLst>
          </p:cNvPr>
          <p:cNvSpPr txBox="1"/>
          <p:nvPr/>
        </p:nvSpPr>
        <p:spPr>
          <a:xfrm>
            <a:off x="6602673" y="4044033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EF63C2-5A72-40F2-86D1-DAB95F72EEB4}"/>
              </a:ext>
            </a:extLst>
          </p:cNvPr>
          <p:cNvCxnSpPr>
            <a:stCxn id="33" idx="3"/>
          </p:cNvCxnSpPr>
          <p:nvPr/>
        </p:nvCxnSpPr>
        <p:spPr>
          <a:xfrm>
            <a:off x="10008780" y="4423998"/>
            <a:ext cx="453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C5E08A-4323-4F08-9F44-7AA849379651}"/>
              </a:ext>
            </a:extLst>
          </p:cNvPr>
          <p:cNvCxnSpPr/>
          <p:nvPr/>
        </p:nvCxnSpPr>
        <p:spPr>
          <a:xfrm flipV="1">
            <a:off x="10462437" y="978195"/>
            <a:ext cx="0" cy="3435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D9B7C8-C72E-4825-8545-52CE77095760}"/>
              </a:ext>
            </a:extLst>
          </p:cNvPr>
          <p:cNvCxnSpPr/>
          <p:nvPr/>
        </p:nvCxnSpPr>
        <p:spPr>
          <a:xfrm>
            <a:off x="8817933" y="978195"/>
            <a:ext cx="164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3B0479-7FC1-4CA9-BD72-8E4270CA8A58}"/>
              </a:ext>
            </a:extLst>
          </p:cNvPr>
          <p:cNvCxnSpPr/>
          <p:nvPr/>
        </p:nvCxnSpPr>
        <p:spPr>
          <a:xfrm>
            <a:off x="5213498" y="5301185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054A61-594C-4AD6-8EB1-776039AD6822}"/>
              </a:ext>
            </a:extLst>
          </p:cNvPr>
          <p:cNvSpPr/>
          <p:nvPr/>
        </p:nvSpPr>
        <p:spPr>
          <a:xfrm>
            <a:off x="4019106" y="5879805"/>
            <a:ext cx="2381693" cy="73364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6303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Regularizations</a:t>
            </a:r>
            <a:r>
              <a:rPr lang="en-US" sz="1600" dirty="0"/>
              <a:t> are techniques used to reduce the error by fitting a function appropriately on the given training set &amp; avoid overfitting.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Techniques: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Modify the loss function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Dropout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Early stopping</a:t>
            </a:r>
          </a:p>
          <a:p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42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 for Logistic </a:t>
            </a:r>
            <a:r>
              <a:rPr lang="en-US" sz="1600" b="1" dirty="0" err="1"/>
              <a:t>regession</a:t>
            </a:r>
            <a:r>
              <a:rPr lang="en-US" sz="1600" dirty="0"/>
              <a:t>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Cost function: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L2 regularization: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L1 regularization: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F7DFA-1696-4381-979B-B3129452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156447"/>
            <a:ext cx="3370942" cy="73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5120A-CAEC-4A6C-862C-332D14EAF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415" y="3001140"/>
            <a:ext cx="4887912" cy="698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0A998-288D-42B8-A991-65BB7F499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232" y="4013882"/>
            <a:ext cx="5291536" cy="7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972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16x9_EN.pptx" id="{90B39043-A2BF-497E-A5E5-E0B3911DBB51}" vid="{B042C13B-432E-401A-8DAF-F5537FB4CC7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180924_PPT_Template_16x9_EN</Template>
  <TotalTime>0</TotalTime>
  <Words>1570</Words>
  <Application>Microsoft Office PowerPoint</Application>
  <PresentationFormat>Widescreen</PresentationFormat>
  <Paragraphs>298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-apple-system</vt:lpstr>
      <vt:lpstr>Arial</vt:lpstr>
      <vt:lpstr>Calibri</vt:lpstr>
      <vt:lpstr>Cambria Math</vt:lpstr>
      <vt:lpstr>Courier New</vt:lpstr>
      <vt:lpstr>Segoe UI</vt:lpstr>
      <vt:lpstr>Wingdings</vt:lpstr>
      <vt:lpstr>テーマ1</vt:lpstr>
      <vt:lpstr>Improving Deep Neural Networks </vt:lpstr>
      <vt:lpstr>Contents</vt:lpstr>
      <vt:lpstr>Practical Aspects of Deep Learning</vt:lpstr>
      <vt:lpstr>1.1 Train / Dev / Test sets</vt:lpstr>
      <vt:lpstr>1.2 Bias/Variance (1)</vt:lpstr>
      <vt:lpstr>1.2 Bias/Variance (2)</vt:lpstr>
      <vt:lpstr>1.3 Basic recipe for machine learning </vt:lpstr>
      <vt:lpstr>1.4 Regularizing (1)</vt:lpstr>
      <vt:lpstr>1.4 Regularizing (3)</vt:lpstr>
      <vt:lpstr>1.4 Regularization: Dropout</vt:lpstr>
      <vt:lpstr>1.4 Regularization: Other methods</vt:lpstr>
      <vt:lpstr>Optimization Algorithms</vt:lpstr>
      <vt:lpstr>2.1 Mini-batch Gradient Descent (1)</vt:lpstr>
      <vt:lpstr>2.1 Mini-batch Gradient Descent (2)</vt:lpstr>
      <vt:lpstr>2.2 Exponentially Weighted Averages (1)</vt:lpstr>
      <vt:lpstr>2.2 Exponentially Weighted Averages (2)</vt:lpstr>
      <vt:lpstr>2.3 Bias Correction in Exponentially Weighted Averages</vt:lpstr>
      <vt:lpstr>2.4 Gradient Descent with Momentum </vt:lpstr>
      <vt:lpstr>2.5 Root Mean Square Propagation</vt:lpstr>
      <vt:lpstr>2.6 Adam Optimization Algorithms</vt:lpstr>
      <vt:lpstr>2.7 Learning Rate Decay</vt:lpstr>
      <vt:lpstr>Hyperparameter Tuning, Batch Normalization &amp; Programming Frameworks</vt:lpstr>
      <vt:lpstr>3.1 Tuning process</vt:lpstr>
      <vt:lpstr>3.2 Using an appropriate scale to pick hyperparameters</vt:lpstr>
      <vt:lpstr>3.3 Batch Normalization: Normalizing activations in a Network</vt:lpstr>
      <vt:lpstr>3.3 Batch Normalization: Fitting batch normalization into a NN</vt:lpstr>
      <vt:lpstr>3.3 Batch Normalization: Why does batch normalization work ?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DeepLearning</dc:title>
  <dc:creator/>
  <cp:lastModifiedBy/>
  <cp:revision>2</cp:revision>
  <dcterms:created xsi:type="dcterms:W3CDTF">2018-08-24T12:57:06Z</dcterms:created>
  <dcterms:modified xsi:type="dcterms:W3CDTF">2021-10-14T03:27:59Z</dcterms:modified>
</cp:coreProperties>
</file>