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 bookmarkIdSeed="4">
  <p:sldMasterIdLst>
    <p:sldMasterId id="2147483829" r:id="rId1"/>
  </p:sldMasterIdLst>
  <p:notesMasterIdLst>
    <p:notesMasterId r:id="rId21"/>
  </p:notesMasterIdLst>
  <p:handoutMasterIdLst>
    <p:handoutMasterId r:id="rId22"/>
  </p:handoutMasterIdLst>
  <p:sldIdLst>
    <p:sldId id="965" r:id="rId2"/>
    <p:sldId id="1529" r:id="rId3"/>
    <p:sldId id="1048" r:id="rId4"/>
    <p:sldId id="1590" r:id="rId5"/>
    <p:sldId id="1591" r:id="rId6"/>
    <p:sldId id="1546" r:id="rId7"/>
    <p:sldId id="1592" r:id="rId8"/>
    <p:sldId id="1593" r:id="rId9"/>
    <p:sldId id="1594" r:id="rId10"/>
    <p:sldId id="1595" r:id="rId11"/>
    <p:sldId id="1596" r:id="rId12"/>
    <p:sldId id="1566" r:id="rId13"/>
    <p:sldId id="1597" r:id="rId14"/>
    <p:sldId id="1599" r:id="rId15"/>
    <p:sldId id="1600" r:id="rId16"/>
    <p:sldId id="1577" r:id="rId17"/>
    <p:sldId id="1601" r:id="rId18"/>
    <p:sldId id="1602" r:id="rId19"/>
    <p:sldId id="982" r:id="rId20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FAD737"/>
    <a:srgbClr val="B94B00"/>
    <a:srgbClr val="644080"/>
    <a:srgbClr val="916E0F"/>
    <a:srgbClr val="505054"/>
    <a:srgbClr val="265C80"/>
    <a:srgbClr val="007580"/>
    <a:srgbClr val="AF8CC8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1DE51-32EC-46C6-8162-8251A65D7986}" v="1" dt="2021-06-21T06:42:0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1069" autoAdjust="0"/>
  </p:normalViewPr>
  <p:slideViewPr>
    <p:cSldViewPr snapToGrid="0">
      <p:cViewPr varScale="1">
        <p:scale>
          <a:sx n="65" d="100"/>
          <a:sy n="65" d="100"/>
        </p:scale>
        <p:origin x="1014" y="78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8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2020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Deep Learning </a:t>
            </a:r>
            <a:r>
              <a:rPr lang="en-US" altLang="en-US" dirty="0"/>
              <a:t>Specialization Report</a:t>
            </a: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000" dirty="0"/>
              <a:t>Course 1: </a:t>
            </a:r>
            <a:r>
              <a:rPr lang="en-US" altLang="en-US" sz="3000" dirty="0"/>
              <a:t>Neural Networks and Deep Learning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398176"/>
            <a:ext cx="6096000" cy="1441824"/>
          </a:xfrm>
        </p:spPr>
        <p:txBody>
          <a:bodyPr/>
          <a:lstStyle/>
          <a:p>
            <a:r>
              <a:rPr lang="en-US" altLang="ja-JP" dirty="0"/>
              <a:t>Toshiba Software Development (Vietnam) Co., Ltd.</a:t>
            </a:r>
          </a:p>
          <a:p>
            <a:pPr lvl="0"/>
            <a:r>
              <a:rPr lang="en-US" altLang="ja-JP" dirty="0"/>
              <a:t>2021-10-05</a:t>
            </a:r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5022AA-2F4E-4850-AB4A-44CC2420E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en-US" altLang="en-US" dirty="0"/>
              <a:t>Computation graph for computing derivatives: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Logistic Regression as a Neural Network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74E9E-226F-460E-8C11-BDD673F8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546959"/>
            <a:ext cx="8439150" cy="1895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9540CAB3-141C-4F98-AFF8-9C04BBF74C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648" y="3615685"/>
                <a:ext cx="11297874" cy="468000"/>
              </a:xfrm>
              <a:prstGeom prst="rect">
                <a:avLst/>
              </a:prstGeom>
            </p:spPr>
            <p:txBody>
              <a:bodyPr lIns="0" anchor="t" anchorCtr="0"/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Wingdings" charset="2"/>
                  <a:buNone/>
                  <a:defRPr kumimoji="1" lang="ja-JP" altLang="en-US" sz="2800" kern="1200">
                    <a:solidFill>
                      <a:schemeClr val="tx1"/>
                    </a:solidFill>
                    <a:latin typeface="+mn-lt"/>
                    <a:ea typeface="Toshiba Sans CN Medium" panose="020B0600000000000000" pitchFamily="34" charset="-128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lang="ja-JP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lang="ja-JP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lang="ja-JP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lang="ja-JP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9540CAB3-141C-4F98-AFF8-9C04BBF74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8" y="3615685"/>
                <a:ext cx="11297874" cy="468000"/>
              </a:xfrm>
              <a:prstGeom prst="rect">
                <a:avLst/>
              </a:prstGeom>
              <a:blipFill>
                <a:blip r:embed="rId3"/>
                <a:stretch>
                  <a:fillRect b="-4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1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5022AA-2F4E-4850-AB4A-44CC2420E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en-US" altLang="en-US" dirty="0"/>
              <a:t>Gradient Descent for </a:t>
            </a:r>
            <a:r>
              <a:rPr lang="en-US" altLang="en-US" i="1" dirty="0"/>
              <a:t>m</a:t>
            </a:r>
            <a:r>
              <a:rPr lang="en-US" altLang="en-US" dirty="0"/>
              <a:t> examples:</a:t>
            </a:r>
          </a:p>
          <a:p>
            <a:pPr algn="just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Logistic Regression as a Neural Network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5B8F747-AAED-4533-BF9B-7301138A9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848611"/>
                  </p:ext>
                </p:extLst>
              </p:nvPr>
            </p:nvGraphicFramePr>
            <p:xfrm>
              <a:off x="1433702" y="1682021"/>
              <a:ext cx="9413766" cy="4344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06883">
                      <a:extLst>
                        <a:ext uri="{9D8B030D-6E8A-4147-A177-3AD203B41FA5}">
                          <a16:colId xmlns:a16="http://schemas.microsoft.com/office/drawing/2014/main" val="2799526375"/>
                        </a:ext>
                      </a:extLst>
                    </a:gridCol>
                    <a:gridCol w="4706883">
                      <a:extLst>
                        <a:ext uri="{9D8B030D-6E8A-4147-A177-3AD203B41FA5}">
                          <a16:colId xmlns:a16="http://schemas.microsoft.com/office/drawing/2014/main" val="3197699951"/>
                        </a:ext>
                      </a:extLst>
                    </a:gridCol>
                  </a:tblGrid>
                  <a:tr h="4628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No Vectorization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Vectorization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487347"/>
                      </a:ext>
                    </a:extLst>
                  </a:tr>
                  <a:tr h="8099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J = 0, </a:t>
                          </a:r>
                          <a:r>
                            <a:rPr lang="en-US" sz="1800" dirty="0" err="1"/>
                            <a:t>db</a:t>
                          </a:r>
                          <a:r>
                            <a:rPr lang="en-US" sz="1800" dirty="0"/>
                            <a:t> = 0,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 = 0,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J = 0, </a:t>
                          </a:r>
                          <a:r>
                            <a:rPr lang="en-US" sz="1800" dirty="0" err="1"/>
                            <a:t>db</a:t>
                          </a:r>
                          <a:r>
                            <a:rPr lang="en-US" sz="1800" dirty="0"/>
                            <a:t> = 0,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US" sz="1800" dirty="0"/>
                            <a:t> = </a:t>
                          </a:r>
                          <a:r>
                            <a:rPr lang="en-US" sz="1800" dirty="0" err="1"/>
                            <a:t>np.zeros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1)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837073"/>
                      </a:ext>
                    </a:extLst>
                  </a:tr>
                  <a:tr h="2620049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For </a:t>
                          </a:r>
                          <a:r>
                            <a:rPr lang="en-US" sz="1800" dirty="0" err="1"/>
                            <a:t>i</a:t>
                          </a:r>
                          <a:r>
                            <a:rPr lang="en-US" sz="1800" dirty="0"/>
                            <a:t> = 1 to m: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+=−</m:t>
                                </m:r>
                                <m:d>
                                  <m:dPr>
                                    <m:ctrlPr>
                                      <a:rPr lang="en-US" alt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sSup>
                                      <m:sSup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en-US" sz="1800" dirty="0" smtClean="0"/>
                                          <m:t>𝑦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en-US" sz="1800" dirty="0" smtClean="0"/>
                                          <m:t>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en-US" sz="1800" dirty="0" smtClean="0"/>
                                              <m:t>𝑦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en-US" sz="1800" dirty="0"/>
                                              <m:t>̂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altLang="en-US" sz="1800" b="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+=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en-US" sz="180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𝑑𝑏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+=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en-US" sz="180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Z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 =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𝑑𝑏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𝑛𝑝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6267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5B8F747-AAED-4533-BF9B-7301138A9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848611"/>
                  </p:ext>
                </p:extLst>
              </p:nvPr>
            </p:nvGraphicFramePr>
            <p:xfrm>
              <a:off x="1433702" y="1682021"/>
              <a:ext cx="9413766" cy="4344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06883">
                      <a:extLst>
                        <a:ext uri="{9D8B030D-6E8A-4147-A177-3AD203B41FA5}">
                          <a16:colId xmlns:a16="http://schemas.microsoft.com/office/drawing/2014/main" val="2799526375"/>
                        </a:ext>
                      </a:extLst>
                    </a:gridCol>
                    <a:gridCol w="4706883">
                      <a:extLst>
                        <a:ext uri="{9D8B030D-6E8A-4147-A177-3AD203B41FA5}">
                          <a16:colId xmlns:a16="http://schemas.microsoft.com/office/drawing/2014/main" val="3197699951"/>
                        </a:ext>
                      </a:extLst>
                    </a:gridCol>
                  </a:tblGrid>
                  <a:tr h="4628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No Vectorization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Vectorization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487347"/>
                      </a:ext>
                    </a:extLst>
                  </a:tr>
                  <a:tr h="809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60150" r="-100388" b="-381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59" t="-60150" r="-518" b="-381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837073"/>
                      </a:ext>
                    </a:extLst>
                  </a:tr>
                  <a:tr h="30714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42178" r="-100388" b="-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59" t="-42178" r="-518" b="-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6267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42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Shallow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86002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5022AA-2F4E-4850-AB4A-44CC2420E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117" y="5577217"/>
            <a:ext cx="11445765" cy="468000"/>
          </a:xfrm>
        </p:spPr>
        <p:txBody>
          <a:bodyPr/>
          <a:lstStyle/>
          <a:p>
            <a:pPr algn="ctr"/>
            <a:r>
              <a:rPr lang="en-US" dirty="0"/>
              <a:t>2-layer </a:t>
            </a:r>
            <a:r>
              <a:rPr lang="en-US" altLang="en-US" dirty="0"/>
              <a:t>Neural Network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Shallow Neural Network</a:t>
            </a:r>
            <a:endParaRPr lang="en-US" dirty="0"/>
          </a:p>
        </p:txBody>
      </p:sp>
      <p:pic>
        <p:nvPicPr>
          <p:cNvPr id="2050" name="Picture 2" descr="11.3 Neural network models | Forecasting: Principles and Practice (2nd ed)">
            <a:extLst>
              <a:ext uri="{FF2B5EF4-FFF2-40B4-BE49-F238E27FC236}">
                <a16:creationId xmlns:a16="http://schemas.microsoft.com/office/drawing/2014/main" id="{B8197F87-A658-472C-A1CA-33491DB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97" y="981157"/>
            <a:ext cx="7781003" cy="400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48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5022AA-2F4E-4850-AB4A-44CC2420E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en-US" altLang="en-US" dirty="0"/>
              <a:t>Activation function: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Shallow Neural Network</a:t>
            </a:r>
            <a:endParaRPr lang="en-US" dirty="0"/>
          </a:p>
        </p:txBody>
      </p:sp>
      <p:pic>
        <p:nvPicPr>
          <p:cNvPr id="4100" name="Picture 4" descr="Commonly used activation functions: (a) Sigmoid, (b) Tanh, (c) ReLU,... |  Download Scientific Diagram">
            <a:extLst>
              <a:ext uri="{FF2B5EF4-FFF2-40B4-BE49-F238E27FC236}">
                <a16:creationId xmlns:a16="http://schemas.microsoft.com/office/drawing/2014/main" id="{178512B6-928E-45A9-BC14-D0BCA78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39" y="1546959"/>
            <a:ext cx="80962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0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just"/>
                <a:r>
                  <a:rPr lang="en-US" altLang="en-US" dirty="0"/>
                  <a:t>Random initialization: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: all hidden units will be symmetric (compute the same function) =&gt; GD updates those units the same way.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dirty="0"/>
                  <a:t> too large: activation function to be saturated =&gt; slow down the learning process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Initialize: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𝑟𝑎𝑛𝑑𝑛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∗0.01</m:t>
                      </m:r>
                    </m:oMath>
                  </m:oMathPara>
                </a14:m>
                <a:endParaRPr lang="en-US" alt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𝑧𝑒𝑟𝑜𝑠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algn="just"/>
                <a:endParaRPr lang="en-US" altLang="en-US" dirty="0"/>
              </a:p>
              <a:p>
                <a:pPr algn="just"/>
                <a:endParaRPr lang="en-US" altLang="en-US" sz="20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159" t="-14286" r="-1079" b="-637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Shallow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2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Deep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5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Notation:</a:t>
                </a:r>
              </a:p>
              <a:p>
                <a:pPr marL="971550" lvl="1" indent="-457200" algn="just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:#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𝑢𝑛𝑖𝑡𝑠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,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r>
                  <a:rPr lang="en-US" altLang="en-US" b="0" dirty="0"/>
                  <a:t>….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Dimension:</a:t>
                </a:r>
              </a:p>
              <a:p>
                <a:pPr marL="971550" lvl="1" indent="-457200" algn="just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: 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: 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en-US" dirty="0"/>
                  <a:t>,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: 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en-US" dirty="0"/>
                  <a:t>,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0" dirty="0"/>
              </a:p>
              <a:p>
                <a:pPr algn="just"/>
                <a:endParaRPr lang="en-US" altLang="en-US" dirty="0"/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Why “deep”?</a:t>
                </a:r>
              </a:p>
              <a:p>
                <a:pPr marL="971550" lvl="1" indent="-457200" algn="just">
                  <a:buFontTx/>
                  <a:buChar char="-"/>
                </a:pPr>
                <a:r>
                  <a:rPr lang="en-US" altLang="en-US" dirty="0"/>
                  <a:t>Can learn relations in data from simple to complex</a:t>
                </a:r>
              </a:p>
              <a:p>
                <a:pPr marL="971550" lvl="1" indent="-457200" algn="just">
                  <a:buFontTx/>
                  <a:buChar char="-"/>
                </a:pPr>
                <a:r>
                  <a:rPr lang="en-US" altLang="en-US" dirty="0"/>
                  <a:t>Shallow network requires exponentially more hidden units to compute</a:t>
                </a:r>
              </a:p>
              <a:p>
                <a:pPr marL="971550" lvl="1" indent="-457200" algn="just">
                  <a:buFontTx/>
                  <a:buChar char="-"/>
                </a:pPr>
                <a:endParaRPr lang="en-US" altLang="en-US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dirty="0"/>
              </a:p>
              <a:p>
                <a:pPr lvl="1" indent="0" algn="just">
                  <a:buNone/>
                </a:pPr>
                <a:endParaRPr lang="en-US" altLang="en-US" dirty="0"/>
              </a:p>
              <a:p>
                <a:pPr lvl="1" indent="0" algn="just">
                  <a:buNone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159" t="-24675" b="-90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Deep Neural Network</a:t>
            </a:r>
            <a:endParaRPr lang="en-US" dirty="0"/>
          </a:p>
        </p:txBody>
      </p:sp>
      <p:pic>
        <p:nvPicPr>
          <p:cNvPr id="6148" name="Picture 4" descr="Neural Networks and Deep Learning | by Vasya Drobushkov | Medium">
            <a:extLst>
              <a:ext uri="{FF2B5EF4-FFF2-40B4-BE49-F238E27FC236}">
                <a16:creationId xmlns:a16="http://schemas.microsoft.com/office/drawing/2014/main" id="{9D24B5E2-F7BA-4885-AA91-2880CA87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72" y="1312959"/>
            <a:ext cx="6572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0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Forward propagation: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Backward propagation: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𝑑𝑍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𝑘𝑒𝑒𝑝𝑑𝑖𝑚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en-US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dirty="0"/>
              </a:p>
              <a:p>
                <a:pPr lvl="1" indent="0" algn="just">
                  <a:buNone/>
                </a:pPr>
                <a:endParaRPr lang="en-US" altLang="en-US" dirty="0"/>
              </a:p>
              <a:p>
                <a:pPr lvl="1" indent="0" algn="just">
                  <a:buNone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b="0" dirty="0"/>
              </a:p>
              <a:p>
                <a:pPr marL="971550" lvl="1" indent="-457200" algn="just">
                  <a:buFontTx/>
                  <a:buChar char="-"/>
                </a:pPr>
                <a:endParaRPr lang="en-US" alt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159" t="-24675" b="-8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Deep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4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Toshiba Sans" panose="020B0503030403020204" pitchFamily="34" charset="0"/>
              </a:rPr>
              <a:t>Thank you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430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Introduction to Deep Learning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en-US" dirty="0"/>
              <a:t>Logistic Regression as a Neural Network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altLang="en-US" dirty="0"/>
              <a:t>Shallow Neural Network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CD443-236C-45CC-B0EC-8A4C09099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altLang="en-US" dirty="0"/>
              <a:t>Deep Neural Network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6CD25-1085-4104-BD4F-4230A58BA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9090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A6D14C-8C2F-474A-B558-4E8714E5C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87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5022AA-2F4E-4850-AB4A-44CC2420E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1648" y="1078959"/>
            <a:ext cx="6366352" cy="468000"/>
          </a:xfrm>
        </p:spPr>
        <p:txBody>
          <a:bodyPr/>
          <a:lstStyle/>
          <a:p>
            <a:pPr algn="just"/>
            <a:r>
              <a:rPr lang="en-US" dirty="0"/>
              <a:t>Definition of Neural Network:</a:t>
            </a:r>
          </a:p>
          <a:p>
            <a:pPr marL="457200" indent="-457200" algn="just">
              <a:buFontTx/>
              <a:buChar char="-"/>
            </a:pPr>
            <a:r>
              <a:rPr lang="en-US" altLang="en-US" dirty="0"/>
              <a:t>A single neuron (perceptron): is a simple model of a biological neuron in an artificial neural network. It is also the name of an early algorithm for supervised learning of binary classifiers.</a:t>
            </a:r>
          </a:p>
          <a:p>
            <a:pPr marL="457200" indent="-457200" algn="just">
              <a:buFontTx/>
              <a:buChar char="-"/>
            </a:pPr>
            <a:r>
              <a:rPr lang="en-US" altLang="en-US" dirty="0"/>
              <a:t>A </a:t>
            </a:r>
            <a:r>
              <a:rPr lang="en-US" dirty="0"/>
              <a:t>Neural Network is comprised of some </a:t>
            </a:r>
            <a:r>
              <a:rPr lang="en-US" altLang="en-US" dirty="0"/>
              <a:t>neuron </a:t>
            </a:r>
            <a:r>
              <a:rPr lang="en-US" dirty="0"/>
              <a:t>layers. Each </a:t>
            </a:r>
            <a:r>
              <a:rPr lang="en-US" altLang="en-US" dirty="0"/>
              <a:t>neuron</a:t>
            </a:r>
            <a:r>
              <a:rPr lang="en-US" dirty="0"/>
              <a:t> connects to another and has an associated weight and threshold.</a:t>
            </a:r>
            <a:endParaRPr lang="en-US" altLang="en-US" dirty="0"/>
          </a:p>
          <a:p>
            <a:pPr algn="just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Deep Learning</a:t>
            </a:r>
            <a:endParaRPr lang="en-US" dirty="0"/>
          </a:p>
        </p:txBody>
      </p:sp>
      <p:pic>
        <p:nvPicPr>
          <p:cNvPr id="1030" name="Picture 6" descr="How to Train a Basic Perceptron Neural Network - Technical Articles">
            <a:extLst>
              <a:ext uri="{FF2B5EF4-FFF2-40B4-BE49-F238E27FC236}">
                <a16:creationId xmlns:a16="http://schemas.microsoft.com/office/drawing/2014/main" id="{69120238-D4CC-42F1-B68D-B4412941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02" y="1694441"/>
            <a:ext cx="4188850" cy="281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66DF9F-0AD6-4497-8A92-DF044ED3EB66}"/>
              </a:ext>
            </a:extLst>
          </p:cNvPr>
          <p:cNvSpPr txBox="1"/>
          <p:nvPr/>
        </p:nvSpPr>
        <p:spPr>
          <a:xfrm>
            <a:off x="7988538" y="4505236"/>
            <a:ext cx="3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</a:t>
            </a:r>
            <a:r>
              <a:rPr lang="en-US" altLang="en-US" dirty="0"/>
              <a:t>erceptron </a:t>
            </a:r>
            <a:r>
              <a:rPr lang="en-US" dirty="0"/>
              <a:t>Neural Network</a:t>
            </a:r>
            <a:r>
              <a:rPr lang="en-U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5022AA-2F4E-4850-AB4A-44CC2420E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1647" y="1078959"/>
            <a:ext cx="11445765" cy="468000"/>
          </a:xfrm>
        </p:spPr>
        <p:txBody>
          <a:bodyPr/>
          <a:lstStyle/>
          <a:p>
            <a:pPr marL="457200" indent="-457200" algn="just">
              <a:buFontTx/>
              <a:buChar char="-"/>
            </a:pPr>
            <a:r>
              <a:rPr lang="en-US" dirty="0"/>
              <a:t>Types:</a:t>
            </a:r>
          </a:p>
          <a:p>
            <a:pPr marL="971550" lvl="1" indent="-457200" algn="just">
              <a:buFontTx/>
              <a:buChar char="-"/>
            </a:pPr>
            <a:r>
              <a:rPr lang="en-US" sz="2000" dirty="0"/>
              <a:t>Standard Neural Network</a:t>
            </a:r>
          </a:p>
          <a:p>
            <a:pPr marL="971550" lvl="1" indent="-457200" algn="just">
              <a:buFontTx/>
              <a:buChar char="-"/>
            </a:pPr>
            <a:r>
              <a:rPr lang="en-US" sz="2000" dirty="0"/>
              <a:t>Convolutional Neural Network</a:t>
            </a:r>
          </a:p>
          <a:p>
            <a:pPr marL="971550" lvl="1" indent="-457200" algn="just">
              <a:buFontTx/>
              <a:buChar char="-"/>
            </a:pPr>
            <a:r>
              <a:rPr lang="en-US" sz="2000" dirty="0"/>
              <a:t>Recurrent Neural Network</a:t>
            </a:r>
          </a:p>
          <a:p>
            <a:pPr marL="971550" lvl="1" indent="-457200" algn="just">
              <a:buFontTx/>
              <a:buChar char="-"/>
            </a:pPr>
            <a:r>
              <a:rPr lang="en-US" sz="2000" dirty="0"/>
              <a:t>Hybrid/ Custom Neural Network</a:t>
            </a:r>
          </a:p>
          <a:p>
            <a:pPr marL="971550" lvl="1" indent="-457200" algn="just">
              <a:buFontTx/>
              <a:buChar char="-"/>
            </a:pPr>
            <a:endParaRPr lang="en-US" sz="2000" dirty="0"/>
          </a:p>
          <a:p>
            <a:pPr marL="457200" indent="-457200" algn="just">
              <a:buFontTx/>
              <a:buChar char="-"/>
            </a:pPr>
            <a:r>
              <a:rPr lang="en-US" dirty="0"/>
              <a:t>Why is deep learning taking off?</a:t>
            </a:r>
          </a:p>
          <a:p>
            <a:pPr marL="971550" lvl="1" indent="-457200" algn="just">
              <a:buFontTx/>
              <a:buChar char="-"/>
            </a:pPr>
            <a:r>
              <a:rPr lang="en-US" sz="2000" dirty="0"/>
              <a:t>Data: the amount of data is increasing,…</a:t>
            </a:r>
          </a:p>
          <a:p>
            <a:pPr marL="971550" lvl="1" indent="-457200" algn="just">
              <a:buFontTx/>
              <a:buChar char="-"/>
            </a:pPr>
            <a:r>
              <a:rPr lang="en-US" sz="2000" dirty="0"/>
              <a:t>Computation: GPU,…</a:t>
            </a:r>
          </a:p>
          <a:p>
            <a:pPr marL="971550" lvl="1" indent="-457200" algn="just">
              <a:buFontTx/>
              <a:buChar char="-"/>
            </a:pPr>
            <a:r>
              <a:rPr lang="en-US" sz="2000" dirty="0"/>
              <a:t>Algorithms: optimization algorithms, activation functions,…</a:t>
            </a:r>
          </a:p>
          <a:p>
            <a:pPr algn="just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3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Logistic Regression as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344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Logistic regression is a learning algorithm used in a supervised learning problem when the output 𝑦 are all either zero or one. The goal of logistic regression is to minimize the error between its predictions and training data. 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Given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dirty="0"/>
                      <m:t>𝑦</m:t>
                    </m:r>
                    <m:r>
                      <m:rPr>
                        <m:nor/>
                      </m:rPr>
                      <a:rPr lang="en-US" altLang="en-US" dirty="0"/>
                      <m:t>̂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𝑃(𝑦=1|𝑥), where 0 ≤ 𝑦̂ ≤1. The parameters used in Logistic regression are: </a:t>
                </a:r>
              </a:p>
              <a:p>
                <a:pPr marL="971550" lvl="1" indent="-457200" algn="just">
                  <a:buFontTx/>
                  <a:buChar char="-"/>
                </a:pPr>
                <a:r>
                  <a:rPr lang="en-US" altLang="en-US" sz="2000" dirty="0"/>
                  <a:t>The input features vector: 𝑥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/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en-US" sz="2000" dirty="0"/>
                  <a:t> is the number of features </a:t>
                </a:r>
              </a:p>
              <a:p>
                <a:pPr marL="971550" lvl="1" indent="-457200" algn="just">
                  <a:buFontTx/>
                  <a:buChar char="-"/>
                </a:pPr>
                <a:r>
                  <a:rPr lang="en-US" altLang="en-US" sz="2000" dirty="0"/>
                  <a:t>The training label: 𝑦 ∈ {0,1}</a:t>
                </a:r>
              </a:p>
              <a:p>
                <a:pPr marL="971550" lvl="1" indent="-457200" algn="just">
                  <a:buFontTx/>
                  <a:buChar char="-"/>
                </a:pPr>
                <a:r>
                  <a:rPr lang="en-US" altLang="en-US" sz="2000" dirty="0"/>
                  <a:t>The weights: 𝑤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/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en-US" sz="2000" dirty="0"/>
                  <a:t> is the number of features</a:t>
                </a:r>
              </a:p>
              <a:p>
                <a:pPr marL="971550" lvl="1" indent="-457200" algn="just">
                  <a:buFontTx/>
                  <a:buChar char="-"/>
                </a:pPr>
                <a:r>
                  <a:rPr lang="en-US" altLang="en-US" sz="2000" dirty="0"/>
                  <a:t>The threshold: 𝑏 ∈ ℝ</a:t>
                </a:r>
              </a:p>
              <a:p>
                <a:pPr marL="971550" lvl="1" indent="-457200" algn="just">
                  <a:buFontTx/>
                  <a:buChar char="-"/>
                </a:pPr>
                <a:r>
                  <a:rPr lang="en-US" altLang="en-US" sz="2000" dirty="0"/>
                  <a:t>The output: 𝑦̂ = 𝜎(𝑤𝑇𝑥+𝑏), where the sigmoid function: s = 𝜎(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en-US" sz="2000" dirty="0"/>
                  <a:t>𝑥+𝑏) = 𝜎(𝑧)=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sz="20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159" t="-24675" r="-1997" b="-85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Logistic Regression as a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just"/>
                <a:r>
                  <a:rPr lang="en-US" altLang="en-US" dirty="0"/>
                  <a:t>Cost function: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Given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/>
                  <a:t>, 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dirty="0"/>
                          <m:t>𝑦</m:t>
                        </m:r>
                        <m:r>
                          <m:rPr>
                            <m:nor/>
                          </m:rPr>
                          <a:rPr lang="en-US" altLang="en-US" dirty="0"/>
                          <m:t>̂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Loss function: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dirty="0"/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en-US" dirty="0"/>
                            <m:t>̂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r>
                        <m:rPr>
                          <m:nor/>
                        </m:rPr>
                        <a:rPr lang="en-US" altLang="en-US" dirty="0"/>
                        <m:t>𝑦</m:t>
                      </m:r>
                      <m:r>
                        <m:rPr>
                          <m:nor/>
                        </m:rPr>
                        <a:rPr lang="en-US" altLang="en-US" dirty="0"/>
                        <m:t>̂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/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/>
                                <m:t>̂</m:t>
                              </m:r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Cost function:</a:t>
                </a:r>
                <a:endParaRPr lang="en-US" altLang="en-US" sz="1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en-US" dirty="0"/>
                                    <m:t>𝑦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en-US" dirty="0"/>
                                    <m:t>̂</m:t>
                                  </m:r>
                                </m:e>
                                <m:sup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159" t="-14286" b="-6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Logistic Regression as a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9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just"/>
                <a:r>
                  <a:rPr lang="en-US" altLang="en-US" dirty="0"/>
                  <a:t>Gradient Descent (GD):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Want to predict w, b to minimize the cost function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altLang="en-US" dirty="0"/>
                  <a:t>GD repeats: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5022AA-2F4E-4850-AB4A-44CC2420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159" t="-14286" b="-535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Logistic Regression as a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95776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784</Words>
  <Application>Microsoft Office PowerPoint</Application>
  <PresentationFormat>Widescreen</PresentationFormat>
  <Paragraphs>140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Cambria Math</vt:lpstr>
      <vt:lpstr>Segoe UI</vt:lpstr>
      <vt:lpstr>Wingdings</vt:lpstr>
      <vt:lpstr>テーマ1</vt:lpstr>
      <vt:lpstr>Course 1: Neural Networks and Deep Learning </vt:lpstr>
      <vt:lpstr>Contents</vt:lpstr>
      <vt:lpstr>Introduction to Deep Learning</vt:lpstr>
      <vt:lpstr>Introduction to Deep Learning</vt:lpstr>
      <vt:lpstr>Introduction to Deep Learning</vt:lpstr>
      <vt:lpstr>Logistic Regression as a Neural Network</vt:lpstr>
      <vt:lpstr>Logistic Regression as a Neural Network</vt:lpstr>
      <vt:lpstr>Logistic Regression as a Neural Network</vt:lpstr>
      <vt:lpstr>Logistic Regression as a Neural Network</vt:lpstr>
      <vt:lpstr>Logistic Regression as a Neural Network</vt:lpstr>
      <vt:lpstr>Logistic Regression as a Neural Network</vt:lpstr>
      <vt:lpstr>Shallow Neural Network</vt:lpstr>
      <vt:lpstr>Shallow Neural Network</vt:lpstr>
      <vt:lpstr>Shallow Neural Network</vt:lpstr>
      <vt:lpstr>Shallow Neural Network</vt:lpstr>
      <vt:lpstr>Deep Neural Network</vt:lpstr>
      <vt:lpstr>Deep Neural Network</vt:lpstr>
      <vt:lpstr>Deep Neural Network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/>
  <cp:lastModifiedBy/>
  <cp:revision>2</cp:revision>
  <dcterms:created xsi:type="dcterms:W3CDTF">2018-08-24T12:57:06Z</dcterms:created>
  <dcterms:modified xsi:type="dcterms:W3CDTF">2021-10-04T15:46:17Z</dcterms:modified>
</cp:coreProperties>
</file>