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EC577-2AC3-4718-8FAD-7109151F6FD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F336-5BD9-43DF-9CF5-02434471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5bec928b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f95bec928b_2_20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159" name="Google Shape;159;gf95bec928b_2_20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95bec928b_2_32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f95bec928b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00" cy="335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5bec928b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f95bec928b_2_38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172" name="Google Shape;172;gf95bec928b_2_38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95bec928b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f95bec928b_2_45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180" name="Google Shape;180;gf95bec928b_2_45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95bec928b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f95bec928b_2_54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188" name="Google Shape;188;gf95bec928b_2_54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95bec928b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f95bec928b_2_64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197" name="Google Shape;197;gf95bec928b_2_64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95bec928b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f95bec928b_2_73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05" name="Google Shape;205;gf95bec928b_2_73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95bec928b_2_80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95bec928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00" cy="335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95bec928b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f95bec928b_2_85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18" name="Google Shape;218;gf95bec928b_2_85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5bec928b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00" cy="335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f95bec928b_2_92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25" name="Google Shape;225;gf95bec928b_2_92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95bec928b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00" cy="335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f95bec928b_2_101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33" name="Google Shape;233;gf95bec928b_2_101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95bec928b_2_108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f95bec928b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00" cy="335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95bec928b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00" cy="335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f95bec928b_2_113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46" name="Google Shape;246;gf95bec928b_2_113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95bec928b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00" cy="335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f95bec928b_2_120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54" name="Google Shape;254;gf95bec928b_2_120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95bec928b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f95bec928b_2_128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62" name="Google Shape;262;gf95bec928b_2_128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95bec928b_2_135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f95bec928b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00" cy="335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95bec928b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00" cy="335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f95bec928b_2_140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75" name="Google Shape;275;gf95bec928b_2_140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95bec928b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f95bec928b_2_146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82" name="Google Shape;282;gf95bec928b_2_146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95bec928b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f95bec928b_2_146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82" name="Google Shape;282;gf95bec928b_2_146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049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95bec928b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f95bec928b_2_146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282" name="Google Shape;282;gf95bec928b_2_146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594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373603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f93736036e_0_0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3" name="Google Shape;123;gf93736036e_0_0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5bec92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f95bec928b_2_0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137" name="Google Shape;137;gf95bec928b_2_0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95bec928b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f95bec928b_2_7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145" name="Google Shape;145;gf95bec928b_2_7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95bec928b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f95bec928b_2_14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Traid-off precision &amp; recall ? </a:t>
            </a:r>
            <a:endParaRPr/>
          </a:p>
        </p:txBody>
      </p:sp>
      <p:sp>
        <p:nvSpPr>
          <p:cNvPr id="152" name="Google Shape;152;gf95bec928b_2_14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4E65-905C-4B6E-88D9-C6B70BB31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4174-DD42-443B-AE27-453500935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11EC-6461-41C3-BA81-7FB0B01E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335C8-FD57-4AC8-B628-D8B5DB16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BC5E-7641-4622-B8D8-D4F81D88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501C-B79A-4777-9F73-36D58620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8CF0D-4DE5-4A35-8BC3-19CAC7C1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E2A2-3432-4D09-97EC-1D36EF89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E987-D717-439D-8CA0-1C832C21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5738-0AE8-47CE-88EB-B1014E6D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18F18-352F-4CA3-8BCD-295DE0022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CE8D1-5A5D-4926-A529-C8ECD7190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06C1-39ED-474D-AAFE-C083A26D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B1DF-2DF2-4080-8094-581CFBA7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CE28-4004-440C-A248-9810F008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">
  <p:cSld name="Cover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0" y="2615165"/>
            <a:ext cx="7911885" cy="36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108000" bIns="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0" y="3024000"/>
            <a:ext cx="7911884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2"/>
          </p:nvPr>
        </p:nvSpPr>
        <p:spPr>
          <a:xfrm>
            <a:off x="0" y="5721341"/>
            <a:ext cx="6096000" cy="111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864000" anchor="b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122" y="157131"/>
            <a:ext cx="2518420" cy="863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1"/>
          <p:cNvSpPr txBox="1"/>
          <p:nvPr/>
        </p:nvSpPr>
        <p:spPr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2019 Toshiba Software Development (Vietnam) Co., Ltd.</a:t>
            </a:r>
            <a:endParaRPr sz="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3092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0" y="0"/>
            <a:ext cx="203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1320800" y="1259189"/>
            <a:ext cx="8605864" cy="62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63659" y="409459"/>
            <a:ext cx="9315477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494519" y="1171537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1320800" y="2324689"/>
            <a:ext cx="8605864" cy="62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4"/>
          </p:nvPr>
        </p:nvSpPr>
        <p:spPr>
          <a:xfrm>
            <a:off x="494519" y="2235449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5"/>
          </p:nvPr>
        </p:nvSpPr>
        <p:spPr>
          <a:xfrm>
            <a:off x="1320800" y="3390189"/>
            <a:ext cx="8605864" cy="62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6"/>
          </p:nvPr>
        </p:nvSpPr>
        <p:spPr>
          <a:xfrm>
            <a:off x="494519" y="3299361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7"/>
          </p:nvPr>
        </p:nvSpPr>
        <p:spPr>
          <a:xfrm>
            <a:off x="1320800" y="4455689"/>
            <a:ext cx="8605864" cy="62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8"/>
          </p:nvPr>
        </p:nvSpPr>
        <p:spPr>
          <a:xfrm>
            <a:off x="494519" y="4363273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9"/>
          </p:nvPr>
        </p:nvSpPr>
        <p:spPr>
          <a:xfrm>
            <a:off x="1320800" y="5521188"/>
            <a:ext cx="8605864" cy="62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3"/>
          </p:nvPr>
        </p:nvSpPr>
        <p:spPr>
          <a:xfrm>
            <a:off x="494519" y="5427186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/>
          <p:nvPr/>
        </p:nvSpPr>
        <p:spPr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2020 Toshiba Software Development (Vietnam) Co., Ltd.</a:t>
            </a:r>
            <a:endParaRPr sz="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000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3302000" cy="292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252"/>
              <a:buFont typeface="Noto Sans Symbols"/>
              <a:buNone/>
              <a:defRPr sz="12252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2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/>
          <p:nvPr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1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13"/>
          <p:cNvSpPr txBox="1"/>
          <p:nvPr/>
        </p:nvSpPr>
        <p:spPr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2019 Toshiba Software Development (Vietnam) Co., Ltd.</a:t>
            </a:r>
            <a:endParaRPr sz="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7307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Layout 3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7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45765" cy="7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45700" rIns="0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sz="2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4"/>
          <p:cNvSpPr txBox="1"/>
          <p:nvPr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1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14"/>
          <p:cNvSpPr txBox="1"/>
          <p:nvPr/>
        </p:nvSpPr>
        <p:spPr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2019 Toshiba Software Development (Vietnam) Co., Ltd.</a:t>
            </a:r>
            <a:endParaRPr sz="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863925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2">
  <p:cSld name="Content slide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7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0" y="5618125"/>
            <a:ext cx="12192000" cy="763625"/>
          </a:xfrm>
          <a:prstGeom prst="rect">
            <a:avLst/>
          </a:prstGeom>
          <a:solidFill>
            <a:srgbClr val="0064D2"/>
          </a:solidFill>
          <a:ln>
            <a:noFill/>
          </a:ln>
        </p:spPr>
        <p:txBody>
          <a:bodyPr spcFirstLastPara="1" wrap="square" lIns="468000" tIns="180000" rIns="468000" bIns="180000" anchor="b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ans Symbols"/>
              <a:buNone/>
              <a:defRPr sz="26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29999" cy="7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2"/>
          </p:nvPr>
        </p:nvSpPr>
        <p:spPr>
          <a:xfrm>
            <a:off x="468000" y="989477"/>
            <a:ext cx="11244575" cy="58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/>
          <p:nvPr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1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50;p15"/>
          <p:cNvSpPr txBox="1"/>
          <p:nvPr/>
        </p:nvSpPr>
        <p:spPr>
          <a:xfrm>
            <a:off x="10297123" y="6557529"/>
            <a:ext cx="1415452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20XX Toshiba XXX Corporation </a:t>
            </a:r>
            <a:endParaRPr sz="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82850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">
  <p:cSld name="Ending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49" y="156909"/>
            <a:ext cx="2518420" cy="8634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" y="3022592"/>
            <a:ext cx="7535916" cy="52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6"/>
          <p:cNvSpPr txBox="1"/>
          <p:nvPr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1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" name="Google Shape;56;p16"/>
          <p:cNvSpPr txBox="1"/>
          <p:nvPr/>
        </p:nvSpPr>
        <p:spPr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2019 Toshiba Software Development (Vietnam) Co., Ltd.</a:t>
            </a:r>
            <a:endParaRPr sz="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664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A59E-CD32-4516-912E-D73F3AB2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E727-4A0E-4B47-AE4C-E28A486D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9DEF-2784-4F4A-81C1-8AD905E1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AF7E-FA6D-41D7-92AA-16AF7082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779C-B9DF-4B98-84B1-85B8A827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91BC-335B-40B6-B6C4-970ADFC0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A3F8-073A-4DF8-BA32-CE7030B0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FD24-00EC-4372-BF18-4BEA5056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0830-D9FE-4FB8-8CE2-DDE7B30E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CAD8-6083-43D2-8C58-F0D6A930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E45F-4962-4169-99A6-A72E0C33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9C52-CC97-42D8-96FD-BEAB9272D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67AA5-AFE3-4B16-8BC4-EAF53A74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581F-C6EF-4090-ACEE-FBE3116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8FFE-6F69-418B-9B55-C9B49DBF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D2987-804C-46C3-80A2-3FE27477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AB5-5ED5-4248-A0AF-4A559CBB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61DF3-4DF8-43B9-8550-E160CA91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79CAC-23A3-4468-ADB8-FD7FC71E0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7E8BA-47B3-43B5-B6EF-FA9DFF84D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03FFC-5EF1-43AC-824E-914FC39B9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202DA-1855-437B-8D75-2DA18ACA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26DFD-B929-4E2F-BCCE-52D709FB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06426-95C2-43AE-9581-8A98A5EE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F063-AC35-4297-8D61-FEF9F240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365C4-8A71-4CD0-A32E-EA7C2457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3E9DA-1456-475C-A8DB-ED637D81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816F5-8538-4A83-A7B2-0C02355A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8E0DD-EA7D-40CF-A979-299FC2F5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FE733-7901-4F91-A641-F8311834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7A6E8-4C83-4CB6-B82F-40BB1987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C080-6E1B-40D7-B043-2BC61F7E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6AA0-580B-4614-88EA-DD86DAE9F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E0C41-4113-42B2-83EC-B9754579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4AF5B-3BAA-4687-BDF2-71EFA5F4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EEE87-0D1B-439A-8DA9-88D98B62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07913-ED47-4270-8E1A-A07ADDA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7E49-1A64-421F-BDB6-9502731B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7124E-8F57-4641-8EE2-4CBE1F2AB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B6E8E-53A0-49EA-960A-79DF5871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7A86-E1CE-43DC-ABC1-3C85BD43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6F362-8D74-44FD-9726-79DB3CC2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5A1EA-C867-482D-A1EB-7334FC6E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F16E1-3346-4BB3-9810-840C64B3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D9AE-ADE0-40EA-9646-9C33F651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89FD-6C36-44F3-AB04-4CDE5C943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34D0-1579-4299-A958-EB7BD47C474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BF83-B792-458E-894D-E3082E019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5119-62DE-4362-8293-CD7470B1C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1841-F049-498F-A3F7-2B6B23F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0" y="2615165"/>
            <a:ext cx="7911885" cy="36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1080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Deep Learning Specialization Report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0" y="3024000"/>
            <a:ext cx="7911884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en-US" sz="3000" dirty="0"/>
              <a:t>Structuring Machine Learning Projects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2"/>
          </p:nvPr>
        </p:nvSpPr>
        <p:spPr>
          <a:xfrm>
            <a:off x="0" y="5398176"/>
            <a:ext cx="60960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8640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Toshiba Software Development (Vietnam) Co., Ltd.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2021-10-19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95bec928b_2_20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1.6 When to Change Dev/Test Sets &amp; Metrics ? </a:t>
            </a:r>
            <a:endParaRPr/>
          </a:p>
        </p:txBody>
      </p:sp>
      <p:sp>
        <p:nvSpPr>
          <p:cNvPr id="162" name="Google Shape;162;gf95bec928b_2_20"/>
          <p:cNvSpPr/>
          <p:nvPr/>
        </p:nvSpPr>
        <p:spPr>
          <a:xfrm>
            <a:off x="381000" y="995382"/>
            <a:ext cx="11049000" cy="306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an example: Cat or Non-cat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Assumption, algorithm A performs better by original </a:t>
            </a:r>
            <a:b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evaluation metric but showing users pornographic images.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misclassification error metric: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evaluation metric by add the weight term w</a:t>
            </a:r>
            <a:r>
              <a:rPr lang="en-US" sz="1600" baseline="30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1600" baseline="30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-US" sz="1600" baseline="30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:</a:t>
            </a:r>
          </a:p>
          <a:p>
            <a:endParaRPr lang="en-US" sz="1600" baseline="30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Break machine learning problem into distinct steps: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1: Figure out how to define a metric that captures what you want to do - place the target.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2: How to actually do well on this metric - how to aim/shoot accurately at the target.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doing well on metric &amp; dev/test set doesn’t correspond to doing well in application, change metric &amp; dev/test set.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B44273B-E7F1-4FD4-92BF-4CCD8D34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02" y="995382"/>
            <a:ext cx="5121040" cy="162480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9B3E0A-487D-40CF-9361-73393D5EB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550" y="2054996"/>
            <a:ext cx="2658925" cy="77846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175D105-031C-42AE-AFF0-BDD9F6DB0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550" y="3252857"/>
            <a:ext cx="2753109" cy="9431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5bec928b_2_32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33021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0" anchor="b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68" name="Google Shape;168;gf95bec928b_2_32"/>
          <p:cNvSpPr txBox="1">
            <a:spLocks noGrp="1"/>
          </p:cNvSpPr>
          <p:nvPr>
            <p:ph type="title"/>
          </p:nvPr>
        </p:nvSpPr>
        <p:spPr>
          <a:xfrm>
            <a:off x="491649" y="3051999"/>
            <a:ext cx="746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dirty="0"/>
              <a:t>Comparing to Human-level Performance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95bec928b_2_38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2.1 Why Human-level Performance ? </a:t>
            </a:r>
            <a:endParaRPr/>
          </a:p>
        </p:txBody>
      </p:sp>
      <p:sp>
        <p:nvSpPr>
          <p:cNvPr id="175" name="Google Shape;175;gf95bec928b_2_38"/>
          <p:cNvSpPr/>
          <p:nvPr/>
        </p:nvSpPr>
        <p:spPr>
          <a:xfrm>
            <a:off x="381000" y="957796"/>
            <a:ext cx="11049000" cy="5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Comparing the ML systems to human level performance: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ML algorithms are more productive &amp; feasible in a lot of application.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workflow of designing &amp; building a ML system is efficient that before.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graph show the performance of humans &amp; machine learning over time: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the performance of ML is worse than the performance of humans, you can try: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labeled data from humans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Gain insight from manual error analysis: Why did a person get this right ?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Better analysis of bias/variance.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6" name="Google Shape;176;gf95bec928b_2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050" y="2310804"/>
            <a:ext cx="57150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5bec928b_2_45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2.2 Avoidable Bias</a:t>
            </a:r>
            <a:endParaRPr/>
          </a:p>
        </p:txBody>
      </p:sp>
      <p:sp>
        <p:nvSpPr>
          <p:cNvPr id="183" name="Google Shape;183;gf95bec928b_2_45"/>
          <p:cNvSpPr/>
          <p:nvPr/>
        </p:nvSpPr>
        <p:spPr>
          <a:xfrm>
            <a:off x="381000" y="957800"/>
            <a:ext cx="6091800" cy="5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human-level performance is possible to tell when a training set is performing well or not.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Propose a cat classification example:</a:t>
            </a: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human level error as a proxy for Bayer error since humans are good to identify images.</a:t>
            </a: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the left example, we focus on the </a:t>
            </a:r>
            <a:r>
              <a:rPr lang="en-US" sz="16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bias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the right example, we focus on the </a:t>
            </a:r>
            <a:r>
              <a:rPr lang="en-US" sz="16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variance.</a:t>
            </a:r>
            <a:endParaRPr sz="1600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avoidable bias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the difference between the training set &amp; the human level error.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Remain: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Bias reduction technique: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 a bigger neural network.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Running the training set longer.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Variance reduction technique: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Regularization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a bigger training set.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4" name="Google Shape;184;gf95bec928b_2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800" y="1509275"/>
            <a:ext cx="4206200" cy="17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95bec928b_2_54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2.3 Understanding Human-level Performance</a:t>
            </a:r>
            <a:endParaRPr/>
          </a:p>
        </p:txBody>
      </p:sp>
      <p:sp>
        <p:nvSpPr>
          <p:cNvPr id="191" name="Google Shape;191;gf95bec928b_2_54"/>
          <p:cNvSpPr/>
          <p:nvPr/>
        </p:nvSpPr>
        <p:spPr>
          <a:xfrm>
            <a:off x="381000" y="990400"/>
            <a:ext cx="6916200" cy="5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Human-level error gives an estimate of Bayes error.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 1. Medical image classification: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definition of human-level error depends on the purpose of the analysis. 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bayes error is lower or equal to 0.5%.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 2. Error analysis {human-level performance, the avoidable bias &amp; the variance}: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Scenario A: high bias.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Scenario B: high variance.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Scenario C: high bias.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 of bias/variance with human-level performance: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Human-level error: proxy for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Bayers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error.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 </a:t>
            </a:r>
            <a:r>
              <a:rPr lang="en-US" sz="16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human_level_error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16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training_error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| &gt; | </a:t>
            </a:r>
            <a:r>
              <a:rPr lang="en-US" sz="16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training_error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16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dev_error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</a:t>
            </a:r>
            <a:r>
              <a:rPr lang="en-US" sz="16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focus should be on bias reduction technique.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 </a:t>
            </a:r>
            <a:r>
              <a:rPr lang="en-US" sz="16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human_level_error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16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training_error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| &lt; | </a:t>
            </a:r>
            <a:r>
              <a:rPr lang="en-US" sz="16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training_error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16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dev_error</a:t>
            </a:r>
            <a:r>
              <a:rPr lang="en-US" sz="16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|: 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focus should be on variance reduction technique.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2" name="Google Shape;192;gf95bec928b_2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888" y="1088400"/>
            <a:ext cx="34575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f95bec928b_2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975" y="2673800"/>
            <a:ext cx="43434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95bec928b_2_64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2.4 Surpassing human level performance</a:t>
            </a:r>
            <a:endParaRPr/>
          </a:p>
        </p:txBody>
      </p:sp>
      <p:sp>
        <p:nvSpPr>
          <p:cNvPr id="200" name="Google Shape;200;gf95bec928b_2_64"/>
          <p:cNvSpPr/>
          <p:nvPr/>
        </p:nvSpPr>
        <p:spPr>
          <a:xfrm>
            <a:off x="381000" y="990400"/>
            <a:ext cx="6916200" cy="5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an example - classification task: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Scenario B: Not enough information to know that model high bias or high variance.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 are many problems where machine learning significantly surpasses human level performance: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Online advertising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 recommendations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Loan approvals 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1" name="Google Shape;201;gf95bec928b_2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50" y="1053394"/>
            <a:ext cx="4397325" cy="186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95bec928b_2_73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2.5 Improving model performance</a:t>
            </a:r>
            <a:endParaRPr/>
          </a:p>
        </p:txBody>
      </p:sp>
      <p:sp>
        <p:nvSpPr>
          <p:cNvPr id="208" name="Google Shape;208;gf95bec928b_2_73"/>
          <p:cNvSpPr/>
          <p:nvPr/>
        </p:nvSpPr>
        <p:spPr>
          <a:xfrm>
            <a:off x="380999" y="1011804"/>
            <a:ext cx="11049001" cy="5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two fundamental assumptions of supervised learning:</a:t>
            </a:r>
          </a:p>
          <a:p>
            <a:pPr marL="869950" lvl="1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a low avoidable bias which means that the training set fits well.</a:t>
            </a:r>
          </a:p>
          <a:p>
            <a:pPr marL="869950" lvl="1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a low or acceptable variance which means that the training set performance generalizes well to the development set &amp; test set.</a:t>
            </a:r>
          </a:p>
          <a:p>
            <a:pPr marL="412750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improve deep learning supervised system:</a:t>
            </a:r>
          </a:p>
          <a:p>
            <a:pPr marL="927100" lvl="1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Look at the difference between human level error &amp; the training error – </a:t>
            </a:r>
            <a:r>
              <a:rPr lang="en-US" sz="16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avoidable bias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</a:p>
          <a:p>
            <a:pPr marL="927100" lvl="1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avoidable bias is large:</a:t>
            </a:r>
          </a:p>
          <a:p>
            <a:pPr marL="1327150" lvl="2" indent="-285750"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bigger model</a:t>
            </a:r>
          </a:p>
          <a:p>
            <a:pPr marL="1327150" lvl="2" indent="-285750"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longer/better optimization algorithms</a:t>
            </a:r>
          </a:p>
          <a:p>
            <a:pPr marL="1327150" lvl="2" indent="-285750"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better NN architecture/hyperparameters.</a:t>
            </a:r>
          </a:p>
          <a:p>
            <a:pPr marL="869950" lvl="1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Look at the difference between the dev/test set &amp; training set error – </a:t>
            </a:r>
            <a:r>
              <a:rPr lang="en-US" sz="16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variance.</a:t>
            </a:r>
          </a:p>
          <a:p>
            <a:pPr marL="1327150" lvl="2" indent="-285750"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more training data</a:t>
            </a:r>
          </a:p>
          <a:p>
            <a:pPr marL="1327150" lvl="2" indent="-285750"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Regularization techniques</a:t>
            </a:r>
          </a:p>
          <a:p>
            <a:pPr marL="1327150" lvl="2" indent="-285750"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better NN architecture/hyperparameters.</a:t>
            </a:r>
          </a:p>
          <a:p>
            <a:pPr marL="1041400" lvl="2"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584200" lvl="1"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95bec928b_2_80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33021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0" anchor="b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14" name="Google Shape;214;gf95bec928b_2_80"/>
          <p:cNvSpPr txBox="1">
            <a:spLocks noGrp="1"/>
          </p:cNvSpPr>
          <p:nvPr>
            <p:ph type="title"/>
          </p:nvPr>
        </p:nvSpPr>
        <p:spPr>
          <a:xfrm>
            <a:off x="491649" y="3051999"/>
            <a:ext cx="746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dirty="0"/>
              <a:t>Error Analysis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95bec928b_2_85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3.1 Carrying out error analysis</a:t>
            </a:r>
            <a:endParaRPr/>
          </a:p>
        </p:txBody>
      </p:sp>
      <p:sp>
        <p:nvSpPr>
          <p:cNvPr id="221" name="Google Shape;221;gf95bec928b_2_85"/>
          <p:cNvSpPr/>
          <p:nvPr/>
        </p:nvSpPr>
        <p:spPr>
          <a:xfrm>
            <a:off x="381000" y="990400"/>
            <a:ext cx="11049000" cy="5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 analysis: the process of manually examining mistakes that your algorithm is making.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an example cat image classifier. </a:t>
            </a:r>
          </a:p>
          <a:p>
            <a:pPr marL="8699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Obtain 10% error on test set. </a:t>
            </a:r>
          </a:p>
          <a:p>
            <a:pPr marL="8699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misclassified examples are pictures of dogs. </a:t>
            </a:r>
          </a:p>
          <a:p>
            <a:pPr marL="8699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Should you try to make model cat classifier do better on dogs ? </a:t>
            </a:r>
          </a:p>
          <a:p>
            <a:pPr marL="8699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 analysis: </a:t>
            </a:r>
          </a:p>
          <a:p>
            <a:pPr marL="1327150" lvl="4" indent="-285750"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100 mislabeled dev set examples at random.</a:t>
            </a:r>
          </a:p>
          <a:p>
            <a:pPr marL="1327150" lvl="4" indent="-285750"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Count up how many are dogs.</a:t>
            </a:r>
          </a:p>
          <a:p>
            <a:pPr marL="412750" lvl="2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Evaluate multiple ideas in parallel:</a:t>
            </a:r>
          </a:p>
          <a:p>
            <a:pPr marL="8699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 pictures of dogs being recognized as cats</a:t>
            </a:r>
          </a:p>
          <a:p>
            <a:pPr marL="8699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 great cats being misrecognized</a:t>
            </a:r>
          </a:p>
          <a:p>
            <a:pPr marL="8699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Improve performance of blurry image.</a:t>
            </a:r>
          </a:p>
          <a:p>
            <a:pPr marL="412750" lvl="2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Summary: </a:t>
            </a:r>
          </a:p>
          <a:p>
            <a:pPr marL="8699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carrying out error analysis, should find a set of mislabeled examples &amp; look at these examples for false positives &amp; false negatives.</a:t>
            </a:r>
          </a:p>
          <a:p>
            <a:pPr marL="412750" lvl="8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endParaRPr sz="16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95bec928b_2_92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3.2 Cleaning up Incorrectly Labeled Data</a:t>
            </a:r>
            <a:endParaRPr/>
          </a:p>
        </p:txBody>
      </p:sp>
      <p:sp>
        <p:nvSpPr>
          <p:cNvPr id="228" name="Google Shape;228;gf95bec928b_2_92"/>
          <p:cNvSpPr/>
          <p:nvPr/>
        </p:nvSpPr>
        <p:spPr>
          <a:xfrm>
            <a:off x="278225" y="859600"/>
            <a:ext cx="11049000" cy="5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DL algorithms are quite robust to random errors in the training set.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mislabeled data in dev/test set, you should try error analysis with the mislabeled column.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these guidelines while correcting the dev/test mislabeled examples: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Apply the same process to dev &amp; test sets to make sure they continue to come from the same distribution.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examining examples your algorithm got right as well as ones it got wrong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&amp; dev/test data may come from a slightly different distributions.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It’s very important to have dev &amp; test sets to come from the same distribution. But it could be ok for train set to come from slightly other distribution.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9" name="Google Shape;229;gf95bec928b_2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375" y="1466025"/>
            <a:ext cx="6903701" cy="31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1320800" y="1259189"/>
            <a:ext cx="8605864" cy="62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065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Introduction to ML Strategy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63659" y="409459"/>
            <a:ext cx="9315477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 sz="3000" dirty="0"/>
              <a:t>Contents</a:t>
            </a:r>
            <a:endParaRPr sz="3000"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2"/>
          </p:nvPr>
        </p:nvSpPr>
        <p:spPr>
          <a:xfrm>
            <a:off x="494519" y="1163388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3"/>
          </p:nvPr>
        </p:nvSpPr>
        <p:spPr>
          <a:xfrm>
            <a:off x="1320800" y="2324689"/>
            <a:ext cx="8605864" cy="62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065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Comparing to Human-level Performance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4"/>
          </p:nvPr>
        </p:nvSpPr>
        <p:spPr>
          <a:xfrm>
            <a:off x="494519" y="2235449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 dirty="0"/>
              <a:t>02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5"/>
          </p:nvPr>
        </p:nvSpPr>
        <p:spPr>
          <a:xfrm>
            <a:off x="1320800" y="3390189"/>
            <a:ext cx="860586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065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Error Analysis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6"/>
          </p:nvPr>
        </p:nvSpPr>
        <p:spPr>
          <a:xfrm>
            <a:off x="494519" y="3299361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7"/>
          </p:nvPr>
        </p:nvSpPr>
        <p:spPr>
          <a:xfrm>
            <a:off x="1320800" y="4455689"/>
            <a:ext cx="860586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065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Mismatched Training &amp; Dev/Test Set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8"/>
          </p:nvPr>
        </p:nvSpPr>
        <p:spPr>
          <a:xfrm>
            <a:off x="494519" y="4363273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 dirty="0"/>
              <a:t>04</a:t>
            </a:r>
            <a:endParaRPr dirty="0"/>
          </a:p>
        </p:txBody>
      </p:sp>
      <p:sp>
        <p:nvSpPr>
          <p:cNvPr id="11" name="Google Shape;104;p2">
            <a:extLst>
              <a:ext uri="{FF2B5EF4-FFF2-40B4-BE49-F238E27FC236}">
                <a16:creationId xmlns:a16="http://schemas.microsoft.com/office/drawing/2014/main" id="{7600E1B2-7C34-4ED2-8416-FD8BF0EA85FF}"/>
              </a:ext>
            </a:extLst>
          </p:cNvPr>
          <p:cNvSpPr txBox="1">
            <a:spLocks/>
          </p:cNvSpPr>
          <p:nvPr/>
        </p:nvSpPr>
        <p:spPr>
          <a:xfrm>
            <a:off x="1320800" y="5427185"/>
            <a:ext cx="860586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658" indent="0"/>
            <a:r>
              <a:rPr lang="en-US" dirty="0"/>
              <a:t>Learning from Multiple Tasks &amp; End-to-end deep learning</a:t>
            </a:r>
          </a:p>
        </p:txBody>
      </p:sp>
      <p:sp>
        <p:nvSpPr>
          <p:cNvPr id="12" name="Google Shape;105;p2">
            <a:extLst>
              <a:ext uri="{FF2B5EF4-FFF2-40B4-BE49-F238E27FC236}">
                <a16:creationId xmlns:a16="http://schemas.microsoft.com/office/drawing/2014/main" id="{E0D1ECF8-7C18-41C3-9144-5C56BE4D5B51}"/>
              </a:ext>
            </a:extLst>
          </p:cNvPr>
          <p:cNvSpPr txBox="1">
            <a:spLocks/>
          </p:cNvSpPr>
          <p:nvPr/>
        </p:nvSpPr>
        <p:spPr>
          <a:xfrm>
            <a:off x="494519" y="5334769"/>
            <a:ext cx="7096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95bec928b_2_101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3.3 Build your First System Quickly, then Iterate</a:t>
            </a:r>
            <a:endParaRPr/>
          </a:p>
        </p:txBody>
      </p:sp>
      <p:sp>
        <p:nvSpPr>
          <p:cNvPr id="236" name="Google Shape;236;gf95bec928b_2_101"/>
          <p:cNvSpPr/>
          <p:nvPr/>
        </p:nvSpPr>
        <p:spPr>
          <a:xfrm>
            <a:off x="278225" y="859600"/>
            <a:ext cx="11049000" cy="5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steps you take to make deep learning project: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Setup dev/test set &amp; metric.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initial system quickly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bias/variance analysis &amp; error analysis to prioritize next steps.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95bec928b_2_108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33021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0" anchor="b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42" name="Google Shape;242;gf95bec928b_2_108"/>
          <p:cNvSpPr txBox="1">
            <a:spLocks noGrp="1"/>
          </p:cNvSpPr>
          <p:nvPr>
            <p:ph type="title"/>
          </p:nvPr>
        </p:nvSpPr>
        <p:spPr>
          <a:xfrm>
            <a:off x="491649" y="3051999"/>
            <a:ext cx="746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dirty="0"/>
              <a:t>Mismatched Training &amp; Dev/Test Set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95bec928b_2_113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4.1 Training &amp; Testing on Different Distributions</a:t>
            </a:r>
            <a:endParaRPr/>
          </a:p>
        </p:txBody>
      </p:sp>
      <p:sp>
        <p:nvSpPr>
          <p:cNvPr id="249" name="Google Shape;249;gf95bec928b_2_113"/>
          <p:cNvSpPr/>
          <p:nvPr/>
        </p:nvSpPr>
        <p:spPr>
          <a:xfrm>
            <a:off x="278225" y="859600"/>
            <a:ext cx="11049000" cy="5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an example: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Two strategies when training set distribution differs from dev/test sets distribution: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First strategy: shuffle all the data together &amp; extract randomly training &amp; dev/test sets.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Advantages: all the sets now come from the same distribution.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Disadvantages: the other distribution that was in the dev/test sets will occur less in the new dev/test sets &amp; that might be not what you want to achieve.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Second strategy: take some of the dev/test set examples &amp; add them to the training set: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Advantages: the distribution you care about is your target now.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Disadvantages: the distribution in training &amp; dev/test sets are now different. However, the model will get a better performance over a long time.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0" name="Google Shape;250;gf95bec928b_2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700" y="1009100"/>
            <a:ext cx="5726401" cy="30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95bec928b_2_120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4.2 Bias &amp; Variance with Mismatched Data Distributions</a:t>
            </a:r>
            <a:endParaRPr/>
          </a:p>
        </p:txBody>
      </p:sp>
      <p:sp>
        <p:nvSpPr>
          <p:cNvPr id="257" name="Google Shape;257;gf95bec928b_2_120"/>
          <p:cNvSpPr/>
          <p:nvPr/>
        </p:nvSpPr>
        <p:spPr>
          <a:xfrm>
            <a:off x="278225" y="859600"/>
            <a:ext cx="11307600" cy="5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an example: cat classifier with mismatch data distribution.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Conclusions: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Human-level error (proxy for Bayer error)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error: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calculate: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avoidable_bias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training_error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human_level_error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avoidable_bias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big -&gt; high bias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Train-dev error: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calculate: variance =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training_dev_error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training_error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If variance big =&gt; high variance.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 error: 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calculate: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data_mismatch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dev_error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train_dev_error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If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data_mismatch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big =&gt; data mismatch problem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error: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calculate: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degree_of_overfitting_to_dev_set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test_error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dev_error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○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the different is big (positive) then maybe you need fine a bigger dev test.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8" name="Google Shape;258;gf95bec928b_2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1259838"/>
            <a:ext cx="74866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95bec928b_2_128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4.3 Addressing data mismatch</a:t>
            </a:r>
            <a:endParaRPr/>
          </a:p>
        </p:txBody>
      </p:sp>
      <p:sp>
        <p:nvSpPr>
          <p:cNvPr id="265" name="Google Shape;265;gf95bec928b_2_128"/>
          <p:cNvSpPr/>
          <p:nvPr/>
        </p:nvSpPr>
        <p:spPr>
          <a:xfrm>
            <a:off x="278225" y="872126"/>
            <a:ext cx="11307600" cy="5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general guideline to address data mismatch: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Perform manual error analysis to understand the error differences between training &amp; dev/test sets.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Make training data or collect data similar to development &amp; test sets.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make the training data more similar to dev set, you can use an </a:t>
            </a:r>
            <a:r>
              <a:rPr lang="en-US" sz="16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artificial data synthesis</a:t>
            </a: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Combine some of training data with something that can convert it to the dev/test set distribution.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95bec928b_2_135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33021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0" anchor="b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71" name="Google Shape;271;gf95bec928b_2_135"/>
          <p:cNvSpPr txBox="1">
            <a:spLocks noGrp="1"/>
          </p:cNvSpPr>
          <p:nvPr>
            <p:ph type="title"/>
          </p:nvPr>
        </p:nvSpPr>
        <p:spPr>
          <a:xfrm>
            <a:off x="491649" y="3051999"/>
            <a:ext cx="746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dirty="0"/>
              <a:t>Learning from Multiple Tasks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95bec928b_2_140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5.1 Transfer Learning</a:t>
            </a:r>
            <a:endParaRPr/>
          </a:p>
        </p:txBody>
      </p:sp>
      <p:sp>
        <p:nvSpPr>
          <p:cNvPr id="278" name="Google Shape;278;gf95bec928b_2_140"/>
          <p:cNvSpPr/>
          <p:nvPr/>
        </p:nvSpPr>
        <p:spPr>
          <a:xfrm>
            <a:off x="278225" y="859600"/>
            <a:ext cx="11307600" cy="5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Transfer learning refers to using the neural network knowledge for another application.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to use transfer learning: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A &amp; B have the same input x.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lot more data for task A than task B.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level feature from task A could be helpful for task B.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do transfer learning, delete the last layer of NN &amp; it’s weights and: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Option 1 : If you have a small dataset - keep all the other weights as a fixed weights. Add a new last layer &amp; initialize the new layer weights &amp; feed the new data to the NN &amp; learn the new weights.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Option 2: If you have enough data you can retrain all the weights.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95bec928b_2_146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5.2 Multi-task learning</a:t>
            </a:r>
            <a:endParaRPr/>
          </a:p>
        </p:txBody>
      </p:sp>
      <p:sp>
        <p:nvSpPr>
          <p:cNvPr id="285" name="Google Shape;285;gf95bec928b_2_146"/>
          <p:cNvSpPr/>
          <p:nvPr/>
        </p:nvSpPr>
        <p:spPr>
          <a:xfrm>
            <a:off x="278225" y="859600"/>
            <a:ext cx="11307600" cy="5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Multi-task learning refers to having one neural network do simultaneously several tasks.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to use multi-task learning: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 on a set of tasks that could benefit from having shared lower-level features.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Usually: amount of data you have for each task is quite similar.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train a big enough neural network to do well on all tasks.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an example: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an object recognition system that detects pedestrians, cars, stop signs &amp; traffic lights.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shape: (4, m) because 4 classes &amp; each one is a binary one.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Neural network architecture: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Loss function: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6" name="Google Shape;286;gf95bec928b_2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88" y="4953325"/>
            <a:ext cx="35718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f95bec928b_2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250" y="3165825"/>
            <a:ext cx="4885500" cy="12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8954D-DEA6-4B44-8D53-5271BD077E8F}"/>
              </a:ext>
            </a:extLst>
          </p:cNvPr>
          <p:cNvSpPr txBox="1"/>
          <p:nvPr/>
        </p:nvSpPr>
        <p:spPr>
          <a:xfrm>
            <a:off x="3046912" y="3167390"/>
            <a:ext cx="6093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End-to-end deep learning is the simplification of a processing or learning systems into one neural network.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95bec928b_2_146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 dirty="0"/>
              <a:t>5.3 End-to-end deep leaning </a:t>
            </a:r>
            <a:endParaRPr dirty="0"/>
          </a:p>
        </p:txBody>
      </p:sp>
      <p:sp>
        <p:nvSpPr>
          <p:cNvPr id="285" name="Google Shape;285;gf95bec928b_2_146"/>
          <p:cNvSpPr/>
          <p:nvPr/>
        </p:nvSpPr>
        <p:spPr>
          <a:xfrm>
            <a:off x="278225" y="859600"/>
            <a:ext cx="11307600" cy="5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 – speech recognition model: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End-to-end deep learning is the simplification of a processing or learning systems into one neural network, removing the need to build many hand-designed individual components.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74D9877-E129-4D85-9B63-6E80BC96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809" y="1513698"/>
            <a:ext cx="666843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95bec928b_2_146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 dirty="0"/>
              <a:t>5.4 Whether or not to use end-to-end learning</a:t>
            </a:r>
            <a:endParaRPr dirty="0"/>
          </a:p>
        </p:txBody>
      </p:sp>
      <p:sp>
        <p:nvSpPr>
          <p:cNvPr id="285" name="Google Shape;285;gf95bec928b_2_146"/>
          <p:cNvSpPr/>
          <p:nvPr/>
        </p:nvSpPr>
        <p:spPr>
          <a:xfrm>
            <a:off x="278225" y="859600"/>
            <a:ext cx="11307600" cy="5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Pros of end  to end deep learning:</a:t>
            </a:r>
          </a:p>
          <a:p>
            <a:pPr marL="869950" lvl="2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Let the data speak</a:t>
            </a:r>
          </a:p>
          <a:p>
            <a:pPr marL="869950" lvl="2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Less hand designing of components needed.</a:t>
            </a:r>
          </a:p>
          <a:p>
            <a:pPr marL="412750" lvl="1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 of end to end deep learning:</a:t>
            </a:r>
          </a:p>
          <a:p>
            <a:pPr marL="869950" lvl="2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 need large amount of data</a:t>
            </a:r>
          </a:p>
          <a:p>
            <a:pPr marL="869950" lvl="2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Excludes potentially useful hand design components.</a:t>
            </a:r>
          </a:p>
          <a:p>
            <a:pPr marL="412750" lvl="1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Applying end to end deep learning:</a:t>
            </a:r>
          </a:p>
          <a:p>
            <a:pPr marL="869950" lvl="2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you have sufficient data to learn a function of the complexity needed to map x to y ?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116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3302000" cy="292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0" bIns="0" anchor="b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65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Introduction to Machine Learning Strategy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>
            <a:spLocks noGrp="1"/>
          </p:cNvSpPr>
          <p:nvPr>
            <p:ph type="title"/>
          </p:nvPr>
        </p:nvSpPr>
        <p:spPr>
          <a:xfrm>
            <a:off x="1" y="3022592"/>
            <a:ext cx="7535916" cy="52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45700" rIns="91425" bIns="45700" anchor="ctr" anchorCtr="0">
            <a:noAutofit/>
          </a:bodyPr>
          <a:lstStyle/>
          <a:p>
            <a:pPr marL="10658" marR="0" lvl="0" indent="-106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45765" cy="7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45700" rIns="0" bIns="45700" anchor="b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dirty="0"/>
              <a:t>1.1 Introduction to ML Strategy: Why ML Strategy </a:t>
            </a:r>
            <a:endParaRPr dirty="0"/>
          </a:p>
        </p:txBody>
      </p:sp>
      <p:sp>
        <p:nvSpPr>
          <p:cNvPr id="119" name="Google Shape;119;p4"/>
          <p:cNvSpPr/>
          <p:nvPr/>
        </p:nvSpPr>
        <p:spPr>
          <a:xfrm>
            <a:off x="381000" y="1139877"/>
            <a:ext cx="69342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lot of ideas to improve the accuracy of ML model:</a:t>
            </a:r>
          </a:p>
          <a:p>
            <a:pPr marL="901700" lvl="2" indent="-342900"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Collect more data, diverse training set.</a:t>
            </a:r>
          </a:p>
          <a:p>
            <a:pPr marL="901700" lvl="1" indent="-342900"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algorithm longer with gradient descent.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01700" lvl="1" indent="-342900"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bigger/smaller network.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01700" lvl="1" indent="-342900"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network architecture (activation functions, # of hidden units,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..)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7F2B0B-7D8F-4E0E-A9CC-E9DF6A8E5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82" y="856891"/>
            <a:ext cx="4267796" cy="2572109"/>
          </a:xfrm>
          <a:prstGeom prst="rect">
            <a:avLst/>
          </a:prstGeom>
        </p:spPr>
      </p:pic>
      <p:sp>
        <p:nvSpPr>
          <p:cNvPr id="6" name="Google Shape;119;p4">
            <a:extLst>
              <a:ext uri="{FF2B5EF4-FFF2-40B4-BE49-F238E27FC236}">
                <a16:creationId xmlns:a16="http://schemas.microsoft.com/office/drawing/2014/main" id="{07C9EDCA-5E8E-4D63-8824-AA6AA2F370E7}"/>
              </a:ext>
            </a:extLst>
          </p:cNvPr>
          <p:cNvSpPr/>
          <p:nvPr/>
        </p:nvSpPr>
        <p:spPr>
          <a:xfrm>
            <a:off x="715482" y="4038947"/>
            <a:ext cx="1073028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course will give some strategies to help analyze the machine learning problem to go in a direction that will help you get better results.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3736036e_0_0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459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45700" rIns="0" bIns="45700" anchor="b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dirty="0"/>
              <a:t>1.1 Introduction to ML Strategy: Orthogonalization </a:t>
            </a:r>
            <a:endParaRPr dirty="0"/>
          </a:p>
        </p:txBody>
      </p:sp>
      <p:sp>
        <p:nvSpPr>
          <p:cNvPr id="126" name="Google Shape;126;gf93736036e_0_0"/>
          <p:cNvSpPr/>
          <p:nvPr/>
        </p:nvSpPr>
        <p:spPr>
          <a:xfrm>
            <a:off x="381000" y="1142849"/>
            <a:ext cx="11331600" cy="51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Orthogonalization: the process tune hyperparameters in order to try to achieve effect.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01700" lvl="1" indent="-342900"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control does a specific task &amp; doesn’t affect other controls.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❖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Chain of assumptions in Machine Learning: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01700" lvl="1" indent="-342900"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Fit training set well on cost function.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58900" lvl="1" indent="-342900"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model not achieved, try bigger network, another optimization algorithms …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01700" lvl="1" indent="-342900"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Fit dev set well on cost function.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58900" lvl="1" indent="-342900"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model not achieved, try bigger training set, regularization …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01700" lvl="1" indent="-342900"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Fit test set well on cost function.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58900" lvl="1" indent="-342900"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model not achieved, try bigger dev set …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01700" lvl="1" indent="-342900"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Performs well in real worlds.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58900" lvl="1" indent="-342900"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model not achieved, try change dev set, change cost function …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29999" cy="7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1.2 Setting Up your Goal: Single Number Evaluation Metric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381000" y="957790"/>
            <a:ext cx="110490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Before starting on a machine learning project, we need set up a single real number evaluation metric for model. The metric allow you to easily &amp; quickly judge if a certain change improved performance.	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an example cat recognition: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Precision: what percentage actually are cats ?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Recall: what percentage of actually cats are correctly recognized by model ? 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F1-Score: “average” of precision &amp; recall (Harmonic mean).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5bec928b_2_0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1.3 Satisficing and Optimizing Metric</a:t>
            </a:r>
            <a:endParaRPr/>
          </a:p>
        </p:txBody>
      </p:sp>
      <p:sp>
        <p:nvSpPr>
          <p:cNvPr id="140" name="Google Shape;140;gf95bec928b_2_0"/>
          <p:cNvSpPr/>
          <p:nvPr/>
        </p:nvSpPr>
        <p:spPr>
          <a:xfrm>
            <a:off x="381000" y="966667"/>
            <a:ext cx="11049000" cy="426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cat classification example: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12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Solve: choosing a single optimizing metric &amp; decide that other metrics are satisfying.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1" name="Google Shape;141;gf95bec928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325" y="1413790"/>
            <a:ext cx="52673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5bec928b_2_7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1.4 Train/Dev/Test distributions</a:t>
            </a:r>
            <a:endParaRPr/>
          </a:p>
        </p:txBody>
      </p:sp>
      <p:sp>
        <p:nvSpPr>
          <p:cNvPr id="148" name="Google Shape;148;gf95bec928b_2_7"/>
          <p:cNvSpPr/>
          <p:nvPr/>
        </p:nvSpPr>
        <p:spPr>
          <a:xfrm>
            <a:off x="381000" y="972780"/>
            <a:ext cx="11049000" cy="521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 a cat classification example: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Guideline: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 &amp; test sets have to come from the same distribution.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 dev &amp; test sets to reflect data you expect to get in the future &amp; consider important to do well on.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Setting up the dev set as well as the validation metric is really defining what target you want to aim at.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6928F9F-70FB-40E8-BFEA-4FC948BC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71" y="957790"/>
            <a:ext cx="3419952" cy="2867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5bec928b_2_14"/>
          <p:cNvSpPr txBox="1">
            <a:spLocks noGrp="1"/>
          </p:cNvSpPr>
          <p:nvPr>
            <p:ph type="title"/>
          </p:nvPr>
        </p:nvSpPr>
        <p:spPr>
          <a:xfrm>
            <a:off x="1" y="0"/>
            <a:ext cx="114300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107975" rIns="0" bIns="10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-US"/>
              <a:t>1.5 Size of the Dev &amp; Test sets</a:t>
            </a:r>
            <a:endParaRPr/>
          </a:p>
        </p:txBody>
      </p:sp>
      <p:sp>
        <p:nvSpPr>
          <p:cNvPr id="155" name="Google Shape;155;gf95bec928b_2_14"/>
          <p:cNvSpPr/>
          <p:nvPr/>
        </p:nvSpPr>
        <p:spPr>
          <a:xfrm>
            <a:off x="381000" y="957790"/>
            <a:ext cx="11049000" cy="20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Old way of splitting data (dataset sizes ~ 100000 examples):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Train/test: 70% - 30% or train/dev/test: 60% - 30% - 10%.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the model deep learning, if dataset sizes &gt; 1000000 examples: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Train/dev/test: 98% - 1% - 1%.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❖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Guideline: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69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 test set to be big enough to give high confidence in the overall performance of your system.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2408</Words>
  <Application>Microsoft Office PowerPoint</Application>
  <PresentationFormat>Widescreen</PresentationFormat>
  <Paragraphs>427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Noto Sans Symbols</vt:lpstr>
      <vt:lpstr>Quattrocento Sans</vt:lpstr>
      <vt:lpstr>Arial</vt:lpstr>
      <vt:lpstr>Calibri</vt:lpstr>
      <vt:lpstr>Calibri Light</vt:lpstr>
      <vt:lpstr>Courier New</vt:lpstr>
      <vt:lpstr>Wingdings</vt:lpstr>
      <vt:lpstr>Office Theme</vt:lpstr>
      <vt:lpstr>Structuring Machine Learning Projects</vt:lpstr>
      <vt:lpstr>Contents</vt:lpstr>
      <vt:lpstr>Introduction to Machine Learning Strategy</vt:lpstr>
      <vt:lpstr>1.1 Introduction to ML Strategy: Why ML Strategy </vt:lpstr>
      <vt:lpstr>1.1 Introduction to ML Strategy: Orthogonalization </vt:lpstr>
      <vt:lpstr>1.2 Setting Up your Goal: Single Number Evaluation Metric</vt:lpstr>
      <vt:lpstr>1.3 Satisficing and Optimizing Metric</vt:lpstr>
      <vt:lpstr>1.4 Train/Dev/Test distributions</vt:lpstr>
      <vt:lpstr>1.5 Size of the Dev &amp; Test sets</vt:lpstr>
      <vt:lpstr>1.6 When to Change Dev/Test Sets &amp; Metrics ? </vt:lpstr>
      <vt:lpstr>Comparing to Human-level Performance</vt:lpstr>
      <vt:lpstr>2.1 Why Human-level Performance ? </vt:lpstr>
      <vt:lpstr>2.2 Avoidable Bias</vt:lpstr>
      <vt:lpstr>2.3 Understanding Human-level Performance</vt:lpstr>
      <vt:lpstr>2.4 Surpassing human level performance</vt:lpstr>
      <vt:lpstr>2.5 Improving model performance</vt:lpstr>
      <vt:lpstr>Error Analysis</vt:lpstr>
      <vt:lpstr>3.1 Carrying out error analysis</vt:lpstr>
      <vt:lpstr>3.2 Cleaning up Incorrectly Labeled Data</vt:lpstr>
      <vt:lpstr>3.3 Build your First System Quickly, then Iterate</vt:lpstr>
      <vt:lpstr>Mismatched Training &amp; Dev/Test Set</vt:lpstr>
      <vt:lpstr>4.1 Training &amp; Testing on Different Distributions</vt:lpstr>
      <vt:lpstr>4.2 Bias &amp; Variance with Mismatched Data Distributions</vt:lpstr>
      <vt:lpstr>4.3 Addressing data mismatch</vt:lpstr>
      <vt:lpstr>Learning from Multiple Tasks</vt:lpstr>
      <vt:lpstr>5.1 Transfer Learning</vt:lpstr>
      <vt:lpstr>5.2 Multi-task learning</vt:lpstr>
      <vt:lpstr>5.3 End-to-end deep leaning </vt:lpstr>
      <vt:lpstr>5.4 Whether or not to use end-to-end 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Machine Learning Projects</dc:title>
  <dc:creator>nguyen ngoc doan(ＴＳＤＶ Eng 1)</dc:creator>
  <cp:lastModifiedBy>nguyen ngoc doan(ＴＳＤＶ Eng 1)</cp:lastModifiedBy>
  <cp:revision>131</cp:revision>
  <dcterms:created xsi:type="dcterms:W3CDTF">2021-10-19T04:26:41Z</dcterms:created>
  <dcterms:modified xsi:type="dcterms:W3CDTF">2021-10-19T06:55:39Z</dcterms:modified>
</cp:coreProperties>
</file>