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626"/>
    <a:srgbClr val="EF1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0000" tIns="46800" rIns="90000" bIns="46800" numCol="1" anchor="b" anchorCtr="0" compatLnSpc="1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90000" tIns="46800" rIns="90000" bIns="4680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t-IT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9.webp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937750" y="0"/>
            <a:ext cx="1667510" cy="6858000"/>
          </a:xfrm>
          <a:prstGeom prst="rect">
            <a:avLst/>
          </a:prstGeom>
          <a:gradFill flip="none" rotWithShape="1">
            <a:gsLst>
              <a:gs pos="45000">
                <a:srgbClr val="FA2626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045845" y="2444115"/>
            <a:ext cx="6308090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A2626"/>
                </a:solidFill>
                <a:latin typeface="Arial Black" panose="020B0A04020102020204" charset="0"/>
                <a:cs typeface="Arial Black" panose="020B0A04020102020204" charset="0"/>
              </a:rPr>
              <a:t>Large language models Analysis</a:t>
            </a:r>
            <a:endParaRPr lang="zh-CN" altLang="en-US" sz="4800" dirty="0">
              <a:solidFill>
                <a:srgbClr val="FA2626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5845" y="4949825"/>
            <a:ext cx="737298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FF0000"/>
              </a:buClr>
              <a:buSzTx/>
              <a:buFont typeface="Monotype Sorts" charset="2"/>
            </a:pPr>
            <a:r>
              <a:rPr kumimoji="1" lang="en-US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Group: Đoàn Gia Bảo, Marcin Czarnecki, Ilaria Cuccaro</a:t>
            </a:r>
            <a:endParaRPr kumimoji="1" lang="en-US" sz="2000" b="1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algn="l">
              <a:buClr>
                <a:srgbClr val="FF0000"/>
              </a:buClr>
              <a:buSzTx/>
              <a:buFont typeface="Monotype Sorts" charset="2"/>
            </a:pPr>
            <a:r>
              <a:rPr kumimoji="1" lang="en-US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Professor: Massimo Callisto De Donato</a:t>
            </a:r>
            <a:endParaRPr kumimoji="1" lang="en-US" sz="2000" b="1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Monotype Sorts" charset="2"/>
              <a:buNone/>
              <a:defRPr/>
            </a:pPr>
            <a:endParaRPr kumimoji="1" lang="en-US" altLang="zh-CN" sz="2000" b="1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66876" y="877732"/>
            <a:ext cx="2366683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PRESENTATION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529390" y="0"/>
            <a:ext cx="0" cy="4732421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061880" y="4689174"/>
            <a:ext cx="2486525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52503" y="5061386"/>
            <a:ext cx="428625" cy="1665637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>
            <a:defPPr>
              <a:defRPr lang="zh-CN"/>
            </a:defPPr>
            <a:lvl1pPr>
              <a:defRPr sz="6000">
                <a:gradFill>
                  <a:gsLst>
                    <a:gs pos="0">
                      <a:srgbClr val="F5D2BF"/>
                    </a:gs>
                    <a:gs pos="51000">
                      <a:srgbClr val="C4977D"/>
                    </a:gs>
                    <a:gs pos="100000">
                      <a:srgbClr val="F5D2BF"/>
                    </a:gs>
                  </a:gsLst>
                  <a:lin ang="13500000" scaled="1"/>
                </a:gradFill>
                <a:latin typeface="+mn-ea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+mn-lt"/>
              </a:rPr>
              <a:t>AY 2023/24</a:t>
            </a:r>
            <a:endParaRPr lang="en-US" altLang="zh-CN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8" name="矩形: 圆角 1027"/>
          <p:cNvSpPr/>
          <p:nvPr/>
        </p:nvSpPr>
        <p:spPr>
          <a:xfrm>
            <a:off x="1045845" y="1350010"/>
            <a:ext cx="1652270" cy="5594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文本框 6"/>
          <p:cNvSpPr txBox="1"/>
          <p:nvPr>
            <p:custDataLst>
              <p:tags r:id="rId2"/>
            </p:custDataLst>
          </p:nvPr>
        </p:nvSpPr>
        <p:spPr>
          <a:xfrm>
            <a:off x="1142365" y="1399540"/>
            <a:ext cx="14935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r>
              <a:rPr lang="zh-CN" altLang="en-US" sz="1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Technologies for Big Data Management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035" name="直接连接符 1034"/>
          <p:cNvCxnSpPr/>
          <p:nvPr/>
        </p:nvCxnSpPr>
        <p:spPr>
          <a:xfrm>
            <a:off x="545432" y="1025485"/>
            <a:ext cx="9013825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缺角矩形 1040"/>
          <p:cNvSpPr/>
          <p:nvPr/>
        </p:nvSpPr>
        <p:spPr>
          <a:xfrm>
            <a:off x="2456180" y="1231900"/>
            <a:ext cx="323850" cy="323850"/>
          </a:xfrm>
          <a:prstGeom prst="plaque">
            <a:avLst>
              <a:gd name="adj" fmla="val 50000"/>
            </a:avLst>
          </a:prstGeom>
          <a:solidFill>
            <a:srgbClr val="FA262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 flipV="1">
            <a:off x="1142365" y="4656455"/>
            <a:ext cx="5636895" cy="762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</a:ln>
          <a:effectLst/>
        </p:spPr>
        <p:txBody>
          <a:bodyPr wrap="none" lIns="90000" tIns="46800" rIns="90000" bIns="46800"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kumimoji="0" lang="en-US" alt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5845" y="81280"/>
            <a:ext cx="4794250" cy="737870"/>
            <a:chOff x="2683" y="298"/>
            <a:chExt cx="13830" cy="2129"/>
          </a:xfrm>
        </p:grpSpPr>
        <p:pic>
          <p:nvPicPr>
            <p:cNvPr id="10" name="Picture 15" descr="testata_presentazion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3" y="298"/>
              <a:ext cx="1383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Rectangles 10"/>
            <p:cNvSpPr/>
            <p:nvPr/>
          </p:nvSpPr>
          <p:spPr>
            <a:xfrm>
              <a:off x="9328" y="1213"/>
              <a:ext cx="6782" cy="1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3. Technical implementation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28" name="矩形: 圆角 1027"/>
          <p:cNvSpPr/>
          <p:nvPr/>
        </p:nvSpPr>
        <p:spPr>
          <a:xfrm>
            <a:off x="9838055" y="553720"/>
            <a:ext cx="1679575" cy="559435"/>
          </a:xfrm>
          <a:prstGeom prst="roundRect">
            <a:avLst>
              <a:gd name="adj" fmla="val 50000"/>
            </a:avLst>
          </a:prstGeom>
          <a:solidFill>
            <a:srgbClr val="FA2626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Text Box 69"/>
          <p:cNvSpPr txBox="1"/>
          <p:nvPr/>
        </p:nvSpPr>
        <p:spPr>
          <a:xfrm>
            <a:off x="9940925" y="574040"/>
            <a:ext cx="1658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Operation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106" name="Content Placeholder 1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9270"/>
            <a:ext cx="2329180" cy="2005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21995" y="5631180"/>
            <a:ext cx="2562225" cy="512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337945" y="4043045"/>
            <a:ext cx="1330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ight Brace 11"/>
          <p:cNvSpPr/>
          <p:nvPr/>
        </p:nvSpPr>
        <p:spPr>
          <a:xfrm>
            <a:off x="3284220" y="4575810"/>
            <a:ext cx="679450" cy="1409700"/>
          </a:xfrm>
          <a:prstGeom prst="rightBrace">
            <a:avLst/>
          </a:prstGeom>
          <a:ln>
            <a:solidFill>
              <a:srgbClr val="FA262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6" idx="3"/>
          </p:cNvCxnSpPr>
          <p:nvPr/>
        </p:nvCxnSpPr>
        <p:spPr>
          <a:xfrm>
            <a:off x="3167380" y="2782570"/>
            <a:ext cx="2521585" cy="0"/>
          </a:xfrm>
          <a:prstGeom prst="straightConnector1">
            <a:avLst/>
          </a:prstGeom>
          <a:ln>
            <a:solidFill>
              <a:srgbClr val="FA262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4101465" y="5005070"/>
            <a:ext cx="1716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prerequisites for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Onprem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101465" y="2392680"/>
            <a:ext cx="8934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Install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928995" y="2392680"/>
            <a:ext cx="23895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allows using GPUs for computing operations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6964680" y="3119120"/>
            <a:ext cx="1090930" cy="1002665"/>
          </a:xfrm>
          <a:prstGeom prst="bentConnector3">
            <a:avLst>
              <a:gd name="adj1" fmla="val -873"/>
            </a:avLst>
          </a:prstGeom>
          <a:ln>
            <a:solidFill>
              <a:srgbClr val="FA262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832215" y="3234690"/>
            <a:ext cx="200533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 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sz="3600" b="1">
                <a:solidFill>
                  <a:srgbClr val="FA2626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7 billion</a:t>
            </a:r>
            <a:r>
              <a:rPr lang="en-US" b="0">
                <a:solidFill>
                  <a:srgbClr val="FA2626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endParaRPr lang="en-US" b="0">
              <a:solidFill>
                <a:srgbClr val="FA2626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parameter model was used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1" name="Double Brace 20"/>
          <p:cNvSpPr/>
          <p:nvPr/>
        </p:nvSpPr>
        <p:spPr>
          <a:xfrm>
            <a:off x="8558530" y="2821305"/>
            <a:ext cx="2279015" cy="2633345"/>
          </a:xfrm>
          <a:prstGeom prst="bracePair">
            <a:avLst/>
          </a:prstGeom>
          <a:ln>
            <a:solidFill>
              <a:srgbClr val="EF172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3. Technical implementation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28" name="矩形: 圆角 1027"/>
          <p:cNvSpPr/>
          <p:nvPr/>
        </p:nvSpPr>
        <p:spPr>
          <a:xfrm>
            <a:off x="9838055" y="553720"/>
            <a:ext cx="1679575" cy="559435"/>
          </a:xfrm>
          <a:prstGeom prst="roundRect">
            <a:avLst>
              <a:gd name="adj" fmla="val 50000"/>
            </a:avLst>
          </a:prstGeom>
          <a:solidFill>
            <a:srgbClr val="FA2626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Text Box 69"/>
          <p:cNvSpPr txBox="1"/>
          <p:nvPr/>
        </p:nvSpPr>
        <p:spPr>
          <a:xfrm>
            <a:off x="9940925" y="574040"/>
            <a:ext cx="1658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Operation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137660"/>
            <a:ext cx="12206605" cy="2720340"/>
          </a:xfrm>
          <a:prstGeom prst="rect">
            <a:avLst/>
          </a:prstGeom>
          <a:gradFill flip="none" rotWithShape="1">
            <a:gsLst>
              <a:gs pos="45000">
                <a:srgbClr val="FA2626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942975" y="1245870"/>
            <a:ext cx="5217160" cy="23069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rom the core.py file in Onprem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A2626"/>
                </a:solidFill>
                <a:latin typeface="Calibri" panose="020F0502020204030204" charset="0"/>
                <a:cs typeface="Calibri" panose="020F0502020204030204" charset="0"/>
              </a:rPr>
              <a:t>n_gpu_layers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 - how many model layers are downloaded to the GPU.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A2626"/>
                </a:solidFill>
                <a:latin typeface="Calibri" panose="020F0502020204030204" charset="0"/>
                <a:cs typeface="Calibri" panose="020F0502020204030204" charset="0"/>
              </a:rPr>
              <a:t>n_batch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 - how many tokens are processed in parallel.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51570" y="2069465"/>
            <a:ext cx="977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FA2626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85</a:t>
            </a:r>
            <a:endParaRPr lang="en-US" altLang="zh-CN" sz="3600" b="1" dirty="0">
              <a:solidFill>
                <a:srgbClr val="FA2626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75265" y="2069465"/>
            <a:ext cx="1142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FA2626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126</a:t>
            </a:r>
            <a:endParaRPr lang="en-US" altLang="zh-CN" sz="3600" b="1" dirty="0">
              <a:solidFill>
                <a:srgbClr val="FA2626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055762" y="2122013"/>
            <a:ext cx="0" cy="756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32855" y="2655570"/>
            <a:ext cx="1790700" cy="0"/>
          </a:xfrm>
          <a:prstGeom prst="straightConnector1">
            <a:avLst/>
          </a:prstGeom>
          <a:ln>
            <a:solidFill>
              <a:srgbClr val="FA262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31915" y="2214880"/>
            <a:ext cx="15925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Optimal value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54048" y="2656972"/>
            <a:ext cx="1224922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600" dirty="0"/>
              <a:t>n_gpu_layer</a:t>
            </a:r>
            <a:endParaRPr lang="en-US" altLang="zh-CN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23140" y="2656972"/>
            <a:ext cx="1224922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600" dirty="0"/>
              <a:t>n_batch</a:t>
            </a:r>
            <a:endParaRPr lang="en-US" altLang="zh-CN" sz="1600" dirty="0"/>
          </a:p>
        </p:txBody>
      </p:sp>
      <p:sp>
        <p:nvSpPr>
          <p:cNvPr id="100" name="Text Box 99"/>
          <p:cNvSpPr txBox="1"/>
          <p:nvPr/>
        </p:nvSpPr>
        <p:spPr>
          <a:xfrm>
            <a:off x="957580" y="4298950"/>
            <a:ext cx="10656570" cy="2338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Since the question has to be asked for each section of the document, a</a:t>
            </a:r>
            <a:r>
              <a:rPr lang="en-US" sz="2000" b="1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  <a:sym typeface="+mn-ea"/>
              </a:rPr>
              <a:t> loop has been added:</a:t>
            </a:r>
            <a:endParaRPr lang="en-US" sz="2000" b="1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  <a:sym typeface="+mn-ea"/>
            </a:endParaRPr>
          </a:p>
          <a:p>
            <a:pPr indent="0"/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answer = []</a:t>
            </a:r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      for document in docs:       </a:t>
            </a:r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lvl="1" indent="457200"/>
            <a:r>
              <a:rPr lang="en-US" b="0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answer.append(self.combine_documents_chain.run(</a:t>
            </a:r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              		input_documents=document, question=question, callbacks=_run_manager.get_child()</a:t>
            </a:r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          	)</a:t>
            </a:r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en-US" b="0">
                <a:solidFill>
                  <a:schemeClr val="bg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          )</a:t>
            </a:r>
            <a:endParaRPr lang="en-US" b="0">
              <a:solidFill>
                <a:schemeClr val="bg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8"/>
          <p:cNvCxnSpPr/>
          <p:nvPr/>
        </p:nvCxnSpPr>
        <p:spPr>
          <a:xfrm>
            <a:off x="1343137" y="4887750"/>
            <a:ext cx="8662670" cy="0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11032" y="1985165"/>
            <a:ext cx="10342880" cy="0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3. Technical implementation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椭圆 35"/>
          <p:cNvSpPr/>
          <p:nvPr/>
        </p:nvSpPr>
        <p:spPr>
          <a:xfrm>
            <a:off x="9523270" y="1603997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69290" y="2461260"/>
            <a:ext cx="13722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Install the requirements packages for Onprem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675295" y="1603997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27145" y="1604010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78535" y="1604010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1354117" y="1985320"/>
            <a:ext cx="0" cy="1731645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8"/>
          <p:cNvCxnSpPr/>
          <p:nvPr/>
        </p:nvCxnSpPr>
        <p:spPr>
          <a:xfrm>
            <a:off x="1359647" y="3704745"/>
            <a:ext cx="9991090" cy="0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6"/>
          <p:cNvCxnSpPr/>
          <p:nvPr/>
        </p:nvCxnSpPr>
        <p:spPr>
          <a:xfrm>
            <a:off x="1359852" y="3709190"/>
            <a:ext cx="0" cy="1061720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35"/>
          <p:cNvSpPr/>
          <p:nvPr/>
        </p:nvSpPr>
        <p:spPr>
          <a:xfrm>
            <a:off x="3815255" y="4536414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35"/>
          <p:cNvSpPr/>
          <p:nvPr/>
        </p:nvSpPr>
        <p:spPr>
          <a:xfrm>
            <a:off x="979345" y="4526267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35"/>
          <p:cNvSpPr/>
          <p:nvPr/>
        </p:nvSpPr>
        <p:spPr>
          <a:xfrm>
            <a:off x="9523270" y="4524349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35"/>
          <p:cNvSpPr/>
          <p:nvPr/>
        </p:nvSpPr>
        <p:spPr>
          <a:xfrm>
            <a:off x="6670215" y="4545939"/>
            <a:ext cx="762000" cy="762000"/>
          </a:xfrm>
          <a:prstGeom prst="ellipse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3521710" y="2484755"/>
            <a:ext cx="1372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Install Onprem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74130" y="2479675"/>
            <a:ext cx="13722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Check Jupyter installation in Anaconda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217660" y="2484755"/>
            <a:ext cx="1372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Speeding Up Inference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69290" y="5587365"/>
            <a:ext cx="13722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Adapt the model to the proposed problem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3509645" y="5601335"/>
            <a:ext cx="1372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"Talk to Your Documents" 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6369050" y="5601335"/>
            <a:ext cx="1372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Save results in a JSON file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226550" y="5579745"/>
            <a:ext cx="13722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Calibri" panose="020F0502020204030204" charset="0"/>
                <a:ea typeface="SimSun" panose="02010600030101010101" pitchFamily="2" charset="-122"/>
              </a:rPr>
              <a:t>Send the JSON file to the MongoDB database</a:t>
            </a:r>
            <a:endParaRPr lang="en-US" sz="16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021080" y="1662430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1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869690" y="1662430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2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6717840" y="1662417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3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9565815" y="1662417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4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1021890" y="4584687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5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3857800" y="4594834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6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6712760" y="4604359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7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9565815" y="4582769"/>
            <a:ext cx="6769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8</a:t>
            </a:r>
            <a:endParaRPr lang="en-US" sz="3600" b="1">
              <a:solidFill>
                <a:srgbClr val="EF1722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028" name="矩形: 圆角 1027"/>
          <p:cNvSpPr/>
          <p:nvPr/>
        </p:nvSpPr>
        <p:spPr>
          <a:xfrm>
            <a:off x="9533255" y="563880"/>
            <a:ext cx="1824355" cy="559435"/>
          </a:xfrm>
          <a:prstGeom prst="roundRect">
            <a:avLst>
              <a:gd name="adj" fmla="val 50000"/>
            </a:avLst>
          </a:prstGeom>
          <a:solidFill>
            <a:srgbClr val="FA2626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Text Box 69"/>
          <p:cNvSpPr txBox="1"/>
          <p:nvPr/>
        </p:nvSpPr>
        <p:spPr>
          <a:xfrm>
            <a:off x="9652635" y="602615"/>
            <a:ext cx="210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Installation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4. Achieved result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351915"/>
            <a:ext cx="11266170" cy="5123815"/>
          </a:xfrm>
          <a:prstGeom prst="rect">
            <a:avLst/>
          </a:prstGeom>
        </p:spPr>
      </p:pic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4. Achieved result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2091055"/>
            <a:ext cx="103714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- The prototype is able to </a:t>
            </a:r>
            <a:r>
              <a:rPr lang="en-US" sz="2400" b="1">
                <a:solidFill>
                  <a:srgbClr val="FA2626"/>
                </a:solidFill>
                <a:latin typeface="Calibri" panose="020F0502020204030204" charset="0"/>
                <a:ea typeface="SimSun" panose="02010600030101010101" pitchFamily="2" charset="-122"/>
              </a:rPr>
              <a:t>read 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the input and give </a:t>
            </a:r>
            <a:r>
              <a:rPr lang="en-US" sz="2400" b="1">
                <a:solidFill>
                  <a:srgbClr val="FA2626"/>
                </a:solidFill>
                <a:latin typeface="Calibri" panose="020F0502020204030204" charset="0"/>
                <a:ea typeface="SimSun" panose="02010600030101010101" pitchFamily="2" charset="-122"/>
              </a:rPr>
              <a:t>correct answers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 both grammatically and semantically. </a:t>
            </a:r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- The output is </a:t>
            </a:r>
            <a:r>
              <a:rPr lang="en-US" sz="2400" b="1">
                <a:solidFill>
                  <a:srgbClr val="FA2626"/>
                </a:solidFill>
                <a:latin typeface="Calibri" panose="020F0502020204030204" charset="0"/>
                <a:ea typeface="SimSun" panose="02010600030101010101" pitchFamily="2" charset="-122"/>
              </a:rPr>
              <a:t>automatically saved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 into existing MongoDB </a:t>
            </a:r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- When</a:t>
            </a:r>
            <a:r>
              <a:rPr lang="en-US" sz="2400">
                <a:latin typeface="Calibri" panose="020F0502020204030204" charset="0"/>
                <a:ea typeface="SimSun" panose="02010600030101010101" pitchFamily="2" charset="-122"/>
              </a:rPr>
              <a:t> the file with 3 documents is used, the first answer was given by the prototype in </a:t>
            </a:r>
            <a:r>
              <a:rPr lang="en-US" sz="2400" b="1">
                <a:solidFill>
                  <a:srgbClr val="FA2626"/>
                </a:solidFill>
                <a:latin typeface="Calibri" panose="020F0502020204030204" charset="0"/>
                <a:ea typeface="SimSun" panose="02010600030101010101" pitchFamily="2" charset="-122"/>
              </a:rPr>
              <a:t>1,30 minutes</a:t>
            </a:r>
            <a:r>
              <a:rPr lang="en-US" sz="2400">
                <a:latin typeface="Calibri" panose="020F0502020204030204" charset="0"/>
                <a:ea typeface="SimSun" panose="02010600030101010101" pitchFamily="2" charset="-122"/>
              </a:rPr>
              <a:t>.</a:t>
            </a:r>
            <a:endParaRPr lang="en-US" sz="240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5. Possible future improvements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4199890"/>
            <a:ext cx="22244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Larger data size</a:t>
            </a:r>
            <a:endParaRPr lang="en-US" sz="240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98925" y="4080510"/>
            <a:ext cx="44557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Increase the number of tokens processed in parallel</a:t>
            </a:r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32925" y="4080510"/>
            <a:ext cx="22244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Less delay in answering time</a:t>
            </a:r>
            <a:endParaRPr lang="en-US" sz="2400">
              <a:latin typeface="Calibri" panose="020F0502020204030204" charset="0"/>
              <a:ea typeface="SimSun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04595" y="2320608"/>
            <a:ext cx="1491615" cy="1482090"/>
            <a:chOff x="4172183" y="3125250"/>
            <a:chExt cx="607567" cy="603675"/>
          </a:xfrm>
        </p:grpSpPr>
        <p:sp>
          <p:nvSpPr>
            <p:cNvPr id="139" name="任意多边形: 形状 155"/>
            <p:cNvSpPr/>
            <p:nvPr/>
          </p:nvSpPr>
          <p:spPr>
            <a:xfrm>
              <a:off x="4172183" y="3143925"/>
              <a:ext cx="585000" cy="585000"/>
            </a:xfrm>
            <a:custGeom>
              <a:avLst/>
              <a:gdLst>
                <a:gd name="connsiteX0" fmla="*/ 511042 w 585000"/>
                <a:gd name="connsiteY0" fmla="*/ 372600 h 585000"/>
                <a:gd name="connsiteX1" fmla="*/ 216178 w 585000"/>
                <a:gd name="connsiteY1" fmla="*/ 492204 h 585000"/>
                <a:gd name="connsiteX2" fmla="*/ 96574 w 585000"/>
                <a:gd name="connsiteY2" fmla="*/ 197340 h 585000"/>
                <a:gd name="connsiteX3" fmla="*/ 213817 w 585000"/>
                <a:gd name="connsiteY3" fmla="*/ 78750 h 58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000" h="585000">
                  <a:moveTo>
                    <a:pt x="511042" y="372600"/>
                  </a:moveTo>
                  <a:cubicBezTo>
                    <a:pt x="462645" y="487052"/>
                    <a:pt x="330630" y="540601"/>
                    <a:pt x="216178" y="492204"/>
                  </a:cubicBezTo>
                  <a:cubicBezTo>
                    <a:pt x="101726" y="443807"/>
                    <a:pt x="48177" y="311792"/>
                    <a:pt x="96574" y="197340"/>
                  </a:cubicBezTo>
                  <a:cubicBezTo>
                    <a:pt x="119023" y="144252"/>
                    <a:pt x="160989" y="101803"/>
                    <a:pt x="213817" y="78750"/>
                  </a:cubicBezTo>
                </a:path>
              </a:pathLst>
            </a:custGeom>
            <a:noFill/>
            <a:ln w="19050" cap="rnd">
              <a:solidFill>
                <a:srgbClr val="EF172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任意多边形: 形状 156"/>
            <p:cNvSpPr/>
            <p:nvPr/>
          </p:nvSpPr>
          <p:spPr>
            <a:xfrm>
              <a:off x="4397250" y="3125250"/>
              <a:ext cx="382500" cy="382500"/>
            </a:xfrm>
            <a:custGeom>
              <a:avLst/>
              <a:gdLst>
                <a:gd name="connsiteX0" fmla="*/ 303750 w 382500"/>
                <a:gd name="connsiteY0" fmla="*/ 303750 h 382500"/>
                <a:gd name="connsiteX1" fmla="*/ 78750 w 382500"/>
                <a:gd name="connsiteY1" fmla="*/ 78750 h 382500"/>
                <a:gd name="connsiteX2" fmla="*/ 78750 w 382500"/>
                <a:gd name="connsiteY2" fmla="*/ 303750 h 3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00" h="382500">
                  <a:moveTo>
                    <a:pt x="303750" y="303750"/>
                  </a:moveTo>
                  <a:cubicBezTo>
                    <a:pt x="303750" y="179486"/>
                    <a:pt x="203014" y="78750"/>
                    <a:pt x="78750" y="78750"/>
                  </a:cubicBezTo>
                  <a:lnTo>
                    <a:pt x="78750" y="303750"/>
                  </a:lnTo>
                  <a:close/>
                </a:path>
              </a:pathLst>
            </a:custGeom>
            <a:noFill/>
            <a:ln w="19050" cap="rnd">
              <a:solidFill>
                <a:srgbClr val="EF172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90735" y="2207260"/>
            <a:ext cx="1708785" cy="1708785"/>
            <a:chOff x="10078" y="8430"/>
            <a:chExt cx="744" cy="744"/>
          </a:xfrm>
        </p:grpSpPr>
        <p:sp>
          <p:nvSpPr>
            <p:cNvPr id="252" name="任意多边形: 形状 391"/>
            <p:cNvSpPr/>
            <p:nvPr/>
          </p:nvSpPr>
          <p:spPr>
            <a:xfrm>
              <a:off x="10078" y="8430"/>
              <a:ext cx="744" cy="744"/>
            </a:xfrm>
            <a:custGeom>
              <a:avLst/>
              <a:gdLst>
                <a:gd name="connsiteX0" fmla="*/ 393750 w 472500"/>
                <a:gd name="connsiteY0" fmla="*/ 236250 h 472500"/>
                <a:gd name="connsiteX1" fmla="*/ 236250 w 472500"/>
                <a:gd name="connsiteY1" fmla="*/ 393750 h 472500"/>
                <a:gd name="connsiteX2" fmla="*/ 78750 w 472500"/>
                <a:gd name="connsiteY2" fmla="*/ 236250 h 472500"/>
                <a:gd name="connsiteX3" fmla="*/ 236250 w 472500"/>
                <a:gd name="connsiteY3" fmla="*/ 78750 h 472500"/>
                <a:gd name="connsiteX4" fmla="*/ 393750 w 472500"/>
                <a:gd name="connsiteY4" fmla="*/ 236250 h 4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00" h="472500">
                  <a:moveTo>
                    <a:pt x="393750" y="236250"/>
                  </a:moveTo>
                  <a:cubicBezTo>
                    <a:pt x="393750" y="323235"/>
                    <a:pt x="323235" y="393750"/>
                    <a:pt x="236250" y="393750"/>
                  </a:cubicBezTo>
                  <a:cubicBezTo>
                    <a:pt x="149265" y="393750"/>
                    <a:pt x="78750" y="323235"/>
                    <a:pt x="78750" y="236250"/>
                  </a:cubicBezTo>
                  <a:cubicBezTo>
                    <a:pt x="78750" y="149265"/>
                    <a:pt x="149265" y="78750"/>
                    <a:pt x="236250" y="78750"/>
                  </a:cubicBezTo>
                  <a:cubicBezTo>
                    <a:pt x="323235" y="78750"/>
                    <a:pt x="393750" y="149265"/>
                    <a:pt x="393750" y="236250"/>
                  </a:cubicBezTo>
                  <a:close/>
                </a:path>
              </a:pathLst>
            </a:custGeom>
            <a:noFill/>
            <a:ln w="19050" cap="rnd">
              <a:solidFill>
                <a:srgbClr val="EF172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3" name="任意多边形: 形状 392"/>
            <p:cNvSpPr/>
            <p:nvPr/>
          </p:nvSpPr>
          <p:spPr>
            <a:xfrm>
              <a:off x="10326" y="8572"/>
              <a:ext cx="283" cy="390"/>
            </a:xfrm>
            <a:custGeom>
              <a:avLst/>
              <a:gdLst>
                <a:gd name="connsiteX0" fmla="*/ 78750 w 180000"/>
                <a:gd name="connsiteY0" fmla="*/ 78750 h 247500"/>
                <a:gd name="connsiteX1" fmla="*/ 78750 w 180000"/>
                <a:gd name="connsiteY1" fmla="*/ 146250 h 247500"/>
                <a:gd name="connsiteX2" fmla="*/ 112500 w 180000"/>
                <a:gd name="connsiteY2" fmla="*/ 180000 h 2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000" h="247500">
                  <a:moveTo>
                    <a:pt x="78750" y="78750"/>
                  </a:moveTo>
                  <a:lnTo>
                    <a:pt x="78750" y="146250"/>
                  </a:lnTo>
                  <a:lnTo>
                    <a:pt x="112500" y="180000"/>
                  </a:lnTo>
                </a:path>
              </a:pathLst>
            </a:custGeom>
            <a:noFill/>
            <a:ln w="19050" cap="rnd">
              <a:solidFill>
                <a:srgbClr val="EF172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97525" y="2332355"/>
            <a:ext cx="1458595" cy="1458595"/>
            <a:chOff x="6309750" y="942750"/>
            <a:chExt cx="652500" cy="652500"/>
          </a:xfrm>
        </p:grpSpPr>
        <p:sp>
          <p:nvSpPr>
            <p:cNvPr id="143" name="任意多边形: 形状 103"/>
            <p:cNvSpPr/>
            <p:nvPr/>
          </p:nvSpPr>
          <p:spPr>
            <a:xfrm>
              <a:off x="6489750" y="11227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rgbClr val="EF172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4" name="任意多边形: 形状 104"/>
            <p:cNvSpPr/>
            <p:nvPr/>
          </p:nvSpPr>
          <p:spPr>
            <a:xfrm>
              <a:off x="6309750" y="942750"/>
              <a:ext cx="652500" cy="652500"/>
            </a:xfrm>
            <a:custGeom>
              <a:avLst/>
              <a:gdLst>
                <a:gd name="connsiteX0" fmla="*/ 492750 w 652500"/>
                <a:gd name="connsiteY0" fmla="*/ 393750 h 652500"/>
                <a:gd name="connsiteX1" fmla="*/ 500175 w 652500"/>
                <a:gd name="connsiteY1" fmla="*/ 434700 h 652500"/>
                <a:gd name="connsiteX2" fmla="*/ 501525 w 652500"/>
                <a:gd name="connsiteY2" fmla="*/ 436050 h 652500"/>
                <a:gd name="connsiteX3" fmla="*/ 501560 w 652500"/>
                <a:gd name="connsiteY3" fmla="*/ 499690 h 652500"/>
                <a:gd name="connsiteX4" fmla="*/ 501525 w 652500"/>
                <a:gd name="connsiteY4" fmla="*/ 499725 h 652500"/>
                <a:gd name="connsiteX5" fmla="*/ 437885 w 652500"/>
                <a:gd name="connsiteY5" fmla="*/ 499760 h 652500"/>
                <a:gd name="connsiteX6" fmla="*/ 437850 w 652500"/>
                <a:gd name="connsiteY6" fmla="*/ 499725 h 652500"/>
                <a:gd name="connsiteX7" fmla="*/ 436500 w 652500"/>
                <a:gd name="connsiteY7" fmla="*/ 498375 h 652500"/>
                <a:gd name="connsiteX8" fmla="*/ 395550 w 652500"/>
                <a:gd name="connsiteY8" fmla="*/ 490950 h 652500"/>
                <a:gd name="connsiteX9" fmla="*/ 373050 w 652500"/>
                <a:gd name="connsiteY9" fmla="*/ 524925 h 652500"/>
                <a:gd name="connsiteX10" fmla="*/ 373050 w 652500"/>
                <a:gd name="connsiteY10" fmla="*/ 528750 h 652500"/>
                <a:gd name="connsiteX11" fmla="*/ 328050 w 652500"/>
                <a:gd name="connsiteY11" fmla="*/ 573750 h 652500"/>
                <a:gd name="connsiteX12" fmla="*/ 283050 w 652500"/>
                <a:gd name="connsiteY12" fmla="*/ 528750 h 652500"/>
                <a:gd name="connsiteX13" fmla="*/ 283050 w 652500"/>
                <a:gd name="connsiteY13" fmla="*/ 526725 h 652500"/>
                <a:gd name="connsiteX14" fmla="*/ 258750 w 652500"/>
                <a:gd name="connsiteY14" fmla="*/ 492750 h 652500"/>
                <a:gd name="connsiteX15" fmla="*/ 217800 w 652500"/>
                <a:gd name="connsiteY15" fmla="*/ 500175 h 652500"/>
                <a:gd name="connsiteX16" fmla="*/ 216450 w 652500"/>
                <a:gd name="connsiteY16" fmla="*/ 501525 h 652500"/>
                <a:gd name="connsiteX17" fmla="*/ 152810 w 652500"/>
                <a:gd name="connsiteY17" fmla="*/ 501560 h 652500"/>
                <a:gd name="connsiteX18" fmla="*/ 152775 w 652500"/>
                <a:gd name="connsiteY18" fmla="*/ 501525 h 652500"/>
                <a:gd name="connsiteX19" fmla="*/ 152740 w 652500"/>
                <a:gd name="connsiteY19" fmla="*/ 437885 h 652500"/>
                <a:gd name="connsiteX20" fmla="*/ 152775 w 652500"/>
                <a:gd name="connsiteY20" fmla="*/ 437850 h 652500"/>
                <a:gd name="connsiteX21" fmla="*/ 154125 w 652500"/>
                <a:gd name="connsiteY21" fmla="*/ 436500 h 652500"/>
                <a:gd name="connsiteX22" fmla="*/ 161550 w 652500"/>
                <a:gd name="connsiteY22" fmla="*/ 395550 h 652500"/>
                <a:gd name="connsiteX23" fmla="*/ 127575 w 652500"/>
                <a:gd name="connsiteY23" fmla="*/ 373050 h 652500"/>
                <a:gd name="connsiteX24" fmla="*/ 123750 w 652500"/>
                <a:gd name="connsiteY24" fmla="*/ 373050 h 652500"/>
                <a:gd name="connsiteX25" fmla="*/ 78750 w 652500"/>
                <a:gd name="connsiteY25" fmla="*/ 328050 h 652500"/>
                <a:gd name="connsiteX26" fmla="*/ 123750 w 652500"/>
                <a:gd name="connsiteY26" fmla="*/ 283050 h 652500"/>
                <a:gd name="connsiteX27" fmla="*/ 125775 w 652500"/>
                <a:gd name="connsiteY27" fmla="*/ 283050 h 652500"/>
                <a:gd name="connsiteX28" fmla="*/ 159750 w 652500"/>
                <a:gd name="connsiteY28" fmla="*/ 258750 h 652500"/>
                <a:gd name="connsiteX29" fmla="*/ 152325 w 652500"/>
                <a:gd name="connsiteY29" fmla="*/ 217800 h 652500"/>
                <a:gd name="connsiteX30" fmla="*/ 150975 w 652500"/>
                <a:gd name="connsiteY30" fmla="*/ 216450 h 652500"/>
                <a:gd name="connsiteX31" fmla="*/ 150940 w 652500"/>
                <a:gd name="connsiteY31" fmla="*/ 152810 h 652500"/>
                <a:gd name="connsiteX32" fmla="*/ 150975 w 652500"/>
                <a:gd name="connsiteY32" fmla="*/ 152775 h 652500"/>
                <a:gd name="connsiteX33" fmla="*/ 214615 w 652500"/>
                <a:gd name="connsiteY33" fmla="*/ 152740 h 652500"/>
                <a:gd name="connsiteX34" fmla="*/ 214650 w 652500"/>
                <a:gd name="connsiteY34" fmla="*/ 152775 h 652500"/>
                <a:gd name="connsiteX35" fmla="*/ 216000 w 652500"/>
                <a:gd name="connsiteY35" fmla="*/ 154125 h 652500"/>
                <a:gd name="connsiteX36" fmla="*/ 256950 w 652500"/>
                <a:gd name="connsiteY36" fmla="*/ 161550 h 652500"/>
                <a:gd name="connsiteX37" fmla="*/ 258750 w 652500"/>
                <a:gd name="connsiteY37" fmla="*/ 161550 h 652500"/>
                <a:gd name="connsiteX38" fmla="*/ 281250 w 652500"/>
                <a:gd name="connsiteY38" fmla="*/ 127575 h 652500"/>
                <a:gd name="connsiteX39" fmla="*/ 281250 w 652500"/>
                <a:gd name="connsiteY39" fmla="*/ 123750 h 652500"/>
                <a:gd name="connsiteX40" fmla="*/ 326250 w 652500"/>
                <a:gd name="connsiteY40" fmla="*/ 78750 h 652500"/>
                <a:gd name="connsiteX41" fmla="*/ 371250 w 652500"/>
                <a:gd name="connsiteY41" fmla="*/ 123750 h 652500"/>
                <a:gd name="connsiteX42" fmla="*/ 371250 w 652500"/>
                <a:gd name="connsiteY42" fmla="*/ 125775 h 652500"/>
                <a:gd name="connsiteX43" fmla="*/ 393750 w 652500"/>
                <a:gd name="connsiteY43" fmla="*/ 159750 h 652500"/>
                <a:gd name="connsiteX44" fmla="*/ 434700 w 652500"/>
                <a:gd name="connsiteY44" fmla="*/ 152325 h 652500"/>
                <a:gd name="connsiteX45" fmla="*/ 436050 w 652500"/>
                <a:gd name="connsiteY45" fmla="*/ 150975 h 652500"/>
                <a:gd name="connsiteX46" fmla="*/ 499690 w 652500"/>
                <a:gd name="connsiteY46" fmla="*/ 150940 h 652500"/>
                <a:gd name="connsiteX47" fmla="*/ 499725 w 652500"/>
                <a:gd name="connsiteY47" fmla="*/ 150975 h 652500"/>
                <a:gd name="connsiteX48" fmla="*/ 499760 w 652500"/>
                <a:gd name="connsiteY48" fmla="*/ 214615 h 652500"/>
                <a:gd name="connsiteX49" fmla="*/ 499725 w 652500"/>
                <a:gd name="connsiteY49" fmla="*/ 214650 h 652500"/>
                <a:gd name="connsiteX50" fmla="*/ 498375 w 652500"/>
                <a:gd name="connsiteY50" fmla="*/ 216000 h 652500"/>
                <a:gd name="connsiteX51" fmla="*/ 490950 w 652500"/>
                <a:gd name="connsiteY51" fmla="*/ 256950 h 652500"/>
                <a:gd name="connsiteX52" fmla="*/ 490950 w 652500"/>
                <a:gd name="connsiteY52" fmla="*/ 258750 h 652500"/>
                <a:gd name="connsiteX53" fmla="*/ 524925 w 652500"/>
                <a:gd name="connsiteY53" fmla="*/ 281250 h 652500"/>
                <a:gd name="connsiteX54" fmla="*/ 528750 w 652500"/>
                <a:gd name="connsiteY54" fmla="*/ 281250 h 652500"/>
                <a:gd name="connsiteX55" fmla="*/ 573750 w 652500"/>
                <a:gd name="connsiteY55" fmla="*/ 326250 h 652500"/>
                <a:gd name="connsiteX56" fmla="*/ 528750 w 652500"/>
                <a:gd name="connsiteY56" fmla="*/ 371250 h 652500"/>
                <a:gd name="connsiteX57" fmla="*/ 526725 w 652500"/>
                <a:gd name="connsiteY57" fmla="*/ 371250 h 652500"/>
                <a:gd name="connsiteX58" fmla="*/ 492750 w 652500"/>
                <a:gd name="connsiteY58" fmla="*/ 393750 h 6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2500" h="652500">
                  <a:moveTo>
                    <a:pt x="492750" y="393750"/>
                  </a:moveTo>
                  <a:cubicBezTo>
                    <a:pt x="486622" y="407635"/>
                    <a:pt x="489563" y="423851"/>
                    <a:pt x="500175" y="434700"/>
                  </a:cubicBezTo>
                  <a:lnTo>
                    <a:pt x="501525" y="436050"/>
                  </a:lnTo>
                  <a:cubicBezTo>
                    <a:pt x="519108" y="453614"/>
                    <a:pt x="519124" y="482106"/>
                    <a:pt x="501560" y="499690"/>
                  </a:cubicBezTo>
                  <a:cubicBezTo>
                    <a:pt x="501549" y="499701"/>
                    <a:pt x="501537" y="499713"/>
                    <a:pt x="501525" y="499725"/>
                  </a:cubicBezTo>
                  <a:cubicBezTo>
                    <a:pt x="483961" y="517308"/>
                    <a:pt x="455469" y="517324"/>
                    <a:pt x="437885" y="499760"/>
                  </a:cubicBezTo>
                  <a:cubicBezTo>
                    <a:pt x="437874" y="499749"/>
                    <a:pt x="437862" y="499737"/>
                    <a:pt x="437850" y="499725"/>
                  </a:cubicBezTo>
                  <a:lnTo>
                    <a:pt x="436500" y="498375"/>
                  </a:lnTo>
                  <a:cubicBezTo>
                    <a:pt x="425651" y="487763"/>
                    <a:pt x="409435" y="484822"/>
                    <a:pt x="395550" y="490950"/>
                  </a:cubicBezTo>
                  <a:cubicBezTo>
                    <a:pt x="381949" y="496779"/>
                    <a:pt x="373109" y="510128"/>
                    <a:pt x="373050" y="524925"/>
                  </a:cubicBezTo>
                  <a:lnTo>
                    <a:pt x="373050" y="528750"/>
                  </a:lnTo>
                  <a:cubicBezTo>
                    <a:pt x="373050" y="553603"/>
                    <a:pt x="352903" y="573750"/>
                    <a:pt x="328050" y="573750"/>
                  </a:cubicBezTo>
                  <a:cubicBezTo>
                    <a:pt x="303197" y="573750"/>
                    <a:pt x="283050" y="553603"/>
                    <a:pt x="283050" y="528750"/>
                  </a:cubicBezTo>
                  <a:lnTo>
                    <a:pt x="283050" y="526725"/>
                  </a:lnTo>
                  <a:cubicBezTo>
                    <a:pt x="282694" y="511485"/>
                    <a:pt x="273057" y="498012"/>
                    <a:pt x="258750" y="492750"/>
                  </a:cubicBezTo>
                  <a:cubicBezTo>
                    <a:pt x="244865" y="486622"/>
                    <a:pt x="228649" y="489563"/>
                    <a:pt x="217800" y="500175"/>
                  </a:cubicBezTo>
                  <a:lnTo>
                    <a:pt x="216450" y="501525"/>
                  </a:lnTo>
                  <a:cubicBezTo>
                    <a:pt x="198886" y="519108"/>
                    <a:pt x="170394" y="519124"/>
                    <a:pt x="152810" y="501560"/>
                  </a:cubicBezTo>
                  <a:cubicBezTo>
                    <a:pt x="152799" y="501549"/>
                    <a:pt x="152787" y="501537"/>
                    <a:pt x="152775" y="501525"/>
                  </a:cubicBezTo>
                  <a:cubicBezTo>
                    <a:pt x="135192" y="483961"/>
                    <a:pt x="135176" y="455469"/>
                    <a:pt x="152740" y="437885"/>
                  </a:cubicBezTo>
                  <a:cubicBezTo>
                    <a:pt x="152751" y="437874"/>
                    <a:pt x="152763" y="437862"/>
                    <a:pt x="152775" y="437850"/>
                  </a:cubicBezTo>
                  <a:lnTo>
                    <a:pt x="154125" y="436500"/>
                  </a:lnTo>
                  <a:cubicBezTo>
                    <a:pt x="164737" y="425651"/>
                    <a:pt x="167678" y="409435"/>
                    <a:pt x="161550" y="395550"/>
                  </a:cubicBezTo>
                  <a:cubicBezTo>
                    <a:pt x="155721" y="381949"/>
                    <a:pt x="142372" y="373109"/>
                    <a:pt x="127575" y="373050"/>
                  </a:cubicBezTo>
                  <a:lnTo>
                    <a:pt x="123750" y="373050"/>
                  </a:lnTo>
                  <a:cubicBezTo>
                    <a:pt x="98897" y="373050"/>
                    <a:pt x="78750" y="352903"/>
                    <a:pt x="78750" y="328050"/>
                  </a:cubicBezTo>
                  <a:cubicBezTo>
                    <a:pt x="78750" y="303197"/>
                    <a:pt x="98897" y="283050"/>
                    <a:pt x="123750" y="283050"/>
                  </a:cubicBezTo>
                  <a:lnTo>
                    <a:pt x="125775" y="283050"/>
                  </a:lnTo>
                  <a:cubicBezTo>
                    <a:pt x="141015" y="282694"/>
                    <a:pt x="154488" y="273057"/>
                    <a:pt x="159750" y="258750"/>
                  </a:cubicBezTo>
                  <a:cubicBezTo>
                    <a:pt x="165878" y="244865"/>
                    <a:pt x="162937" y="228649"/>
                    <a:pt x="152325" y="217800"/>
                  </a:cubicBezTo>
                  <a:lnTo>
                    <a:pt x="150975" y="216450"/>
                  </a:lnTo>
                  <a:cubicBezTo>
                    <a:pt x="133392" y="198886"/>
                    <a:pt x="133376" y="170394"/>
                    <a:pt x="150940" y="152810"/>
                  </a:cubicBezTo>
                  <a:cubicBezTo>
                    <a:pt x="150951" y="152799"/>
                    <a:pt x="150963" y="152787"/>
                    <a:pt x="150975" y="152775"/>
                  </a:cubicBezTo>
                  <a:cubicBezTo>
                    <a:pt x="168539" y="135192"/>
                    <a:pt x="197031" y="135176"/>
                    <a:pt x="214615" y="152740"/>
                  </a:cubicBezTo>
                  <a:cubicBezTo>
                    <a:pt x="214626" y="152751"/>
                    <a:pt x="214638" y="152763"/>
                    <a:pt x="214650" y="152775"/>
                  </a:cubicBezTo>
                  <a:lnTo>
                    <a:pt x="216000" y="154125"/>
                  </a:lnTo>
                  <a:cubicBezTo>
                    <a:pt x="226849" y="164737"/>
                    <a:pt x="243065" y="167678"/>
                    <a:pt x="256950" y="161550"/>
                  </a:cubicBezTo>
                  <a:lnTo>
                    <a:pt x="258750" y="161550"/>
                  </a:lnTo>
                  <a:cubicBezTo>
                    <a:pt x="272351" y="155721"/>
                    <a:pt x="281191" y="142372"/>
                    <a:pt x="281250" y="127575"/>
                  </a:cubicBezTo>
                  <a:lnTo>
                    <a:pt x="281250" y="123750"/>
                  </a:lnTo>
                  <a:cubicBezTo>
                    <a:pt x="281250" y="98897"/>
                    <a:pt x="301397" y="78750"/>
                    <a:pt x="326250" y="78750"/>
                  </a:cubicBezTo>
                  <a:cubicBezTo>
                    <a:pt x="351103" y="78750"/>
                    <a:pt x="371250" y="98897"/>
                    <a:pt x="371250" y="123750"/>
                  </a:cubicBezTo>
                  <a:lnTo>
                    <a:pt x="371250" y="125775"/>
                  </a:lnTo>
                  <a:cubicBezTo>
                    <a:pt x="371309" y="140572"/>
                    <a:pt x="380149" y="153921"/>
                    <a:pt x="393750" y="159750"/>
                  </a:cubicBezTo>
                  <a:cubicBezTo>
                    <a:pt x="407635" y="165878"/>
                    <a:pt x="423851" y="162937"/>
                    <a:pt x="434700" y="152325"/>
                  </a:cubicBezTo>
                  <a:lnTo>
                    <a:pt x="436050" y="150975"/>
                  </a:lnTo>
                  <a:cubicBezTo>
                    <a:pt x="453614" y="133392"/>
                    <a:pt x="482106" y="133376"/>
                    <a:pt x="499690" y="150940"/>
                  </a:cubicBezTo>
                  <a:cubicBezTo>
                    <a:pt x="499701" y="150951"/>
                    <a:pt x="499713" y="150963"/>
                    <a:pt x="499725" y="150975"/>
                  </a:cubicBezTo>
                  <a:cubicBezTo>
                    <a:pt x="517308" y="168539"/>
                    <a:pt x="517324" y="197031"/>
                    <a:pt x="499760" y="214615"/>
                  </a:cubicBezTo>
                  <a:cubicBezTo>
                    <a:pt x="499749" y="214626"/>
                    <a:pt x="499737" y="214638"/>
                    <a:pt x="499725" y="214650"/>
                  </a:cubicBezTo>
                  <a:lnTo>
                    <a:pt x="498375" y="216000"/>
                  </a:lnTo>
                  <a:cubicBezTo>
                    <a:pt x="487763" y="226849"/>
                    <a:pt x="484822" y="243065"/>
                    <a:pt x="490950" y="256950"/>
                  </a:cubicBezTo>
                  <a:lnTo>
                    <a:pt x="490950" y="258750"/>
                  </a:lnTo>
                  <a:cubicBezTo>
                    <a:pt x="496779" y="272351"/>
                    <a:pt x="510128" y="281191"/>
                    <a:pt x="524925" y="281250"/>
                  </a:cubicBezTo>
                  <a:lnTo>
                    <a:pt x="528750" y="281250"/>
                  </a:lnTo>
                  <a:cubicBezTo>
                    <a:pt x="553603" y="281250"/>
                    <a:pt x="573750" y="301397"/>
                    <a:pt x="573750" y="326250"/>
                  </a:cubicBezTo>
                  <a:cubicBezTo>
                    <a:pt x="573750" y="351103"/>
                    <a:pt x="553603" y="371250"/>
                    <a:pt x="528750" y="371250"/>
                  </a:cubicBezTo>
                  <a:lnTo>
                    <a:pt x="526725" y="371250"/>
                  </a:lnTo>
                  <a:cubicBezTo>
                    <a:pt x="511928" y="371309"/>
                    <a:pt x="498579" y="380149"/>
                    <a:pt x="492750" y="393750"/>
                  </a:cubicBezTo>
                  <a:close/>
                </a:path>
              </a:pathLst>
            </a:custGeom>
            <a:noFill/>
            <a:ln w="19050" cap="flat">
              <a:solidFill>
                <a:srgbClr val="EF1722"/>
              </a:solidFill>
              <a:prstDash val="solid"/>
              <a:miter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/>
          <p:nvPr/>
        </p:nvSpPr>
        <p:spPr>
          <a:xfrm>
            <a:off x="2135188" y="2843848"/>
            <a:ext cx="8362950" cy="11699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r>
              <a:rPr lang="en-US" altLang="en-GB" sz="3600" dirty="0">
                <a:solidFill>
                  <a:schemeClr val="tx2"/>
                </a:solidFill>
                <a:latin typeface="Arial Black" panose="020B0A04020102020204" charset="0"/>
              </a:rPr>
              <a:t>6. Live demo</a:t>
            </a:r>
            <a:endParaRPr lang="en-US" altLang="en-GB" dirty="0">
              <a:solidFill>
                <a:schemeClr val="tx2"/>
              </a:solidFill>
              <a:latin typeface="Arial Black" panose="020B0A04020102020204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135188" y="4013835"/>
            <a:ext cx="8137525" cy="71438"/>
          </a:xfrm>
          <a:prstGeom prst="rect">
            <a:avLst/>
          </a:prstGeom>
          <a:solidFill>
            <a:srgbClr val="FA2626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03705" y="189230"/>
            <a:ext cx="8782050" cy="1351915"/>
            <a:chOff x="2683" y="298"/>
            <a:chExt cx="13830" cy="2129"/>
          </a:xfrm>
        </p:grpSpPr>
        <p:pic>
          <p:nvPicPr>
            <p:cNvPr id="10" name="Picture 15" descr="testata_presentazio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83" y="298"/>
              <a:ext cx="1383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Rectangles 10"/>
            <p:cNvSpPr/>
            <p:nvPr/>
          </p:nvSpPr>
          <p:spPr>
            <a:xfrm>
              <a:off x="9328" y="1213"/>
              <a:ext cx="6782" cy="1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41" name="缺角矩形 1040"/>
          <p:cNvSpPr/>
          <p:nvPr/>
        </p:nvSpPr>
        <p:spPr>
          <a:xfrm>
            <a:off x="5641340" y="2416175"/>
            <a:ext cx="1012825" cy="1012825"/>
          </a:xfrm>
          <a:prstGeom prst="plaque">
            <a:avLst>
              <a:gd name="adj" fmla="val 50000"/>
            </a:avLst>
          </a:prstGeom>
          <a:solidFill>
            <a:srgbClr val="FA262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703705" y="189230"/>
            <a:ext cx="8782050" cy="1351915"/>
            <a:chOff x="2683" y="298"/>
            <a:chExt cx="13830" cy="2129"/>
          </a:xfrm>
        </p:grpSpPr>
        <p:pic>
          <p:nvPicPr>
            <p:cNvPr id="15361" name="Picture 15" descr="testata_presentazio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83" y="298"/>
              <a:ext cx="1383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Rectangles 4"/>
            <p:cNvSpPr/>
            <p:nvPr/>
          </p:nvSpPr>
          <p:spPr>
            <a:xfrm>
              <a:off x="9328" y="1213"/>
              <a:ext cx="6782" cy="1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858770" y="915035"/>
            <a:ext cx="396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Arial Black" panose="020B0A04020102020204" charset="0"/>
                <a:ea typeface="Calibri" panose="020F0502020204030204" charset="0"/>
                <a:cs typeface="Arial Black" panose="020B0A04020102020204" charset="0"/>
              </a:rPr>
              <a:t>CONTENTS</a:t>
            </a:r>
            <a:endParaRPr lang="en-US" altLang="zh-CN" sz="2400" dirty="0">
              <a:solidFill>
                <a:schemeClr val="tx2"/>
              </a:solidFill>
              <a:latin typeface="Arial Black" panose="020B0A04020102020204" charset="0"/>
              <a:ea typeface="Calibri" panose="020F0502020204030204" charset="0"/>
              <a:cs typeface="Arial Black" panose="020B0A0402010202020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08283" y="2157472"/>
            <a:ext cx="643774" cy="643774"/>
          </a:xfrm>
          <a:prstGeom prst="ellipse">
            <a:avLst/>
          </a:prstGeom>
          <a:solidFill>
            <a:srgbClr val="FA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72779" y="215013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ym typeface="+mn-ea"/>
              </a:rPr>
              <a:t>Project description</a:t>
            </a:r>
            <a:endParaRPr lang="en-US" altLang="en-US" sz="2400" b="1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95346" y="2157472"/>
            <a:ext cx="643774" cy="643774"/>
          </a:xfrm>
          <a:prstGeom prst="ellipse">
            <a:avLst/>
          </a:prstGeom>
          <a:solidFill>
            <a:srgbClr val="FA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9955" y="2150110"/>
            <a:ext cx="468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 b="1">
                <a:sym typeface="+mn-ea"/>
              </a:rPr>
              <a:t>Methodology and technology</a:t>
            </a:r>
            <a:endParaRPr lang="en-US" altLang="en-US" sz="2400" b="1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08283" y="3400210"/>
            <a:ext cx="643774" cy="643774"/>
          </a:xfrm>
          <a:prstGeom prst="ellipse">
            <a:avLst/>
          </a:prstGeom>
          <a:solidFill>
            <a:srgbClr val="FA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72779" y="3400493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ym typeface="+mn-ea"/>
              </a:rPr>
              <a:t>Technical implementation</a:t>
            </a:r>
            <a:endParaRPr lang="en-US" altLang="en-US" sz="2400" b="1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495346" y="3400210"/>
            <a:ext cx="643774" cy="643774"/>
          </a:xfrm>
          <a:prstGeom prst="ellipse">
            <a:avLst/>
          </a:prstGeom>
          <a:solidFill>
            <a:srgbClr val="FA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59955" y="3392805"/>
            <a:ext cx="4529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ym typeface="+mn-ea"/>
              </a:rPr>
              <a:t>Achieved results</a:t>
            </a:r>
            <a:endParaRPr lang="en-US" altLang="zh-CN" sz="2400" b="1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" name="椭圆 25"/>
          <p:cNvSpPr/>
          <p:nvPr/>
        </p:nvSpPr>
        <p:spPr>
          <a:xfrm>
            <a:off x="1908283" y="4683545"/>
            <a:ext cx="643774" cy="643774"/>
          </a:xfrm>
          <a:prstGeom prst="ellipse">
            <a:avLst/>
          </a:prstGeom>
          <a:solidFill>
            <a:srgbClr val="FA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05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4" name="文本框 26"/>
          <p:cNvSpPr txBox="1"/>
          <p:nvPr/>
        </p:nvSpPr>
        <p:spPr>
          <a:xfrm>
            <a:off x="2672715" y="4683760"/>
            <a:ext cx="3528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ym typeface="+mn-ea"/>
              </a:rPr>
              <a:t>Possible future improvements</a:t>
            </a:r>
            <a:endParaRPr lang="en-US" altLang="en-US" sz="2400" b="1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8" name="椭圆 25"/>
          <p:cNvSpPr/>
          <p:nvPr/>
        </p:nvSpPr>
        <p:spPr>
          <a:xfrm>
            <a:off x="6495523" y="4576865"/>
            <a:ext cx="643774" cy="643774"/>
          </a:xfrm>
          <a:prstGeom prst="ellipse">
            <a:avLst/>
          </a:prstGeom>
          <a:solidFill>
            <a:srgbClr val="FA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Calibri" panose="020F0502020204030204" charset="0"/>
              </a:rPr>
              <a:t>06</a:t>
            </a:r>
            <a:endParaRPr lang="zh-CN" altLang="en-US" sz="12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7259955" y="4577080"/>
            <a:ext cx="3528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ym typeface="+mn-ea"/>
              </a:rPr>
              <a:t>Live demo</a:t>
            </a:r>
            <a:endParaRPr lang="en-US" altLang="en-US" sz="2400" b="1" dirty="0" smtClean="0"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270"/>
          </a:xfrm>
        </p:spPr>
        <p:txBody>
          <a:bodyPr/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1. Project description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68205" y="3975735"/>
            <a:ext cx="755015" cy="573405"/>
            <a:chOff x="954750" y="1055250"/>
            <a:chExt cx="562500" cy="427500"/>
          </a:xfrm>
        </p:grpSpPr>
        <p:sp>
          <p:nvSpPr>
            <p:cNvPr id="151" name="任意多边形: 形状 84"/>
            <p:cNvSpPr/>
            <p:nvPr/>
          </p:nvSpPr>
          <p:spPr>
            <a:xfrm>
              <a:off x="954750" y="1190250"/>
              <a:ext cx="562500" cy="157500"/>
            </a:xfrm>
            <a:custGeom>
              <a:avLst/>
              <a:gdLst>
                <a:gd name="connsiteX0" fmla="*/ 78750 w 562500"/>
                <a:gd name="connsiteY0" fmla="*/ 78750 h 157500"/>
                <a:gd name="connsiteX1" fmla="*/ 483750 w 56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00" h="157500">
                  <a:moveTo>
                    <a:pt x="78750" y="78750"/>
                  </a:moveTo>
                  <a:lnTo>
                    <a:pt x="483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2" name="任意多边形: 形状 85"/>
            <p:cNvSpPr/>
            <p:nvPr/>
          </p:nvSpPr>
          <p:spPr>
            <a:xfrm>
              <a:off x="954750" y="1055250"/>
              <a:ext cx="562500" cy="157500"/>
            </a:xfrm>
            <a:custGeom>
              <a:avLst/>
              <a:gdLst>
                <a:gd name="connsiteX0" fmla="*/ 78750 w 562500"/>
                <a:gd name="connsiteY0" fmla="*/ 78750 h 157500"/>
                <a:gd name="connsiteX1" fmla="*/ 483750 w 56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00" h="157500">
                  <a:moveTo>
                    <a:pt x="78750" y="78750"/>
                  </a:moveTo>
                  <a:lnTo>
                    <a:pt x="483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3" name="任意多边形: 形状 86"/>
            <p:cNvSpPr/>
            <p:nvPr/>
          </p:nvSpPr>
          <p:spPr>
            <a:xfrm>
              <a:off x="954750" y="1325250"/>
              <a:ext cx="562500" cy="157500"/>
            </a:xfrm>
            <a:custGeom>
              <a:avLst/>
              <a:gdLst>
                <a:gd name="connsiteX0" fmla="*/ 78750 w 562500"/>
                <a:gd name="connsiteY0" fmla="*/ 78750 h 157500"/>
                <a:gd name="connsiteX1" fmla="*/ 483750 w 56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00" h="157500">
                  <a:moveTo>
                    <a:pt x="78750" y="78750"/>
                  </a:moveTo>
                  <a:lnTo>
                    <a:pt x="483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33633" y="3794125"/>
            <a:ext cx="875665" cy="875665"/>
            <a:chOff x="4817" y="6587"/>
            <a:chExt cx="1027" cy="1027"/>
          </a:xfrm>
        </p:grpSpPr>
        <p:sp>
          <p:nvSpPr>
            <p:cNvPr id="5" name="任意多边形: 形状 187"/>
            <p:cNvSpPr/>
            <p:nvPr/>
          </p:nvSpPr>
          <p:spPr>
            <a:xfrm>
              <a:off x="4923" y="6693"/>
              <a:ext cx="815" cy="815"/>
            </a:xfrm>
            <a:custGeom>
              <a:avLst/>
              <a:gdLst>
                <a:gd name="connsiteX0" fmla="*/ 393750 w 517500"/>
                <a:gd name="connsiteY0" fmla="*/ 78750 h 517500"/>
                <a:gd name="connsiteX1" fmla="*/ 438750 w 517500"/>
                <a:gd name="connsiteY1" fmla="*/ 123750 h 517500"/>
                <a:gd name="connsiteX2" fmla="*/ 438750 w 517500"/>
                <a:gd name="connsiteY2" fmla="*/ 393750 h 517500"/>
                <a:gd name="connsiteX3" fmla="*/ 393750 w 517500"/>
                <a:gd name="connsiteY3" fmla="*/ 438750 h 517500"/>
                <a:gd name="connsiteX4" fmla="*/ 123750 w 517500"/>
                <a:gd name="connsiteY4" fmla="*/ 438750 h 517500"/>
                <a:gd name="connsiteX5" fmla="*/ 78750 w 517500"/>
                <a:gd name="connsiteY5" fmla="*/ 393750 h 517500"/>
                <a:gd name="connsiteX6" fmla="*/ 78750 w 517500"/>
                <a:gd name="connsiteY6" fmla="*/ 123750 h 517500"/>
                <a:gd name="connsiteX7" fmla="*/ 123750 w 517500"/>
                <a:gd name="connsiteY7" fmla="*/ 78750 h 5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500" h="517500">
                  <a:moveTo>
                    <a:pt x="393750" y="78750"/>
                  </a:moveTo>
                  <a:cubicBezTo>
                    <a:pt x="418603" y="78750"/>
                    <a:pt x="438750" y="98897"/>
                    <a:pt x="438750" y="123750"/>
                  </a:cubicBezTo>
                  <a:lnTo>
                    <a:pt x="438750" y="393750"/>
                  </a:lnTo>
                  <a:cubicBezTo>
                    <a:pt x="438750" y="418603"/>
                    <a:pt x="418603" y="438750"/>
                    <a:pt x="393750" y="438750"/>
                  </a:cubicBezTo>
                  <a:lnTo>
                    <a:pt x="123750" y="438750"/>
                  </a:lnTo>
                  <a:cubicBezTo>
                    <a:pt x="98897" y="438750"/>
                    <a:pt x="78750" y="418603"/>
                    <a:pt x="78750" y="393750"/>
                  </a:cubicBezTo>
                  <a:lnTo>
                    <a:pt x="78750" y="123750"/>
                  </a:lnTo>
                  <a:cubicBezTo>
                    <a:pt x="78750" y="98897"/>
                    <a:pt x="98897" y="78750"/>
                    <a:pt x="123750" y="78750"/>
                  </a:cubicBezTo>
                  <a:close/>
                </a:path>
              </a:pathLst>
            </a:custGeom>
            <a:noFill/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1" name="任意多边形: 形状 188"/>
            <p:cNvSpPr/>
            <p:nvPr/>
          </p:nvSpPr>
          <p:spPr>
            <a:xfrm>
              <a:off x="5100" y="6870"/>
              <a:ext cx="461" cy="461"/>
            </a:xfrm>
            <a:custGeom>
              <a:avLst/>
              <a:gdLst>
                <a:gd name="connsiteX0" fmla="*/ 78750 w 292500"/>
                <a:gd name="connsiteY0" fmla="*/ 78750 h 292500"/>
                <a:gd name="connsiteX1" fmla="*/ 213750 w 292500"/>
                <a:gd name="connsiteY1" fmla="*/ 78750 h 292500"/>
                <a:gd name="connsiteX2" fmla="*/ 213750 w 292500"/>
                <a:gd name="connsiteY2" fmla="*/ 213750 h 292500"/>
                <a:gd name="connsiteX3" fmla="*/ 78750 w 292500"/>
                <a:gd name="connsiteY3" fmla="*/ 2137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00" h="292500">
                  <a:moveTo>
                    <a:pt x="78750" y="78750"/>
                  </a:moveTo>
                  <a:lnTo>
                    <a:pt x="213750" y="78750"/>
                  </a:lnTo>
                  <a:lnTo>
                    <a:pt x="213750" y="213750"/>
                  </a:lnTo>
                  <a:lnTo>
                    <a:pt x="78750" y="213750"/>
                  </a:lnTo>
                  <a:close/>
                </a:path>
              </a:pathLst>
            </a:custGeom>
            <a:noFill/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2" name="任意多边形: 形状 189"/>
            <p:cNvSpPr/>
            <p:nvPr/>
          </p:nvSpPr>
          <p:spPr>
            <a:xfrm>
              <a:off x="5100" y="6587"/>
              <a:ext cx="248" cy="354"/>
            </a:xfrm>
            <a:custGeom>
              <a:avLst/>
              <a:gdLst>
                <a:gd name="connsiteX0" fmla="*/ 78750 w 157500"/>
                <a:gd name="connsiteY0" fmla="*/ 78750 h 225000"/>
                <a:gd name="connsiteX1" fmla="*/ 78750 w 157500"/>
                <a:gd name="connsiteY1" fmla="*/ 14625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500" h="225000">
                  <a:moveTo>
                    <a:pt x="78750" y="78750"/>
                  </a:moveTo>
                  <a:lnTo>
                    <a:pt x="78750" y="1462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3" name="任意多边形: 形状 190"/>
            <p:cNvSpPr/>
            <p:nvPr/>
          </p:nvSpPr>
          <p:spPr>
            <a:xfrm>
              <a:off x="5313" y="6587"/>
              <a:ext cx="248" cy="354"/>
            </a:xfrm>
            <a:custGeom>
              <a:avLst/>
              <a:gdLst>
                <a:gd name="connsiteX0" fmla="*/ 78750 w 157500"/>
                <a:gd name="connsiteY0" fmla="*/ 78750 h 225000"/>
                <a:gd name="connsiteX1" fmla="*/ 78750 w 157500"/>
                <a:gd name="connsiteY1" fmla="*/ 14625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500" h="225000">
                  <a:moveTo>
                    <a:pt x="78750" y="78750"/>
                  </a:moveTo>
                  <a:lnTo>
                    <a:pt x="78750" y="1462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4" name="任意多边形: 形状 191"/>
            <p:cNvSpPr/>
            <p:nvPr/>
          </p:nvSpPr>
          <p:spPr>
            <a:xfrm>
              <a:off x="5100" y="7260"/>
              <a:ext cx="248" cy="354"/>
            </a:xfrm>
            <a:custGeom>
              <a:avLst/>
              <a:gdLst>
                <a:gd name="connsiteX0" fmla="*/ 78750 w 157500"/>
                <a:gd name="connsiteY0" fmla="*/ 78750 h 225000"/>
                <a:gd name="connsiteX1" fmla="*/ 78750 w 157500"/>
                <a:gd name="connsiteY1" fmla="*/ 14625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500" h="225000">
                  <a:moveTo>
                    <a:pt x="78750" y="78750"/>
                  </a:moveTo>
                  <a:lnTo>
                    <a:pt x="78750" y="1462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5" name="任意多边形: 形状 192"/>
            <p:cNvSpPr/>
            <p:nvPr/>
          </p:nvSpPr>
          <p:spPr>
            <a:xfrm>
              <a:off x="5313" y="7260"/>
              <a:ext cx="248" cy="354"/>
            </a:xfrm>
            <a:custGeom>
              <a:avLst/>
              <a:gdLst>
                <a:gd name="connsiteX0" fmla="*/ 78750 w 157500"/>
                <a:gd name="connsiteY0" fmla="*/ 78750 h 225000"/>
                <a:gd name="connsiteX1" fmla="*/ 78750 w 157500"/>
                <a:gd name="connsiteY1" fmla="*/ 14625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500" h="225000">
                  <a:moveTo>
                    <a:pt x="78750" y="78750"/>
                  </a:moveTo>
                  <a:lnTo>
                    <a:pt x="78750" y="1462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6" name="任意多边形: 形状 193"/>
            <p:cNvSpPr/>
            <p:nvPr/>
          </p:nvSpPr>
          <p:spPr>
            <a:xfrm>
              <a:off x="5490" y="6870"/>
              <a:ext cx="354" cy="248"/>
            </a:xfrm>
            <a:custGeom>
              <a:avLst/>
              <a:gdLst>
                <a:gd name="connsiteX0" fmla="*/ 78750 w 225000"/>
                <a:gd name="connsiteY0" fmla="*/ 78750 h 157500"/>
                <a:gd name="connsiteX1" fmla="*/ 146250 w 2250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000" h="157500">
                  <a:moveTo>
                    <a:pt x="78750" y="78750"/>
                  </a:moveTo>
                  <a:lnTo>
                    <a:pt x="146250" y="787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7" name="任意多边形: 形状 194"/>
            <p:cNvSpPr/>
            <p:nvPr/>
          </p:nvSpPr>
          <p:spPr>
            <a:xfrm>
              <a:off x="5490" y="7048"/>
              <a:ext cx="354" cy="248"/>
            </a:xfrm>
            <a:custGeom>
              <a:avLst/>
              <a:gdLst>
                <a:gd name="connsiteX0" fmla="*/ 78750 w 225000"/>
                <a:gd name="connsiteY0" fmla="*/ 78750 h 157500"/>
                <a:gd name="connsiteX1" fmla="*/ 146250 w 2250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000" h="157500">
                  <a:moveTo>
                    <a:pt x="78750" y="78750"/>
                  </a:moveTo>
                  <a:lnTo>
                    <a:pt x="146250" y="787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任意多边形: 形状 195"/>
            <p:cNvSpPr/>
            <p:nvPr/>
          </p:nvSpPr>
          <p:spPr>
            <a:xfrm>
              <a:off x="4817" y="6870"/>
              <a:ext cx="354" cy="248"/>
            </a:xfrm>
            <a:custGeom>
              <a:avLst/>
              <a:gdLst>
                <a:gd name="connsiteX0" fmla="*/ 78750 w 225000"/>
                <a:gd name="connsiteY0" fmla="*/ 78750 h 157500"/>
                <a:gd name="connsiteX1" fmla="*/ 146250 w 2250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000" h="157500">
                  <a:moveTo>
                    <a:pt x="78750" y="78750"/>
                  </a:moveTo>
                  <a:lnTo>
                    <a:pt x="146250" y="787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9" name="任意多边形: 形状 196"/>
            <p:cNvSpPr/>
            <p:nvPr/>
          </p:nvSpPr>
          <p:spPr>
            <a:xfrm>
              <a:off x="4817" y="7048"/>
              <a:ext cx="354" cy="248"/>
            </a:xfrm>
            <a:custGeom>
              <a:avLst/>
              <a:gdLst>
                <a:gd name="connsiteX0" fmla="*/ 78750 w 225000"/>
                <a:gd name="connsiteY0" fmla="*/ 78750 h 157500"/>
                <a:gd name="connsiteX1" fmla="*/ 146250 w 2250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000" h="157500">
                  <a:moveTo>
                    <a:pt x="78750" y="78750"/>
                  </a:moveTo>
                  <a:lnTo>
                    <a:pt x="146250" y="78750"/>
                  </a:lnTo>
                </a:path>
              </a:pathLst>
            </a:custGeom>
            <a:ln w="34925" cap="rnd">
              <a:solidFill>
                <a:srgbClr val="FA2626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 rot="12660000">
            <a:off x="3668395" y="3471545"/>
            <a:ext cx="516890" cy="426720"/>
            <a:chOff x="10043" y="1662"/>
            <a:chExt cx="814" cy="672"/>
          </a:xfrm>
        </p:grpSpPr>
        <p:sp>
          <p:nvSpPr>
            <p:cNvPr id="162" name="任意多边形: 形状 260"/>
            <p:cNvSpPr/>
            <p:nvPr/>
          </p:nvSpPr>
          <p:spPr>
            <a:xfrm>
              <a:off x="10043" y="1875"/>
              <a:ext cx="815" cy="248"/>
            </a:xfrm>
            <a:custGeom>
              <a:avLst/>
              <a:gdLst>
                <a:gd name="connsiteX0" fmla="*/ 438750 w 517500"/>
                <a:gd name="connsiteY0" fmla="*/ 78750 h 157500"/>
                <a:gd name="connsiteX1" fmla="*/ 78750 w 517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500" h="157500">
                  <a:moveTo>
                    <a:pt x="438750" y="78750"/>
                  </a:moveTo>
                  <a:lnTo>
                    <a:pt x="78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任意多边形: 形状 261"/>
            <p:cNvSpPr/>
            <p:nvPr/>
          </p:nvSpPr>
          <p:spPr>
            <a:xfrm>
              <a:off x="10043" y="1662"/>
              <a:ext cx="461" cy="673"/>
            </a:xfrm>
            <a:custGeom>
              <a:avLst/>
              <a:gdLst>
                <a:gd name="connsiteX0" fmla="*/ 213750 w 292500"/>
                <a:gd name="connsiteY0" fmla="*/ 348750 h 427500"/>
                <a:gd name="connsiteX1" fmla="*/ 78750 w 292500"/>
                <a:gd name="connsiteY1" fmla="*/ 213750 h 427500"/>
                <a:gd name="connsiteX2" fmla="*/ 213750 w 292500"/>
                <a:gd name="connsiteY2" fmla="*/ 78750 h 4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427500">
                  <a:moveTo>
                    <a:pt x="213750" y="348750"/>
                  </a:moveTo>
                  <a:lnTo>
                    <a:pt x="78750" y="213750"/>
                  </a:lnTo>
                  <a:lnTo>
                    <a:pt x="213750" y="78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5" name="图形 196"/>
          <p:cNvSpPr/>
          <p:nvPr/>
        </p:nvSpPr>
        <p:spPr>
          <a:xfrm>
            <a:off x="7346633" y="2863215"/>
            <a:ext cx="755015" cy="755015"/>
          </a:xfrm>
          <a:custGeom>
            <a:avLst/>
            <a:gdLst>
              <a:gd name="connsiteX0" fmla="*/ 483750 w 562500"/>
              <a:gd name="connsiteY0" fmla="*/ 348750 h 562500"/>
              <a:gd name="connsiteX1" fmla="*/ 438750 w 562500"/>
              <a:gd name="connsiteY1" fmla="*/ 393750 h 562500"/>
              <a:gd name="connsiteX2" fmla="*/ 168750 w 562500"/>
              <a:gd name="connsiteY2" fmla="*/ 393750 h 562500"/>
              <a:gd name="connsiteX3" fmla="*/ 78750 w 562500"/>
              <a:gd name="connsiteY3" fmla="*/ 483750 h 562500"/>
              <a:gd name="connsiteX4" fmla="*/ 78750 w 562500"/>
              <a:gd name="connsiteY4" fmla="*/ 123750 h 562500"/>
              <a:gd name="connsiteX5" fmla="*/ 123750 w 562500"/>
              <a:gd name="connsiteY5" fmla="*/ 78750 h 562500"/>
              <a:gd name="connsiteX6" fmla="*/ 438750 w 562500"/>
              <a:gd name="connsiteY6" fmla="*/ 78750 h 562500"/>
              <a:gd name="connsiteX7" fmla="*/ 483750 w 562500"/>
              <a:gd name="connsiteY7" fmla="*/ 123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83750" y="348750"/>
                </a:moveTo>
                <a:cubicBezTo>
                  <a:pt x="483750" y="373603"/>
                  <a:pt x="463603" y="393750"/>
                  <a:pt x="438750" y="393750"/>
                </a:cubicBezTo>
                <a:lnTo>
                  <a:pt x="168750" y="393750"/>
                </a:lnTo>
                <a:lnTo>
                  <a:pt x="78750" y="483750"/>
                </a:ln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438750" y="78750"/>
                </a:lnTo>
                <a:cubicBezTo>
                  <a:pt x="463603" y="78750"/>
                  <a:pt x="483750" y="98897"/>
                  <a:pt x="483750" y="123750"/>
                </a:cubicBezTo>
                <a:close/>
              </a:path>
            </a:pathLst>
          </a:custGeom>
          <a:noFill/>
          <a:ln w="349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8" name="图形 237"/>
          <p:cNvSpPr/>
          <p:nvPr/>
        </p:nvSpPr>
        <p:spPr>
          <a:xfrm>
            <a:off x="2522220" y="4428490"/>
            <a:ext cx="815975" cy="755650"/>
          </a:xfrm>
          <a:custGeom>
            <a:avLst/>
            <a:gdLst>
              <a:gd name="connsiteX0" fmla="*/ 528750 w 607500"/>
              <a:gd name="connsiteY0" fmla="*/ 438750 h 562500"/>
              <a:gd name="connsiteX1" fmla="*/ 483750 w 607500"/>
              <a:gd name="connsiteY1" fmla="*/ 483750 h 562500"/>
              <a:gd name="connsiteX2" fmla="*/ 123750 w 607500"/>
              <a:gd name="connsiteY2" fmla="*/ 483750 h 562500"/>
              <a:gd name="connsiteX3" fmla="*/ 78750 w 607500"/>
              <a:gd name="connsiteY3" fmla="*/ 438750 h 562500"/>
              <a:gd name="connsiteX4" fmla="*/ 78750 w 607500"/>
              <a:gd name="connsiteY4" fmla="*/ 123750 h 562500"/>
              <a:gd name="connsiteX5" fmla="*/ 123750 w 607500"/>
              <a:gd name="connsiteY5" fmla="*/ 78750 h 562500"/>
              <a:gd name="connsiteX6" fmla="*/ 236250 w 607500"/>
              <a:gd name="connsiteY6" fmla="*/ 78750 h 562500"/>
              <a:gd name="connsiteX7" fmla="*/ 281250 w 607500"/>
              <a:gd name="connsiteY7" fmla="*/ 146250 h 562500"/>
              <a:gd name="connsiteX8" fmla="*/ 483750 w 607500"/>
              <a:gd name="connsiteY8" fmla="*/ 146250 h 562500"/>
              <a:gd name="connsiteX9" fmla="*/ 528750 w 607500"/>
              <a:gd name="connsiteY9" fmla="*/ 1912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500" h="562500">
                <a:moveTo>
                  <a:pt x="528750" y="438750"/>
                </a:moveTo>
                <a:cubicBezTo>
                  <a:pt x="528750" y="463604"/>
                  <a:pt x="508604" y="483750"/>
                  <a:pt x="483750" y="483750"/>
                </a:cubicBezTo>
                <a:lnTo>
                  <a:pt x="123750" y="483750"/>
                </a:lnTo>
                <a:cubicBezTo>
                  <a:pt x="98897" y="483750"/>
                  <a:pt x="78750" y="463604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236250" y="78750"/>
                </a:lnTo>
                <a:lnTo>
                  <a:pt x="281250" y="146250"/>
                </a:lnTo>
                <a:lnTo>
                  <a:pt x="483750" y="146250"/>
                </a:lnTo>
                <a:cubicBezTo>
                  <a:pt x="508604" y="146250"/>
                  <a:pt x="528750" y="166397"/>
                  <a:pt x="528750" y="191250"/>
                </a:cubicBezTo>
                <a:close/>
              </a:path>
            </a:pathLst>
          </a:custGeom>
          <a:noFill/>
          <a:ln w="349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76780" y="5152390"/>
            <a:ext cx="1506855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 n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图形 237"/>
          <p:cNvSpPr/>
          <p:nvPr/>
        </p:nvSpPr>
        <p:spPr>
          <a:xfrm>
            <a:off x="2522220" y="3067050"/>
            <a:ext cx="815975" cy="755650"/>
          </a:xfrm>
          <a:custGeom>
            <a:avLst/>
            <a:gdLst>
              <a:gd name="connsiteX0" fmla="*/ 528750 w 607500"/>
              <a:gd name="connsiteY0" fmla="*/ 438750 h 562500"/>
              <a:gd name="connsiteX1" fmla="*/ 483750 w 607500"/>
              <a:gd name="connsiteY1" fmla="*/ 483750 h 562500"/>
              <a:gd name="connsiteX2" fmla="*/ 123750 w 607500"/>
              <a:gd name="connsiteY2" fmla="*/ 483750 h 562500"/>
              <a:gd name="connsiteX3" fmla="*/ 78750 w 607500"/>
              <a:gd name="connsiteY3" fmla="*/ 438750 h 562500"/>
              <a:gd name="connsiteX4" fmla="*/ 78750 w 607500"/>
              <a:gd name="connsiteY4" fmla="*/ 123750 h 562500"/>
              <a:gd name="connsiteX5" fmla="*/ 123750 w 607500"/>
              <a:gd name="connsiteY5" fmla="*/ 78750 h 562500"/>
              <a:gd name="connsiteX6" fmla="*/ 236250 w 607500"/>
              <a:gd name="connsiteY6" fmla="*/ 78750 h 562500"/>
              <a:gd name="connsiteX7" fmla="*/ 281250 w 607500"/>
              <a:gd name="connsiteY7" fmla="*/ 146250 h 562500"/>
              <a:gd name="connsiteX8" fmla="*/ 483750 w 607500"/>
              <a:gd name="connsiteY8" fmla="*/ 146250 h 562500"/>
              <a:gd name="connsiteX9" fmla="*/ 528750 w 607500"/>
              <a:gd name="connsiteY9" fmla="*/ 1912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500" h="562500">
                <a:moveTo>
                  <a:pt x="528750" y="438750"/>
                </a:moveTo>
                <a:cubicBezTo>
                  <a:pt x="528750" y="463604"/>
                  <a:pt x="508604" y="483750"/>
                  <a:pt x="483750" y="483750"/>
                </a:cubicBezTo>
                <a:lnTo>
                  <a:pt x="123750" y="483750"/>
                </a:lnTo>
                <a:cubicBezTo>
                  <a:pt x="98897" y="483750"/>
                  <a:pt x="78750" y="463604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236250" y="78750"/>
                </a:lnTo>
                <a:lnTo>
                  <a:pt x="281250" y="146250"/>
                </a:lnTo>
                <a:lnTo>
                  <a:pt x="483750" y="146250"/>
                </a:lnTo>
                <a:cubicBezTo>
                  <a:pt x="508604" y="146250"/>
                  <a:pt x="528750" y="166397"/>
                  <a:pt x="528750" y="191250"/>
                </a:cubicBezTo>
                <a:close/>
              </a:path>
            </a:pathLst>
          </a:custGeom>
          <a:noFill/>
          <a:ln w="349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23"/>
          <p:cNvSpPr txBox="1"/>
          <p:nvPr/>
        </p:nvSpPr>
        <p:spPr>
          <a:xfrm>
            <a:off x="2292985" y="3790950"/>
            <a:ext cx="1274445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 1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文本框 23"/>
          <p:cNvSpPr txBox="1"/>
          <p:nvPr/>
        </p:nvSpPr>
        <p:spPr>
          <a:xfrm>
            <a:off x="4754245" y="4672965"/>
            <a:ext cx="123444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rgbClr val="EF172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LLM</a:t>
            </a:r>
            <a:endParaRPr lang="en-US" altLang="zh-CN" sz="1600" dirty="0">
              <a:solidFill>
                <a:srgbClr val="EF172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 rot="10800000">
            <a:off x="8580755" y="4122420"/>
            <a:ext cx="516890" cy="426720"/>
            <a:chOff x="10043" y="1662"/>
            <a:chExt cx="814" cy="672"/>
          </a:xfrm>
        </p:grpSpPr>
        <p:sp>
          <p:nvSpPr>
            <p:cNvPr id="12" name="任意多边形: 形状 260"/>
            <p:cNvSpPr/>
            <p:nvPr/>
          </p:nvSpPr>
          <p:spPr>
            <a:xfrm>
              <a:off x="10043" y="1875"/>
              <a:ext cx="815" cy="248"/>
            </a:xfrm>
            <a:custGeom>
              <a:avLst/>
              <a:gdLst>
                <a:gd name="connsiteX0" fmla="*/ 438750 w 517500"/>
                <a:gd name="connsiteY0" fmla="*/ 78750 h 157500"/>
                <a:gd name="connsiteX1" fmla="*/ 78750 w 517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500" h="157500">
                  <a:moveTo>
                    <a:pt x="438750" y="78750"/>
                  </a:moveTo>
                  <a:lnTo>
                    <a:pt x="78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261"/>
            <p:cNvSpPr/>
            <p:nvPr/>
          </p:nvSpPr>
          <p:spPr>
            <a:xfrm>
              <a:off x="10043" y="1662"/>
              <a:ext cx="461" cy="673"/>
            </a:xfrm>
            <a:custGeom>
              <a:avLst/>
              <a:gdLst>
                <a:gd name="connsiteX0" fmla="*/ 213750 w 292500"/>
                <a:gd name="connsiteY0" fmla="*/ 348750 h 427500"/>
                <a:gd name="connsiteX1" fmla="*/ 78750 w 292500"/>
                <a:gd name="connsiteY1" fmla="*/ 213750 h 427500"/>
                <a:gd name="connsiteX2" fmla="*/ 213750 w 292500"/>
                <a:gd name="connsiteY2" fmla="*/ 78750 h 4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427500">
                  <a:moveTo>
                    <a:pt x="213750" y="348750"/>
                  </a:moveTo>
                  <a:lnTo>
                    <a:pt x="78750" y="213750"/>
                  </a:lnTo>
                  <a:lnTo>
                    <a:pt x="213750" y="78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9240000">
            <a:off x="3709035" y="4520565"/>
            <a:ext cx="516890" cy="426720"/>
            <a:chOff x="10043" y="1662"/>
            <a:chExt cx="814" cy="672"/>
          </a:xfrm>
        </p:grpSpPr>
        <p:sp>
          <p:nvSpPr>
            <p:cNvPr id="15" name="任意多边形: 形状 260"/>
            <p:cNvSpPr/>
            <p:nvPr/>
          </p:nvSpPr>
          <p:spPr>
            <a:xfrm>
              <a:off x="10043" y="1875"/>
              <a:ext cx="815" cy="248"/>
            </a:xfrm>
            <a:custGeom>
              <a:avLst/>
              <a:gdLst>
                <a:gd name="connsiteX0" fmla="*/ 438750 w 517500"/>
                <a:gd name="connsiteY0" fmla="*/ 78750 h 157500"/>
                <a:gd name="connsiteX1" fmla="*/ 78750 w 517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500" h="157500">
                  <a:moveTo>
                    <a:pt x="438750" y="78750"/>
                  </a:moveTo>
                  <a:lnTo>
                    <a:pt x="78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261"/>
            <p:cNvSpPr/>
            <p:nvPr/>
          </p:nvSpPr>
          <p:spPr>
            <a:xfrm>
              <a:off x="10043" y="1662"/>
              <a:ext cx="461" cy="673"/>
            </a:xfrm>
            <a:custGeom>
              <a:avLst/>
              <a:gdLst>
                <a:gd name="connsiteX0" fmla="*/ 213750 w 292500"/>
                <a:gd name="connsiteY0" fmla="*/ 348750 h 427500"/>
                <a:gd name="connsiteX1" fmla="*/ 78750 w 292500"/>
                <a:gd name="connsiteY1" fmla="*/ 213750 h 427500"/>
                <a:gd name="connsiteX2" fmla="*/ 213750 w 292500"/>
                <a:gd name="connsiteY2" fmla="*/ 78750 h 4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427500">
                  <a:moveTo>
                    <a:pt x="213750" y="348750"/>
                  </a:moveTo>
                  <a:lnTo>
                    <a:pt x="78750" y="213750"/>
                  </a:lnTo>
                  <a:lnTo>
                    <a:pt x="213750" y="78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23"/>
          <p:cNvSpPr txBox="1"/>
          <p:nvPr/>
        </p:nvSpPr>
        <p:spPr>
          <a:xfrm>
            <a:off x="4288155" y="2582545"/>
            <a:ext cx="2197735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 list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5115560" y="3089275"/>
            <a:ext cx="516890" cy="426720"/>
            <a:chOff x="10043" y="1662"/>
            <a:chExt cx="814" cy="672"/>
          </a:xfrm>
        </p:grpSpPr>
        <p:sp>
          <p:nvSpPr>
            <p:cNvPr id="19" name="任意多边形: 形状 260"/>
            <p:cNvSpPr/>
            <p:nvPr/>
          </p:nvSpPr>
          <p:spPr>
            <a:xfrm>
              <a:off x="10043" y="1875"/>
              <a:ext cx="815" cy="248"/>
            </a:xfrm>
            <a:custGeom>
              <a:avLst/>
              <a:gdLst>
                <a:gd name="connsiteX0" fmla="*/ 438750 w 517500"/>
                <a:gd name="connsiteY0" fmla="*/ 78750 h 157500"/>
                <a:gd name="connsiteX1" fmla="*/ 78750 w 517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500" h="157500">
                  <a:moveTo>
                    <a:pt x="438750" y="78750"/>
                  </a:moveTo>
                  <a:lnTo>
                    <a:pt x="78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任意多边形: 形状 261"/>
            <p:cNvSpPr/>
            <p:nvPr/>
          </p:nvSpPr>
          <p:spPr>
            <a:xfrm>
              <a:off x="10043" y="1662"/>
              <a:ext cx="461" cy="673"/>
            </a:xfrm>
            <a:custGeom>
              <a:avLst/>
              <a:gdLst>
                <a:gd name="connsiteX0" fmla="*/ 213750 w 292500"/>
                <a:gd name="connsiteY0" fmla="*/ 348750 h 427500"/>
                <a:gd name="connsiteX1" fmla="*/ 78750 w 292500"/>
                <a:gd name="connsiteY1" fmla="*/ 213750 h 427500"/>
                <a:gd name="connsiteX2" fmla="*/ 213750 w 292500"/>
                <a:gd name="connsiteY2" fmla="*/ 78750 h 4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427500">
                  <a:moveTo>
                    <a:pt x="213750" y="348750"/>
                  </a:moveTo>
                  <a:lnTo>
                    <a:pt x="78750" y="213750"/>
                  </a:lnTo>
                  <a:lnTo>
                    <a:pt x="213750" y="78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9000000">
            <a:off x="6158230" y="3488690"/>
            <a:ext cx="516890" cy="426720"/>
            <a:chOff x="10043" y="1662"/>
            <a:chExt cx="814" cy="672"/>
          </a:xfrm>
        </p:grpSpPr>
        <p:sp>
          <p:nvSpPr>
            <p:cNvPr id="22" name="任意多边形: 形状 260"/>
            <p:cNvSpPr/>
            <p:nvPr/>
          </p:nvSpPr>
          <p:spPr>
            <a:xfrm>
              <a:off x="10043" y="1875"/>
              <a:ext cx="815" cy="248"/>
            </a:xfrm>
            <a:custGeom>
              <a:avLst/>
              <a:gdLst>
                <a:gd name="connsiteX0" fmla="*/ 438750 w 517500"/>
                <a:gd name="connsiteY0" fmla="*/ 78750 h 157500"/>
                <a:gd name="connsiteX1" fmla="*/ 78750 w 517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500" h="157500">
                  <a:moveTo>
                    <a:pt x="438750" y="78750"/>
                  </a:moveTo>
                  <a:lnTo>
                    <a:pt x="78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任意多边形: 形状 261"/>
            <p:cNvSpPr/>
            <p:nvPr/>
          </p:nvSpPr>
          <p:spPr>
            <a:xfrm>
              <a:off x="10043" y="1662"/>
              <a:ext cx="461" cy="673"/>
            </a:xfrm>
            <a:custGeom>
              <a:avLst/>
              <a:gdLst>
                <a:gd name="connsiteX0" fmla="*/ 213750 w 292500"/>
                <a:gd name="connsiteY0" fmla="*/ 348750 h 427500"/>
                <a:gd name="connsiteX1" fmla="*/ 78750 w 292500"/>
                <a:gd name="connsiteY1" fmla="*/ 213750 h 427500"/>
                <a:gd name="connsiteX2" fmla="*/ 213750 w 292500"/>
                <a:gd name="connsiteY2" fmla="*/ 78750 h 4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427500">
                  <a:moveTo>
                    <a:pt x="213750" y="348750"/>
                  </a:moveTo>
                  <a:lnTo>
                    <a:pt x="78750" y="213750"/>
                  </a:lnTo>
                  <a:lnTo>
                    <a:pt x="213750" y="78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2600000">
            <a:off x="6130290" y="4521835"/>
            <a:ext cx="516890" cy="426720"/>
            <a:chOff x="10043" y="1662"/>
            <a:chExt cx="814" cy="672"/>
          </a:xfrm>
        </p:grpSpPr>
        <p:sp>
          <p:nvSpPr>
            <p:cNvPr id="26" name="任意多边形: 形状 260"/>
            <p:cNvSpPr/>
            <p:nvPr/>
          </p:nvSpPr>
          <p:spPr>
            <a:xfrm>
              <a:off x="10043" y="1875"/>
              <a:ext cx="815" cy="248"/>
            </a:xfrm>
            <a:custGeom>
              <a:avLst/>
              <a:gdLst>
                <a:gd name="connsiteX0" fmla="*/ 438750 w 517500"/>
                <a:gd name="connsiteY0" fmla="*/ 78750 h 157500"/>
                <a:gd name="connsiteX1" fmla="*/ 78750 w 517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500" h="157500">
                  <a:moveTo>
                    <a:pt x="438750" y="78750"/>
                  </a:moveTo>
                  <a:lnTo>
                    <a:pt x="78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任意多边形: 形状 261"/>
            <p:cNvSpPr/>
            <p:nvPr/>
          </p:nvSpPr>
          <p:spPr>
            <a:xfrm>
              <a:off x="10043" y="1662"/>
              <a:ext cx="461" cy="673"/>
            </a:xfrm>
            <a:custGeom>
              <a:avLst/>
              <a:gdLst>
                <a:gd name="connsiteX0" fmla="*/ 213750 w 292500"/>
                <a:gd name="connsiteY0" fmla="*/ 348750 h 427500"/>
                <a:gd name="connsiteX1" fmla="*/ 78750 w 292500"/>
                <a:gd name="connsiteY1" fmla="*/ 213750 h 427500"/>
                <a:gd name="connsiteX2" fmla="*/ 213750 w 292500"/>
                <a:gd name="connsiteY2" fmla="*/ 78750 h 4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427500">
                  <a:moveTo>
                    <a:pt x="213750" y="348750"/>
                  </a:moveTo>
                  <a:lnTo>
                    <a:pt x="78750" y="213750"/>
                  </a:lnTo>
                  <a:lnTo>
                    <a:pt x="213750" y="78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文本框 23"/>
          <p:cNvSpPr txBox="1"/>
          <p:nvPr/>
        </p:nvSpPr>
        <p:spPr>
          <a:xfrm>
            <a:off x="6904355" y="3543935"/>
            <a:ext cx="163957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Answer based on dataset 1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图形 196"/>
          <p:cNvSpPr/>
          <p:nvPr/>
        </p:nvSpPr>
        <p:spPr>
          <a:xfrm>
            <a:off x="7314883" y="4549140"/>
            <a:ext cx="755015" cy="755015"/>
          </a:xfrm>
          <a:custGeom>
            <a:avLst/>
            <a:gdLst>
              <a:gd name="connsiteX0" fmla="*/ 483750 w 562500"/>
              <a:gd name="connsiteY0" fmla="*/ 348750 h 562500"/>
              <a:gd name="connsiteX1" fmla="*/ 438750 w 562500"/>
              <a:gd name="connsiteY1" fmla="*/ 393750 h 562500"/>
              <a:gd name="connsiteX2" fmla="*/ 168750 w 562500"/>
              <a:gd name="connsiteY2" fmla="*/ 393750 h 562500"/>
              <a:gd name="connsiteX3" fmla="*/ 78750 w 562500"/>
              <a:gd name="connsiteY3" fmla="*/ 483750 h 562500"/>
              <a:gd name="connsiteX4" fmla="*/ 78750 w 562500"/>
              <a:gd name="connsiteY4" fmla="*/ 123750 h 562500"/>
              <a:gd name="connsiteX5" fmla="*/ 123750 w 562500"/>
              <a:gd name="connsiteY5" fmla="*/ 78750 h 562500"/>
              <a:gd name="connsiteX6" fmla="*/ 438750 w 562500"/>
              <a:gd name="connsiteY6" fmla="*/ 78750 h 562500"/>
              <a:gd name="connsiteX7" fmla="*/ 483750 w 562500"/>
              <a:gd name="connsiteY7" fmla="*/ 123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83750" y="348750"/>
                </a:moveTo>
                <a:cubicBezTo>
                  <a:pt x="483750" y="373603"/>
                  <a:pt x="463603" y="393750"/>
                  <a:pt x="438750" y="393750"/>
                </a:cubicBezTo>
                <a:lnTo>
                  <a:pt x="168750" y="393750"/>
                </a:lnTo>
                <a:lnTo>
                  <a:pt x="78750" y="483750"/>
                </a:ln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438750" y="78750"/>
                </a:lnTo>
                <a:cubicBezTo>
                  <a:pt x="463603" y="78750"/>
                  <a:pt x="483750" y="98897"/>
                  <a:pt x="483750" y="123750"/>
                </a:cubicBezTo>
                <a:close/>
              </a:path>
            </a:pathLst>
          </a:custGeom>
          <a:noFill/>
          <a:ln w="3492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152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304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3048000" lvl="5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3657600" lvl="6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4267200" lvl="7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4876800" lvl="8" indent="609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35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文本框 23"/>
          <p:cNvSpPr txBox="1"/>
          <p:nvPr/>
        </p:nvSpPr>
        <p:spPr>
          <a:xfrm>
            <a:off x="6872605" y="5229860"/>
            <a:ext cx="163957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Answer based on dataset n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9234805" y="4596130"/>
            <a:ext cx="182245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NoSQL database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22545" y="1899920"/>
            <a:ext cx="517525" cy="607060"/>
            <a:chOff x="8324" y="4922"/>
            <a:chExt cx="815" cy="956"/>
          </a:xfrm>
        </p:grpSpPr>
        <p:sp>
          <p:nvSpPr>
            <p:cNvPr id="74" name="任意多边形: 形状 179"/>
            <p:cNvSpPr/>
            <p:nvPr/>
          </p:nvSpPr>
          <p:spPr>
            <a:xfrm>
              <a:off x="8324" y="4922"/>
              <a:ext cx="815" cy="957"/>
            </a:xfrm>
            <a:custGeom>
              <a:avLst/>
              <a:gdLst>
                <a:gd name="connsiteX0" fmla="*/ 303750 w 517500"/>
                <a:gd name="connsiteY0" fmla="*/ 78750 h 607500"/>
                <a:gd name="connsiteX1" fmla="*/ 123750 w 517500"/>
                <a:gd name="connsiteY1" fmla="*/ 78750 h 607500"/>
                <a:gd name="connsiteX2" fmla="*/ 78750 w 517500"/>
                <a:gd name="connsiteY2" fmla="*/ 123750 h 607500"/>
                <a:gd name="connsiteX3" fmla="*/ 78750 w 517500"/>
                <a:gd name="connsiteY3" fmla="*/ 483750 h 607500"/>
                <a:gd name="connsiteX4" fmla="*/ 123750 w 517500"/>
                <a:gd name="connsiteY4" fmla="*/ 528750 h 607500"/>
                <a:gd name="connsiteX5" fmla="*/ 393750 w 517500"/>
                <a:gd name="connsiteY5" fmla="*/ 528750 h 607500"/>
                <a:gd name="connsiteX6" fmla="*/ 438750 w 517500"/>
                <a:gd name="connsiteY6" fmla="*/ 483750 h 607500"/>
                <a:gd name="connsiteX7" fmla="*/ 438750 w 517500"/>
                <a:gd name="connsiteY7" fmla="*/ 213750 h 60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500" h="607500">
                  <a:moveTo>
                    <a:pt x="303750" y="78750"/>
                  </a:moveTo>
                  <a:lnTo>
                    <a:pt x="123750" y="78750"/>
                  </a:lnTo>
                  <a:cubicBezTo>
                    <a:pt x="98897" y="78750"/>
                    <a:pt x="78750" y="98897"/>
                    <a:pt x="78750" y="123750"/>
                  </a:cubicBezTo>
                  <a:lnTo>
                    <a:pt x="78750" y="483750"/>
                  </a:lnTo>
                  <a:cubicBezTo>
                    <a:pt x="78750" y="508603"/>
                    <a:pt x="98897" y="528750"/>
                    <a:pt x="123750" y="528750"/>
                  </a:cubicBezTo>
                  <a:lnTo>
                    <a:pt x="393750" y="528750"/>
                  </a:lnTo>
                  <a:cubicBezTo>
                    <a:pt x="418603" y="528750"/>
                    <a:pt x="438750" y="508603"/>
                    <a:pt x="438750" y="483750"/>
                  </a:cubicBezTo>
                  <a:lnTo>
                    <a:pt x="438750" y="213750"/>
                  </a:lnTo>
                  <a:close/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5" name="任意多边形: 形状 180"/>
            <p:cNvSpPr/>
            <p:nvPr/>
          </p:nvSpPr>
          <p:spPr>
            <a:xfrm>
              <a:off x="8679" y="4922"/>
              <a:ext cx="461" cy="461"/>
            </a:xfrm>
            <a:custGeom>
              <a:avLst/>
              <a:gdLst>
                <a:gd name="connsiteX0" fmla="*/ 78750 w 292500"/>
                <a:gd name="connsiteY0" fmla="*/ 78750 h 292500"/>
                <a:gd name="connsiteX1" fmla="*/ 78750 w 292500"/>
                <a:gd name="connsiteY1" fmla="*/ 213750 h 292500"/>
                <a:gd name="connsiteX2" fmla="*/ 213750 w 292500"/>
                <a:gd name="connsiteY2" fmla="*/ 2137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500" h="292500">
                  <a:moveTo>
                    <a:pt x="78750" y="78750"/>
                  </a:moveTo>
                  <a:lnTo>
                    <a:pt x="78750" y="213750"/>
                  </a:lnTo>
                  <a:lnTo>
                    <a:pt x="213750" y="21375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6" name="任意多边形: 形状 181"/>
            <p:cNvSpPr/>
            <p:nvPr/>
          </p:nvSpPr>
          <p:spPr>
            <a:xfrm>
              <a:off x="8502" y="5382"/>
              <a:ext cx="461" cy="248"/>
            </a:xfrm>
            <a:custGeom>
              <a:avLst/>
              <a:gdLst>
                <a:gd name="connsiteX0" fmla="*/ 78750 w 292500"/>
                <a:gd name="connsiteY0" fmla="*/ 78750 h 157500"/>
                <a:gd name="connsiteX1" fmla="*/ 213750 w 29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500" h="157500">
                  <a:moveTo>
                    <a:pt x="78750" y="78750"/>
                  </a:moveTo>
                  <a:lnTo>
                    <a:pt x="213750" y="78750"/>
                  </a:lnTo>
                </a:path>
              </a:pathLst>
            </a:custGeom>
            <a:ln w="34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6095800" y="1382395"/>
            <a:ext cx="0" cy="4835525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23"/>
          <p:cNvSpPr txBox="1"/>
          <p:nvPr/>
        </p:nvSpPr>
        <p:spPr>
          <a:xfrm>
            <a:off x="1034415" y="2100580"/>
            <a:ext cx="10794365" cy="32766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 Black" panose="020B0A04020102020204" charset="0"/>
                <a:ea typeface="+mj-ea"/>
                <a:cs typeface="Arial Black" panose="020B0A04020102020204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T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he LLM model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automatically execute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the question list as default queries.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Capability of answering a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wide range of questions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(keyword extraction requests, summarization, degree of consistency with a specific topic, etc.)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The results of the queries must be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saved to a NoSQL database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 The answers have to be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grammatically and semantically correct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1. Project description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 rot="5400000" flipV="1">
            <a:off x="-123825" y="3850005"/>
            <a:ext cx="2000885" cy="762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  <a:miter lim="800000"/>
          </a:ln>
          <a:effectLst/>
        </p:spPr>
        <p:txBody>
          <a:bodyPr wrap="none" lIns="90000" tIns="46800" rIns="90000" bIns="46800"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kumimoji="0" lang="en-US" alt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9625" y="2054910"/>
            <a:ext cx="607500" cy="607500"/>
            <a:chOff x="4172250" y="965250"/>
            <a:chExt cx="607500" cy="607500"/>
          </a:xfrm>
        </p:grpSpPr>
        <p:sp>
          <p:nvSpPr>
            <p:cNvPr id="149" name="任意多边形: 形状 92"/>
            <p:cNvSpPr/>
            <p:nvPr/>
          </p:nvSpPr>
          <p:spPr>
            <a:xfrm>
              <a:off x="4172250" y="1010250"/>
              <a:ext cx="562500" cy="562500"/>
            </a:xfrm>
            <a:custGeom>
              <a:avLst/>
              <a:gdLst>
                <a:gd name="connsiteX0" fmla="*/ 483750 w 562500"/>
                <a:gd name="connsiteY0" fmla="*/ 318600 h 562500"/>
                <a:gd name="connsiteX1" fmla="*/ 483750 w 562500"/>
                <a:gd name="connsiteY1" fmla="*/ 438750 h 562500"/>
                <a:gd name="connsiteX2" fmla="*/ 438750 w 562500"/>
                <a:gd name="connsiteY2" fmla="*/ 483750 h 562500"/>
                <a:gd name="connsiteX3" fmla="*/ 123750 w 562500"/>
                <a:gd name="connsiteY3" fmla="*/ 483750 h 562500"/>
                <a:gd name="connsiteX4" fmla="*/ 78750 w 562500"/>
                <a:gd name="connsiteY4" fmla="*/ 438750 h 562500"/>
                <a:gd name="connsiteX5" fmla="*/ 78750 w 562500"/>
                <a:gd name="connsiteY5" fmla="*/ 123750 h 562500"/>
                <a:gd name="connsiteX6" fmla="*/ 123750 w 562500"/>
                <a:gd name="connsiteY6" fmla="*/ 78750 h 562500"/>
                <a:gd name="connsiteX7" fmla="*/ 243900 w 562500"/>
                <a:gd name="connsiteY7" fmla="*/ 78750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500" h="562500">
                  <a:moveTo>
                    <a:pt x="483750" y="318600"/>
                  </a:moveTo>
                  <a:lnTo>
                    <a:pt x="483750" y="438750"/>
                  </a:lnTo>
                  <a:cubicBezTo>
                    <a:pt x="483750" y="463603"/>
                    <a:pt x="463603" y="483750"/>
                    <a:pt x="438750" y="483750"/>
                  </a:cubicBezTo>
                  <a:lnTo>
                    <a:pt x="123750" y="483750"/>
                  </a:lnTo>
                  <a:cubicBezTo>
                    <a:pt x="98897" y="483750"/>
                    <a:pt x="78750" y="463603"/>
                    <a:pt x="78750" y="438750"/>
                  </a:cubicBezTo>
                  <a:lnTo>
                    <a:pt x="78750" y="123750"/>
                  </a:lnTo>
                  <a:cubicBezTo>
                    <a:pt x="78750" y="98897"/>
                    <a:pt x="98897" y="78750"/>
                    <a:pt x="123750" y="78750"/>
                  </a:cubicBezTo>
                  <a:lnTo>
                    <a:pt x="243900" y="7875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任意多边形: 形状 93"/>
            <p:cNvSpPr/>
            <p:nvPr/>
          </p:nvSpPr>
          <p:spPr>
            <a:xfrm>
              <a:off x="4307250" y="965250"/>
              <a:ext cx="472500" cy="472500"/>
            </a:xfrm>
            <a:custGeom>
              <a:avLst/>
              <a:gdLst>
                <a:gd name="connsiteX0" fmla="*/ 303750 w 472500"/>
                <a:gd name="connsiteY0" fmla="*/ 78750 h 472500"/>
                <a:gd name="connsiteX1" fmla="*/ 393750 w 472500"/>
                <a:gd name="connsiteY1" fmla="*/ 168750 h 472500"/>
                <a:gd name="connsiteX2" fmla="*/ 168750 w 472500"/>
                <a:gd name="connsiteY2" fmla="*/ 393750 h 472500"/>
                <a:gd name="connsiteX3" fmla="*/ 78750 w 472500"/>
                <a:gd name="connsiteY3" fmla="*/ 393750 h 472500"/>
                <a:gd name="connsiteX4" fmla="*/ 78750 w 472500"/>
                <a:gd name="connsiteY4" fmla="*/ 303750 h 472500"/>
                <a:gd name="connsiteX5" fmla="*/ 303750 w 472500"/>
                <a:gd name="connsiteY5" fmla="*/ 78750 h 4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500" h="472500">
                  <a:moveTo>
                    <a:pt x="303750" y="78750"/>
                  </a:moveTo>
                  <a:lnTo>
                    <a:pt x="393750" y="168750"/>
                  </a:lnTo>
                  <a:lnTo>
                    <a:pt x="168750" y="393750"/>
                  </a:lnTo>
                  <a:lnTo>
                    <a:pt x="78750" y="393750"/>
                  </a:lnTo>
                  <a:lnTo>
                    <a:pt x="78750" y="303750"/>
                  </a:lnTo>
                  <a:lnTo>
                    <a:pt x="303750" y="7875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386840" y="21463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solidFill>
                  <a:schemeClr val="tx2"/>
                </a:solidFill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Requirements:</a:t>
            </a:r>
            <a:endParaRPr lang="en-US" altLang="zh-CN" sz="2400" dirty="0">
              <a:solidFill>
                <a:schemeClr val="tx2"/>
              </a:solidFill>
              <a:latin typeface="Arial Black" panose="020B0A04020102020204" charset="0"/>
              <a:ea typeface="+mj-ea"/>
              <a:cs typeface="Arial Black" panose="020B0A04020102020204" charset="0"/>
              <a:sym typeface="+mn-ea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2. Methodology and technology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167765"/>
            <a:ext cx="2818130" cy="2152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6780" y="2841625"/>
            <a:ext cx="3934460" cy="263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4618990" y="1623060"/>
            <a:ext cx="2971165" cy="1475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5950585" y="4006850"/>
            <a:ext cx="2562225" cy="512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4388485" y="3519805"/>
            <a:ext cx="1330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6"/>
          <a:stretch>
            <a:fillRect/>
          </a:stretch>
        </p:blipFill>
        <p:spPr>
          <a:xfrm>
            <a:off x="8751570" y="1382395"/>
            <a:ext cx="2602230" cy="224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8485" y="5304790"/>
            <a:ext cx="3893820" cy="1155700"/>
          </a:xfrm>
          <a:prstGeom prst="rect">
            <a:avLst/>
          </a:prstGeom>
        </p:spPr>
      </p:pic>
      <p:pic>
        <p:nvPicPr>
          <p:cNvPr id="108" name="Picture 107"/>
          <p:cNvPicPr/>
          <p:nvPr/>
        </p:nvPicPr>
        <p:blipFill>
          <a:blip r:embed="rId8"/>
          <a:stretch>
            <a:fillRect/>
          </a:stretch>
        </p:blipFill>
        <p:spPr>
          <a:xfrm>
            <a:off x="8512810" y="4242435"/>
            <a:ext cx="2971800" cy="2231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19910" y="1997710"/>
            <a:ext cx="3749040" cy="2863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492125" y="3008630"/>
            <a:ext cx="52578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Why                   ? </a:t>
            </a:r>
            <a:endParaRPr lang="en-US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矩形 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63000">
                <a:srgbClr val="FA2626">
                  <a:alpha val="100000"/>
                </a:srgbClr>
              </a:gs>
              <a:gs pos="100000">
                <a:schemeClr val="accent2">
                  <a:lumMod val="49000"/>
                  <a:lumOff val="51000"/>
                  <a:alpha val="10000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431915" y="797560"/>
            <a:ext cx="546481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>
              <a:lnSpc>
                <a:spcPct val="120000"/>
              </a:lnSpc>
            </a:pPr>
            <a:r>
              <a:rPr lang="en-US" sz="4000">
                <a:solidFill>
                  <a:schemeClr val="bg1"/>
                </a:solidFill>
                <a:latin typeface="Calibri" panose="020F0502020204030204" charset="0"/>
              </a:rPr>
              <a:t>1. </a:t>
            </a:r>
            <a:r>
              <a:rPr lang="en-US" sz="4000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</a:rPr>
              <a:t>Schema flexibility</a:t>
            </a:r>
            <a:endParaRPr lang="en-US" sz="4000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marL="228600" indent="-228600">
              <a:lnSpc>
                <a:spcPct val="120000"/>
              </a:lnSpc>
            </a:pPr>
            <a:r>
              <a:rPr lang="en-US" sz="4000">
                <a:solidFill>
                  <a:schemeClr val="bg1"/>
                </a:solidFill>
                <a:latin typeface="Calibri" panose="020F0502020204030204" charset="0"/>
              </a:rPr>
              <a:t>2. </a:t>
            </a:r>
            <a:r>
              <a:rPr lang="en-US" sz="4000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</a:rPr>
              <a:t>Scalability</a:t>
            </a:r>
            <a:endParaRPr lang="en-US" sz="4000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marL="228600" indent="-228600">
              <a:lnSpc>
                <a:spcPct val="120000"/>
              </a:lnSpc>
            </a:pPr>
            <a:r>
              <a:rPr lang="en-US" sz="4000">
                <a:solidFill>
                  <a:schemeClr val="bg1"/>
                </a:solidFill>
                <a:latin typeface="Calibri" panose="020F0502020204030204" charset="0"/>
              </a:rPr>
              <a:t>3. </a:t>
            </a:r>
            <a:r>
              <a:rPr lang="en-US" sz="4000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</a:rPr>
              <a:t>High performance</a:t>
            </a:r>
            <a:endParaRPr lang="en-US" sz="4000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marL="228600" indent="-228600">
              <a:lnSpc>
                <a:spcPct val="120000"/>
              </a:lnSpc>
            </a:pPr>
            <a:r>
              <a:rPr lang="en-US" sz="4000">
                <a:solidFill>
                  <a:schemeClr val="bg1"/>
                </a:solidFill>
                <a:latin typeface="Calibri" panose="020F0502020204030204" charset="0"/>
              </a:rPr>
              <a:t>4. </a:t>
            </a:r>
            <a:r>
              <a:rPr lang="en-US" sz="4000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</a:rPr>
              <a:t>Geospatial capabilities</a:t>
            </a:r>
            <a:endParaRPr lang="en-US" sz="4000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marL="228600" indent="-228600">
              <a:lnSpc>
                <a:spcPct val="120000"/>
              </a:lnSpc>
            </a:pPr>
            <a:r>
              <a:rPr lang="en-US" sz="4000">
                <a:solidFill>
                  <a:schemeClr val="bg1"/>
                </a:solidFill>
                <a:latin typeface="Calibri" panose="020F0502020204030204" charset="0"/>
              </a:rPr>
              <a:t>5. </a:t>
            </a:r>
            <a:r>
              <a:rPr lang="en-US" sz="4000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</a:rPr>
              <a:t>Native support for JSON</a:t>
            </a:r>
            <a:endParaRPr lang="en-US" sz="4000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marL="228600" indent="-228600">
              <a:lnSpc>
                <a:spcPct val="120000"/>
              </a:lnSpc>
            </a:pPr>
            <a:r>
              <a:rPr lang="en-US" sz="4000">
                <a:solidFill>
                  <a:schemeClr val="bg1"/>
                </a:solidFill>
                <a:latin typeface="Calibri" panose="020F0502020204030204" charset="0"/>
              </a:rPr>
              <a:t>6. </a:t>
            </a:r>
            <a:r>
              <a:rPr lang="en-US" sz="4000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</a:rPr>
              <a:t>Agile development</a:t>
            </a:r>
            <a:endParaRPr lang="en-US" sz="4000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762403" y="2188104"/>
            <a:ext cx="1362525" cy="988578"/>
            <a:chOff x="6177683" y="1666134"/>
            <a:chExt cx="1362525" cy="988578"/>
          </a:xfrm>
          <a:solidFill>
            <a:srgbClr val="FA2626"/>
          </a:solidFill>
        </p:grpSpPr>
        <p:sp>
          <p:nvSpPr>
            <p:cNvPr id="22" name="矩形 21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882280" y="2291776"/>
            <a:ext cx="4842879" cy="115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35075" y="2291818"/>
            <a:ext cx="4842879" cy="115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2280" y="4356245"/>
            <a:ext cx="4842879" cy="115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615198" y="2188063"/>
            <a:ext cx="1362525" cy="988578"/>
            <a:chOff x="6177683" y="1666134"/>
            <a:chExt cx="1362525" cy="988578"/>
          </a:xfrm>
          <a:solidFill>
            <a:srgbClr val="FA2626"/>
          </a:solidFill>
        </p:grpSpPr>
        <p:sp>
          <p:nvSpPr>
            <p:cNvPr id="25" name="矩形 2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2403" y="4288634"/>
            <a:ext cx="1362525" cy="988578"/>
            <a:chOff x="6177683" y="1666134"/>
            <a:chExt cx="1362525" cy="988578"/>
          </a:xfrm>
          <a:solidFill>
            <a:srgbClr val="FA2626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02159" y="249499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dirty="0" smtClean="0">
                <a:solidFill>
                  <a:srgbClr val="EF1722"/>
                </a:solidFill>
                <a:latin typeface="Calibri" panose="020F0502020204030204" charset="0"/>
              </a:rPr>
              <a:t>01</a:t>
            </a:r>
            <a:endParaRPr lang="en-US" altLang="zh-CN" sz="4000" dirty="0" smtClean="0">
              <a:solidFill>
                <a:srgbClr val="EF1722"/>
              </a:solidFill>
              <a:latin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54954" y="2513062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dirty="0" smtClean="0">
                <a:solidFill>
                  <a:srgbClr val="EF1722"/>
                </a:solidFill>
                <a:latin typeface="Calibri" panose="020F0502020204030204" charset="0"/>
              </a:rPr>
              <a:t>02</a:t>
            </a:r>
            <a:endParaRPr lang="en-US" altLang="zh-CN" sz="4000" dirty="0" smtClean="0">
              <a:solidFill>
                <a:srgbClr val="EF1722"/>
              </a:solidFill>
              <a:latin typeface="Calibri" panose="020F05020202040302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02159" y="4561415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dirty="0" smtClean="0">
                <a:solidFill>
                  <a:srgbClr val="EF1722"/>
                </a:solidFill>
                <a:latin typeface="Calibri" panose="020F0502020204030204" charset="0"/>
              </a:rPr>
              <a:t>03</a:t>
            </a:r>
            <a:endParaRPr lang="en-US" altLang="zh-CN" sz="4000" dirty="0" smtClean="0">
              <a:solidFill>
                <a:srgbClr val="EF1722"/>
              </a:solidFill>
              <a:latin typeface="Calibri" panose="020F050202020403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34547" y="2605353"/>
            <a:ext cx="32533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b="1" dirty="0">
                <a:latin typeface="Calibri" panose="020F0502020204030204" charset="0"/>
                <a:ea typeface="Calibri" panose="020F0502020204030204" charset="0"/>
              </a:rPr>
              <a:t>Privacy and security</a:t>
            </a:r>
            <a:endParaRPr lang="en-US" altLang="zh-CN" sz="2400" b="1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77565" y="2605395"/>
            <a:ext cx="31580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b="1" dirty="0">
                <a:latin typeface="Calibri" panose="020F0502020204030204" charset="0"/>
                <a:ea typeface="Calibri" panose="020F0502020204030204" charset="0"/>
              </a:rPr>
              <a:t>Reliability</a:t>
            </a:r>
            <a:endParaRPr lang="en-US" altLang="zh-CN" sz="2400" b="1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17496" y="4669822"/>
            <a:ext cx="31657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b="1" dirty="0">
                <a:latin typeface="Calibri" panose="020F0502020204030204" charset="0"/>
                <a:ea typeface="Calibri" panose="020F0502020204030204" charset="0"/>
              </a:rPr>
              <a:t>Processing speed</a:t>
            </a:r>
            <a:endParaRPr lang="en-US" altLang="zh-CN" sz="2400" b="1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6735075" y="4288893"/>
            <a:ext cx="4842879" cy="115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23"/>
          <p:cNvGrpSpPr/>
          <p:nvPr/>
        </p:nvGrpSpPr>
        <p:grpSpPr>
          <a:xfrm>
            <a:off x="6615198" y="4185138"/>
            <a:ext cx="1362525" cy="988578"/>
            <a:chOff x="6177683" y="1666134"/>
            <a:chExt cx="1362525" cy="988578"/>
          </a:xfrm>
          <a:solidFill>
            <a:srgbClr val="FA2626"/>
          </a:solidFill>
        </p:grpSpPr>
        <p:sp>
          <p:nvSpPr>
            <p:cNvPr id="13" name="矩形 2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2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30"/>
          <p:cNvSpPr txBox="1"/>
          <p:nvPr/>
        </p:nvSpPr>
        <p:spPr>
          <a:xfrm>
            <a:off x="6854954" y="4510137"/>
            <a:ext cx="10323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dirty="0" smtClean="0">
                <a:solidFill>
                  <a:srgbClr val="EF1722"/>
                </a:solidFill>
                <a:latin typeface="Calibri" panose="020F0502020204030204" charset="0"/>
              </a:rPr>
              <a:t>04</a:t>
            </a:r>
            <a:endParaRPr lang="en-US" altLang="zh-CN" sz="4000" dirty="0" smtClean="0">
              <a:solidFill>
                <a:srgbClr val="EF1722"/>
              </a:solidFill>
              <a:latin typeface="Calibri" panose="020F0502020204030204" charset="0"/>
            </a:endParaRPr>
          </a:p>
        </p:txBody>
      </p:sp>
      <p:sp>
        <p:nvSpPr>
          <p:cNvPr id="16" name="文本框 33"/>
          <p:cNvSpPr txBox="1"/>
          <p:nvPr/>
        </p:nvSpPr>
        <p:spPr>
          <a:xfrm>
            <a:off x="7977565" y="4602470"/>
            <a:ext cx="31580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 b="1" dirty="0">
                <a:latin typeface="Calibri" panose="020F0502020204030204" charset="0"/>
                <a:ea typeface="Calibri" panose="020F0502020204030204" charset="0"/>
              </a:rPr>
              <a:t>Long-term cost</a:t>
            </a:r>
            <a:endParaRPr lang="en-US" altLang="zh-CN" sz="2400" b="1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8" name="矩形: 圆角 1027"/>
          <p:cNvSpPr/>
          <p:nvPr/>
        </p:nvSpPr>
        <p:spPr>
          <a:xfrm>
            <a:off x="643255" y="878840"/>
            <a:ext cx="3183255" cy="559435"/>
          </a:xfrm>
          <a:prstGeom prst="roundRect">
            <a:avLst>
              <a:gd name="adj" fmla="val 50000"/>
            </a:avLst>
          </a:prstGeom>
          <a:solidFill>
            <a:srgbClr val="FA2626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62635" y="9175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Local LLM advantages</a:t>
            </a:r>
            <a:endParaRPr lang="en-US" altLang="zh-CN" sz="24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838200" y="334645"/>
            <a:ext cx="1051560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EF1722"/>
                </a:solidFill>
                <a:latin typeface="Arial Black" panose="020B0A04020102020204" charset="0"/>
                <a:cs typeface="Arial Black" panose="020B0A04020102020204" charset="0"/>
              </a:rPr>
              <a:t>3. Technical implementation</a:t>
            </a:r>
            <a:endParaRPr lang="en-US" sz="3600">
              <a:solidFill>
                <a:srgbClr val="EF172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2091055"/>
            <a:ext cx="1037145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- The database has been configured to attach to the </a:t>
            </a:r>
            <a:r>
              <a:rPr lang="en-US" sz="24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LLM prototype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, along with the </a:t>
            </a:r>
            <a:r>
              <a:rPr lang="en-US" sz="24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authentication and authorisation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 machanism.</a:t>
            </a:r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- The database has been added to the </a:t>
            </a:r>
            <a:r>
              <a:rPr lang="en-US" sz="24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cloud 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(MongoDb Atlas), allows any user who wants to connect to the database to access it from anywhere.</a:t>
            </a:r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- Access the database using </a:t>
            </a:r>
            <a:r>
              <a:rPr lang="en-US" sz="2400" b="1">
                <a:solidFill>
                  <a:srgbClr val="EF1722"/>
                </a:solidFill>
                <a:latin typeface="Calibri" panose="020F0502020204030204" charset="0"/>
                <a:ea typeface="SimSun" panose="02010600030101010101" pitchFamily="2" charset="-122"/>
              </a:rPr>
              <a:t>MongoDB Compass</a:t>
            </a:r>
            <a:r>
              <a:rPr lang="en-US" sz="2400" b="0">
                <a:latin typeface="Calibri" panose="020F0502020204030204" charset="0"/>
                <a:ea typeface="SimSun" panose="02010600030101010101" pitchFamily="2" charset="-122"/>
              </a:rPr>
              <a:t> with the URL: mongodb+srv://bigdata:ProjectBigData123@llm.gsegixp.mongodb.net/</a:t>
            </a:r>
            <a:endParaRPr lang="en-US" sz="2400" b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4150"/>
            <a:ext cx="12191365" cy="649033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-30480" y="2178050"/>
            <a:ext cx="2046605" cy="1831340"/>
          </a:xfrm>
          <a:prstGeom prst="rect">
            <a:avLst/>
          </a:prstGeom>
          <a:noFill/>
          <a:ln w="12700">
            <a:solidFill>
              <a:srgbClr val="FA262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103120" y="1276350"/>
            <a:ext cx="10087610" cy="3137535"/>
          </a:xfrm>
          <a:prstGeom prst="rect">
            <a:avLst/>
          </a:prstGeom>
          <a:noFill/>
          <a:ln w="12700">
            <a:solidFill>
              <a:srgbClr val="FA262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993140" y="4009390"/>
            <a:ext cx="0" cy="1059815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18120" y="4413885"/>
            <a:ext cx="0" cy="706755"/>
          </a:xfrm>
          <a:prstGeom prst="line">
            <a:avLst/>
          </a:prstGeom>
          <a:ln>
            <a:solidFill>
              <a:srgbClr val="FA262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6675" y="5120640"/>
            <a:ext cx="185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rgbClr val="EF1722"/>
                </a:solidFill>
                <a:latin typeface="Calibri" panose="020F0502020204030204" charset="0"/>
                <a:ea typeface="Calibri" panose="020F0502020204030204" charset="0"/>
              </a:rPr>
              <a:t>Users</a:t>
            </a:r>
            <a:endParaRPr lang="en-US" altLang="zh-CN" sz="2400" b="1" dirty="0">
              <a:solidFill>
                <a:srgbClr val="EF1722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6891655" y="5216525"/>
            <a:ext cx="185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rgbClr val="EF1722"/>
                </a:solidFill>
                <a:latin typeface="Calibri" panose="020F0502020204030204" charset="0"/>
                <a:ea typeface="Calibri" panose="020F0502020204030204" charset="0"/>
              </a:rPr>
              <a:t>Databases</a:t>
            </a:r>
            <a:endParaRPr lang="en-US" altLang="zh-CN" sz="2400" b="1" dirty="0">
              <a:solidFill>
                <a:srgbClr val="EF1722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536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10"/>
</p:tagLst>
</file>

<file path=ppt/tags/tag2.xml><?xml version="1.0" encoding="utf-8"?>
<p:tagLst xmlns:p="http://schemas.openxmlformats.org/presentationml/2006/main">
  <p:tag name="PA" val="v5.2.10"/>
</p:tagLst>
</file>

<file path=ppt/tags/tag3.xml><?xml version="1.0" encoding="utf-8"?>
<p:tagLst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2950</Words>
  <Application>WPS Presentation</Application>
  <PresentationFormat>Widescreen</PresentationFormat>
  <Paragraphs>241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Monotype Sorts</vt:lpstr>
      <vt:lpstr>Wingdings</vt:lpstr>
      <vt:lpstr>Calibri</vt:lpstr>
      <vt:lpstr>Times New Roman</vt:lpstr>
      <vt:lpstr>MS PGothic</vt:lpstr>
      <vt:lpstr>Microsoft YaHei</vt:lpstr>
      <vt:lpstr>Arial Unicode MS</vt:lpstr>
      <vt:lpstr>Calibri Light</vt:lpstr>
      <vt:lpstr>Liberation Serif</vt:lpstr>
      <vt:lpstr>Segoe Print</vt:lpstr>
      <vt:lpstr>Rockwell</vt:lpstr>
      <vt:lpstr>Office Theme</vt:lpstr>
      <vt:lpstr>PowerPoint 演示文稿</vt:lpstr>
      <vt:lpstr>PowerPoint 演示文稿</vt:lpstr>
      <vt:lpstr>1. Project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Gia Bảo Đoàn</cp:lastModifiedBy>
  <cp:revision>4</cp:revision>
  <dcterms:created xsi:type="dcterms:W3CDTF">2024-02-18T10:38:00Z</dcterms:created>
  <dcterms:modified xsi:type="dcterms:W3CDTF">2024-02-22T21:37:00Z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C637F6B0A8AA4E59B56593AEA6DDB762_11</vt:lpwstr>
  </property>
  <property fmtid="{D5CDD505-2E9C-101B-9397-08002B2CF9AE}" pid="3" name="KSOProductBuildVer">
    <vt:lpwstr>1033-12.2.0.13431</vt:lpwstr>
  </property>
</Properties>
</file>