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5OY3R0pAxevg+fgTNWSftGfx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03D97-0999-4658-89BB-E200C791C0E6}">
  <a:tblStyle styleId="{F4403D97-0999-4658-89BB-E200C791C0E6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Clr>
                <a:srgbClr val="215D4B"/>
              </a:buClr>
              <a:buSzPts val="1100"/>
              <a:buChar char="🞛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Char char="🞜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1513"/>
            <a:ext cx="9144000" cy="5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1295400" cy="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7C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◆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🞛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960"/>
              <a:buFont typeface="Noto Sans Symbols"/>
              <a:buChar char="🞜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87B78"/>
          </a:solidFill>
          <a:ln w="9525" cap="flat" cmpd="sng">
            <a:solidFill>
              <a:srgbClr val="5DA0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008A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533400" y="1295400"/>
            <a:ext cx="8077200" cy="813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4000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DTBM Furniture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Lê Thanh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Members: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Anh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Đoàn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Student1345184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Khương Xuân </a:t>
            </a:r>
            <a:r>
              <a:rPr lang="vi-VN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Thanh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Student1342864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Phan Như </a:t>
            </a:r>
            <a:r>
              <a:rPr lang="vi-VN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Student1350320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 - Student1357832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Date… Month… Year …...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b="1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912" y="3038475"/>
            <a:ext cx="3000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Deployment diagram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Conclusion and development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215D4B"/>
              </a:buClr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spcBef>
                <a:spcPts val="560"/>
              </a:spcBef>
              <a:spcAft>
                <a:spcPts val="0"/>
              </a:spcAft>
              <a:buSzPts val="14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DTBM Furniture </a:t>
            </a:r>
            <a:r>
              <a:rPr lang="en-US" dirty="0"/>
              <a:t>company provides ornamental products of various types for different spaces and landscapes such as apartment balconies, gardens, restaurants, hotels, schools, etc..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dirty="0"/>
              <a:t>With the desire to develop, the company understands that the demand for products not only comes from the local market but also the international market. A whole new website with fully functional will let our customers to access the products remotely, allowing us to reach out and expand our customer base. Not only does a website eliminate the need for opening multiple shops in different locations, it can also save money on leaflets and physical advertisements like bill boards and posters.</a:t>
            </a:r>
            <a:endParaRPr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For user :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register/edit a member and manage personal account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view detail of product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search products by name or by price, others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make feedback the product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view their orders and order history 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2800" b="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For admin : 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add/view/edit Category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add/view/edit/search/ active or </a:t>
            </a:r>
            <a:r>
              <a:rPr lang="en-US" dirty="0" err="1"/>
              <a:t>inative</a:t>
            </a:r>
            <a:r>
              <a:rPr lang="en-US" dirty="0"/>
              <a:t> products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view all orders and change status orders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add/view/edit slideshow pictures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view/search customer detail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view/active or </a:t>
            </a:r>
            <a:r>
              <a:rPr lang="en-US" dirty="0" err="1"/>
              <a:t>inative</a:t>
            </a:r>
            <a:r>
              <a:rPr lang="en-US" dirty="0"/>
              <a:t> customer feedback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view the orders report and export data</a:t>
            </a:r>
            <a:endParaRPr dirty="0"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2900" b="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9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Data Flow Diagram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Deployment diagram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81" name="Google Shape;81;p7"/>
          <p:cNvGraphicFramePr/>
          <p:nvPr>
            <p:extLst>
              <p:ext uri="{D42A27DB-BD31-4B8C-83A1-F6EECF244321}">
                <p14:modId xmlns:p14="http://schemas.microsoft.com/office/powerpoint/2010/main" val="328823338"/>
              </p:ext>
            </p:extLst>
          </p:nvPr>
        </p:nvGraphicFramePr>
        <p:xfrm>
          <a:off x="304800" y="914400"/>
          <a:ext cx="8610575" cy="421136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320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Functional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Table use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Actor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Status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Login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Register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password 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Edit account information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Customer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Guest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Search product by name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Filter product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to cart product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Order product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Product, Customer, Order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Guest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Feedback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View Order history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Product, Customer, Order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Guest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033B7-E88A-108A-A968-E68838E9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78811"/>
              </p:ext>
            </p:extLst>
          </p:nvPr>
        </p:nvGraphicFramePr>
        <p:xfrm>
          <a:off x="304800" y="914400"/>
          <a:ext cx="8610600" cy="5531370"/>
        </p:xfrm>
        <a:graphic>
          <a:graphicData uri="http://schemas.openxmlformats.org/drawingml/2006/table">
            <a:tbl>
              <a:tblPr>
                <a:tableStyleId>{F4403D97-0999-4658-89BB-E200C791C0E6}</a:tableStyleId>
              </a:tblPr>
              <a:tblGrid>
                <a:gridCol w="984545">
                  <a:extLst>
                    <a:ext uri="{9D8B030D-6E8A-4147-A177-3AD203B41FA5}">
                      <a16:colId xmlns:a16="http://schemas.microsoft.com/office/drawing/2014/main" val="627439874"/>
                    </a:ext>
                  </a:extLst>
                </a:gridCol>
                <a:gridCol w="2436333">
                  <a:extLst>
                    <a:ext uri="{9D8B030D-6E8A-4147-A177-3AD203B41FA5}">
                      <a16:colId xmlns:a16="http://schemas.microsoft.com/office/drawing/2014/main" val="810059228"/>
                    </a:ext>
                  </a:extLst>
                </a:gridCol>
                <a:gridCol w="1351664">
                  <a:extLst>
                    <a:ext uri="{9D8B030D-6E8A-4147-A177-3AD203B41FA5}">
                      <a16:colId xmlns:a16="http://schemas.microsoft.com/office/drawing/2014/main" val="2685079156"/>
                    </a:ext>
                  </a:extLst>
                </a:gridCol>
                <a:gridCol w="1919029">
                  <a:extLst>
                    <a:ext uri="{9D8B030D-6E8A-4147-A177-3AD203B41FA5}">
                      <a16:colId xmlns:a16="http://schemas.microsoft.com/office/drawing/2014/main" val="1008569667"/>
                    </a:ext>
                  </a:extLst>
                </a:gridCol>
                <a:gridCol w="1919029">
                  <a:extLst>
                    <a:ext uri="{9D8B030D-6E8A-4147-A177-3AD203B41FA5}">
                      <a16:colId xmlns:a16="http://schemas.microsoft.com/office/drawing/2014/main" val="1950519906"/>
                    </a:ext>
                  </a:extLst>
                </a:gridCol>
              </a:tblGrid>
              <a:tr h="961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Functional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Table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Actor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933125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Category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Category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671512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Product Management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Product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838248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Product Thumb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Product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1923527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Customer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Customer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4838094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Slides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Slide Show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064989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chemeClr val="dk1"/>
                        </a:buClr>
                        <a:buSzPts val="1100"/>
                        <a:buFont typeface="Cambria" panose="02040503050406030204" pitchFamily="18" charset="0"/>
                        <a:buNone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Order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Order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Admin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096414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Feedback Management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Feedback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Done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74295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chemeClr val="dk1"/>
                        </a:buClr>
                        <a:buSzPts val="1100"/>
                        <a:buFont typeface="Cambria" panose="02040503050406030204" pitchFamily="18" charset="0"/>
                        <a:buNone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Login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Done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1725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2D8B-A26B-770C-1C0C-53A5E3614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1D25C0-5ED1-45F4-E50E-AB1C31B69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93391"/>
              </p:ext>
            </p:extLst>
          </p:nvPr>
        </p:nvGraphicFramePr>
        <p:xfrm>
          <a:off x="304800" y="1117460"/>
          <a:ext cx="8610601" cy="4851679"/>
        </p:xfrm>
        <a:graphic>
          <a:graphicData uri="http://schemas.openxmlformats.org/drawingml/2006/table">
            <a:tbl>
              <a:tblPr firstRow="1" firstCol="1" bandRow="1">
                <a:tableStyleId>{F4403D97-0999-4658-89BB-E200C791C0E6}</a:tableStyleId>
              </a:tblPr>
              <a:tblGrid>
                <a:gridCol w="777894">
                  <a:extLst>
                    <a:ext uri="{9D8B030D-6E8A-4147-A177-3AD203B41FA5}">
                      <a16:colId xmlns:a16="http://schemas.microsoft.com/office/drawing/2014/main" val="734777192"/>
                    </a:ext>
                  </a:extLst>
                </a:gridCol>
                <a:gridCol w="1088942">
                  <a:extLst>
                    <a:ext uri="{9D8B030D-6E8A-4147-A177-3AD203B41FA5}">
                      <a16:colId xmlns:a16="http://schemas.microsoft.com/office/drawing/2014/main" val="3953379575"/>
                    </a:ext>
                  </a:extLst>
                </a:gridCol>
                <a:gridCol w="466298">
                  <a:extLst>
                    <a:ext uri="{9D8B030D-6E8A-4147-A177-3AD203B41FA5}">
                      <a16:colId xmlns:a16="http://schemas.microsoft.com/office/drawing/2014/main" val="260812924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1455023548"/>
                    </a:ext>
                  </a:extLst>
                </a:gridCol>
                <a:gridCol w="855245">
                  <a:extLst>
                    <a:ext uri="{9D8B030D-6E8A-4147-A177-3AD203B41FA5}">
                      <a16:colId xmlns:a16="http://schemas.microsoft.com/office/drawing/2014/main" val="1920386890"/>
                    </a:ext>
                  </a:extLst>
                </a:gridCol>
                <a:gridCol w="933144">
                  <a:extLst>
                    <a:ext uri="{9D8B030D-6E8A-4147-A177-3AD203B41FA5}">
                      <a16:colId xmlns:a16="http://schemas.microsoft.com/office/drawing/2014/main" val="827407908"/>
                    </a:ext>
                  </a:extLst>
                </a:gridCol>
                <a:gridCol w="933144">
                  <a:extLst>
                    <a:ext uri="{9D8B030D-6E8A-4147-A177-3AD203B41FA5}">
                      <a16:colId xmlns:a16="http://schemas.microsoft.com/office/drawing/2014/main" val="2336146813"/>
                    </a:ext>
                  </a:extLst>
                </a:gridCol>
                <a:gridCol w="494825">
                  <a:extLst>
                    <a:ext uri="{9D8B030D-6E8A-4147-A177-3AD203B41FA5}">
                      <a16:colId xmlns:a16="http://schemas.microsoft.com/office/drawing/2014/main" val="3565235844"/>
                    </a:ext>
                  </a:extLst>
                </a:gridCol>
                <a:gridCol w="494825">
                  <a:extLst>
                    <a:ext uri="{9D8B030D-6E8A-4147-A177-3AD203B41FA5}">
                      <a16:colId xmlns:a16="http://schemas.microsoft.com/office/drawing/2014/main" val="1450757895"/>
                    </a:ext>
                  </a:extLst>
                </a:gridCol>
              </a:tblGrid>
              <a:tr h="44201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Contents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Table 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Activity Plan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of Preparation of Activity Plan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37505"/>
                  </a:ext>
                </a:extLst>
              </a:tr>
              <a:tr h="677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Planed Start Date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Actual Start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Date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Actual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Days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2206554745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Phạm Anh Đoàn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Category, product's image Management.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Account management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View/add/edit/delete/search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Account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877869834"/>
                  </a:ext>
                </a:extLst>
              </a:tr>
              <a:tr h="405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1338803017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Register, view, search, add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Product's image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2758558789"/>
                  </a:ext>
                </a:extLst>
              </a:tr>
              <a:tr h="188122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887000199"/>
                  </a:ext>
                </a:extLst>
              </a:tr>
              <a:tr h="206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Khương Xuân Thanh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Order, product Management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View/add/edit/delete/search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Order_master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3860458974"/>
                  </a:ext>
                </a:extLst>
              </a:tr>
              <a:tr h="238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2625096309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View, approve and search order detail of 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Orderdetail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2688522031"/>
                  </a:ext>
                </a:extLst>
              </a:tr>
              <a:tr h="188122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4205008417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Phan Như Bảo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Contact, feedback and slide management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Add/edit/delete/search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Contact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2653126337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Feedback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929175865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View and 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Slide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223636179"/>
                  </a:ext>
                </a:extLst>
              </a:tr>
              <a:tr h="188122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098667520"/>
                  </a:ext>
                </a:extLst>
              </a:tr>
              <a:tr h="442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Trần Nhật Minh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About and customer Management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View/add/edit/delete/search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About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771459654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View and 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9124935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ore Apps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555</Words>
  <Application>Microsoft Office PowerPoint</Application>
  <PresentationFormat>On-screen Show (4:3)</PresentationFormat>
  <Paragraphs>255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Noto Sans Symbols</vt:lpstr>
      <vt:lpstr>Times New Roman</vt:lpstr>
      <vt:lpstr>Wingdings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</vt:lpstr>
      <vt:lpstr>     Test Result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Sinh Tran</dc:creator>
  <cp:lastModifiedBy>pc</cp:lastModifiedBy>
  <cp:revision>21</cp:revision>
  <dcterms:created xsi:type="dcterms:W3CDTF">2014-04-09T06:08:42Z</dcterms:created>
  <dcterms:modified xsi:type="dcterms:W3CDTF">2022-11-15T09:07:21Z</dcterms:modified>
</cp:coreProperties>
</file>