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5OY3R0pAxevg+fgTNWSftGfx/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03D97-0999-4658-89BB-E200C791C0E6}">
  <a:tblStyle styleId="{F4403D97-0999-4658-89BB-E200C791C0E6}"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 name="Google Shape;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55" name="Google Shape;5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63" name="Google Shape;6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107156" y="6629400"/>
            <a:ext cx="8046244" cy="1470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latin typeface="Calibri"/>
                <a:ea typeface="Calibri"/>
                <a:cs typeface="Calibri"/>
                <a:sym typeface="Calibri"/>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Clr>
                <a:srgbClr val="215D4B"/>
              </a:buClr>
              <a:buSzPts val="1200"/>
              <a:buChar char="◆"/>
              <a:defRPr sz="2400">
                <a:latin typeface="Calibri"/>
                <a:ea typeface="Calibri"/>
                <a:cs typeface="Calibri"/>
                <a:sym typeface="Calibri"/>
              </a:defRPr>
            </a:lvl1pPr>
            <a:lvl2pPr marL="914400" lvl="1" indent="-298450" algn="l">
              <a:spcBef>
                <a:spcPts val="440"/>
              </a:spcBef>
              <a:spcAft>
                <a:spcPts val="0"/>
              </a:spcAft>
              <a:buClr>
                <a:srgbClr val="215D4B"/>
              </a:buClr>
              <a:buSzPts val="1100"/>
              <a:buChar char="🞛"/>
              <a:defRPr sz="2200">
                <a:latin typeface="Calibri"/>
                <a:ea typeface="Calibri"/>
                <a:cs typeface="Calibri"/>
                <a:sym typeface="Calibri"/>
              </a:defRPr>
            </a:lvl2pPr>
            <a:lvl3pPr marL="1371600" lvl="2" indent="-279400" algn="l">
              <a:spcBef>
                <a:spcPts val="400"/>
              </a:spcBef>
              <a:spcAft>
                <a:spcPts val="0"/>
              </a:spcAft>
              <a:buClr>
                <a:schemeClr val="dk2"/>
              </a:buClr>
              <a:buSzPts val="800"/>
              <a:buChar char="🞜"/>
              <a:defRPr sz="2000">
                <a:latin typeface="Calibri"/>
                <a:ea typeface="Calibri"/>
                <a:cs typeface="Calibri"/>
                <a:sym typeface="Calibri"/>
              </a:defRPr>
            </a:lvl3pPr>
            <a:lvl4pPr marL="1828800" lvl="3" indent="-342900" algn="l">
              <a:spcBef>
                <a:spcPts val="360"/>
              </a:spcBef>
              <a:spcAft>
                <a:spcPts val="0"/>
              </a:spcAft>
              <a:buClr>
                <a:schemeClr val="dk2"/>
              </a:buClr>
              <a:buSzPts val="1800"/>
              <a:buChar char="–"/>
              <a:defRPr sz="1800"/>
            </a:lvl4pPr>
            <a:lvl5pPr marL="2286000" lvl="4" indent="-330200" algn="l">
              <a:spcBef>
                <a:spcPts val="320"/>
              </a:spcBef>
              <a:spcAft>
                <a:spcPts val="0"/>
              </a:spcAft>
              <a:buClr>
                <a:schemeClr val="dk2"/>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2"/>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800" b="1"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12"/>
          <p:cNvPicPr preferRelativeResize="0"/>
          <p:nvPr/>
        </p:nvPicPr>
        <p:blipFill rotWithShape="1">
          <a:blip r:embed="rId2">
            <a:alphaModFix/>
          </a:blip>
          <a:srcRect/>
          <a:stretch/>
        </p:blipFill>
        <p:spPr>
          <a:xfrm>
            <a:off x="0" y="751513"/>
            <a:ext cx="9144000" cy="5862012"/>
          </a:xfrm>
          <a:prstGeom prst="rect">
            <a:avLst/>
          </a:prstGeom>
          <a:noFill/>
          <a:ln>
            <a:noFill/>
          </a:ln>
        </p:spPr>
      </p:pic>
      <p:pic>
        <p:nvPicPr>
          <p:cNvPr id="21" name="Google Shape;21;p12"/>
          <p:cNvPicPr preferRelativeResize="0"/>
          <p:nvPr/>
        </p:nvPicPr>
        <p:blipFill rotWithShape="1">
          <a:blip r:embed="rId3">
            <a:alphaModFix/>
          </a:blip>
          <a:srcRect/>
          <a:stretch/>
        </p:blipFill>
        <p:spPr>
          <a:xfrm>
            <a:off x="533400" y="0"/>
            <a:ext cx="1295400" cy="7374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FC7C5"/>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11" name="Google Shape;11;p11"/>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000099"/>
              </a:buClr>
              <a:buSzPts val="1600"/>
              <a:buFont typeface="Noto Sans Symbols"/>
              <a:buChar char="◆"/>
              <a:defRPr sz="3200" b="0" i="0" u="none" strike="noStrike" cap="none">
                <a:solidFill>
                  <a:schemeClr val="dk1"/>
                </a:solidFill>
                <a:latin typeface="Arial"/>
                <a:ea typeface="Arial"/>
                <a:cs typeface="Arial"/>
                <a:sym typeface="Arial"/>
              </a:defRPr>
            </a:lvl1pPr>
            <a:lvl2pPr marL="914400" marR="0" lvl="1" indent="-317500" algn="l" rtl="0">
              <a:spcBef>
                <a:spcPts val="560"/>
              </a:spcBef>
              <a:spcAft>
                <a:spcPts val="0"/>
              </a:spcAft>
              <a:buClr>
                <a:srgbClr val="000099"/>
              </a:buClr>
              <a:buSzPts val="1400"/>
              <a:buFont typeface="Noto Sans Symbols"/>
              <a:buChar char="🞛"/>
              <a:defRPr sz="28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rgbClr val="000099"/>
              </a:buClr>
              <a:buSzPts val="96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13" name="Google Shape;13;p11"/>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1"/>
          <p:cNvSpPr/>
          <p:nvPr/>
        </p:nvSpPr>
        <p:spPr>
          <a:xfrm>
            <a:off x="0" y="0"/>
            <a:ext cx="9144000" cy="762000"/>
          </a:xfrm>
          <a:prstGeom prst="rect">
            <a:avLst/>
          </a:prstGeom>
          <a:solidFill>
            <a:srgbClr val="487B78"/>
          </a:solidFill>
          <a:ln w="9525" cap="flat" cmpd="sng">
            <a:solidFill>
              <a:srgbClr val="5DA09C"/>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4800" b="1" i="0" u="none" strike="noStrike" cap="none">
              <a:solidFill>
                <a:srgbClr val="008AF2"/>
              </a:solidFill>
              <a:latin typeface="Courier New"/>
              <a:ea typeface="Courier New"/>
              <a:cs typeface="Courier New"/>
              <a:sym typeface="Courier Ne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35" name="Google Shape;35;p1"/>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a:t>
            </a:fld>
            <a:endParaRPr/>
          </a:p>
        </p:txBody>
      </p:sp>
      <p:sp>
        <p:nvSpPr>
          <p:cNvPr id="36" name="Google Shape;36;p1"/>
          <p:cNvSpPr/>
          <p:nvPr/>
        </p:nvSpPr>
        <p:spPr>
          <a:xfrm>
            <a:off x="533400" y="1295400"/>
            <a:ext cx="8077200" cy="7572802"/>
          </a:xfrm>
          <a:prstGeom prst="rect">
            <a:avLst/>
          </a:prstGeom>
          <a:noFill/>
          <a:ln>
            <a:noFill/>
          </a:ln>
        </p:spPr>
        <p:txBody>
          <a:bodyPr spcFirstLastPara="1" wrap="square" lIns="91425" tIns="45700" rIns="91425" bIns="45700" anchor="t" anchorCtr="0">
            <a:spAutoFit/>
          </a:bodyPr>
          <a:lstStyle/>
          <a:p>
            <a:pPr marL="0" marR="0" lvl="0" indent="0" algn="ctr" rtl="0">
              <a:lnSpc>
                <a:spcPct val="70000"/>
              </a:lnSpc>
              <a:spcBef>
                <a:spcPts val="2000"/>
              </a:spcBef>
              <a:spcAft>
                <a:spcPts val="0"/>
              </a:spcAft>
              <a:buClr>
                <a:schemeClr val="dk1"/>
              </a:buClr>
              <a:buSzPts val="2800"/>
              <a:buFont typeface="Noto Sans Symbols"/>
              <a:buNone/>
            </a:pPr>
            <a:r>
              <a:rPr lang="en-US" sz="4000" b="1" dirty="0" smtClean="0">
                <a:solidFill>
                  <a:schemeClr val="dk1"/>
                </a:solidFill>
                <a:latin typeface="Cambria" panose="02040503050406030204" pitchFamily="18" charset="0"/>
                <a:ea typeface="Cambria" panose="02040503050406030204" pitchFamily="18" charset="0"/>
                <a:cs typeface="Times New Roman"/>
                <a:sym typeface="Times New Roman"/>
              </a:rPr>
              <a:t>DTBM Furniture</a:t>
            </a:r>
            <a:endParaRPr dirty="0">
              <a:latin typeface="Cambria" panose="02040503050406030204" pitchFamily="18" charset="0"/>
              <a:ea typeface="Cambria" panose="02040503050406030204" pitchFamily="18" charset="0"/>
            </a:endParaRPr>
          </a:p>
          <a:p>
            <a:pPr marL="0" marR="0" lvl="0" indent="0" algn="just" rtl="0">
              <a:lnSpc>
                <a:spcPct val="70000"/>
              </a:lnSpc>
              <a:spcBef>
                <a:spcPts val="2000"/>
              </a:spcBef>
              <a:spcAft>
                <a:spcPts val="0"/>
              </a:spcAft>
              <a:buClr>
                <a:schemeClr val="dk1"/>
              </a:buClr>
              <a:buSzPts val="4000"/>
              <a:buFont typeface="Noto Sans Symbols"/>
              <a:buNone/>
            </a:pPr>
            <a:r>
              <a:rPr lang="en-US" sz="2800" b="1"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rPr>
              <a:t>Supervisor:</a:t>
            </a:r>
            <a:endParaRPr sz="2800" b="1"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rPr>
              <a:t>	  Lê Thanh </a:t>
            </a:r>
            <a:r>
              <a:rPr lang="en-US" sz="2800" b="0" i="0" u="none" strike="noStrike" cap="none" dirty="0" err="1">
                <a:solidFill>
                  <a:schemeClr val="dk1"/>
                </a:solidFill>
                <a:latin typeface="Cambria" panose="02040503050406030204" pitchFamily="18" charset="0"/>
                <a:ea typeface="Cambria" panose="02040503050406030204" pitchFamily="18" charset="0"/>
                <a:cs typeface="Times New Roman"/>
                <a:sym typeface="Times New Roman"/>
              </a:rPr>
              <a:t>Nhân</a:t>
            </a:r>
            <a:endParaRPr lang="en-US"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1" dirty="0">
                <a:solidFill>
                  <a:schemeClr val="dk1"/>
                </a:solidFill>
                <a:latin typeface="Cambria" panose="02040503050406030204" pitchFamily="18" charset="0"/>
                <a:ea typeface="Cambria" panose="02040503050406030204" pitchFamily="18" charset="0"/>
                <a:cs typeface="Times New Roman"/>
                <a:sym typeface="Times New Roman"/>
              </a:rPr>
              <a:t>Members:</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b="0" i="0" u="none" strike="noStrike" cap="none" dirty="0" err="1" smtClean="0">
                <a:solidFill>
                  <a:schemeClr val="dk1"/>
                </a:solidFill>
                <a:latin typeface="Cambria" panose="02040503050406030204" pitchFamily="18" charset="0"/>
                <a:ea typeface="Cambria" panose="02040503050406030204" pitchFamily="18" charset="0"/>
                <a:cs typeface="Times New Roman"/>
                <a:sym typeface="Times New Roman"/>
              </a:rPr>
              <a:t>Phạm</a:t>
            </a:r>
            <a:r>
              <a:rPr lang="en-US" sz="2800" b="0" i="0" u="none" strike="noStrike" cap="none" dirty="0" smtClean="0">
                <a:solidFill>
                  <a:schemeClr val="dk1"/>
                </a:solidFill>
                <a:latin typeface="Cambria" panose="02040503050406030204" pitchFamily="18" charset="0"/>
                <a:ea typeface="Cambria" panose="02040503050406030204" pitchFamily="18" charset="0"/>
                <a:cs typeface="Times New Roman"/>
                <a:sym typeface="Times New Roman"/>
              </a:rPr>
              <a:t> </a:t>
            </a:r>
            <a:r>
              <a:rPr lang="en-US" sz="2800" b="0" i="0" u="none" strike="noStrike" cap="none" dirty="0" err="1" smtClean="0">
                <a:solidFill>
                  <a:schemeClr val="dk1"/>
                </a:solidFill>
                <a:latin typeface="Cambria" panose="02040503050406030204" pitchFamily="18" charset="0"/>
                <a:ea typeface="Cambria" panose="02040503050406030204" pitchFamily="18" charset="0"/>
                <a:cs typeface="Times New Roman"/>
                <a:sym typeface="Times New Roman"/>
              </a:rPr>
              <a:t>Anh</a:t>
            </a:r>
            <a:r>
              <a:rPr lang="en-US" sz="2800" b="0" i="0" u="none" strike="noStrike" cap="none" dirty="0" smtClean="0">
                <a:solidFill>
                  <a:schemeClr val="dk1"/>
                </a:solidFill>
                <a:latin typeface="Cambria" panose="02040503050406030204" pitchFamily="18" charset="0"/>
                <a:ea typeface="Cambria" panose="02040503050406030204" pitchFamily="18" charset="0"/>
                <a:cs typeface="Times New Roman"/>
                <a:sym typeface="Times New Roman"/>
              </a:rPr>
              <a:t> </a:t>
            </a:r>
            <a:r>
              <a:rPr lang="en-US" sz="2800" b="0" i="0" u="none" strike="noStrike" cap="none" dirty="0" err="1" smtClean="0">
                <a:solidFill>
                  <a:schemeClr val="dk1"/>
                </a:solidFill>
                <a:latin typeface="Cambria" panose="02040503050406030204" pitchFamily="18" charset="0"/>
                <a:ea typeface="Cambria" panose="02040503050406030204" pitchFamily="18" charset="0"/>
                <a:cs typeface="Times New Roman"/>
                <a:sym typeface="Times New Roman"/>
              </a:rPr>
              <a:t>Đoàn</a:t>
            </a:r>
            <a:r>
              <a:rPr lang="en-US" sz="2800" dirty="0" smtClean="0">
                <a:solidFill>
                  <a:schemeClr val="dk1"/>
                </a:solidFill>
                <a:latin typeface="Cambria" panose="02040503050406030204" pitchFamily="18" charset="0"/>
                <a:ea typeface="Cambria" panose="02040503050406030204" pitchFamily="18" charset="0"/>
                <a:cs typeface="Times New Roman"/>
                <a:sym typeface="Times New Roman"/>
              </a:rPr>
              <a:t> - Student1345184</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vi-VN" sz="2800" dirty="0">
                <a:solidFill>
                  <a:schemeClr val="dk1"/>
                </a:solidFill>
                <a:latin typeface="Cambria" panose="02040503050406030204" pitchFamily="18" charset="0"/>
                <a:ea typeface="Cambria" panose="02040503050406030204" pitchFamily="18" charset="0"/>
                <a:cs typeface="Times New Roman"/>
                <a:sym typeface="Times New Roman"/>
              </a:rPr>
              <a:t>Khương Xuân </a:t>
            </a:r>
            <a:r>
              <a:rPr lang="vi-VN" sz="2800" dirty="0" smtClean="0">
                <a:solidFill>
                  <a:schemeClr val="dk1"/>
                </a:solidFill>
                <a:latin typeface="Cambria" panose="02040503050406030204" pitchFamily="18" charset="0"/>
                <a:ea typeface="Cambria" panose="02040503050406030204" pitchFamily="18" charset="0"/>
                <a:cs typeface="Times New Roman"/>
                <a:sym typeface="Times New Roman"/>
              </a:rPr>
              <a:t>Thanh</a:t>
            </a:r>
            <a:r>
              <a:rPr lang="en-US" sz="2800" dirty="0" smtClean="0">
                <a:solidFill>
                  <a:schemeClr val="dk1"/>
                </a:solidFill>
                <a:latin typeface="Cambria" panose="02040503050406030204" pitchFamily="18" charset="0"/>
                <a:ea typeface="Cambria" panose="02040503050406030204" pitchFamily="18" charset="0"/>
                <a:cs typeface="Times New Roman"/>
                <a:sym typeface="Times New Roman"/>
              </a:rPr>
              <a:t> - Student1342864</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vi-VN" sz="2800" dirty="0">
                <a:solidFill>
                  <a:schemeClr val="dk1"/>
                </a:solidFill>
                <a:latin typeface="Cambria" panose="02040503050406030204" pitchFamily="18" charset="0"/>
                <a:ea typeface="Cambria" panose="02040503050406030204" pitchFamily="18" charset="0"/>
                <a:cs typeface="Times New Roman"/>
                <a:sym typeface="Times New Roman"/>
              </a:rPr>
              <a:t>Phan Như </a:t>
            </a:r>
            <a:r>
              <a:rPr lang="vi-VN" sz="2800" dirty="0" smtClean="0">
                <a:solidFill>
                  <a:schemeClr val="dk1"/>
                </a:solidFill>
                <a:latin typeface="Cambria" panose="02040503050406030204" pitchFamily="18" charset="0"/>
                <a:ea typeface="Cambria" panose="02040503050406030204" pitchFamily="18" charset="0"/>
                <a:cs typeface="Times New Roman"/>
                <a:sym typeface="Times New Roman"/>
              </a:rPr>
              <a:t>Bảo</a:t>
            </a:r>
            <a:r>
              <a:rPr lang="en-US" sz="2800" dirty="0" smtClean="0">
                <a:solidFill>
                  <a:schemeClr val="dk1"/>
                </a:solidFill>
                <a:latin typeface="Cambria" panose="02040503050406030204" pitchFamily="18" charset="0"/>
                <a:ea typeface="Cambria" panose="02040503050406030204" pitchFamily="18" charset="0"/>
                <a:cs typeface="Times New Roman"/>
                <a:sym typeface="Times New Roman"/>
              </a:rPr>
              <a:t> - Student1350320</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dirty="0" err="1">
                <a:solidFill>
                  <a:schemeClr val="dk1"/>
                </a:solidFill>
                <a:latin typeface="Cambria" panose="02040503050406030204" pitchFamily="18" charset="0"/>
                <a:ea typeface="Cambria" panose="02040503050406030204" pitchFamily="18" charset="0"/>
                <a:cs typeface="Times New Roman"/>
                <a:sym typeface="Times New Roman"/>
              </a:rPr>
              <a:t>Trần</a:t>
            </a:r>
            <a:r>
              <a:rPr lang="en-US" sz="2800" dirty="0">
                <a:solidFill>
                  <a:schemeClr val="dk1"/>
                </a:solidFill>
                <a:latin typeface="Cambria" panose="02040503050406030204" pitchFamily="18" charset="0"/>
                <a:ea typeface="Cambria" panose="02040503050406030204" pitchFamily="18" charset="0"/>
                <a:cs typeface="Times New Roman"/>
                <a:sym typeface="Times New Roman"/>
              </a:rPr>
              <a:t> </a:t>
            </a:r>
            <a:r>
              <a:rPr lang="en-US" sz="2800" dirty="0" err="1">
                <a:solidFill>
                  <a:schemeClr val="dk1"/>
                </a:solidFill>
                <a:latin typeface="Cambria" panose="02040503050406030204" pitchFamily="18" charset="0"/>
                <a:ea typeface="Cambria" panose="02040503050406030204" pitchFamily="18" charset="0"/>
                <a:cs typeface="Times New Roman"/>
                <a:sym typeface="Times New Roman"/>
              </a:rPr>
              <a:t>Nhật</a:t>
            </a:r>
            <a:r>
              <a:rPr lang="en-US" sz="2800" dirty="0">
                <a:solidFill>
                  <a:schemeClr val="dk1"/>
                </a:solidFill>
                <a:latin typeface="Cambria" panose="02040503050406030204" pitchFamily="18" charset="0"/>
                <a:ea typeface="Cambria" panose="02040503050406030204" pitchFamily="18" charset="0"/>
                <a:cs typeface="Times New Roman"/>
                <a:sym typeface="Times New Roman"/>
              </a:rPr>
              <a:t> Minh - Student1357832</a:t>
            </a:r>
            <a:endParaRPr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rPr>
              <a:t>	</a:t>
            </a:r>
            <a:endParaRPr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r"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r" rtl="0">
              <a:lnSpc>
                <a:spcPct val="70000"/>
              </a:lnSpc>
              <a:spcBef>
                <a:spcPts val="900"/>
              </a:spcBef>
              <a:spcAft>
                <a:spcPts val="0"/>
              </a:spcAft>
              <a:buClr>
                <a:schemeClr val="dk1"/>
              </a:buClr>
              <a:buSzPts val="1800"/>
              <a:buFont typeface="Noto Sans Symbols"/>
              <a:buNone/>
            </a:pPr>
            <a:r>
              <a:rPr lang="en-US"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rPr>
              <a:t>Date… Month… Year …...</a:t>
            </a: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100000"/>
              </a:lnSpc>
              <a:spcBef>
                <a:spcPts val="900"/>
              </a:spcBef>
              <a:spcAft>
                <a:spcPts val="0"/>
              </a:spcAft>
              <a:buNone/>
            </a:pPr>
            <a:endParaRPr sz="1800" b="0" i="0" u="none" strike="noStrike" cap="none" dirty="0">
              <a:solidFill>
                <a:schemeClr val="dk1"/>
              </a:solidFill>
              <a:latin typeface="Cambria" panose="02040503050406030204" pitchFamily="18" charset="0"/>
              <a:ea typeface="Cambria" panose="02040503050406030204" pitchFamily="18" charset="0"/>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Detailed duties of each member</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900673069"/>
              </p:ext>
            </p:extLst>
          </p:nvPr>
        </p:nvGraphicFramePr>
        <p:xfrm>
          <a:off x="115409" y="852271"/>
          <a:ext cx="8904303" cy="5929528"/>
        </p:xfrm>
        <a:graphic>
          <a:graphicData uri="http://schemas.openxmlformats.org/drawingml/2006/table">
            <a:tbl>
              <a:tblPr>
                <a:tableStyleId>{F4403D97-0999-4658-89BB-E200C791C0E6}</a:tableStyleId>
              </a:tblPr>
              <a:tblGrid>
                <a:gridCol w="756472">
                  <a:extLst>
                    <a:ext uri="{9D8B030D-6E8A-4147-A177-3AD203B41FA5}">
                      <a16:colId xmlns:a16="http://schemas.microsoft.com/office/drawing/2014/main" val="2421763053"/>
                    </a:ext>
                  </a:extLst>
                </a:gridCol>
                <a:gridCol w="4964346">
                  <a:extLst>
                    <a:ext uri="{9D8B030D-6E8A-4147-A177-3AD203B41FA5}">
                      <a16:colId xmlns:a16="http://schemas.microsoft.com/office/drawing/2014/main" val="2019877892"/>
                    </a:ext>
                  </a:extLst>
                </a:gridCol>
                <a:gridCol w="3183485">
                  <a:extLst>
                    <a:ext uri="{9D8B030D-6E8A-4147-A177-3AD203B41FA5}">
                      <a16:colId xmlns:a16="http://schemas.microsoft.com/office/drawing/2014/main" val="618346808"/>
                    </a:ext>
                  </a:extLst>
                </a:gridCol>
              </a:tblGrid>
              <a:tr h="441843">
                <a:tc gridSpan="2">
                  <a:txBody>
                    <a:bodyPr/>
                    <a:lstStyle/>
                    <a:p>
                      <a:pPr algn="l" fontAlgn="ctr"/>
                      <a:r>
                        <a:rPr lang="en-US" sz="1200" b="1" u="none" strike="noStrike" dirty="0" err="1">
                          <a:effectLst/>
                          <a:latin typeface="Cambria" panose="02040503050406030204" pitchFamily="18" charset="0"/>
                          <a:ea typeface="Cambria" panose="02040503050406030204" pitchFamily="18" charset="0"/>
                        </a:rPr>
                        <a:t>Danh</a:t>
                      </a:r>
                      <a:r>
                        <a:rPr lang="en-US" sz="1200" b="1" u="none" strike="noStrike" dirty="0">
                          <a:effectLst/>
                          <a:latin typeface="Cambria" panose="02040503050406030204" pitchFamily="18" charset="0"/>
                          <a:ea typeface="Cambria" panose="02040503050406030204" pitchFamily="18" charset="0"/>
                        </a:rPr>
                        <a:t> </a:t>
                      </a:r>
                      <a:r>
                        <a:rPr lang="en-US" sz="1200" b="1" u="none" strike="noStrike" dirty="0" err="1">
                          <a:effectLst/>
                          <a:latin typeface="Cambria" panose="02040503050406030204" pitchFamily="18" charset="0"/>
                          <a:ea typeface="Cambria" panose="02040503050406030204" pitchFamily="18" charset="0"/>
                        </a:rPr>
                        <a:t>mục</a:t>
                      </a:r>
                      <a:endParaRPr lang="en-US" sz="1200" b="1" i="0" u="none" strike="noStrike" dirty="0">
                        <a:solidFill>
                          <a:srgbClr val="FFFFFF"/>
                        </a:solidFill>
                        <a:effectLst/>
                        <a:latin typeface="Cambria" panose="02040503050406030204" pitchFamily="18" charset="0"/>
                        <a:ea typeface="Cambria" panose="02040503050406030204" pitchFamily="18" charset="0"/>
                      </a:endParaRPr>
                    </a:p>
                  </a:txBody>
                  <a:tcPr marL="70522" marR="7836" marT="7836" marB="0" anchor="ctr"/>
                </a:tc>
                <a:tc hMerge="1">
                  <a:txBody>
                    <a:bodyPr/>
                    <a:lstStyle/>
                    <a:p>
                      <a:endParaRPr lang="en-US"/>
                    </a:p>
                  </a:txBody>
                  <a:tcPr/>
                </a:tc>
                <a:tc>
                  <a:txBody>
                    <a:bodyPr/>
                    <a:lstStyle/>
                    <a:p>
                      <a:pPr algn="l" fontAlgn="ctr"/>
                      <a:r>
                        <a:rPr lang="en-US" sz="1200" b="1" u="none" strike="noStrike" dirty="0">
                          <a:effectLst/>
                          <a:latin typeface="Cambria" panose="02040503050406030204" pitchFamily="18" charset="0"/>
                          <a:ea typeface="Cambria" panose="02040503050406030204" pitchFamily="18" charset="0"/>
                        </a:rPr>
                        <a:t>Function</a:t>
                      </a:r>
                      <a:endParaRPr lang="en-US" sz="1200" b="1" i="0" u="none" strike="noStrike" dirty="0">
                        <a:solidFill>
                          <a:srgbClr val="FFFFFF"/>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376896196"/>
                  </a:ext>
                </a:extLst>
              </a:tr>
              <a:tr h="238595">
                <a:tc gridSpan="3">
                  <a:txBody>
                    <a:bodyPr/>
                    <a:lstStyle/>
                    <a:p>
                      <a:pPr algn="ctr" fontAlgn="ctr"/>
                      <a:r>
                        <a:rPr lang="en-US" sz="1200" b="1" u="none" strike="noStrike" dirty="0" err="1">
                          <a:effectLst/>
                          <a:latin typeface="Cambria" panose="02040503050406030204" pitchFamily="18" charset="0"/>
                          <a:ea typeface="Cambria" panose="02040503050406030204" pitchFamily="18" charset="0"/>
                        </a:rPr>
                        <a:t>Đoàn</a:t>
                      </a:r>
                      <a:endParaRPr lang="en-US" sz="1200" b="1" i="0" u="none" strike="noStrike" dirty="0">
                        <a:solidFill>
                          <a:srgbClr val="000000"/>
                        </a:solidFill>
                        <a:effectLst/>
                        <a:latin typeface="Cambria" panose="02040503050406030204" pitchFamily="18" charset="0"/>
                        <a:ea typeface="Cambria" panose="02040503050406030204" pitchFamily="18" charset="0"/>
                      </a:endParaRPr>
                    </a:p>
                  </a:txBody>
                  <a:tcPr marL="7836" marR="7836" marT="783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13546987"/>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a:t>
                      </a:r>
                      <a:endParaRPr lang="en-US" sz="1200" b="1"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Admin and User Interface Design</a:t>
                      </a:r>
                      <a:endParaRPr lang="en-US" sz="1200" b="1"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Interface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1933236520"/>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2</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Login  Admin Function </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Login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601905719"/>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3</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Dashboard</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Interface - view </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1215995128"/>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4</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Category</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Delete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2990929612"/>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5</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Product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Delete - search</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934634780"/>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6</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Product Thumb</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Delete - search</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2497807601"/>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7</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Customer List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View</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2389841142"/>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8</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Report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View - Search</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1954574267"/>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9</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Sign In Function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Login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4166402910"/>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10</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Update Customer Information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Edit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1020472239"/>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11</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Change Password</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Edit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461765780"/>
                  </a:ext>
                </a:extLst>
              </a:tr>
              <a:tr h="238595">
                <a:tc gridSpan="3">
                  <a:txBody>
                    <a:bodyPr/>
                    <a:lstStyle/>
                    <a:p>
                      <a:pPr algn="ctr" fontAlgn="ctr"/>
                      <a:r>
                        <a:rPr lang="en-US" sz="1200" b="1" u="none" strike="noStrike" dirty="0" err="1">
                          <a:effectLst/>
                          <a:latin typeface="Cambria" panose="02040503050406030204" pitchFamily="18" charset="0"/>
                          <a:ea typeface="Cambria" panose="02040503050406030204" pitchFamily="18" charset="0"/>
                        </a:rPr>
                        <a:t>Thanh</a:t>
                      </a:r>
                      <a:endParaRPr lang="en-US" sz="1200" b="1" i="0" u="none" strike="noStrike" dirty="0">
                        <a:solidFill>
                          <a:srgbClr val="000000"/>
                        </a:solidFill>
                        <a:effectLst/>
                        <a:latin typeface="Cambria" panose="02040503050406030204" pitchFamily="18" charset="0"/>
                        <a:ea typeface="Cambria" panose="02040503050406030204" pitchFamily="18" charset="0"/>
                      </a:endParaRPr>
                    </a:p>
                  </a:txBody>
                  <a:tcPr marL="7836" marR="7836" marT="783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0513784"/>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Cart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Cancel</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183657647"/>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2</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Order Detail Information (Admin)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View - Approve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872884884"/>
                  </a:ext>
                </a:extLst>
              </a:tr>
              <a:tr h="238595">
                <a:tc gridSpan="3">
                  <a:txBody>
                    <a:bodyPr/>
                    <a:lstStyle/>
                    <a:p>
                      <a:pPr algn="ctr" fontAlgn="ctr"/>
                      <a:r>
                        <a:rPr lang="en-US" sz="1200" b="1" u="none" strike="noStrike" dirty="0" err="1">
                          <a:effectLst/>
                          <a:latin typeface="Cambria" panose="02040503050406030204" pitchFamily="18" charset="0"/>
                          <a:ea typeface="Cambria" panose="02040503050406030204" pitchFamily="18" charset="0"/>
                        </a:rPr>
                        <a:t>Bảo</a:t>
                      </a:r>
                      <a:endParaRPr lang="en-US" sz="1200" b="1" i="0" u="none" strike="noStrike" dirty="0">
                        <a:solidFill>
                          <a:srgbClr val="000000"/>
                        </a:solidFill>
                        <a:effectLst/>
                        <a:latin typeface="Cambria" panose="02040503050406030204" pitchFamily="18" charset="0"/>
                        <a:ea typeface="Cambria" panose="02040503050406030204" pitchFamily="18" charset="0"/>
                      </a:endParaRPr>
                    </a:p>
                  </a:txBody>
                  <a:tcPr marL="7836" marR="7836" marT="783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2369098"/>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Contact Page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Interface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3166407966"/>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2</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Slide show (Admin)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Delete - search</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498709614"/>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3</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Feedback Function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027937357"/>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4</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Feedback detail information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View</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776562962"/>
                  </a:ext>
                </a:extLst>
              </a:tr>
              <a:tr h="238595">
                <a:tc gridSpan="3">
                  <a:txBody>
                    <a:bodyPr/>
                    <a:lstStyle/>
                    <a:p>
                      <a:pPr algn="ctr" fontAlgn="ctr"/>
                      <a:r>
                        <a:rPr lang="en-US" sz="1200" b="1" u="none" strike="noStrike" dirty="0">
                          <a:effectLst/>
                          <a:latin typeface="Cambria" panose="02040503050406030204" pitchFamily="18" charset="0"/>
                          <a:ea typeface="Cambria" panose="02040503050406030204" pitchFamily="18" charset="0"/>
                        </a:rPr>
                        <a:t>Minh</a:t>
                      </a:r>
                      <a:endParaRPr lang="en-US" sz="1200" b="1" i="0" u="none" strike="noStrike" dirty="0">
                        <a:solidFill>
                          <a:srgbClr val="000000"/>
                        </a:solidFill>
                        <a:effectLst/>
                        <a:latin typeface="Cambria" panose="02040503050406030204" pitchFamily="18" charset="0"/>
                        <a:ea typeface="Cambria" panose="02040503050406030204" pitchFamily="18" charset="0"/>
                      </a:endParaRPr>
                    </a:p>
                  </a:txBody>
                  <a:tcPr marL="7836" marR="7836" marT="783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367968"/>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About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Interface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927815741"/>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2</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Customer add function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dirty="0">
                          <a:effectLst/>
                          <a:latin typeface="Cambria" panose="02040503050406030204" pitchFamily="18" charset="0"/>
                          <a:ea typeface="Cambria" panose="02040503050406030204" pitchFamily="18" charset="0"/>
                        </a:rPr>
                        <a:t>Add</a:t>
                      </a:r>
                      <a:endParaRPr lang="en-US" sz="1200" b="0" i="0" u="none" strike="noStrike" dirty="0">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808247515"/>
                  </a:ext>
                </a:extLst>
              </a:tr>
            </a:tbl>
          </a:graphicData>
        </a:graphic>
      </p:graphicFrame>
    </p:spTree>
    <p:extLst>
      <p:ext uri="{BB962C8B-B14F-4D97-AF65-F5344CB8AC3E}">
        <p14:creationId xmlns:p14="http://schemas.microsoft.com/office/powerpoint/2010/main" val="368109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11</a:t>
            </a:fld>
            <a:endParaRPr/>
          </a:p>
        </p:txBody>
      </p:sp>
      <p:sp>
        <p:nvSpPr>
          <p:cNvPr id="102" name="Google Shape;102;p10"/>
          <p:cNvSpPr txBox="1">
            <a:spLocks noGrp="1"/>
          </p:cNvSpPr>
          <p:nvPr>
            <p:ph type="body" idx="1"/>
          </p:nvPr>
        </p:nvSpPr>
        <p:spPr>
          <a:xfrm>
            <a:off x="304800" y="1371600"/>
            <a:ext cx="86106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0"/>
              <a:buFont typeface="Noto Sans Symbols"/>
              <a:buNone/>
            </a:pPr>
            <a:endParaRPr b="1"/>
          </a:p>
          <a:p>
            <a:pPr marL="0" lvl="0" indent="0" algn="ctr" rtl="0">
              <a:spcBef>
                <a:spcPts val="880"/>
              </a:spcBef>
              <a:spcAft>
                <a:spcPts val="0"/>
              </a:spcAft>
              <a:buSzPts val="2200"/>
              <a:buFont typeface="Noto Sans Symbols"/>
              <a:buNone/>
            </a:pPr>
            <a:r>
              <a:rPr lang="en-US" sz="4400" b="1">
                <a:latin typeface="Arial"/>
                <a:ea typeface="Arial"/>
                <a:cs typeface="Arial"/>
                <a:sym typeface="Arial"/>
              </a:rPr>
              <a:t>Thank You</a:t>
            </a:r>
            <a:endParaRPr sz="4400" b="1">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a:latin typeface="Times New Roman"/>
              <a:ea typeface="Times New Roman"/>
              <a:cs typeface="Times New Roman"/>
              <a:sym typeface="Times New Roman"/>
            </a:endParaRPr>
          </a:p>
        </p:txBody>
      </p:sp>
      <p:pic>
        <p:nvPicPr>
          <p:cNvPr id="103" name="Google Shape;103;p10"/>
          <p:cNvPicPr preferRelativeResize="0"/>
          <p:nvPr/>
        </p:nvPicPr>
        <p:blipFill rotWithShape="1">
          <a:blip r:embed="rId3">
            <a:alphaModFix/>
          </a:blip>
          <a:srcRect/>
          <a:stretch/>
        </p:blipFill>
        <p:spPr>
          <a:xfrm>
            <a:off x="3109912" y="3038475"/>
            <a:ext cx="300037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Content</a:t>
            </a:r>
            <a:endParaRPr sz="3200"/>
          </a:p>
        </p:txBody>
      </p:sp>
      <p:sp>
        <p:nvSpPr>
          <p:cNvPr id="43" name="Google Shape;43;p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
        <p:nvSpPr>
          <p:cNvPr id="44" name="Google Shape;44;p2"/>
          <p:cNvSpPr txBox="1">
            <a:spLocks noGrp="1"/>
          </p:cNvSpPr>
          <p:nvPr>
            <p:ph type="body" idx="1"/>
          </p:nvPr>
        </p:nvSpPr>
        <p:spPr>
          <a:xfrm>
            <a:off x="609600" y="1066800"/>
            <a:ext cx="83058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Introduction</a:t>
            </a:r>
            <a:endParaRPr dirty="0">
              <a:latin typeface="Cambria" panose="02040503050406030204" pitchFamily="18" charset="0"/>
              <a:ea typeface="Cambria" panose="02040503050406030204" pitchFamily="18" charset="0"/>
            </a:endParaRPr>
          </a:p>
          <a:p>
            <a:pPr marL="742950" lvl="1" indent="-28575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Actual requirements</a:t>
            </a:r>
            <a:endParaRPr sz="2800" dirty="0">
              <a:latin typeface="Cambria" panose="02040503050406030204" pitchFamily="18" charset="0"/>
              <a:ea typeface="Cambria" panose="02040503050406030204" pitchFamily="18" charset="0"/>
              <a:cs typeface="Times New Roman"/>
              <a:sym typeface="Times New Roman"/>
            </a:endParaRPr>
          </a:p>
          <a:p>
            <a:pPr marL="742950" lvl="1" indent="-28575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Requirements of the project</a:t>
            </a:r>
            <a:endParaRPr sz="2800" dirty="0">
              <a:latin typeface="Cambria" panose="02040503050406030204" pitchFamily="18" charset="0"/>
              <a:ea typeface="Cambria" panose="02040503050406030204" pitchFamily="18" charset="0"/>
              <a:cs typeface="Times New Roman"/>
              <a:sym typeface="Times New Roman"/>
            </a:endParaRPr>
          </a:p>
          <a:p>
            <a:pPr marL="742950" lvl="1" indent="-28575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Deployment diagram</a:t>
            </a:r>
            <a:endParaRPr sz="2800" dirty="0">
              <a:latin typeface="Cambria" panose="02040503050406030204" pitchFamily="18" charset="0"/>
              <a:ea typeface="Cambria" panose="02040503050406030204" pitchFamily="18" charset="0"/>
              <a:cs typeface="Times New Roman"/>
              <a:sym typeface="Times New Roman"/>
            </a:endParaRPr>
          </a:p>
          <a:p>
            <a:pPr marL="342900" lvl="0" indent="-34290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Test result</a:t>
            </a:r>
            <a:endParaRPr dirty="0">
              <a:latin typeface="Cambria" panose="02040503050406030204" pitchFamily="18" charset="0"/>
              <a:ea typeface="Cambria" panose="02040503050406030204" pitchFamily="18" charset="0"/>
            </a:endParaRPr>
          </a:p>
          <a:p>
            <a:pPr marL="342900" lvl="0" indent="-34290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Conclusion and development</a:t>
            </a:r>
            <a:endParaRPr dirty="0">
              <a:latin typeface="Cambria" panose="02040503050406030204" pitchFamily="18" charset="0"/>
              <a:ea typeface="Cambria" panose="02040503050406030204" pitchFamily="18" charset="0"/>
            </a:endParaRPr>
          </a:p>
          <a:p>
            <a:pPr marL="342900" lvl="0" indent="-342900" algn="l" rtl="0">
              <a:spcBef>
                <a:spcPts val="560"/>
              </a:spcBef>
              <a:spcAft>
                <a:spcPts val="0"/>
              </a:spcAft>
              <a:buClr>
                <a:srgbClr val="215D4B"/>
              </a:buClr>
              <a:buSzPts val="1400"/>
              <a:buChar char="◆"/>
            </a:pPr>
            <a:r>
              <a:rPr lang="en-US" sz="2800" dirty="0">
                <a:latin typeface="Cambria" panose="02040503050406030204" pitchFamily="18" charset="0"/>
                <a:ea typeface="Cambria" panose="02040503050406030204" pitchFamily="18" charset="0"/>
                <a:cs typeface="Times New Roman"/>
                <a:sym typeface="Times New Roman"/>
              </a:rPr>
              <a:t>Task </a:t>
            </a:r>
            <a:r>
              <a:rPr lang="en-US" sz="2800" dirty="0" smtClean="0">
                <a:latin typeface="Cambria" panose="02040503050406030204" pitchFamily="18" charset="0"/>
                <a:ea typeface="Cambria" panose="02040503050406030204" pitchFamily="18" charset="0"/>
                <a:cs typeface="Times New Roman"/>
                <a:sym typeface="Times New Roman"/>
              </a:rPr>
              <a:t>list</a:t>
            </a:r>
          </a:p>
          <a:p>
            <a:pPr marL="342900" lvl="0" indent="-342900">
              <a:spcBef>
                <a:spcPts val="560"/>
              </a:spcBef>
              <a:buSzPts val="1400"/>
            </a:pPr>
            <a:r>
              <a:rPr lang="en-US" sz="2800" dirty="0">
                <a:latin typeface="Cambria" panose="02040503050406030204" pitchFamily="18" charset="0"/>
                <a:ea typeface="Cambria" panose="02040503050406030204" pitchFamily="18" charset="0"/>
              </a:rPr>
              <a:t>Detailed duties of each member</a:t>
            </a:r>
            <a:r>
              <a:rPr lang="en-US" sz="2800" dirty="0" smtClean="0">
                <a:latin typeface="Cambria" panose="02040503050406030204" pitchFamily="18" charset="0"/>
                <a:ea typeface="Cambria" panose="02040503050406030204" pitchFamily="18" charset="0"/>
                <a:cs typeface="Times New Roman"/>
                <a:sym typeface="Times New Roman"/>
              </a:rPr>
              <a:t> </a:t>
            </a:r>
            <a:endParaRPr sz="2800" dirty="0">
              <a:latin typeface="Cambria" panose="02040503050406030204" pitchFamily="18" charset="0"/>
              <a:ea typeface="Cambria" panose="02040503050406030204" pitchFamily="18" charset="0"/>
              <a:cs typeface="Times New Roman"/>
              <a:sym typeface="Times New Roman"/>
            </a:endParaRPr>
          </a:p>
          <a:p>
            <a:pPr marL="342900" lvl="0" indent="-254000" algn="l" rtl="0">
              <a:spcBef>
                <a:spcPts val="560"/>
              </a:spcBef>
              <a:spcAft>
                <a:spcPts val="0"/>
              </a:spcAft>
              <a:buSzPts val="1400"/>
              <a:buNone/>
            </a:pPr>
            <a:endParaRPr sz="2800" dirty="0">
              <a:latin typeface="Cambria" panose="02040503050406030204" pitchFamily="18" charset="0"/>
              <a:ea typeface="Cambria" panose="02040503050406030204" pitchFamily="18" charset="0"/>
              <a:cs typeface="Times New Roman"/>
              <a:sym typeface="Times New Roman"/>
            </a:endParaRPr>
          </a:p>
          <a:p>
            <a:pPr marL="342900" lvl="0" indent="-266700" algn="l" rtl="0">
              <a:spcBef>
                <a:spcPts val="480"/>
              </a:spcBef>
              <a:spcAft>
                <a:spcPts val="0"/>
              </a:spcAft>
              <a:buSzPts val="1200"/>
              <a:buNone/>
            </a:pPr>
            <a:endParaRPr dirty="0">
              <a:latin typeface="Cambria" panose="02040503050406030204" pitchFamily="18" charset="0"/>
              <a:ea typeface="Cambria" panose="02040503050406030204" pitchFamily="18" charset="0"/>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3</a:t>
            </a:fld>
            <a:endParaRPr/>
          </a:p>
        </p:txBody>
      </p:sp>
      <p:sp>
        <p:nvSpPr>
          <p:cNvPr id="50" name="Google Shape;50;p3"/>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b="1" dirty="0"/>
              <a:t>DTBM Furniture</a:t>
            </a:r>
            <a:r>
              <a:rPr lang="en-US" dirty="0"/>
              <a:t> One of the top furniture companies in Vietnam, DTBM Furniture company, has the most modern designs for its clients. However, our company will import a style that suits your tastes. Furniture design patterns change over time</a:t>
            </a:r>
            <a:r>
              <a:rPr lang="en-US"/>
              <a:t>.. </a:t>
            </a:r>
            <a:endParaRPr lang="en-US" smtClean="0"/>
          </a:p>
          <a:p>
            <a:pPr marL="0" lvl="0" indent="0">
              <a:spcBef>
                <a:spcPts val="0"/>
              </a:spcBef>
              <a:buNone/>
            </a:pPr>
            <a:endParaRPr lang="en-US" dirty="0" smtClean="0"/>
          </a:p>
          <a:p>
            <a:pPr marL="342900" lvl="0" indent="-342900">
              <a:spcBef>
                <a:spcPts val="0"/>
              </a:spcBef>
            </a:pPr>
            <a:r>
              <a:rPr lang="en-US" dirty="0"/>
              <a:t>Our furniture in DTBM Furniture company stays updated with new developments. This quality of our furniture company maintains us a step ahead of our competitors. With furniture designs from us, you can be the envy of your friends and family and proudly display them. If you wish to own the newest styles, visit our company or online site. We serve clients from all over the world and have earned respect and trust of a huge proportion of them.</a:t>
            </a:r>
          </a:p>
        </p:txBody>
      </p:sp>
      <p:sp>
        <p:nvSpPr>
          <p:cNvPr id="51" name="Google Shape;51;p3"/>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Actual requirements</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56"/>
        <p:cNvGrpSpPr/>
        <p:nvPr/>
      </p:nvGrpSpPr>
      <p:grpSpPr>
        <a:xfrm>
          <a:off x="0" y="0"/>
          <a:ext cx="0" cy="0"/>
          <a:chOff x="0" y="0"/>
          <a:chExt cx="0" cy="0"/>
        </a:xfrm>
      </p:grpSpPr>
      <p:sp>
        <p:nvSpPr>
          <p:cNvPr id="57" name="Google Shape;57;p4"/>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
        <p:nvSpPr>
          <p:cNvPr id="58" name="Google Shape;58;p4"/>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user : </a:t>
            </a:r>
            <a:endParaRPr dirty="0"/>
          </a:p>
          <a:p>
            <a:pPr marL="342900" lvl="0" indent="-342900" algn="l" rtl="0">
              <a:spcBef>
                <a:spcPts val="480"/>
              </a:spcBef>
              <a:spcAft>
                <a:spcPts val="0"/>
              </a:spcAft>
              <a:buSzPts val="1200"/>
              <a:buFontTx/>
              <a:buChar char="-"/>
            </a:pPr>
            <a:r>
              <a:rPr lang="en-US" dirty="0" smtClean="0"/>
              <a:t>The customer can register/edit the account.</a:t>
            </a:r>
          </a:p>
          <a:p>
            <a:pPr marL="342900" lvl="0" indent="-342900" algn="l" rtl="0">
              <a:spcBef>
                <a:spcPts val="480"/>
              </a:spcBef>
              <a:spcAft>
                <a:spcPts val="0"/>
              </a:spcAft>
              <a:buSzPts val="1200"/>
              <a:buFontTx/>
              <a:buChar char="-"/>
            </a:pPr>
            <a:r>
              <a:rPr lang="en-US" dirty="0" smtClean="0"/>
              <a:t>The password can be changed by the customer manual.</a:t>
            </a:r>
          </a:p>
          <a:p>
            <a:pPr marL="342900" lvl="0" indent="-342900" algn="l" rtl="0">
              <a:spcBef>
                <a:spcPts val="480"/>
              </a:spcBef>
              <a:spcAft>
                <a:spcPts val="0"/>
              </a:spcAft>
              <a:buSzPts val="1200"/>
              <a:buFontTx/>
              <a:buChar char="-"/>
            </a:pPr>
            <a:r>
              <a:rPr lang="en-US" dirty="0" smtClean="0"/>
              <a:t>Customers can view the category and product.</a:t>
            </a:r>
          </a:p>
          <a:p>
            <a:pPr marL="342900" lvl="0" indent="-342900" algn="l" rtl="0">
              <a:spcBef>
                <a:spcPts val="480"/>
              </a:spcBef>
              <a:spcAft>
                <a:spcPts val="0"/>
              </a:spcAft>
              <a:buSzPts val="1200"/>
              <a:buFontTx/>
              <a:buChar char="-"/>
            </a:pPr>
            <a:r>
              <a:rPr lang="en-US" dirty="0" smtClean="0"/>
              <a:t>The product can be searched for and sorted by customers easily.</a:t>
            </a:r>
          </a:p>
          <a:p>
            <a:pPr marL="342900" lvl="0" indent="-342900">
              <a:buFontTx/>
              <a:buChar char="-"/>
            </a:pPr>
            <a:r>
              <a:rPr lang="en-US" dirty="0"/>
              <a:t>After taking a reference of the product, the customer can buy the product with the cart function. </a:t>
            </a:r>
            <a:endParaRPr lang="en-US" dirty="0" smtClean="0"/>
          </a:p>
          <a:p>
            <a:pPr marL="342900" lvl="0" indent="-342900">
              <a:buFontTx/>
              <a:buChar char="-"/>
            </a:pPr>
            <a:r>
              <a:rPr lang="en-US" dirty="0" smtClean="0"/>
              <a:t>The cart function can order/cancel for a or many products.</a:t>
            </a:r>
          </a:p>
          <a:p>
            <a:pPr marL="342900" lvl="0" indent="-342900">
              <a:buFontTx/>
              <a:buChar char="-"/>
            </a:pPr>
            <a:r>
              <a:rPr lang="en-US" dirty="0" smtClean="0"/>
              <a:t>The customer can view the detail of orders and order history.</a:t>
            </a:r>
          </a:p>
          <a:p>
            <a:pPr marL="342900" lvl="0" indent="-342900">
              <a:buFontTx/>
              <a:buChar char="-"/>
            </a:pPr>
            <a:r>
              <a:rPr lang="en-US" dirty="0" smtClean="0"/>
              <a:t>The customer can be made feedback for each ordered product.</a:t>
            </a:r>
          </a:p>
          <a:p>
            <a:pPr marL="342900" lvl="0" indent="-342900">
              <a:buFontTx/>
              <a:buChar char="-"/>
            </a:pPr>
            <a:r>
              <a:rPr lang="en-US" dirty="0" smtClean="0"/>
              <a:t>Primary pages: Home, Furniture, About, Contact, Cart, Account..</a:t>
            </a:r>
          </a:p>
        </p:txBody>
      </p:sp>
      <p:sp>
        <p:nvSpPr>
          <p:cNvPr id="59" name="Google Shape;59;p4"/>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Introduction </a:t>
            </a:r>
            <a:r>
              <a:rPr lang="en-US" sz="2800" b="0"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Requirements of the project </a:t>
            </a:r>
            <a:endParaRPr sz="2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
        <p:nvSpPr>
          <p:cNvPr id="66" name="Google Shape;66;p5"/>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admin : </a:t>
            </a:r>
            <a:endParaRPr dirty="0"/>
          </a:p>
          <a:p>
            <a:pPr marL="342900" indent="-342900">
              <a:buFont typeface="Arial" panose="020B0604020202020204" pitchFamily="34" charset="0"/>
              <a:buChar char="•"/>
            </a:pPr>
            <a:r>
              <a:rPr lang="en-US" dirty="0"/>
              <a:t>Can </a:t>
            </a:r>
            <a:r>
              <a:rPr lang="en-US" dirty="0" smtClean="0"/>
              <a:t>add/edit/delete </a:t>
            </a:r>
            <a:r>
              <a:rPr lang="en-US" dirty="0"/>
              <a:t>Category</a:t>
            </a:r>
          </a:p>
          <a:p>
            <a:pPr marL="342900" lvl="0" indent="-342900" algn="l" rtl="0">
              <a:spcBef>
                <a:spcPts val="480"/>
              </a:spcBef>
              <a:spcAft>
                <a:spcPts val="0"/>
              </a:spcAft>
              <a:buSzPts val="1200"/>
              <a:buFont typeface="Arial" panose="020B0604020202020204" pitchFamily="34" charset="0"/>
              <a:buChar char="•"/>
            </a:pPr>
            <a:r>
              <a:rPr lang="en-US" dirty="0"/>
              <a:t>Can </a:t>
            </a:r>
            <a:r>
              <a:rPr lang="en-US" dirty="0" smtClean="0"/>
              <a:t>add/edit/delete/search/change active </a:t>
            </a:r>
            <a:r>
              <a:rPr lang="en-US" dirty="0"/>
              <a:t>or </a:t>
            </a:r>
            <a:r>
              <a:rPr lang="en-US" dirty="0" smtClean="0"/>
              <a:t>inactive products</a:t>
            </a:r>
          </a:p>
          <a:p>
            <a:pPr marL="342900" lvl="0" indent="-342900" algn="l" rtl="0">
              <a:spcBef>
                <a:spcPts val="480"/>
              </a:spcBef>
              <a:spcAft>
                <a:spcPts val="0"/>
              </a:spcAft>
              <a:buSzPts val="1200"/>
              <a:buFont typeface="Arial" panose="020B0604020202020204" pitchFamily="34" charset="0"/>
              <a:buChar char="•"/>
            </a:pPr>
            <a:r>
              <a:rPr lang="en-US" dirty="0" smtClean="0"/>
              <a:t>Can add/edit/delete/search the picture of an individual product.</a:t>
            </a:r>
            <a:endParaRPr dirty="0"/>
          </a:p>
          <a:p>
            <a:pPr marL="342900" lvl="0" indent="-342900" algn="l" rtl="0">
              <a:spcBef>
                <a:spcPts val="480"/>
              </a:spcBef>
              <a:spcAft>
                <a:spcPts val="0"/>
              </a:spcAft>
              <a:buSzPts val="1200"/>
              <a:buFont typeface="Arial" panose="020B0604020202020204" pitchFamily="34" charset="0"/>
              <a:buChar char="•"/>
            </a:pPr>
            <a:r>
              <a:rPr lang="en-US" dirty="0"/>
              <a:t>Can </a:t>
            </a:r>
            <a:r>
              <a:rPr lang="en-US" dirty="0" smtClean="0"/>
              <a:t>view/approve </a:t>
            </a:r>
            <a:r>
              <a:rPr lang="en-US" dirty="0"/>
              <a:t>all orders </a:t>
            </a:r>
            <a:endParaRPr lang="en-US" dirty="0" smtClean="0"/>
          </a:p>
          <a:p>
            <a:pPr marL="342900" lvl="0" indent="-342900" algn="l" rtl="0">
              <a:spcBef>
                <a:spcPts val="480"/>
              </a:spcBef>
              <a:spcAft>
                <a:spcPts val="0"/>
              </a:spcAft>
              <a:buSzPts val="1200"/>
              <a:buFont typeface="Arial" panose="020B0604020202020204" pitchFamily="34" charset="0"/>
              <a:buChar char="•"/>
            </a:pPr>
            <a:r>
              <a:rPr lang="en-US" dirty="0" smtClean="0"/>
              <a:t>Can </a:t>
            </a:r>
            <a:r>
              <a:rPr lang="en-US" dirty="0"/>
              <a:t>add/view/edit slideshow pictures</a:t>
            </a:r>
          </a:p>
          <a:p>
            <a:pPr marL="342900" lvl="0" indent="-342900" algn="l" rtl="0">
              <a:spcBef>
                <a:spcPts val="480"/>
              </a:spcBef>
              <a:spcAft>
                <a:spcPts val="0"/>
              </a:spcAft>
              <a:buSzPts val="1200"/>
              <a:buFont typeface="Arial" panose="020B0604020202020204" pitchFamily="34" charset="0"/>
              <a:buChar char="•"/>
            </a:pPr>
            <a:r>
              <a:rPr lang="en-US" dirty="0"/>
              <a:t>Can view/search customer detail</a:t>
            </a:r>
          </a:p>
          <a:p>
            <a:pPr marL="342900" lvl="0" indent="-342900" algn="l" rtl="0">
              <a:spcBef>
                <a:spcPts val="480"/>
              </a:spcBef>
              <a:spcAft>
                <a:spcPts val="0"/>
              </a:spcAft>
              <a:buSzPts val="1200"/>
              <a:buFont typeface="Arial" panose="020B0604020202020204" pitchFamily="34" charset="0"/>
              <a:buChar char="•"/>
            </a:pPr>
            <a:r>
              <a:rPr lang="en-US" dirty="0"/>
              <a:t>Can </a:t>
            </a:r>
            <a:r>
              <a:rPr lang="en-US" dirty="0" smtClean="0"/>
              <a:t>view customer feedback.</a:t>
            </a:r>
            <a:endParaRPr lang="en-US" dirty="0"/>
          </a:p>
          <a:p>
            <a:pPr marL="342900" lvl="0" indent="-342900" algn="l" rtl="0">
              <a:spcBef>
                <a:spcPts val="480"/>
              </a:spcBef>
              <a:spcAft>
                <a:spcPts val="0"/>
              </a:spcAft>
              <a:buSzPts val="1200"/>
              <a:buFont typeface="Arial" panose="020B0604020202020204" pitchFamily="34" charset="0"/>
              <a:buChar char="•"/>
            </a:pPr>
            <a:r>
              <a:rPr lang="en-US" dirty="0"/>
              <a:t>Can view the orders report and export data</a:t>
            </a:r>
            <a:endParaRPr dirty="0"/>
          </a:p>
        </p:txBody>
      </p:sp>
      <p:sp>
        <p:nvSpPr>
          <p:cNvPr id="67" name="Google Shape;67;p5"/>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900" dirty="0">
                <a:latin typeface="Times New Roman"/>
                <a:ea typeface="Times New Roman"/>
                <a:cs typeface="Times New Roman"/>
                <a:sym typeface="Times New Roman"/>
              </a:rPr>
              <a:t>	Introduction </a:t>
            </a:r>
            <a:r>
              <a:rPr lang="en-US" sz="2900" b="0" dirty="0">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Requirements of the project </a:t>
            </a:r>
            <a:endParaRPr sz="29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1"/>
        <p:cNvGrpSpPr/>
        <p:nvPr/>
      </p:nvGrpSpPr>
      <p:grpSpPr>
        <a:xfrm>
          <a:off x="0" y="0"/>
          <a:ext cx="0" cy="0"/>
          <a:chOff x="0" y="0"/>
          <a:chExt cx="0" cy="0"/>
        </a:xfrm>
      </p:grpSpPr>
      <p:sp>
        <p:nvSpPr>
          <p:cNvPr id="72" name="Google Shape;72;p6"/>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6</a:t>
            </a:fld>
            <a:endParaRPr/>
          </a:p>
        </p:txBody>
      </p:sp>
      <p:sp>
        <p:nvSpPr>
          <p:cNvPr id="73" name="Google Shape;73;p6"/>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a:t>Data Flow Diagram</a:t>
            </a:r>
            <a:endParaRPr/>
          </a:p>
        </p:txBody>
      </p:sp>
      <p:sp>
        <p:nvSpPr>
          <p:cNvPr id="74" name="Google Shape;74;p6"/>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Deployment diagram </a:t>
            </a:r>
            <a:endParaRPr sz="320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87" y="2504843"/>
            <a:ext cx="7058025" cy="1724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9"/>
        <p:cNvGrpSpPr/>
        <p:nvPr/>
      </p:nvGrpSpPr>
      <p:grpSpPr>
        <a:xfrm>
          <a:off x="0" y="0"/>
          <a:ext cx="0" cy="0"/>
          <a:chOff x="0" y="0"/>
          <a:chExt cx="0" cy="0"/>
        </a:xfrm>
      </p:grpSpPr>
      <p:sp>
        <p:nvSpPr>
          <p:cNvPr id="80" name="Google Shape;80;p7"/>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7</a:t>
            </a:fld>
            <a:endParaRPr/>
          </a:p>
        </p:txBody>
      </p:sp>
      <p:graphicFrame>
        <p:nvGraphicFramePr>
          <p:cNvPr id="81" name="Google Shape;81;p7"/>
          <p:cNvGraphicFramePr/>
          <p:nvPr>
            <p:extLst>
              <p:ext uri="{D42A27DB-BD31-4B8C-83A1-F6EECF244321}">
                <p14:modId xmlns:p14="http://schemas.microsoft.com/office/powerpoint/2010/main" val="1861277397"/>
              </p:ext>
            </p:extLst>
          </p:nvPr>
        </p:nvGraphicFramePr>
        <p:xfrm>
          <a:off x="304800" y="914400"/>
          <a:ext cx="8610575" cy="3937040"/>
        </p:xfrm>
        <a:graphic>
          <a:graphicData uri="http://schemas.openxmlformats.org/drawingml/2006/table">
            <a:tbl>
              <a:tblPr firstRow="1" bandRow="1">
                <a:noFill/>
                <a:tableStyleId>{F4403D97-0999-4658-89BB-E200C791C0E6}</a:tableStyleId>
              </a:tblPr>
              <a:tblGrid>
                <a:gridCol w="3592497">
                  <a:extLst>
                    <a:ext uri="{9D8B030D-6E8A-4147-A177-3AD203B41FA5}">
                      <a16:colId xmlns:a16="http://schemas.microsoft.com/office/drawing/2014/main" val="20000"/>
                    </a:ext>
                  </a:extLst>
                </a:gridCol>
                <a:gridCol w="1908699">
                  <a:extLst>
                    <a:ext uri="{9D8B030D-6E8A-4147-A177-3AD203B41FA5}">
                      <a16:colId xmlns:a16="http://schemas.microsoft.com/office/drawing/2014/main" val="20001"/>
                    </a:ext>
                  </a:extLst>
                </a:gridCol>
                <a:gridCol w="1793104">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Functional</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mbria" panose="02040503050406030204" pitchFamily="18" charset="0"/>
                          <a:ea typeface="Cambria" panose="02040503050406030204" pitchFamily="18" charset="0"/>
                        </a:rPr>
                        <a:t>Table use</a:t>
                      </a:r>
                      <a:endParaRPr sz="1800" u="none" strike="noStrike" cap="none">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mbria" panose="02040503050406030204" pitchFamily="18" charset="0"/>
                          <a:ea typeface="Cambria" panose="02040503050406030204" pitchFamily="18" charset="0"/>
                        </a:rPr>
                        <a:t>Actor</a:t>
                      </a:r>
                      <a:endParaRPr sz="1800" u="none" strike="noStrike" cap="none">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mbria" panose="02040503050406030204" pitchFamily="18" charset="0"/>
                          <a:ea typeface="Cambria" panose="02040503050406030204" pitchFamily="18" charset="0"/>
                        </a:rPr>
                        <a:t>Status</a:t>
                      </a:r>
                      <a:endParaRPr sz="1800" u="none" strike="noStrike" cap="none">
                        <a:latin typeface="Cambria" panose="02040503050406030204" pitchFamily="18" charset="0"/>
                        <a:ea typeface="Cambria" panose="02040503050406030204" pitchFamily="18" charset="0"/>
                      </a:endParaRPr>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Login</a:t>
                      </a:r>
                      <a:endParaRPr sz="1800" u="none" strike="noStrike" cap="none" dirty="0">
                        <a:latin typeface="Cambria" panose="02040503050406030204" pitchFamily="18" charset="0"/>
                        <a:ea typeface="Cambria" panose="02040503050406030204" pitchFamily="18" charset="0"/>
                      </a:endParaRPr>
                    </a:p>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Register</a:t>
                      </a:r>
                    </a:p>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Change password </a:t>
                      </a:r>
                      <a:endParaRPr dirty="0">
                        <a:latin typeface="Cambria" panose="02040503050406030204" pitchFamily="18" charset="0"/>
                        <a:ea typeface="Cambria" panose="02040503050406030204" pitchFamily="18" charset="0"/>
                      </a:endParaRPr>
                    </a:p>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Edit account information</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Clr>
                          <a:schemeClr val="dk1"/>
                        </a:buClr>
                        <a:buSzPts val="1800"/>
                        <a:buFont typeface="Arial"/>
                        <a:buNone/>
                      </a:pPr>
                      <a:r>
                        <a:rPr lang="en-US" sz="1800" u="none" strike="noStrike" cap="none" dirty="0">
                          <a:latin typeface="Cambria" panose="02040503050406030204" pitchFamily="18" charset="0"/>
                          <a:ea typeface="Cambria" panose="02040503050406030204" pitchFamily="18" charset="0"/>
                        </a:rPr>
                        <a:t>Customer</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Guest</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a:latin typeface="Cambria" panose="02040503050406030204" pitchFamily="18" charset="0"/>
                          <a:ea typeface="Cambria" panose="02040503050406030204" pitchFamily="18" charset="0"/>
                        </a:rPr>
                        <a:t>Done</a:t>
                      </a:r>
                      <a:endParaRPr sz="1800" u="none" strike="noStrike" cap="none">
                        <a:latin typeface="Cambria" panose="02040503050406030204" pitchFamily="18" charset="0"/>
                        <a:ea typeface="Cambria" panose="02040503050406030204" pitchFamily="18" charset="0"/>
                      </a:endParaRPr>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Search product by </a:t>
                      </a:r>
                      <a:r>
                        <a:rPr lang="en-US" sz="1800" u="none" strike="noStrike" cap="none" dirty="0" smtClean="0">
                          <a:latin typeface="Cambria" panose="02040503050406030204" pitchFamily="18" charset="0"/>
                          <a:ea typeface="Cambria" panose="02040503050406030204" pitchFamily="18" charset="0"/>
                        </a:rPr>
                        <a:t>name or</a:t>
                      </a:r>
                      <a:r>
                        <a:rPr lang="en-US" sz="1800" u="none" strike="noStrike" cap="none" baseline="0" dirty="0" smtClean="0">
                          <a:latin typeface="Cambria" panose="02040503050406030204" pitchFamily="18" charset="0"/>
                          <a:ea typeface="Cambria" panose="02040503050406030204" pitchFamily="18" charset="0"/>
                        </a:rPr>
                        <a:t> others</a:t>
                      </a:r>
                      <a:endParaRPr dirty="0">
                        <a:latin typeface="Cambria" panose="02040503050406030204" pitchFamily="18" charset="0"/>
                        <a:ea typeface="Cambria" panose="02040503050406030204" pitchFamily="18" charset="0"/>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Filter product</a:t>
                      </a:r>
                      <a:endParaRPr dirty="0">
                        <a:latin typeface="Cambria" panose="02040503050406030204" pitchFamily="18" charset="0"/>
                        <a:ea typeface="Cambria" panose="02040503050406030204" pitchFamily="18" charset="0"/>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smtClean="0">
                          <a:latin typeface="Cambria" panose="02040503050406030204" pitchFamily="18" charset="0"/>
                          <a:ea typeface="Cambria" panose="02040503050406030204" pitchFamily="18" charset="0"/>
                        </a:rPr>
                        <a:t>Add product </a:t>
                      </a:r>
                      <a:r>
                        <a:rPr lang="en-US" sz="1800" u="none" strike="noStrike" cap="none" dirty="0">
                          <a:latin typeface="Cambria" panose="02040503050406030204" pitchFamily="18" charset="0"/>
                          <a:ea typeface="Cambria" panose="02040503050406030204" pitchFamily="18" charset="0"/>
                        </a:rPr>
                        <a:t>to </a:t>
                      </a:r>
                      <a:r>
                        <a:rPr lang="en-US" sz="1800" u="none" strike="noStrike" cap="none" dirty="0" smtClean="0">
                          <a:latin typeface="Cambria" panose="02040503050406030204" pitchFamily="18" charset="0"/>
                          <a:ea typeface="Cambria" panose="02040503050406030204" pitchFamily="18" charset="0"/>
                        </a:rPr>
                        <a:t>cart</a:t>
                      </a:r>
                      <a:endParaRPr sz="1800" u="none" strike="noStrike" cap="none" dirty="0">
                        <a:latin typeface="Cambria" panose="02040503050406030204" pitchFamily="18" charset="0"/>
                        <a:ea typeface="Cambria" panose="02040503050406030204" pitchFamily="18" charset="0"/>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Order product</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latin typeface="Cambria" panose="02040503050406030204" pitchFamily="18" charset="0"/>
                        <a:ea typeface="Cambria" panose="02040503050406030204" pitchFamily="18" charset="0"/>
                      </a:endParaRPr>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smtClean="0">
                          <a:latin typeface="Cambria" panose="02040503050406030204" pitchFamily="18" charset="0"/>
                          <a:ea typeface="Cambria" panose="02040503050406030204" pitchFamily="18" charset="0"/>
                        </a:rPr>
                        <a:t>Category, Product, Order detail, Order</a:t>
                      </a:r>
                      <a:r>
                        <a:rPr lang="en-US" sz="1800" u="none" strike="noStrike" cap="none" baseline="0" dirty="0" smtClean="0">
                          <a:latin typeface="Cambria" panose="02040503050406030204" pitchFamily="18" charset="0"/>
                          <a:ea typeface="Cambria" panose="02040503050406030204" pitchFamily="18" charset="0"/>
                        </a:rPr>
                        <a:t> Master</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Guest</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latin typeface="Cambria" panose="02040503050406030204" pitchFamily="18" charset="0"/>
                        <a:ea typeface="Cambria" panose="02040503050406030204" pitchFamily="18" charset="0"/>
                      </a:endParaRPr>
                    </a:p>
                    <a:p>
                      <a:pPr marL="0" marR="0" lvl="0" indent="0" algn="ctr" rtl="0">
                        <a:lnSpc>
                          <a:spcPct val="100000"/>
                        </a:lnSpc>
                        <a:spcBef>
                          <a:spcPts val="0"/>
                        </a:spcBef>
                        <a:spcAft>
                          <a:spcPts val="0"/>
                        </a:spcAft>
                        <a:buClr>
                          <a:schemeClr val="dk1"/>
                        </a:buClr>
                        <a:buSzPts val="1800"/>
                        <a:buFont typeface="Arial"/>
                        <a:buNone/>
                      </a:pPr>
                      <a:endParaRPr sz="1800" u="none" strike="noStrike" cap="none">
                        <a:latin typeface="Cambria" panose="02040503050406030204" pitchFamily="18" charset="0"/>
                        <a:ea typeface="Cambria" panose="02040503050406030204" pitchFamily="18" charset="0"/>
                      </a:endParaRPr>
                    </a:p>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Cambria" panose="02040503050406030204" pitchFamily="18" charset="0"/>
                          <a:ea typeface="Cambria" panose="02040503050406030204" pitchFamily="18" charset="0"/>
                        </a:rPr>
                        <a:t>Done</a:t>
                      </a:r>
                      <a:endParaRPr>
                        <a:latin typeface="Cambria" panose="02040503050406030204" pitchFamily="18" charset="0"/>
                        <a:ea typeface="Cambria" panose="02040503050406030204" pitchFamily="18" charset="0"/>
                      </a:endParaRPr>
                    </a:p>
                    <a:p>
                      <a:pPr marL="0" marR="0" lvl="0" indent="0" algn="ctr" rtl="0">
                        <a:spcBef>
                          <a:spcPts val="0"/>
                        </a:spcBef>
                        <a:spcAft>
                          <a:spcPts val="0"/>
                        </a:spcAft>
                        <a:buNone/>
                      </a:pPr>
                      <a:endParaRPr sz="1800" u="none" strike="noStrike" cap="none">
                        <a:latin typeface="Cambria" panose="02040503050406030204" pitchFamily="18" charset="0"/>
                        <a:ea typeface="Cambria" panose="02040503050406030204" pitchFamily="18" charset="0"/>
                      </a:endParaRPr>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smtClean="0">
                          <a:latin typeface="Cambria" panose="02040503050406030204" pitchFamily="18" charset="0"/>
                          <a:ea typeface="Cambria" panose="02040503050406030204" pitchFamily="18" charset="0"/>
                        </a:rPr>
                        <a:t>Add</a:t>
                      </a:r>
                      <a:r>
                        <a:rPr lang="en-US" sz="1800" u="none" strike="noStrike" cap="none" baseline="0" dirty="0" smtClean="0">
                          <a:latin typeface="Cambria" panose="02040503050406030204" pitchFamily="18" charset="0"/>
                          <a:ea typeface="Cambria" panose="02040503050406030204" pitchFamily="18" charset="0"/>
                        </a:rPr>
                        <a:t> feedback</a:t>
                      </a:r>
                      <a:endParaRPr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latin typeface="Cambria" panose="02040503050406030204" pitchFamily="18" charset="0"/>
                        <a:ea typeface="Cambria" panose="02040503050406030204" pitchFamily="18" charset="0"/>
                      </a:endParaRPr>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smtClean="0">
                          <a:latin typeface="Cambria" panose="02040503050406030204" pitchFamily="18" charset="0"/>
                          <a:ea typeface="Cambria" panose="02040503050406030204" pitchFamily="18" charset="0"/>
                        </a:rPr>
                        <a:t>Feedback</a:t>
                      </a:r>
                      <a:endParaRPr sz="1800" u="none" strike="noStrike" cap="none" dirty="0">
                        <a:latin typeface="Cambria" panose="02040503050406030204" pitchFamily="18" charset="0"/>
                        <a:ea typeface="Cambria" panose="02040503050406030204" pitchFamily="18" charset="0"/>
                      </a:endParaRPr>
                    </a:p>
                    <a:p>
                      <a:pPr marL="0" marR="0" lvl="0" indent="0" algn="l" rtl="0">
                        <a:lnSpc>
                          <a:spcPct val="100000"/>
                        </a:lnSpc>
                        <a:spcBef>
                          <a:spcPts val="0"/>
                        </a:spcBef>
                        <a:spcAft>
                          <a:spcPts val="0"/>
                        </a:spcAft>
                        <a:buClr>
                          <a:schemeClr val="dk1"/>
                        </a:buClr>
                        <a:buSzPts val="1800"/>
                        <a:buFont typeface="Arial"/>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Guest</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Done</a:t>
                      </a:r>
                      <a:endParaRPr sz="1800" u="none" strike="noStrike" cap="none" dirty="0">
                        <a:latin typeface="Cambria" panose="02040503050406030204" pitchFamily="18" charset="0"/>
                        <a:ea typeface="Cambria" panose="02040503050406030204" pitchFamily="18" charset="0"/>
                      </a:endParaRPr>
                    </a:p>
                  </a:txBody>
                  <a:tcPr marL="91450" marR="91450" marT="45725" marB="45725"/>
                </a:tc>
                <a:extLst>
                  <a:ext uri="{0D108BD9-81ED-4DB2-BD59-A6C34878D82A}">
                    <a16:rowId xmlns:a16="http://schemas.microsoft.com/office/drawing/2014/main" val="10003"/>
                  </a:ext>
                </a:extLst>
              </a:tr>
            </a:tbl>
          </a:graphicData>
        </a:graphic>
      </p:graphicFrame>
      <p:sp>
        <p:nvSpPr>
          <p:cNvPr id="82" name="Google Shape;82;p7"/>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dirty="0">
                <a:latin typeface="Times New Roman"/>
                <a:ea typeface="Times New Roman"/>
                <a:cs typeface="Times New Roman"/>
                <a:sym typeface="Times New Roman"/>
              </a:rPr>
              <a:t>    	</a:t>
            </a:r>
            <a:r>
              <a:rPr lang="en-US" sz="3200" dirty="0">
                <a:latin typeface="Times New Roman"/>
                <a:ea typeface="Times New Roman"/>
                <a:cs typeface="Times New Roman"/>
                <a:sym typeface="Times New Roman"/>
              </a:rPr>
              <a:t>Test </a:t>
            </a:r>
            <a:r>
              <a:rPr lang="en-US" sz="3200" dirty="0" smtClean="0">
                <a:latin typeface="Times New Roman"/>
                <a:ea typeface="Times New Roman"/>
                <a:cs typeface="Times New Roman"/>
                <a:sym typeface="Times New Roman"/>
              </a:rPr>
              <a:t>Result For User</a:t>
            </a:r>
            <a:endParaRPr sz="32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8</a:t>
            </a:fld>
            <a:endParaRPr/>
          </a:p>
        </p:txBody>
      </p:sp>
      <p:sp>
        <p:nvSpPr>
          <p:cNvPr id="89" name="Google Shape;89;p8"/>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dirty="0">
                <a:latin typeface="Times New Roman"/>
                <a:ea typeface="Times New Roman"/>
                <a:cs typeface="Times New Roman"/>
                <a:sym typeface="Times New Roman"/>
              </a:rPr>
              <a:t>    	</a:t>
            </a:r>
            <a:r>
              <a:rPr lang="en-US" sz="3200" dirty="0">
                <a:latin typeface="Times New Roman"/>
                <a:ea typeface="Times New Roman"/>
                <a:cs typeface="Times New Roman"/>
                <a:sym typeface="Times New Roman"/>
              </a:rPr>
              <a:t>Test </a:t>
            </a:r>
            <a:r>
              <a:rPr lang="en-US" sz="3200" dirty="0" smtClean="0">
                <a:latin typeface="Times New Roman"/>
                <a:ea typeface="Times New Roman"/>
                <a:cs typeface="Times New Roman"/>
                <a:sym typeface="Times New Roman"/>
              </a:rPr>
              <a:t>Result For Admin</a:t>
            </a:r>
            <a:endParaRPr sz="3200" dirty="0">
              <a:latin typeface="Times New Roman"/>
              <a:ea typeface="Times New Roman"/>
              <a:cs typeface="Times New Roman"/>
              <a:sym typeface="Times New Roman"/>
            </a:endParaRPr>
          </a:p>
        </p:txBody>
      </p:sp>
      <p:graphicFrame>
        <p:nvGraphicFramePr>
          <p:cNvPr id="4" name="Table 3">
            <a:extLst>
              <a:ext uri="{FF2B5EF4-FFF2-40B4-BE49-F238E27FC236}">
                <a16:creationId xmlns:a16="http://schemas.microsoft.com/office/drawing/2014/main" id="{3B5033B7-E88A-108A-A968-E68838E95541}"/>
              </a:ext>
            </a:extLst>
          </p:cNvPr>
          <p:cNvGraphicFramePr>
            <a:graphicFrameLocks noGrp="1"/>
          </p:cNvGraphicFramePr>
          <p:nvPr>
            <p:extLst>
              <p:ext uri="{D42A27DB-BD31-4B8C-83A1-F6EECF244321}">
                <p14:modId xmlns:p14="http://schemas.microsoft.com/office/powerpoint/2010/main" val="2388956341"/>
              </p:ext>
            </p:extLst>
          </p:nvPr>
        </p:nvGraphicFramePr>
        <p:xfrm>
          <a:off x="304800" y="914400"/>
          <a:ext cx="8610600" cy="5531370"/>
        </p:xfrm>
        <a:graphic>
          <a:graphicData uri="http://schemas.openxmlformats.org/drawingml/2006/table">
            <a:tbl>
              <a:tblPr>
                <a:tableStyleId>{F4403D97-0999-4658-89BB-E200C791C0E6}</a:tableStyleId>
              </a:tblPr>
              <a:tblGrid>
                <a:gridCol w="984545">
                  <a:extLst>
                    <a:ext uri="{9D8B030D-6E8A-4147-A177-3AD203B41FA5}">
                      <a16:colId xmlns:a16="http://schemas.microsoft.com/office/drawing/2014/main" val="627439874"/>
                    </a:ext>
                  </a:extLst>
                </a:gridCol>
                <a:gridCol w="2436333">
                  <a:extLst>
                    <a:ext uri="{9D8B030D-6E8A-4147-A177-3AD203B41FA5}">
                      <a16:colId xmlns:a16="http://schemas.microsoft.com/office/drawing/2014/main" val="810059228"/>
                    </a:ext>
                  </a:extLst>
                </a:gridCol>
                <a:gridCol w="1351664">
                  <a:extLst>
                    <a:ext uri="{9D8B030D-6E8A-4147-A177-3AD203B41FA5}">
                      <a16:colId xmlns:a16="http://schemas.microsoft.com/office/drawing/2014/main" val="2685079156"/>
                    </a:ext>
                  </a:extLst>
                </a:gridCol>
                <a:gridCol w="1919029">
                  <a:extLst>
                    <a:ext uri="{9D8B030D-6E8A-4147-A177-3AD203B41FA5}">
                      <a16:colId xmlns:a16="http://schemas.microsoft.com/office/drawing/2014/main" val="1008569667"/>
                    </a:ext>
                  </a:extLst>
                </a:gridCol>
                <a:gridCol w="1919029">
                  <a:extLst>
                    <a:ext uri="{9D8B030D-6E8A-4147-A177-3AD203B41FA5}">
                      <a16:colId xmlns:a16="http://schemas.microsoft.com/office/drawing/2014/main" val="1950519906"/>
                    </a:ext>
                  </a:extLst>
                </a:gridCol>
              </a:tblGrid>
              <a:tr h="961978">
                <a:tc>
                  <a:txBody>
                    <a:bodyPr/>
                    <a:lstStyle/>
                    <a:p>
                      <a:pPr algn="ctr" fontAlgn="ctr"/>
                      <a:r>
                        <a:rPr lang="en-US" sz="1600" b="1" u="none" strike="noStrike" dirty="0">
                          <a:effectLst/>
                          <a:latin typeface="Cambria" panose="02040503050406030204" pitchFamily="18" charset="0"/>
                          <a:ea typeface="Cambria" panose="02040503050406030204" pitchFamily="18" charset="0"/>
                        </a:rPr>
                        <a:t>No</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600" b="1" u="none" strike="noStrike" dirty="0">
                          <a:effectLst/>
                          <a:latin typeface="Cambria" panose="02040503050406030204" pitchFamily="18" charset="0"/>
                          <a:ea typeface="Cambria" panose="02040503050406030204" pitchFamily="18" charset="0"/>
                        </a:rPr>
                        <a:t>Functional</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600" b="1" u="none" strike="noStrike" dirty="0">
                          <a:effectLst/>
                          <a:latin typeface="Cambria" panose="02040503050406030204" pitchFamily="18" charset="0"/>
                          <a:ea typeface="Cambria" panose="02040503050406030204" pitchFamily="18" charset="0"/>
                        </a:rPr>
                        <a:t>Table</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600" b="1" u="none" strike="noStrike" dirty="0">
                          <a:effectLst/>
                          <a:latin typeface="Cambria" panose="02040503050406030204" pitchFamily="18" charset="0"/>
                          <a:ea typeface="Cambria" panose="02040503050406030204" pitchFamily="18" charset="0"/>
                        </a:rPr>
                        <a:t>Actor</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600" b="1" u="none" strike="noStrike" dirty="0">
                          <a:effectLst/>
                          <a:latin typeface="Cambria" panose="02040503050406030204" pitchFamily="18" charset="0"/>
                          <a:ea typeface="Cambria" panose="02040503050406030204" pitchFamily="18" charset="0"/>
                        </a:rPr>
                        <a:t>Status</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787933125"/>
                  </a:ext>
                </a:extLst>
              </a:tr>
              <a:tr h="571174">
                <a:tc>
                  <a:txBody>
                    <a:bodyPr/>
                    <a:lstStyle/>
                    <a:p>
                      <a:pPr algn="ctr" fontAlgn="ctr"/>
                      <a:r>
                        <a:rPr lang="en-US" sz="1300" u="none" strike="noStrike" dirty="0">
                          <a:effectLst/>
                          <a:latin typeface="Cambria" panose="02040503050406030204" pitchFamily="18" charset="0"/>
                          <a:ea typeface="Cambria" panose="02040503050406030204" pitchFamily="18" charset="0"/>
                        </a:rPr>
                        <a:t>1</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Category Management</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Category</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611671512"/>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2</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Product Management</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Product</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83838248"/>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3</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Product Thumb</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Product</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2251923527"/>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4</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Customer Management</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Customer</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084838094"/>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5</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Slides</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Slide Show</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4149064989"/>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6</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buClr>
                          <a:schemeClr val="dk1"/>
                        </a:buClr>
                        <a:buSzPts val="1100"/>
                        <a:buFont typeface="Cambria" panose="02040503050406030204" pitchFamily="18" charset="0"/>
                        <a:buNone/>
                      </a:pPr>
                      <a:r>
                        <a:rPr lang="en-US" sz="1300" b="0" i="0" u="none" strike="noStrike" dirty="0">
                          <a:solidFill>
                            <a:srgbClr val="000000"/>
                          </a:solidFill>
                          <a:effectLst/>
                          <a:latin typeface="Cambria" panose="02040503050406030204" pitchFamily="18" charset="0"/>
                          <a:ea typeface="Cambria" panose="02040503050406030204" pitchFamily="18" charset="0"/>
                        </a:rPr>
                        <a:t>Order Management</a:t>
                      </a: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Order</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Admin</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691096414"/>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7</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Feedback Management</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Feedback</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b="0" i="0" u="none" strike="noStrike" dirty="0">
                          <a:solidFill>
                            <a:srgbClr val="000000"/>
                          </a:solidFill>
                          <a:effectLst/>
                          <a:latin typeface="Cambria" panose="02040503050406030204" pitchFamily="18" charset="0"/>
                          <a:ea typeface="Cambria" panose="02040503050406030204" pitchFamily="18" charset="0"/>
                        </a:rPr>
                        <a:t>Admin</a:t>
                      </a: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Done</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1913274295"/>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8</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buClr>
                          <a:schemeClr val="dk1"/>
                        </a:buClr>
                        <a:buSzPts val="1100"/>
                        <a:buFont typeface="Cambria" panose="02040503050406030204" pitchFamily="18" charset="0"/>
                        <a:buNone/>
                      </a:pPr>
                      <a:r>
                        <a:rPr lang="en-US" sz="1300" b="0" i="0" u="none" strike="noStrike" dirty="0">
                          <a:solidFill>
                            <a:srgbClr val="000000"/>
                          </a:solidFill>
                          <a:effectLst/>
                          <a:latin typeface="Cambria" panose="02040503050406030204" pitchFamily="18" charset="0"/>
                          <a:ea typeface="Cambria" panose="02040503050406030204" pitchFamily="18" charset="0"/>
                        </a:rPr>
                        <a:t>Login</a:t>
                      </a: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Done</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254317258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93"/>
        <p:cNvGrpSpPr/>
        <p:nvPr/>
      </p:nvGrpSpPr>
      <p:grpSpPr>
        <a:xfrm>
          <a:off x="0" y="0"/>
          <a:ext cx="0" cy="0"/>
          <a:chOff x="0" y="0"/>
          <a:chExt cx="0" cy="0"/>
        </a:xfrm>
      </p:grpSpPr>
      <p:sp>
        <p:nvSpPr>
          <p:cNvPr id="94" name="Google Shape;94;p9"/>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9</a:t>
            </a:fld>
            <a:endParaRPr/>
          </a:p>
        </p:txBody>
      </p:sp>
      <p:sp>
        <p:nvSpPr>
          <p:cNvPr id="95" name="Google Shape;95;p9"/>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Task List</a:t>
            </a:r>
            <a:endParaRPr sz="3200">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C7382D8B-A26B-770C-1C0C-53A5E3614B4F}"/>
              </a:ext>
            </a:extLst>
          </p:cNvPr>
          <p:cNvSpPr>
            <a:spLocks noGrp="1"/>
          </p:cNvSpPr>
          <p:nvPr>
            <p:ph type="body" idx="1"/>
          </p:nvPr>
        </p:nvSpPr>
        <p:spPr/>
        <p:txBody>
          <a:bodyPr/>
          <a:lstStyle/>
          <a:p>
            <a:endParaRPr lang="en-US" dirty="0"/>
          </a:p>
        </p:txBody>
      </p:sp>
      <p:graphicFrame>
        <p:nvGraphicFramePr>
          <p:cNvPr id="4" name="Table 3">
            <a:extLst>
              <a:ext uri="{FF2B5EF4-FFF2-40B4-BE49-F238E27FC236}">
                <a16:creationId xmlns:a16="http://schemas.microsoft.com/office/drawing/2014/main" id="{5F1D25C0-5ED1-45F4-E50E-AB1C31B6955E}"/>
              </a:ext>
            </a:extLst>
          </p:cNvPr>
          <p:cNvGraphicFramePr>
            <a:graphicFrameLocks noGrp="1"/>
          </p:cNvGraphicFramePr>
          <p:nvPr>
            <p:extLst>
              <p:ext uri="{D42A27DB-BD31-4B8C-83A1-F6EECF244321}">
                <p14:modId xmlns:p14="http://schemas.microsoft.com/office/powerpoint/2010/main" val="1075901256"/>
              </p:ext>
            </p:extLst>
          </p:nvPr>
        </p:nvGraphicFramePr>
        <p:xfrm>
          <a:off x="304800" y="1117460"/>
          <a:ext cx="8610601" cy="5025561"/>
        </p:xfrm>
        <a:graphic>
          <a:graphicData uri="http://schemas.openxmlformats.org/drawingml/2006/table">
            <a:tbl>
              <a:tblPr firstRow="1" firstCol="1" bandRow="1">
                <a:tableStyleId>{F4403D97-0999-4658-89BB-E200C791C0E6}</a:tableStyleId>
              </a:tblPr>
              <a:tblGrid>
                <a:gridCol w="777894">
                  <a:extLst>
                    <a:ext uri="{9D8B030D-6E8A-4147-A177-3AD203B41FA5}">
                      <a16:colId xmlns:a16="http://schemas.microsoft.com/office/drawing/2014/main" val="734777192"/>
                    </a:ext>
                  </a:extLst>
                </a:gridCol>
                <a:gridCol w="1088942">
                  <a:extLst>
                    <a:ext uri="{9D8B030D-6E8A-4147-A177-3AD203B41FA5}">
                      <a16:colId xmlns:a16="http://schemas.microsoft.com/office/drawing/2014/main" val="3953379575"/>
                    </a:ext>
                  </a:extLst>
                </a:gridCol>
                <a:gridCol w="518298">
                  <a:extLst>
                    <a:ext uri="{9D8B030D-6E8A-4147-A177-3AD203B41FA5}">
                      <a16:colId xmlns:a16="http://schemas.microsoft.com/office/drawing/2014/main" val="2608129241"/>
                    </a:ext>
                  </a:extLst>
                </a:gridCol>
                <a:gridCol w="2514284">
                  <a:extLst>
                    <a:ext uri="{9D8B030D-6E8A-4147-A177-3AD203B41FA5}">
                      <a16:colId xmlns:a16="http://schemas.microsoft.com/office/drawing/2014/main" val="1455023548"/>
                    </a:ext>
                  </a:extLst>
                </a:gridCol>
                <a:gridCol w="855245">
                  <a:extLst>
                    <a:ext uri="{9D8B030D-6E8A-4147-A177-3AD203B41FA5}">
                      <a16:colId xmlns:a16="http://schemas.microsoft.com/office/drawing/2014/main" val="1920386890"/>
                    </a:ext>
                  </a:extLst>
                </a:gridCol>
                <a:gridCol w="933144">
                  <a:extLst>
                    <a:ext uri="{9D8B030D-6E8A-4147-A177-3AD203B41FA5}">
                      <a16:colId xmlns:a16="http://schemas.microsoft.com/office/drawing/2014/main" val="827407908"/>
                    </a:ext>
                  </a:extLst>
                </a:gridCol>
                <a:gridCol w="933144">
                  <a:extLst>
                    <a:ext uri="{9D8B030D-6E8A-4147-A177-3AD203B41FA5}">
                      <a16:colId xmlns:a16="http://schemas.microsoft.com/office/drawing/2014/main" val="2336146813"/>
                    </a:ext>
                  </a:extLst>
                </a:gridCol>
                <a:gridCol w="494825">
                  <a:extLst>
                    <a:ext uri="{9D8B030D-6E8A-4147-A177-3AD203B41FA5}">
                      <a16:colId xmlns:a16="http://schemas.microsoft.com/office/drawing/2014/main" val="3565235844"/>
                    </a:ext>
                  </a:extLst>
                </a:gridCol>
                <a:gridCol w="494825">
                  <a:extLst>
                    <a:ext uri="{9D8B030D-6E8A-4147-A177-3AD203B41FA5}">
                      <a16:colId xmlns:a16="http://schemas.microsoft.com/office/drawing/2014/main" val="1450757895"/>
                    </a:ext>
                  </a:extLst>
                </a:gridCol>
              </a:tblGrid>
              <a:tr h="442017">
                <a:tc rowSpan="2">
                  <a:txBody>
                    <a:bodyPr/>
                    <a:lstStyle/>
                    <a:p>
                      <a:pPr marL="0" marR="0" algn="ctr">
                        <a:lnSpc>
                          <a:spcPct val="150000"/>
                        </a:lnSpc>
                        <a:spcBef>
                          <a:spcPts val="0"/>
                        </a:spcBef>
                        <a:spcAft>
                          <a:spcPts val="0"/>
                        </a:spcAft>
                      </a:pPr>
                      <a:r>
                        <a:rPr lang="en-US" sz="1000">
                          <a:effectLst/>
                        </a:rPr>
                        <a:t>No</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ctr">
                        <a:lnSpc>
                          <a:spcPct val="150000"/>
                        </a:lnSpc>
                        <a:spcBef>
                          <a:spcPts val="0"/>
                        </a:spcBef>
                        <a:spcAft>
                          <a:spcPts val="0"/>
                        </a:spcAft>
                      </a:pPr>
                      <a:r>
                        <a:rPr lang="en-US" sz="1000">
                          <a:effectLst/>
                        </a:rPr>
                        <a:t>Member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gridSpan="2">
                  <a:txBody>
                    <a:bodyPr/>
                    <a:lstStyle/>
                    <a:p>
                      <a:pPr marL="0" marR="0" algn="ctr">
                        <a:lnSpc>
                          <a:spcPct val="150000"/>
                        </a:lnSpc>
                        <a:spcBef>
                          <a:spcPts val="0"/>
                        </a:spcBef>
                        <a:spcAft>
                          <a:spcPts val="0"/>
                        </a:spcAft>
                      </a:pPr>
                      <a:r>
                        <a:rPr lang="en-US" sz="1000">
                          <a:effectLst/>
                        </a:rPr>
                        <a:t>Contents</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hMerge="1">
                  <a:txBody>
                    <a:bodyPr/>
                    <a:lstStyle/>
                    <a:p>
                      <a:endParaRPr lang="en-US"/>
                    </a:p>
                  </a:txBody>
                  <a:tcPr/>
                </a:tc>
                <a:tc rowSpan="2">
                  <a:txBody>
                    <a:bodyPr/>
                    <a:lstStyle/>
                    <a:p>
                      <a:pPr marL="0" marR="0" algn="ctr">
                        <a:lnSpc>
                          <a:spcPct val="150000"/>
                        </a:lnSpc>
                        <a:spcBef>
                          <a:spcPts val="0"/>
                        </a:spcBef>
                        <a:spcAft>
                          <a:spcPts val="0"/>
                        </a:spcAft>
                      </a:pPr>
                      <a:r>
                        <a:rPr lang="en-US" sz="1000">
                          <a:effectLst/>
                        </a:rPr>
                        <a:t>Table Name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Activity Plan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gridSpan="3">
                  <a:txBody>
                    <a:bodyPr/>
                    <a:lstStyle/>
                    <a:p>
                      <a:pPr marL="0" marR="0" algn="ctr">
                        <a:lnSpc>
                          <a:spcPct val="150000"/>
                        </a:lnSpc>
                        <a:spcBef>
                          <a:spcPts val="0"/>
                        </a:spcBef>
                        <a:spcAft>
                          <a:spcPts val="0"/>
                        </a:spcAft>
                      </a:pPr>
                      <a:r>
                        <a:rPr lang="en-US" sz="1000">
                          <a:effectLst/>
                        </a:rPr>
                        <a:t>Date of Preparation of Activity Plan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10337505"/>
                  </a:ext>
                </a:extLst>
              </a:tr>
              <a:tr h="677094">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Planed Start Date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Actual Start</a:t>
                      </a:r>
                    </a:p>
                    <a:p>
                      <a:pPr marL="0" marR="0" algn="ctr">
                        <a:lnSpc>
                          <a:spcPct val="150000"/>
                        </a:lnSpc>
                        <a:spcBef>
                          <a:spcPts val="0"/>
                        </a:spcBef>
                        <a:spcAft>
                          <a:spcPts val="0"/>
                        </a:spcAft>
                      </a:pPr>
                      <a:r>
                        <a:rPr lang="en-US" sz="1000">
                          <a:effectLst/>
                        </a:rPr>
                        <a:t> Date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Actual</a:t>
                      </a:r>
                    </a:p>
                    <a:p>
                      <a:pPr marL="0" marR="0" algn="ctr">
                        <a:lnSpc>
                          <a:spcPct val="150000"/>
                        </a:lnSpc>
                        <a:spcBef>
                          <a:spcPts val="0"/>
                        </a:spcBef>
                        <a:spcAft>
                          <a:spcPts val="0"/>
                        </a:spcAft>
                      </a:pPr>
                      <a:r>
                        <a:rPr lang="en-US" sz="1000">
                          <a:effectLst/>
                        </a:rPr>
                        <a:t> Days</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Status</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2206554745"/>
                  </a:ext>
                </a:extLst>
              </a:tr>
              <a:tr h="209967">
                <a:tc>
                  <a:txBody>
                    <a:bodyPr/>
                    <a:lstStyle/>
                    <a:p>
                      <a:pPr marL="0" marR="0" algn="ctr">
                        <a:lnSpc>
                          <a:spcPct val="150000"/>
                        </a:lnSpc>
                        <a:spcBef>
                          <a:spcPts val="0"/>
                        </a:spcBef>
                        <a:spcAft>
                          <a:spcPts val="0"/>
                        </a:spcAft>
                      </a:pPr>
                      <a:r>
                        <a:rPr lang="en-US" sz="1000">
                          <a:effectLst/>
                        </a:rPr>
                        <a:t>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3">
                  <a:txBody>
                    <a:bodyPr/>
                    <a:lstStyle/>
                    <a:p>
                      <a:pPr marL="0" marR="0" algn="l">
                        <a:lnSpc>
                          <a:spcPct val="150000"/>
                        </a:lnSpc>
                        <a:spcBef>
                          <a:spcPts val="0"/>
                        </a:spcBef>
                        <a:spcAft>
                          <a:spcPts val="0"/>
                        </a:spcAft>
                      </a:pPr>
                      <a:r>
                        <a:rPr lang="en-GB" sz="1000">
                          <a:effectLst/>
                        </a:rPr>
                        <a:t>Phạm Anh Đoàn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1000">
                          <a:effectLst/>
                        </a:rPr>
                        <a:t>Admin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900">
                          <a:effectLst/>
                        </a:rPr>
                        <a:t>* Category, product's image Management.</a:t>
                      </a:r>
                      <a:endParaRPr lang="en-US" sz="1000">
                        <a:effectLst/>
                      </a:endParaRPr>
                    </a:p>
                    <a:p>
                      <a:pPr marL="0" marR="0" algn="l">
                        <a:lnSpc>
                          <a:spcPct val="150000"/>
                        </a:lnSpc>
                        <a:spcBef>
                          <a:spcPts val="0"/>
                        </a:spcBef>
                        <a:spcAft>
                          <a:spcPts val="0"/>
                        </a:spcAft>
                      </a:pPr>
                      <a:r>
                        <a:rPr lang="en-US" sz="900">
                          <a:effectLst/>
                        </a:rPr>
                        <a:t>* Account management</a:t>
                      </a:r>
                      <a:endParaRPr lang="en-US" sz="1000">
                        <a:effectLst/>
                      </a:endParaRPr>
                    </a:p>
                    <a:p>
                      <a:pPr marL="0" marR="0" algn="l">
                        <a:lnSpc>
                          <a:spcPct val="150000"/>
                        </a:lnSpc>
                        <a:spcBef>
                          <a:spcPts val="0"/>
                        </a:spcBef>
                        <a:spcAft>
                          <a:spcPts val="0"/>
                        </a:spcAft>
                      </a:pPr>
                      <a:r>
                        <a:rPr lang="en-US" sz="900">
                          <a:effectLst/>
                        </a:rPr>
                        <a:t>* Function: View/add/edit/delete/search</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Account</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877869834"/>
                  </a:ext>
                </a:extLst>
              </a:tr>
              <a:tr h="405568">
                <a:tc>
                  <a:txBody>
                    <a:bodyPr/>
                    <a:lstStyle/>
                    <a:p>
                      <a:pPr marL="0" marR="0" algn="ctr">
                        <a:lnSpc>
                          <a:spcPct val="150000"/>
                        </a:lnSpc>
                        <a:spcBef>
                          <a:spcPts val="0"/>
                        </a:spcBef>
                        <a:spcAft>
                          <a:spcPts val="0"/>
                        </a:spcAft>
                      </a:pPr>
                      <a:r>
                        <a:rPr lang="en-US" sz="1000">
                          <a:effectLst/>
                        </a:rPr>
                        <a:t>2</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50000"/>
                        </a:lnSpc>
                        <a:spcBef>
                          <a:spcPts val="0"/>
                        </a:spcBef>
                        <a:spcAft>
                          <a:spcPts val="0"/>
                        </a:spcAft>
                      </a:pPr>
                      <a:r>
                        <a:rPr lang="en-US" sz="900">
                          <a:effectLst/>
                        </a:rPr>
                        <a:t>Category</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1338803017"/>
                  </a:ext>
                </a:extLst>
              </a:tr>
              <a:tr h="401828">
                <a:tc>
                  <a:txBody>
                    <a:bodyPr/>
                    <a:lstStyle/>
                    <a:p>
                      <a:pPr marL="0" marR="0" algn="ctr">
                        <a:lnSpc>
                          <a:spcPct val="150000"/>
                        </a:lnSpc>
                        <a:spcBef>
                          <a:spcPts val="0"/>
                        </a:spcBef>
                        <a:spcAft>
                          <a:spcPts val="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a:txBody>
                    <a:bodyPr/>
                    <a:lstStyle/>
                    <a:p>
                      <a:pPr marL="0" marR="0" algn="l">
                        <a:lnSpc>
                          <a:spcPct val="150000"/>
                        </a:lnSpc>
                        <a:spcBef>
                          <a:spcPts val="0"/>
                        </a:spcBef>
                        <a:spcAft>
                          <a:spcPts val="0"/>
                        </a:spcAft>
                      </a:pPr>
                      <a:r>
                        <a:rPr lang="en-US" sz="1000">
                          <a:effectLst/>
                        </a:rPr>
                        <a:t>User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a:effectLst/>
                        </a:rPr>
                        <a:t>* Function: Register, view, search, add</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Product's image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2758558789"/>
                  </a:ext>
                </a:extLst>
              </a:tr>
              <a:tr h="188122">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 </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1887000199"/>
                  </a:ext>
                </a:extLst>
              </a:tr>
              <a:tr h="206939">
                <a:tc>
                  <a:txBody>
                    <a:bodyPr/>
                    <a:lstStyle/>
                    <a:p>
                      <a:pPr marL="0" marR="0" algn="ctr">
                        <a:lnSpc>
                          <a:spcPct val="150000"/>
                        </a:lnSpc>
                        <a:spcBef>
                          <a:spcPts val="0"/>
                        </a:spcBef>
                        <a:spcAft>
                          <a:spcPts val="0"/>
                        </a:spcAft>
                      </a:pPr>
                      <a:r>
                        <a:rPr lang="en-US" sz="1000">
                          <a:effectLst/>
                        </a:rPr>
                        <a:t>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3">
                  <a:txBody>
                    <a:bodyPr/>
                    <a:lstStyle/>
                    <a:p>
                      <a:pPr marL="0" marR="0" algn="l">
                        <a:lnSpc>
                          <a:spcPct val="150000"/>
                        </a:lnSpc>
                        <a:spcBef>
                          <a:spcPts val="0"/>
                        </a:spcBef>
                        <a:spcAft>
                          <a:spcPts val="0"/>
                        </a:spcAft>
                      </a:pPr>
                      <a:r>
                        <a:rPr lang="en-US" sz="1000">
                          <a:effectLst/>
                        </a:rPr>
                        <a:t>Khương Xuân Thanh</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1000">
                          <a:effectLst/>
                        </a:rPr>
                        <a:t>Admin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900" dirty="0">
                          <a:effectLst/>
                        </a:rPr>
                        <a:t>* Order, </a:t>
                      </a:r>
                      <a:r>
                        <a:rPr lang="en-US" sz="900" dirty="0" smtClean="0">
                          <a:effectLst/>
                        </a:rPr>
                        <a:t>Product </a:t>
                      </a:r>
                      <a:r>
                        <a:rPr lang="en-US" sz="900" dirty="0">
                          <a:effectLst/>
                        </a:rPr>
                        <a:t>Management</a:t>
                      </a:r>
                      <a:endParaRPr lang="en-US" sz="1000" dirty="0">
                        <a:effectLst/>
                      </a:endParaRPr>
                    </a:p>
                    <a:p>
                      <a:pPr marL="0" marR="0" algn="l">
                        <a:lnSpc>
                          <a:spcPct val="150000"/>
                        </a:lnSpc>
                        <a:spcBef>
                          <a:spcPts val="0"/>
                        </a:spcBef>
                        <a:spcAft>
                          <a:spcPts val="0"/>
                        </a:spcAft>
                      </a:pPr>
                      <a:r>
                        <a:rPr lang="en-US" sz="900" dirty="0">
                          <a:effectLst/>
                        </a:rPr>
                        <a:t>* Function: </a:t>
                      </a:r>
                      <a:r>
                        <a:rPr lang="en-US" sz="900" dirty="0" smtClean="0">
                          <a:effectLst/>
                        </a:rPr>
                        <a:t>View/</a:t>
                      </a:r>
                      <a:r>
                        <a:rPr lang="en-US" sz="1000" dirty="0" smtClean="0">
                          <a:effectLst/>
                        </a:rPr>
                        <a:t>approve</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900" dirty="0" smtClean="0">
                          <a:effectLst/>
                        </a:rPr>
                        <a:t>Order</a:t>
                      </a:r>
                      <a:r>
                        <a:rPr lang="en-US" sz="900" baseline="0" dirty="0" smtClean="0">
                          <a:effectLst/>
                        </a:rPr>
                        <a:t> </a:t>
                      </a:r>
                      <a:r>
                        <a:rPr lang="en-US" sz="900" dirty="0" smtClean="0">
                          <a:effectLst/>
                        </a:rPr>
                        <a:t>master</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ctr">
                        <a:lnSpc>
                          <a:spcPct val="150000"/>
                        </a:lnSpc>
                        <a:spcBef>
                          <a:spcPts val="0"/>
                        </a:spcBef>
                        <a:spcAft>
                          <a:spcPts val="0"/>
                        </a:spcAft>
                      </a:pPr>
                      <a:r>
                        <a:rPr lang="en-GB" sz="1000">
                          <a:effectLst/>
                        </a:rPr>
                        <a:t>12-10-22</a:t>
                      </a:r>
                      <a:endParaRPr lang="en-US" sz="1000">
                        <a:effectLst/>
                      </a:endParaRPr>
                    </a:p>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rowSpan="2">
                  <a:txBody>
                    <a:bodyPr/>
                    <a:lstStyle/>
                    <a:p>
                      <a:pPr marL="0" marR="0" algn="ctr">
                        <a:lnSpc>
                          <a:spcPct val="150000"/>
                        </a:lnSpc>
                        <a:spcBef>
                          <a:spcPts val="0"/>
                        </a:spcBef>
                        <a:spcAft>
                          <a:spcPts val="0"/>
                        </a:spcAft>
                      </a:pPr>
                      <a:r>
                        <a:rPr lang="en-GB" sz="1000">
                          <a:effectLst/>
                        </a:rPr>
                        <a:t>12-11-22</a:t>
                      </a:r>
                      <a:endParaRPr lang="en-US" sz="1000">
                        <a:effectLst/>
                      </a:endParaRPr>
                    </a:p>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3860458974"/>
                  </a:ext>
                </a:extLst>
              </a:tr>
              <a:tr h="238105">
                <a:tc>
                  <a:txBody>
                    <a:bodyPr/>
                    <a:lstStyle/>
                    <a:p>
                      <a:pPr marL="0" marR="0" algn="ctr">
                        <a:lnSpc>
                          <a:spcPct val="150000"/>
                        </a:lnSpc>
                        <a:spcBef>
                          <a:spcPts val="0"/>
                        </a:spcBef>
                        <a:spcAft>
                          <a:spcPts val="0"/>
                        </a:spcAft>
                      </a:pPr>
                      <a:r>
                        <a:rPr lang="en-US" sz="1000">
                          <a:effectLst/>
                        </a:rPr>
                        <a:t>2</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2625096309"/>
                  </a:ext>
                </a:extLst>
              </a:tr>
              <a:tr h="401828">
                <a:tc>
                  <a:txBody>
                    <a:bodyPr/>
                    <a:lstStyle/>
                    <a:p>
                      <a:pPr marL="0" marR="0" algn="ctr">
                        <a:lnSpc>
                          <a:spcPct val="150000"/>
                        </a:lnSpc>
                        <a:spcBef>
                          <a:spcPts val="0"/>
                        </a:spcBef>
                        <a:spcAft>
                          <a:spcPts val="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a:txBody>
                    <a:bodyPr/>
                    <a:lstStyle/>
                    <a:p>
                      <a:pPr marL="0" marR="0" algn="l">
                        <a:lnSpc>
                          <a:spcPct val="150000"/>
                        </a:lnSpc>
                        <a:spcBef>
                          <a:spcPts val="0"/>
                        </a:spcBef>
                        <a:spcAft>
                          <a:spcPts val="0"/>
                        </a:spcAft>
                      </a:pPr>
                      <a:r>
                        <a:rPr lang="en-US" sz="1000">
                          <a:effectLst/>
                        </a:rPr>
                        <a:t>User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a:effectLst/>
                        </a:rPr>
                        <a:t>* View, </a:t>
                      </a:r>
                      <a:r>
                        <a:rPr lang="en-US" sz="900" dirty="0" smtClean="0">
                          <a:effectLst/>
                        </a:rPr>
                        <a:t>and cancel </a:t>
                      </a:r>
                      <a:r>
                        <a:rPr lang="en-US" sz="900" dirty="0">
                          <a:effectLst/>
                        </a:rPr>
                        <a:t>order </a:t>
                      </a:r>
                      <a:r>
                        <a:rPr lang="en-US" sz="900" dirty="0" smtClean="0">
                          <a:effectLst/>
                        </a:rPr>
                        <a:t>of </a:t>
                      </a:r>
                      <a:r>
                        <a:rPr lang="en-US" sz="900" dirty="0">
                          <a:effectLst/>
                        </a:rPr>
                        <a:t>customer</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smtClean="0">
                          <a:effectLst/>
                        </a:rPr>
                        <a:t>Order detail</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dirty="0">
                          <a:effectLst/>
                        </a:rPr>
                        <a:t>ok</a:t>
                      </a:r>
                      <a:endParaRPr lang="en-US" sz="1000" dirty="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2688522031"/>
                  </a:ext>
                </a:extLst>
              </a:tr>
              <a:tr h="188122">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 </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4205008417"/>
                  </a:ext>
                </a:extLst>
              </a:tr>
              <a:tr h="209967">
                <a:tc>
                  <a:txBody>
                    <a:bodyPr/>
                    <a:lstStyle/>
                    <a:p>
                      <a:pPr marL="0" marR="0" algn="ctr">
                        <a:lnSpc>
                          <a:spcPct val="150000"/>
                        </a:lnSpc>
                        <a:spcBef>
                          <a:spcPts val="0"/>
                        </a:spcBef>
                        <a:spcAft>
                          <a:spcPts val="0"/>
                        </a:spcAft>
                      </a:pPr>
                      <a:r>
                        <a:rPr lang="en-US" sz="1000">
                          <a:effectLst/>
                        </a:rPr>
                        <a:t>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3">
                  <a:txBody>
                    <a:bodyPr/>
                    <a:lstStyle/>
                    <a:p>
                      <a:pPr marL="0" marR="0" algn="l">
                        <a:lnSpc>
                          <a:spcPct val="150000"/>
                        </a:lnSpc>
                        <a:spcBef>
                          <a:spcPts val="0"/>
                        </a:spcBef>
                        <a:spcAft>
                          <a:spcPts val="0"/>
                        </a:spcAft>
                      </a:pPr>
                      <a:r>
                        <a:rPr lang="en-US" sz="1000">
                          <a:effectLst/>
                        </a:rPr>
                        <a:t>Phan Như Bảo</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1000">
                          <a:effectLst/>
                        </a:rPr>
                        <a:t>Admin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900" dirty="0">
                          <a:effectLst/>
                        </a:rPr>
                        <a:t>* Contact, feedback and slide management</a:t>
                      </a:r>
                      <a:endParaRPr lang="en-US" sz="1000" dirty="0">
                        <a:effectLst/>
                      </a:endParaRPr>
                    </a:p>
                    <a:p>
                      <a:pPr marL="0" marR="0" algn="l">
                        <a:lnSpc>
                          <a:spcPct val="150000"/>
                        </a:lnSpc>
                        <a:spcBef>
                          <a:spcPts val="0"/>
                        </a:spcBef>
                        <a:spcAft>
                          <a:spcPts val="0"/>
                        </a:spcAft>
                      </a:pPr>
                      <a:r>
                        <a:rPr lang="en-US" sz="900" dirty="0">
                          <a:effectLst/>
                        </a:rPr>
                        <a:t>* Function: Add/edit/delete/search</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Contact</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dirty="0">
                          <a:effectLst/>
                        </a:rPr>
                        <a:t>ok</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2653126337"/>
                  </a:ext>
                </a:extLst>
              </a:tr>
              <a:tr h="232049">
                <a:tc>
                  <a:txBody>
                    <a:bodyPr/>
                    <a:lstStyle/>
                    <a:p>
                      <a:pPr marL="0" marR="0" algn="ctr">
                        <a:lnSpc>
                          <a:spcPct val="150000"/>
                        </a:lnSpc>
                        <a:spcBef>
                          <a:spcPts val="0"/>
                        </a:spcBef>
                        <a:spcAft>
                          <a:spcPts val="0"/>
                        </a:spcAft>
                      </a:pPr>
                      <a:r>
                        <a:rPr lang="en-US" sz="1000">
                          <a:effectLst/>
                        </a:rPr>
                        <a:t>2</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50000"/>
                        </a:lnSpc>
                        <a:spcBef>
                          <a:spcPts val="0"/>
                        </a:spcBef>
                        <a:spcAft>
                          <a:spcPts val="0"/>
                        </a:spcAft>
                      </a:pPr>
                      <a:r>
                        <a:rPr lang="en-US" sz="900">
                          <a:effectLst/>
                        </a:rPr>
                        <a:t>Feedback</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dirty="0" smtClean="0">
                          <a:effectLst/>
                        </a:rPr>
                        <a:t>31</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algn="ctr"/>
                      <a:r>
                        <a:rPr lang="en-US" sz="900" dirty="0" smtClean="0">
                          <a:effectLst/>
                          <a:latin typeface="Times New Roman" panose="02020603050405020304" pitchFamily="18" charset="0"/>
                        </a:rPr>
                        <a:t>Ok</a:t>
                      </a:r>
                      <a:endParaRPr lang="en-US" sz="900" dirty="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1929175865"/>
                  </a:ext>
                </a:extLst>
              </a:tr>
              <a:tr h="209967">
                <a:tc>
                  <a:txBody>
                    <a:bodyPr/>
                    <a:lstStyle/>
                    <a:p>
                      <a:pPr marL="0" marR="0" algn="ctr">
                        <a:lnSpc>
                          <a:spcPct val="150000"/>
                        </a:lnSpc>
                        <a:spcBef>
                          <a:spcPts val="0"/>
                        </a:spcBef>
                        <a:spcAft>
                          <a:spcPts val="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a:txBody>
                    <a:bodyPr/>
                    <a:lstStyle/>
                    <a:p>
                      <a:pPr marL="0" marR="0" algn="l">
                        <a:lnSpc>
                          <a:spcPct val="150000"/>
                        </a:lnSpc>
                        <a:spcBef>
                          <a:spcPts val="0"/>
                        </a:spcBef>
                        <a:spcAft>
                          <a:spcPts val="0"/>
                        </a:spcAft>
                      </a:pPr>
                      <a:r>
                        <a:rPr lang="en-US" sz="1000">
                          <a:effectLst/>
                        </a:rPr>
                        <a:t>User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a:effectLst/>
                        </a:rPr>
                        <a:t>* </a:t>
                      </a:r>
                      <a:r>
                        <a:rPr lang="en-US" sz="900" dirty="0" smtClean="0">
                          <a:effectLst/>
                        </a:rPr>
                        <a:t>View/add</a:t>
                      </a:r>
                      <a:r>
                        <a:rPr lang="en-US" sz="900" baseline="0" dirty="0" smtClean="0">
                          <a:effectLst/>
                        </a:rPr>
                        <a:t> feedback</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Slide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1223636179"/>
                  </a:ext>
                </a:extLst>
              </a:tr>
              <a:tr h="188122">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 </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1098667520"/>
                  </a:ext>
                </a:extLst>
              </a:tr>
              <a:tr h="442017">
                <a:tc>
                  <a:txBody>
                    <a:bodyPr/>
                    <a:lstStyle/>
                    <a:p>
                      <a:pPr marL="0" marR="0" algn="ctr">
                        <a:lnSpc>
                          <a:spcPct val="150000"/>
                        </a:lnSpc>
                        <a:spcBef>
                          <a:spcPts val="0"/>
                        </a:spcBef>
                        <a:spcAft>
                          <a:spcPts val="0"/>
                        </a:spcAft>
                      </a:pPr>
                      <a:r>
                        <a:rPr lang="en-US" sz="1000">
                          <a:effectLst/>
                        </a:rPr>
                        <a:t>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1000">
                          <a:effectLst/>
                        </a:rPr>
                        <a:t>Trần Nhật Minh</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1000">
                          <a:effectLst/>
                        </a:rPr>
                        <a:t>Admin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a:effectLst/>
                        </a:rPr>
                        <a:t>* About and customer Management</a:t>
                      </a:r>
                      <a:endParaRPr lang="en-US" sz="1000" dirty="0">
                        <a:effectLst/>
                      </a:endParaRPr>
                    </a:p>
                    <a:p>
                      <a:pPr marL="0" marR="0" algn="l">
                        <a:lnSpc>
                          <a:spcPct val="150000"/>
                        </a:lnSpc>
                        <a:spcBef>
                          <a:spcPts val="0"/>
                        </a:spcBef>
                        <a:spcAft>
                          <a:spcPts val="0"/>
                        </a:spcAft>
                      </a:pPr>
                      <a:r>
                        <a:rPr lang="en-US" sz="900" dirty="0">
                          <a:effectLst/>
                        </a:rPr>
                        <a:t>* Function: View/add/edit/delete/search</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About</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dirty="0" smtClean="0">
                          <a:effectLst/>
                        </a:rPr>
                        <a:t>31</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algn="ctr"/>
                      <a:r>
                        <a:rPr lang="en-US" sz="900" dirty="0" smtClean="0">
                          <a:effectLst/>
                          <a:latin typeface="Times New Roman" panose="02020603050405020304" pitchFamily="18" charset="0"/>
                        </a:rPr>
                        <a:t>Ok</a:t>
                      </a:r>
                      <a:endParaRPr lang="en-US" sz="900" dirty="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1771459654"/>
                  </a:ext>
                </a:extLst>
              </a:tr>
              <a:tr h="209967">
                <a:tc>
                  <a:txBody>
                    <a:bodyPr/>
                    <a:lstStyle/>
                    <a:p>
                      <a:pPr marL="0" marR="0" algn="ctr">
                        <a:lnSpc>
                          <a:spcPct val="150000"/>
                        </a:lnSpc>
                        <a:spcBef>
                          <a:spcPts val="0"/>
                        </a:spcBef>
                        <a:spcAft>
                          <a:spcPts val="0"/>
                        </a:spcAft>
                      </a:pPr>
                      <a:r>
                        <a:rPr lang="en-US" sz="1000">
                          <a:effectLst/>
                        </a:rPr>
                        <a:t>2</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a:txBody>
                    <a:bodyPr/>
                    <a:lstStyle/>
                    <a:p>
                      <a:pPr marL="0" marR="0" algn="l">
                        <a:lnSpc>
                          <a:spcPct val="150000"/>
                        </a:lnSpc>
                        <a:spcBef>
                          <a:spcPts val="0"/>
                        </a:spcBef>
                        <a:spcAft>
                          <a:spcPts val="0"/>
                        </a:spcAft>
                      </a:pPr>
                      <a:r>
                        <a:rPr lang="en-US" sz="1000">
                          <a:effectLst/>
                        </a:rPr>
                        <a:t>User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 View and search</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Customer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dirty="0">
                          <a:effectLst/>
                        </a:rPr>
                        <a:t>ok</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912493552"/>
                  </a:ext>
                </a:extLst>
              </a:tr>
            </a:tbl>
          </a:graphicData>
        </a:graphic>
      </p:graphicFrame>
    </p:spTree>
  </p:cSld>
  <p:clrMapOvr>
    <a:masterClrMapping/>
  </p:clrMapOvr>
</p:sld>
</file>

<file path=ppt/theme/theme1.xml><?xml version="1.0" encoding="utf-8"?>
<a:theme xmlns:a="http://schemas.openxmlformats.org/drawingml/2006/main" name="Store Apps Templat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688</Words>
  <Application>Microsoft Office PowerPoint</Application>
  <PresentationFormat>On-screen Show (4:3)</PresentationFormat>
  <Paragraphs>326</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Courier New</vt:lpstr>
      <vt:lpstr>Noto Sans Symbols</vt:lpstr>
      <vt:lpstr>Times New Roman</vt:lpstr>
      <vt:lpstr>Wingdings</vt:lpstr>
      <vt:lpstr>Store Apps Template</vt:lpstr>
      <vt:lpstr>Introduction</vt:lpstr>
      <vt:lpstr>Content</vt:lpstr>
      <vt:lpstr> Introduction - Actual requirements</vt:lpstr>
      <vt:lpstr> Introduction - Requirements of the project </vt:lpstr>
      <vt:lpstr> Introduction - Requirements of the project </vt:lpstr>
      <vt:lpstr>      Introduction - Deployment diagram </vt:lpstr>
      <vt:lpstr>     Test Result For User</vt:lpstr>
      <vt:lpstr>     Test Result For Admin</vt:lpstr>
      <vt:lpstr>Task List</vt:lpstr>
      <vt:lpstr>Detailed duties of each 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Sinh Tran</dc:creator>
  <cp:lastModifiedBy>pc</cp:lastModifiedBy>
  <cp:revision>40</cp:revision>
  <dcterms:created xsi:type="dcterms:W3CDTF">2014-04-09T06:08:42Z</dcterms:created>
  <dcterms:modified xsi:type="dcterms:W3CDTF">2022-11-17T04:39:28Z</dcterms:modified>
</cp:coreProperties>
</file>