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5OY3R0pAxevg+fgTNWSftGfx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03D97-0999-4658-89BB-E200C791C0E6}">
  <a:tblStyle styleId="{F4403D97-0999-4658-89BB-E200C791C0E6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Clr>
                <a:srgbClr val="215D4B"/>
              </a:buClr>
              <a:buSzPts val="1100"/>
              <a:buChar char="🞛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Char char="🞜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1513"/>
            <a:ext cx="9144000" cy="5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1295400" cy="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7C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◆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🞛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960"/>
              <a:buFont typeface="Noto Sans Symbols"/>
              <a:buChar char="🞜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87B78"/>
          </a:solidFill>
          <a:ln w="9525" cap="flat" cmpd="sng">
            <a:solidFill>
              <a:srgbClr val="5DA0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008A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533400" y="1295400"/>
            <a:ext cx="8077200" cy="757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DTBM Furniture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Supervisor:</a:t>
            </a:r>
            <a:endParaRPr sz="2800" b="1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	  Lê Thanh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Nhân</a:t>
            </a:r>
            <a:endParaRPr lang="en-US" sz="2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Members: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Phạm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Anh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Đoàn</a:t>
            </a:r>
            <a:r>
              <a:rPr lang="en-US" sz="28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- Student1345184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Khương Xuân </a:t>
            </a:r>
            <a:r>
              <a:rPr lang="vi-VN" sz="28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Thanh</a:t>
            </a:r>
            <a:r>
              <a:rPr lang="en-US" sz="28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- Student1342864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Phan Như </a:t>
            </a:r>
            <a:r>
              <a:rPr lang="vi-VN" sz="28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Bảo</a:t>
            </a:r>
            <a:r>
              <a:rPr lang="en-US" sz="28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- Student1350320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Trần</a:t>
            </a:r>
            <a:r>
              <a:rPr lang="en-US" sz="2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Nhật</a:t>
            </a:r>
            <a:r>
              <a:rPr lang="en-US" sz="2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Minh - Student1357832</a:t>
            </a:r>
            <a:endParaRPr sz="2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Date… Month… Year …...</a:t>
            </a:r>
            <a:endParaRPr sz="1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Detailed duties of each member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73069"/>
              </p:ext>
            </p:extLst>
          </p:nvPr>
        </p:nvGraphicFramePr>
        <p:xfrm>
          <a:off x="115409" y="852271"/>
          <a:ext cx="8904303" cy="5929528"/>
        </p:xfrm>
        <a:graphic>
          <a:graphicData uri="http://schemas.openxmlformats.org/drawingml/2006/table">
            <a:tbl>
              <a:tblPr>
                <a:tableStyleId>{F4403D97-0999-4658-89BB-E200C791C0E6}</a:tableStyleId>
              </a:tblPr>
              <a:tblGrid>
                <a:gridCol w="756472">
                  <a:extLst>
                    <a:ext uri="{9D8B030D-6E8A-4147-A177-3AD203B41FA5}">
                      <a16:colId xmlns:a16="http://schemas.microsoft.com/office/drawing/2014/main" val="2421763053"/>
                    </a:ext>
                  </a:extLst>
                </a:gridCol>
                <a:gridCol w="4964346">
                  <a:extLst>
                    <a:ext uri="{9D8B030D-6E8A-4147-A177-3AD203B41FA5}">
                      <a16:colId xmlns:a16="http://schemas.microsoft.com/office/drawing/2014/main" val="2019877892"/>
                    </a:ext>
                  </a:extLst>
                </a:gridCol>
                <a:gridCol w="3183485">
                  <a:extLst>
                    <a:ext uri="{9D8B030D-6E8A-4147-A177-3AD203B41FA5}">
                      <a16:colId xmlns:a16="http://schemas.microsoft.com/office/drawing/2014/main" val="618346808"/>
                    </a:ext>
                  </a:extLst>
                </a:gridCol>
              </a:tblGrid>
              <a:tr h="44184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Danh</a:t>
                      </a:r>
                      <a:r>
                        <a:rPr lang="en-US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1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mục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extLst>
                  <a:ext uri="{0D108BD9-81ED-4DB2-BD59-A6C34878D82A}">
                    <a16:rowId xmlns:a16="http://schemas.microsoft.com/office/drawing/2014/main" val="1376896196"/>
                  </a:ext>
                </a:extLst>
              </a:tr>
              <a:tr h="238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Đoàn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46987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 and User Interface Design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1933236520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Login  Admin Function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601905719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Dashboard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 - view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1215995128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- Edit - Delete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2990929612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Product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- Edit - Delete -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934634780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Product Thumb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- Edit - Delete -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2497807601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Customer List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2389841142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View -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1954574267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Sign In 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4166402910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Customer Information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1020472239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Password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1044" marR="7836" marT="7836" marB="0" anchor="ctr"/>
                </a:tc>
                <a:extLst>
                  <a:ext uri="{0D108BD9-81ED-4DB2-BD59-A6C34878D82A}">
                    <a16:rowId xmlns:a16="http://schemas.microsoft.com/office/drawing/2014/main" val="461765780"/>
                  </a:ext>
                </a:extLst>
              </a:tr>
              <a:tr h="238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Thanh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13784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- Edit - Cancel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extLst>
                  <a:ext uri="{0D108BD9-81ED-4DB2-BD59-A6C34878D82A}">
                    <a16:rowId xmlns:a16="http://schemas.microsoft.com/office/drawing/2014/main" val="1183657647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Order Detail Information (Admin)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View - Approve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extLst>
                  <a:ext uri="{0D108BD9-81ED-4DB2-BD59-A6C34878D82A}">
                    <a16:rowId xmlns:a16="http://schemas.microsoft.com/office/drawing/2014/main" val="1872884884"/>
                  </a:ext>
                </a:extLst>
              </a:tr>
              <a:tr h="238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69098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Contact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extLst>
                  <a:ext uri="{0D108BD9-81ED-4DB2-BD59-A6C34878D82A}">
                    <a16:rowId xmlns:a16="http://schemas.microsoft.com/office/drawing/2014/main" val="3166407966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Slide show (Admin)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- Edit - Delete -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extLst>
                  <a:ext uri="{0D108BD9-81ED-4DB2-BD59-A6C34878D82A}">
                    <a16:rowId xmlns:a16="http://schemas.microsoft.com/office/drawing/2014/main" val="1498709614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Feedback 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extLst>
                  <a:ext uri="{0D108BD9-81ED-4DB2-BD59-A6C34878D82A}">
                    <a16:rowId xmlns:a16="http://schemas.microsoft.com/office/drawing/2014/main" val="1027937357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Feedback detail information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extLst>
                  <a:ext uri="{0D108BD9-81ED-4DB2-BD59-A6C34878D82A}">
                    <a16:rowId xmlns:a16="http://schemas.microsoft.com/office/drawing/2014/main" val="1776562962"/>
                  </a:ext>
                </a:extLst>
              </a:tr>
              <a:tr h="238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7968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extLst>
                  <a:ext uri="{0D108BD9-81ED-4DB2-BD59-A6C34878D82A}">
                    <a16:rowId xmlns:a16="http://schemas.microsoft.com/office/drawing/2014/main" val="927815741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6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Customer add 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522" marR="7836" marT="7836" marB="0" anchor="ctr"/>
                </a:tc>
                <a:extLst>
                  <a:ext uri="{0D108BD9-81ED-4DB2-BD59-A6C34878D82A}">
                    <a16:rowId xmlns:a16="http://schemas.microsoft.com/office/drawing/2014/main" val="1808247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09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b="1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912" y="3038475"/>
            <a:ext cx="3000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Introduction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Actual requirements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Requirements of the project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Deployment diagram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Test result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Conclusion and development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215D4B"/>
              </a:buClr>
              <a:buSzPts val="1400"/>
              <a:buChar char="◆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Task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list</a:t>
            </a:r>
          </a:p>
          <a:p>
            <a:pPr marL="342900" lvl="0" indent="-342900">
              <a:spcBef>
                <a:spcPts val="560"/>
              </a:spcBef>
              <a:buSzPts val="1400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Detailed duties of each member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342900" lvl="0" indent="-254000" algn="l" rtl="0">
              <a:spcBef>
                <a:spcPts val="560"/>
              </a:spcBef>
              <a:spcAft>
                <a:spcPts val="0"/>
              </a:spcAft>
              <a:buSzPts val="1400"/>
              <a:buNone/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b="1" dirty="0"/>
              <a:t>DTBM Furniture </a:t>
            </a:r>
            <a:r>
              <a:rPr lang="en-US" dirty="0"/>
              <a:t>is One of the top furniture companies in Vietnam, we always have the most modern designs for our clients. besides that, our company will always import a style that suits clients tastes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ts val="0"/>
              </a:spcBef>
            </a:pPr>
            <a:endParaRPr lang="en-US" dirty="0" smtClean="0"/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Our furniture in DTBM Furniture company stays updated with new developments. This quality of our furniture company maintains us a step ahead of our competitors. If you wish to own the newest styles, visit our company or online site. </a:t>
            </a:r>
            <a:r>
              <a:rPr lang="en-US"/>
              <a:t>We serve clients from all over the world and have earned respect and trust of a huge proportion of them.</a:t>
            </a:r>
            <a:endParaRPr lang="en-US"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For user :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Tx/>
              <a:buChar char="-"/>
            </a:pPr>
            <a:r>
              <a:rPr lang="en-US" dirty="0" smtClean="0"/>
              <a:t>The customer can register/edit the account.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Tx/>
              <a:buChar char="-"/>
            </a:pPr>
            <a:r>
              <a:rPr lang="en-US" dirty="0" smtClean="0"/>
              <a:t>The password can be changed by the customer manual.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Tx/>
              <a:buChar char="-"/>
            </a:pPr>
            <a:r>
              <a:rPr lang="en-US" dirty="0" smtClean="0"/>
              <a:t>Customers can view the category and product.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Tx/>
              <a:buChar char="-"/>
            </a:pPr>
            <a:r>
              <a:rPr lang="en-US" dirty="0" smtClean="0"/>
              <a:t>The product can be searched for and sorted by customers easily.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After taking a reference of the product, the customer can buy the product with the cart function. </a:t>
            </a:r>
            <a:endParaRPr lang="en-US" dirty="0" smtClean="0"/>
          </a:p>
          <a:p>
            <a:pPr marL="342900" lvl="0" indent="-342900">
              <a:buFontTx/>
              <a:buChar char="-"/>
            </a:pPr>
            <a:r>
              <a:rPr lang="en-US" dirty="0" smtClean="0"/>
              <a:t>The cart function can order/cancel for a or many products.</a:t>
            </a:r>
          </a:p>
          <a:p>
            <a:pPr marL="342900" lvl="0" indent="-342900">
              <a:buFontTx/>
              <a:buChar char="-"/>
            </a:pPr>
            <a:r>
              <a:rPr lang="en-US" dirty="0" smtClean="0"/>
              <a:t>The customer can view the detail of orders and order history.</a:t>
            </a:r>
          </a:p>
          <a:p>
            <a:pPr marL="342900" lvl="0" indent="-342900">
              <a:buFontTx/>
              <a:buChar char="-"/>
            </a:pPr>
            <a:r>
              <a:rPr lang="en-US" dirty="0" smtClean="0"/>
              <a:t>The customer can be made feedback for each ordered product.</a:t>
            </a:r>
          </a:p>
          <a:p>
            <a:pPr marL="342900" lvl="0" indent="-342900">
              <a:buFontTx/>
              <a:buChar char="-"/>
            </a:pPr>
            <a:r>
              <a:rPr lang="en-US" dirty="0" smtClean="0"/>
              <a:t>Primary pages: Home, Furniture, About, Contact, Cart, Account..</a:t>
            </a:r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2800" b="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For admin : 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  <a:r>
              <a:rPr lang="en-US" dirty="0" smtClean="0"/>
              <a:t>add/edit/delete </a:t>
            </a:r>
            <a:r>
              <a:rPr lang="en-US" dirty="0"/>
              <a:t>Category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  <a:r>
              <a:rPr lang="en-US" dirty="0" smtClean="0"/>
              <a:t>add/edit/delete/search/change active </a:t>
            </a:r>
            <a:r>
              <a:rPr lang="en-US" dirty="0"/>
              <a:t>or </a:t>
            </a:r>
            <a:r>
              <a:rPr lang="en-US" dirty="0" smtClean="0"/>
              <a:t>inactive products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 smtClean="0"/>
              <a:t>Can add/edit/delete/search the picture of an individual product.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  <a:r>
              <a:rPr lang="en-US" dirty="0" smtClean="0"/>
              <a:t>view/approve </a:t>
            </a:r>
            <a:r>
              <a:rPr lang="en-US" dirty="0"/>
              <a:t>all orders </a:t>
            </a:r>
            <a:endParaRPr lang="en-US" dirty="0" smtClean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add/view/edit slideshow pictures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view/search customer detail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  <a:r>
              <a:rPr lang="en-US" dirty="0" smtClean="0"/>
              <a:t>view customer feedback.</a:t>
            </a:r>
            <a:endParaRPr lang="en-US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view the orders report and export data</a:t>
            </a:r>
            <a:endParaRPr dirty="0"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2900" b="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9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Data Flow Diagram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Deployment diagram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504843"/>
            <a:ext cx="70580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81" name="Google Shape;81;p7"/>
          <p:cNvGraphicFramePr/>
          <p:nvPr>
            <p:extLst>
              <p:ext uri="{D42A27DB-BD31-4B8C-83A1-F6EECF244321}">
                <p14:modId xmlns:p14="http://schemas.microsoft.com/office/powerpoint/2010/main" val="1861277397"/>
              </p:ext>
            </p:extLst>
          </p:nvPr>
        </p:nvGraphicFramePr>
        <p:xfrm>
          <a:off x="304800" y="914400"/>
          <a:ext cx="8610575" cy="393704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3592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Functional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Table use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Actor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Status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Login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Register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password 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Edit account information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Customer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Guest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Search product by </a:t>
                      </a:r>
                      <a:r>
                        <a:rPr lang="en-US" sz="1800" u="none" strike="noStrike" cap="non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 or</a:t>
                      </a:r>
                      <a:r>
                        <a:rPr lang="en-US" sz="1800" u="none" strike="noStrike" cap="non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others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Filter product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product </a:t>
                      </a: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800" u="none" strike="noStrike" cap="non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Order product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Category, Product, Order detail, Order</a:t>
                      </a:r>
                      <a:r>
                        <a:rPr lang="en-US" sz="1800" u="none" strike="noStrike" cap="non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Master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Guest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</a:t>
                      </a:r>
                      <a:r>
                        <a:rPr lang="en-US" sz="1800" u="none" strike="noStrike" cap="non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feedback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Feedback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Guest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Test 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 For User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Test 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 For Admin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033B7-E88A-108A-A968-E68838E9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56341"/>
              </p:ext>
            </p:extLst>
          </p:nvPr>
        </p:nvGraphicFramePr>
        <p:xfrm>
          <a:off x="304800" y="914400"/>
          <a:ext cx="8610600" cy="5531370"/>
        </p:xfrm>
        <a:graphic>
          <a:graphicData uri="http://schemas.openxmlformats.org/drawingml/2006/table">
            <a:tbl>
              <a:tblPr>
                <a:tableStyleId>{F4403D97-0999-4658-89BB-E200C791C0E6}</a:tableStyleId>
              </a:tblPr>
              <a:tblGrid>
                <a:gridCol w="984545">
                  <a:extLst>
                    <a:ext uri="{9D8B030D-6E8A-4147-A177-3AD203B41FA5}">
                      <a16:colId xmlns:a16="http://schemas.microsoft.com/office/drawing/2014/main" val="627439874"/>
                    </a:ext>
                  </a:extLst>
                </a:gridCol>
                <a:gridCol w="2436333">
                  <a:extLst>
                    <a:ext uri="{9D8B030D-6E8A-4147-A177-3AD203B41FA5}">
                      <a16:colId xmlns:a16="http://schemas.microsoft.com/office/drawing/2014/main" val="810059228"/>
                    </a:ext>
                  </a:extLst>
                </a:gridCol>
                <a:gridCol w="1351664">
                  <a:extLst>
                    <a:ext uri="{9D8B030D-6E8A-4147-A177-3AD203B41FA5}">
                      <a16:colId xmlns:a16="http://schemas.microsoft.com/office/drawing/2014/main" val="2685079156"/>
                    </a:ext>
                  </a:extLst>
                </a:gridCol>
                <a:gridCol w="1919029">
                  <a:extLst>
                    <a:ext uri="{9D8B030D-6E8A-4147-A177-3AD203B41FA5}">
                      <a16:colId xmlns:a16="http://schemas.microsoft.com/office/drawing/2014/main" val="1008569667"/>
                    </a:ext>
                  </a:extLst>
                </a:gridCol>
                <a:gridCol w="1919029">
                  <a:extLst>
                    <a:ext uri="{9D8B030D-6E8A-4147-A177-3AD203B41FA5}">
                      <a16:colId xmlns:a16="http://schemas.microsoft.com/office/drawing/2014/main" val="1950519906"/>
                    </a:ext>
                  </a:extLst>
                </a:gridCol>
              </a:tblGrid>
              <a:tr h="961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933125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671512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Product Management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Product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838248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Product Thumb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Product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1923527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Customer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Customer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4838094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Slides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Slide Show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064989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chemeClr val="dk1"/>
                        </a:buClr>
                        <a:buSzPts val="1100"/>
                        <a:buFont typeface="Cambria" panose="02040503050406030204" pitchFamily="18" charset="0"/>
                        <a:buNone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Order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Order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096414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Feedback Management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Feedback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74295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chemeClr val="dk1"/>
                        </a:buClr>
                        <a:buSzPts val="1100"/>
                        <a:buFont typeface="Cambria" panose="02040503050406030204" pitchFamily="18" charset="0"/>
                        <a:buNone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1725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2D8B-A26B-770C-1C0C-53A5E3614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1D25C0-5ED1-45F4-E50E-AB1C31B69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01256"/>
              </p:ext>
            </p:extLst>
          </p:nvPr>
        </p:nvGraphicFramePr>
        <p:xfrm>
          <a:off x="304800" y="1117460"/>
          <a:ext cx="8610601" cy="5025561"/>
        </p:xfrm>
        <a:graphic>
          <a:graphicData uri="http://schemas.openxmlformats.org/drawingml/2006/table">
            <a:tbl>
              <a:tblPr firstRow="1" firstCol="1" bandRow="1">
                <a:tableStyleId>{F4403D97-0999-4658-89BB-E200C791C0E6}</a:tableStyleId>
              </a:tblPr>
              <a:tblGrid>
                <a:gridCol w="777894">
                  <a:extLst>
                    <a:ext uri="{9D8B030D-6E8A-4147-A177-3AD203B41FA5}">
                      <a16:colId xmlns:a16="http://schemas.microsoft.com/office/drawing/2014/main" val="734777192"/>
                    </a:ext>
                  </a:extLst>
                </a:gridCol>
                <a:gridCol w="1088942">
                  <a:extLst>
                    <a:ext uri="{9D8B030D-6E8A-4147-A177-3AD203B41FA5}">
                      <a16:colId xmlns:a16="http://schemas.microsoft.com/office/drawing/2014/main" val="3953379575"/>
                    </a:ext>
                  </a:extLst>
                </a:gridCol>
                <a:gridCol w="518298">
                  <a:extLst>
                    <a:ext uri="{9D8B030D-6E8A-4147-A177-3AD203B41FA5}">
                      <a16:colId xmlns:a16="http://schemas.microsoft.com/office/drawing/2014/main" val="2608129241"/>
                    </a:ext>
                  </a:extLst>
                </a:gridCol>
                <a:gridCol w="2514284">
                  <a:extLst>
                    <a:ext uri="{9D8B030D-6E8A-4147-A177-3AD203B41FA5}">
                      <a16:colId xmlns:a16="http://schemas.microsoft.com/office/drawing/2014/main" val="1455023548"/>
                    </a:ext>
                  </a:extLst>
                </a:gridCol>
                <a:gridCol w="855245">
                  <a:extLst>
                    <a:ext uri="{9D8B030D-6E8A-4147-A177-3AD203B41FA5}">
                      <a16:colId xmlns:a16="http://schemas.microsoft.com/office/drawing/2014/main" val="1920386890"/>
                    </a:ext>
                  </a:extLst>
                </a:gridCol>
                <a:gridCol w="933144">
                  <a:extLst>
                    <a:ext uri="{9D8B030D-6E8A-4147-A177-3AD203B41FA5}">
                      <a16:colId xmlns:a16="http://schemas.microsoft.com/office/drawing/2014/main" val="827407908"/>
                    </a:ext>
                  </a:extLst>
                </a:gridCol>
                <a:gridCol w="933144">
                  <a:extLst>
                    <a:ext uri="{9D8B030D-6E8A-4147-A177-3AD203B41FA5}">
                      <a16:colId xmlns:a16="http://schemas.microsoft.com/office/drawing/2014/main" val="2336146813"/>
                    </a:ext>
                  </a:extLst>
                </a:gridCol>
                <a:gridCol w="494825">
                  <a:extLst>
                    <a:ext uri="{9D8B030D-6E8A-4147-A177-3AD203B41FA5}">
                      <a16:colId xmlns:a16="http://schemas.microsoft.com/office/drawing/2014/main" val="3565235844"/>
                    </a:ext>
                  </a:extLst>
                </a:gridCol>
                <a:gridCol w="494825">
                  <a:extLst>
                    <a:ext uri="{9D8B030D-6E8A-4147-A177-3AD203B41FA5}">
                      <a16:colId xmlns:a16="http://schemas.microsoft.com/office/drawing/2014/main" val="1450757895"/>
                    </a:ext>
                  </a:extLst>
                </a:gridCol>
              </a:tblGrid>
              <a:tr h="44201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Contents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Table 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Activity Plan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of Preparation of Activity Plan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37505"/>
                  </a:ext>
                </a:extLst>
              </a:tr>
              <a:tr h="677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Planed Start Date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Actual Start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Date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Actual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Days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2206554745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Phạm Anh Đoàn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Category, product's image Management.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Account management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View/add/edit/delete/search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Account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877869834"/>
                  </a:ext>
                </a:extLst>
              </a:tr>
              <a:tr h="405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1338803017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 Function: Register, view, search, add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Product's image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2758558789"/>
                  </a:ext>
                </a:extLst>
              </a:tr>
              <a:tr h="188122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887000199"/>
                  </a:ext>
                </a:extLst>
              </a:tr>
              <a:tr h="206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Khương Xuân Thanh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 Order, </a:t>
                      </a:r>
                      <a:r>
                        <a:rPr lang="en-US" sz="900" dirty="0" smtClean="0">
                          <a:effectLst/>
                        </a:rPr>
                        <a:t>Product </a:t>
                      </a:r>
                      <a:r>
                        <a:rPr lang="en-US" sz="900" dirty="0">
                          <a:effectLst/>
                        </a:rPr>
                        <a:t>Management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 Function: </a:t>
                      </a:r>
                      <a:r>
                        <a:rPr lang="en-US" sz="900" dirty="0" smtClean="0">
                          <a:effectLst/>
                        </a:rPr>
                        <a:t>View/</a:t>
                      </a:r>
                      <a:r>
                        <a:rPr lang="en-US" sz="1000" dirty="0" smtClean="0">
                          <a:effectLst/>
                        </a:rPr>
                        <a:t>approve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Order</a:t>
                      </a:r>
                      <a:r>
                        <a:rPr lang="en-US" sz="900" baseline="0" dirty="0" smtClean="0">
                          <a:effectLst/>
                        </a:rPr>
                        <a:t> </a:t>
                      </a:r>
                      <a:r>
                        <a:rPr lang="en-US" sz="900" dirty="0" smtClean="0">
                          <a:effectLst/>
                        </a:rPr>
                        <a:t>master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3860458974"/>
                  </a:ext>
                </a:extLst>
              </a:tr>
              <a:tr h="238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2625096309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 View, </a:t>
                      </a:r>
                      <a:r>
                        <a:rPr lang="en-US" sz="900" dirty="0" smtClean="0">
                          <a:effectLst/>
                        </a:rPr>
                        <a:t>and cancel </a:t>
                      </a:r>
                      <a:r>
                        <a:rPr lang="en-US" sz="900" dirty="0">
                          <a:effectLst/>
                        </a:rPr>
                        <a:t>order </a:t>
                      </a:r>
                      <a:r>
                        <a:rPr lang="en-US" sz="900" dirty="0" smtClean="0">
                          <a:effectLst/>
                        </a:rPr>
                        <a:t>of </a:t>
                      </a:r>
                      <a:r>
                        <a:rPr lang="en-US" sz="900" dirty="0">
                          <a:effectLst/>
                        </a:rPr>
                        <a:t>customer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Order detail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2688522031"/>
                  </a:ext>
                </a:extLst>
              </a:tr>
              <a:tr h="188122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4205008417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Phan Như Bảo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 Contact, feedback and slide management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 Function: Add/edit/delete/search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Contact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2653126337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Feedback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mes New Roman" panose="02020603050405020304" pitchFamily="18" charset="0"/>
                        </a:rPr>
                        <a:t>Ok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929175865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 </a:t>
                      </a:r>
                      <a:r>
                        <a:rPr lang="en-US" sz="900" dirty="0" smtClean="0">
                          <a:effectLst/>
                        </a:rPr>
                        <a:t>View/add</a:t>
                      </a:r>
                      <a:r>
                        <a:rPr lang="en-US" sz="900" baseline="0" dirty="0" smtClean="0">
                          <a:effectLst/>
                        </a:rPr>
                        <a:t> feedback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Slide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223636179"/>
                  </a:ext>
                </a:extLst>
              </a:tr>
              <a:tr h="188122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098667520"/>
                  </a:ext>
                </a:extLst>
              </a:tr>
              <a:tr h="442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Trần Nhật Minh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 About and customer Management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 Function: View/add/edit/delete/search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About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effectLst/>
                          <a:latin typeface="Times New Roman" panose="02020603050405020304" pitchFamily="18" charset="0"/>
                        </a:rPr>
                        <a:t>Ok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771459654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View and 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9124935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ore Apps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682</Words>
  <Application>Microsoft Office PowerPoint</Application>
  <PresentationFormat>On-screen Show (4:3)</PresentationFormat>
  <Paragraphs>326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Noto Sans Symbols</vt:lpstr>
      <vt:lpstr>Times New Roman</vt:lpstr>
      <vt:lpstr>Wingdings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 For User</vt:lpstr>
      <vt:lpstr>     Test Result For Admin</vt:lpstr>
      <vt:lpstr>Task List</vt:lpstr>
      <vt:lpstr>Detailed duties of each member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Sinh Tran</dc:creator>
  <cp:lastModifiedBy>pc</cp:lastModifiedBy>
  <cp:revision>45</cp:revision>
  <dcterms:created xsi:type="dcterms:W3CDTF">2014-04-09T06:08:42Z</dcterms:created>
  <dcterms:modified xsi:type="dcterms:W3CDTF">2022-11-17T04:53:22Z</dcterms:modified>
</cp:coreProperties>
</file>