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287" r:id="rId2"/>
    <p:sldId id="353" r:id="rId3"/>
    <p:sldId id="354" r:id="rId4"/>
    <p:sldId id="355" r:id="rId5"/>
    <p:sldId id="356" r:id="rId6"/>
    <p:sldId id="357" r:id="rId7"/>
    <p:sldId id="292" r:id="rId8"/>
    <p:sldId id="293" r:id="rId9"/>
    <p:sldId id="341" r:id="rId10"/>
    <p:sldId id="342" r:id="rId11"/>
    <p:sldId id="340" r:id="rId12"/>
    <p:sldId id="385" r:id="rId13"/>
    <p:sldId id="371" r:id="rId14"/>
    <p:sldId id="362" r:id="rId15"/>
    <p:sldId id="325" r:id="rId16"/>
    <p:sldId id="386" r:id="rId17"/>
    <p:sldId id="387" r:id="rId18"/>
    <p:sldId id="363" r:id="rId19"/>
    <p:sldId id="373" r:id="rId20"/>
    <p:sldId id="375" r:id="rId21"/>
    <p:sldId id="377" r:id="rId22"/>
    <p:sldId id="378" r:id="rId23"/>
    <p:sldId id="382" r:id="rId24"/>
    <p:sldId id="383" r:id="rId25"/>
    <p:sldId id="384" r:id="rId26"/>
    <p:sldId id="358" r:id="rId27"/>
    <p:sldId id="359" r:id="rId28"/>
    <p:sldId id="360" r:id="rId29"/>
    <p:sldId id="349" r:id="rId30"/>
    <p:sldId id="350" r:id="rId31"/>
    <p:sldId id="351" r:id="rId32"/>
    <p:sldId id="352" r:id="rId33"/>
    <p:sldId id="300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ontserrat" panose="02000505000000020004" pitchFamily="2" charset="0"/>
      <p:regular r:id="rId41"/>
      <p:bold r:id="rId42"/>
      <p:italic r:id="rId43"/>
      <p:boldItalic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  <p:embeddedFont>
      <p:font typeface="Wingdings 3" panose="05040102010807070707" pitchFamily="18" charset="2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595B8-C8F4-4A82-90B3-CBE4DEE94AC8}">
  <a:tblStyle styleId="{0AA595B8-C8F4-4A82-90B3-CBE4DEE94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335" autoAdjust="0"/>
  </p:normalViewPr>
  <p:slideViewPr>
    <p:cSldViewPr snapToGrid="0">
      <p:cViewPr varScale="1">
        <p:scale>
          <a:sx n="90" d="100"/>
          <a:sy n="90" d="100"/>
        </p:scale>
        <p:origin x="960" y="102"/>
      </p:cViewPr>
      <p:guideLst>
        <p:guide orient="horz" pos="1620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6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08D8F-0355-4D7A-9211-DA302703C2A0}" type="datetimeFigureOut">
              <a:rPr lang="en-US" smtClean="0"/>
              <a:t>03/01/2021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81DE-496D-402F-A155-EE55047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1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33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886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46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5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59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8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63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165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60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98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04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2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923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729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0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55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31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550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41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51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9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2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65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7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28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0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89714"/>
            <a:ext cx="9143998" cy="1561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WEB TRA CỨU TỪ ĐIỂN</a:t>
            </a:r>
          </a:p>
          <a:p>
            <a:pPr algn="ctr"/>
            <a:r>
              <a:rPr lang="en-US" sz="35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TRỰC TUYẾN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8917" y="227847"/>
            <a:ext cx="8865084" cy="100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vi-V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ƯỜNG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ĐẠI HỌC S</a:t>
            </a:r>
            <a:r>
              <a:rPr lang="vi-V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PHẠM KỸ THUẬT </a:t>
            </a:r>
          </a:p>
          <a:p>
            <a:pPr algn="ctr"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 PHỐ HỒ CHÍ MINH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3614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Thuyết</a:t>
            </a:r>
            <a:r>
              <a:rPr lang="en-US" sz="22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2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2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2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22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endParaRPr lang="en-US" sz="2200" b="1" i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76077" y="1125962"/>
            <a:ext cx="5070764" cy="5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5177" y="180725"/>
            <a:ext cx="987769" cy="1041069"/>
            <a:chOff x="-1138121" y="1611666"/>
            <a:chExt cx="987769" cy="1041069"/>
          </a:xfrm>
        </p:grpSpPr>
        <p:sp>
          <p:nvSpPr>
            <p:cNvPr id="12" name="Rectangle 11"/>
            <p:cNvSpPr/>
            <p:nvPr/>
          </p:nvSpPr>
          <p:spPr>
            <a:xfrm>
              <a:off x="-855519" y="1875996"/>
              <a:ext cx="422564" cy="384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1138121" y="1611666"/>
              <a:ext cx="987769" cy="1041069"/>
              <a:chOff x="1700833" y="264873"/>
              <a:chExt cx="1365160" cy="143882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20" b="79268" l="9451" r="896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833" y="264873"/>
                <a:ext cx="1365160" cy="136516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6829" b="100000" l="3963" r="96341">
                            <a14:foregroundMark x1="55793" y1="85976" x2="55793" y2="85976"/>
                            <a14:foregroundMark x1="70427" y1="86890" x2="70427" y2="86890"/>
                            <a14:foregroundMark x1="80183" y1="86280" x2="80183" y2="86280"/>
                            <a14:foregroundMark x1="20427" y1="86280" x2="20427" y2="86280"/>
                            <a14:foregroundMark x1="27744" y1="87805" x2="27744" y2="878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833" y="338537"/>
                <a:ext cx="1365160" cy="1365160"/>
              </a:xfrm>
              <a:prstGeom prst="rect">
                <a:avLst/>
              </a:prstGeom>
            </p:spPr>
          </p:pic>
        </p:grpSp>
      </p:grpSp>
      <p:sp>
        <p:nvSpPr>
          <p:cNvPr id="16" name="Subtitle 2"/>
          <p:cNvSpPr txBox="1">
            <a:spLocks/>
          </p:cNvSpPr>
          <p:nvPr/>
        </p:nvSpPr>
        <p:spPr>
          <a:xfrm>
            <a:off x="47708" y="1627696"/>
            <a:ext cx="9143999" cy="614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47709" y="2011679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0" name="Google Shape;66;p14"/>
          <p:cNvSpPr txBox="1">
            <a:spLocks/>
          </p:cNvSpPr>
          <p:nvPr/>
        </p:nvSpPr>
        <p:spPr>
          <a:xfrm>
            <a:off x="2440730" y="3905745"/>
            <a:ext cx="2709494" cy="1043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vi-VN" sz="1600" b="1" dirty="0"/>
              <a:t>HỌ VÀ TÊN</a:t>
            </a:r>
            <a:endParaRPr lang="vi-VN" sz="1600" dirty="0"/>
          </a:p>
          <a:p>
            <a:r>
              <a:rPr lang="vi-VN" sz="1600" dirty="0"/>
              <a:t>1.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Dương</a:t>
            </a:r>
            <a:r>
              <a:rPr lang="en-US" sz="1600" dirty="0"/>
              <a:t> </a:t>
            </a:r>
            <a:r>
              <a:rPr lang="en-US" sz="1600" dirty="0" err="1"/>
              <a:t>Đạt</a:t>
            </a:r>
            <a:endParaRPr lang="vi-VN" sz="1600" dirty="0"/>
          </a:p>
          <a:p>
            <a:r>
              <a:rPr lang="vi-VN" sz="1600" dirty="0"/>
              <a:t>2.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Lâm</a:t>
            </a:r>
            <a:r>
              <a:rPr lang="en-US" sz="1600" dirty="0"/>
              <a:t> Gia </a:t>
            </a:r>
            <a:r>
              <a:rPr lang="en-US" sz="1600" dirty="0" err="1"/>
              <a:t>Khang</a:t>
            </a:r>
            <a:endParaRPr lang="vi-VN" sz="1600" dirty="0"/>
          </a:p>
        </p:txBody>
      </p:sp>
      <p:sp>
        <p:nvSpPr>
          <p:cNvPr id="21" name="Google Shape;67;p14"/>
          <p:cNvSpPr txBox="1">
            <a:spLocks/>
          </p:cNvSpPr>
          <p:nvPr/>
        </p:nvSpPr>
        <p:spPr>
          <a:xfrm>
            <a:off x="5544457" y="3905745"/>
            <a:ext cx="2629322" cy="1043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/>
              <a:t>MSSV</a:t>
            </a:r>
            <a:endParaRPr lang="en-US" sz="1600" dirty="0"/>
          </a:p>
          <a:p>
            <a:r>
              <a:rPr lang="en-US" sz="1600" dirty="0"/>
              <a:t>18110092</a:t>
            </a:r>
          </a:p>
          <a:p>
            <a:r>
              <a:rPr lang="en-US" sz="1600" dirty="0"/>
              <a:t>18110132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2" name="Google Shape;76;p15"/>
          <p:cNvSpPr txBox="1">
            <a:spLocks/>
          </p:cNvSpPr>
          <p:nvPr/>
        </p:nvSpPr>
        <p:spPr>
          <a:xfrm>
            <a:off x="653143" y="3490685"/>
            <a:ext cx="5387128" cy="72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000" b="1" i="1" dirty="0" err="1"/>
              <a:t>Danh</a:t>
            </a:r>
            <a:r>
              <a:rPr lang="en-US" sz="2000" b="1" i="1" dirty="0"/>
              <a:t> </a:t>
            </a:r>
            <a:r>
              <a:rPr lang="en-US" sz="2000" b="1" i="1" dirty="0" err="1"/>
              <a:t>sách</a:t>
            </a:r>
            <a:r>
              <a:rPr lang="en-US" sz="2000" b="1" i="1" dirty="0"/>
              <a:t> </a:t>
            </a:r>
            <a:r>
              <a:rPr lang="en-US" sz="2000" b="1" i="1" dirty="0" err="1"/>
              <a:t>thành</a:t>
            </a:r>
            <a:r>
              <a:rPr lang="en-US" sz="2000" b="1" i="1" dirty="0"/>
              <a:t> </a:t>
            </a:r>
            <a:r>
              <a:rPr lang="en-US" sz="2000" b="1" i="1" dirty="0" err="1"/>
              <a:t>viên</a:t>
            </a:r>
            <a:r>
              <a:rPr lang="en-US" sz="2000" b="1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17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6" grpId="0"/>
      <p:bldP spid="17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/>
              <a:t>Thiết kế giao diện</a:t>
            </a:r>
            <a:endParaRPr lang="en-US" sz="2300" dirty="0" err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Trang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mới</a:t>
            </a:r>
            <a:endParaRPr lang="en-US" sz="22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FDCEAB-3B51-41C9-9670-038AF87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073" y="3292101"/>
            <a:ext cx="6590608" cy="1294690"/>
          </a:xfrm>
        </p:spPr>
        <p:txBody>
          <a:bodyPr/>
          <a:lstStyle/>
          <a:p>
            <a:pPr marL="38100" indent="0">
              <a:buNone/>
            </a:pPr>
            <a:r>
              <a:rPr lang="en-US" sz="2200" dirty="0"/>
              <a:t>Trang web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. Ở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tiếng</a:t>
            </a:r>
            <a:r>
              <a:rPr lang="en-US" sz="2200" dirty="0"/>
              <a:t> </a:t>
            </a:r>
            <a:r>
              <a:rPr lang="en-US" sz="2200" dirty="0" err="1"/>
              <a:t>anh</a:t>
            </a:r>
            <a:r>
              <a:rPr lang="en-US" sz="2200" dirty="0"/>
              <a:t> bao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đọc</a:t>
            </a:r>
            <a:r>
              <a:rPr lang="en-US" sz="2200" dirty="0"/>
              <a:t>,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tiếng</a:t>
            </a:r>
            <a:r>
              <a:rPr lang="en-US" sz="2200" dirty="0"/>
              <a:t> </a:t>
            </a:r>
            <a:r>
              <a:rPr lang="en-US" sz="2200" dirty="0" err="1"/>
              <a:t>việt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F370146F-5C1D-4EA6-94DD-BB29631CB303}" type="slidenum">
              <a:rPr lang="en-US" smtClean="0"/>
              <a:pPr algn="r"/>
              <a:t>9</a:t>
            </a:fld>
            <a:r>
              <a:rPr lang="en-US" dirty="0"/>
              <a:t>/40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D60C4-E0B6-48D9-BF51-4286B4F1AE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6584" y="724798"/>
            <a:ext cx="4515585" cy="25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9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Nội</a:t>
            </a:r>
            <a:r>
              <a:rPr lang="en-US" sz="2300" dirty="0"/>
              <a:t> dung </a:t>
            </a:r>
            <a:r>
              <a:rPr lang="en-US" sz="2300" dirty="0" err="1"/>
              <a:t>chính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Mô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hình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ứng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dụng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của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trang</a:t>
            </a:r>
            <a:r>
              <a:rPr lang="en-US" sz="2200" b="1" i="1" dirty="0">
                <a:solidFill>
                  <a:srgbClr val="00B050"/>
                </a:solidFill>
              </a:rPr>
              <a:t> web: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MVC </a:t>
            </a:r>
            <a:r>
              <a:rPr lang="en-US" sz="2400" b="1" dirty="0" err="1"/>
              <a:t>và</a:t>
            </a:r>
            <a:r>
              <a:rPr lang="en-US" sz="2400" b="1" dirty="0"/>
              <a:t> 3-tier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B33B56BD-0530-4ED8-BBDF-DEBA95CD436F}" type="slidenum">
              <a:rPr lang="en-US" smtClean="0"/>
              <a:pPr algn="r"/>
              <a:t>10</a:t>
            </a:fld>
            <a:r>
              <a:rPr lang="en-US" dirty="0"/>
              <a:t>/40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5C77E4-5E3B-4748-A9C1-D39E0D3813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0873" y="1378183"/>
            <a:ext cx="3983131" cy="23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838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101E6-769E-4F3C-A32F-186AF02632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074" y="146024"/>
            <a:ext cx="1943009" cy="12528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2.2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B0463-F0B5-4FA7-89E8-57D252182E24}"/>
              </a:ext>
            </a:extLst>
          </p:cNvPr>
          <p:cNvSpPr txBox="1"/>
          <p:nvPr/>
        </p:nvSpPr>
        <p:spPr>
          <a:xfrm>
            <a:off x="2286000" y="146024"/>
            <a:ext cx="220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Ngôn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ngữ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đang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7 Lỗi Thường Gặp Khi Lập Trình Java Với Beginner">
            <a:extLst>
              <a:ext uri="{FF2B5EF4-FFF2-40B4-BE49-F238E27FC236}">
                <a16:creationId xmlns:a16="http://schemas.microsoft.com/office/drawing/2014/main" id="{B7C4B9D0-0FAB-4BC6-8811-DE5B93EF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40" y="146024"/>
            <a:ext cx="1142949" cy="8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cơ bản">
            <a:extLst>
              <a:ext uri="{FF2B5EF4-FFF2-40B4-BE49-F238E27FC236}">
                <a16:creationId xmlns:a16="http://schemas.microsoft.com/office/drawing/2014/main" id="{BD7D98F9-5014-4083-8F5F-99A5C1D1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30" y="146024"/>
            <a:ext cx="1242244" cy="8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F7521-B9A2-49B5-AC29-77FC16AD2D7D}"/>
              </a:ext>
            </a:extLst>
          </p:cNvPr>
          <p:cNvSpPr txBox="1"/>
          <p:nvPr/>
        </p:nvSpPr>
        <p:spPr>
          <a:xfrm>
            <a:off x="2286000" y="2055450"/>
            <a:ext cx="2200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Hệ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trị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cơ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sở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dữ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liệu</a:t>
            </a:r>
            <a:endParaRPr lang="en-US" dirty="0">
              <a:latin typeface="+mj-lt"/>
            </a:endParaRPr>
          </a:p>
        </p:txBody>
      </p:sp>
      <p:pic>
        <p:nvPicPr>
          <p:cNvPr id="1030" name="Picture 6" descr="Hướng dẫn cài đặt MySQL-8.x trên Ubuntu-18.04 - Trang tin tức từ Cloud365 -  Nhân Hòa">
            <a:extLst>
              <a:ext uri="{FF2B5EF4-FFF2-40B4-BE49-F238E27FC236}">
                <a16:creationId xmlns:a16="http://schemas.microsoft.com/office/drawing/2014/main" id="{97867F53-9A11-449A-9901-AAA0C20C0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32" y="1520737"/>
            <a:ext cx="2073338" cy="10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C228A-894E-497A-A78C-1C5E81C36BAE}"/>
              </a:ext>
            </a:extLst>
          </p:cNvPr>
          <p:cNvSpPr txBox="1"/>
          <p:nvPr/>
        </p:nvSpPr>
        <p:spPr>
          <a:xfrm>
            <a:off x="2371061" y="3487479"/>
            <a:ext cx="188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nghệ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dụng</a:t>
            </a:r>
            <a:endParaRPr lang="en-US" dirty="0">
              <a:latin typeface="+mj-lt"/>
            </a:endParaRPr>
          </a:p>
        </p:txBody>
      </p:sp>
      <p:pic>
        <p:nvPicPr>
          <p:cNvPr id="1032" name="Picture 8" descr="Include trong JSP - itphutran.com">
            <a:extLst>
              <a:ext uri="{FF2B5EF4-FFF2-40B4-BE49-F238E27FC236}">
                <a16:creationId xmlns:a16="http://schemas.microsoft.com/office/drawing/2014/main" id="{72256DC3-595E-45C2-A701-C9BA478E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55" y="3100806"/>
            <a:ext cx="1727533" cy="10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 jQuery for You?. What it is, who should use it, the pros… | by Rachel  Lum | Medium">
            <a:extLst>
              <a:ext uri="{FF2B5EF4-FFF2-40B4-BE49-F238E27FC236}">
                <a16:creationId xmlns:a16="http://schemas.microsoft.com/office/drawing/2014/main" id="{58C124B8-A356-4DE9-B93E-6E6C301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83" y="3009118"/>
            <a:ext cx="2296667" cy="12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son Tutorial - Learning Path - HowToDoInJava">
            <a:extLst>
              <a:ext uri="{FF2B5EF4-FFF2-40B4-BE49-F238E27FC236}">
                <a16:creationId xmlns:a16="http://schemas.microsoft.com/office/drawing/2014/main" id="{B426699E-A82C-425C-8412-8FD3C2D2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28" y="4267475"/>
            <a:ext cx="1460002" cy="7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connect to MySQL with JDBC driver | ADMFactory">
            <a:extLst>
              <a:ext uri="{FF2B5EF4-FFF2-40B4-BE49-F238E27FC236}">
                <a16:creationId xmlns:a16="http://schemas.microsoft.com/office/drawing/2014/main" id="{7340D17D-10E3-46FE-86DC-6501B67C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66" y="4094319"/>
            <a:ext cx="1923607" cy="9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96;p18">
            <a:extLst>
              <a:ext uri="{FF2B5EF4-FFF2-40B4-BE49-F238E27FC236}">
                <a16:creationId xmlns:a16="http://schemas.microsoft.com/office/drawing/2014/main" id="{3E7A359D-C08B-421E-AC3D-4ED9996FD355}"/>
              </a:ext>
            </a:extLst>
          </p:cNvPr>
          <p:cNvSpPr txBox="1">
            <a:spLocks/>
          </p:cNvSpPr>
          <p:nvPr/>
        </p:nvSpPr>
        <p:spPr>
          <a:xfrm>
            <a:off x="52659" y="1764406"/>
            <a:ext cx="1999424" cy="20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300" dirty="0" err="1"/>
              <a:t>Nội</a:t>
            </a:r>
            <a:r>
              <a:rPr lang="en-US" sz="2300" dirty="0"/>
              <a:t> dung </a:t>
            </a:r>
            <a:r>
              <a:rPr lang="en-US" sz="2300" dirty="0" err="1"/>
              <a:t>chính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3422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Nội</a:t>
            </a:r>
            <a:r>
              <a:rPr lang="en-US" sz="2300" dirty="0"/>
              <a:t> dung </a:t>
            </a:r>
            <a:r>
              <a:rPr lang="en-US" sz="2300" dirty="0" err="1"/>
              <a:t>chính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Cây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nhị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phân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tìm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kiếm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cân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bằng</a:t>
            </a:r>
            <a:r>
              <a:rPr lang="en-US" sz="2200" b="1" i="1" dirty="0">
                <a:solidFill>
                  <a:srgbClr val="00B050"/>
                </a:solidFill>
              </a:rPr>
              <a:t>: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giải</a:t>
            </a:r>
            <a:r>
              <a:rPr lang="en-US" sz="2400" b="1" dirty="0"/>
              <a:t> </a:t>
            </a:r>
            <a:r>
              <a:rPr lang="en-US" sz="2400" b="1" dirty="0" err="1"/>
              <a:t>thuật</a:t>
            </a:r>
            <a:r>
              <a:rPr lang="en-US" sz="2400" b="1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B33B56BD-0530-4ED8-BBDF-DEBA95CD436F}" type="slidenum">
              <a:rPr lang="en-US" smtClean="0"/>
              <a:pPr algn="r"/>
              <a:t>12</a:t>
            </a:fld>
            <a:r>
              <a:rPr lang="en-US" dirty="0"/>
              <a:t>/40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429042-7526-4EE8-BD52-6F00E128F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16" y="1099830"/>
            <a:ext cx="3239332" cy="3084690"/>
          </a:xfrm>
          <a:prstGeom prst="rect">
            <a:avLst/>
          </a:prstGeom>
        </p:spPr>
      </p:pic>
      <p:sp>
        <p:nvSpPr>
          <p:cNvPr id="11" name="Google Shape;97;p18">
            <a:extLst>
              <a:ext uri="{FF2B5EF4-FFF2-40B4-BE49-F238E27FC236}">
                <a16:creationId xmlns:a16="http://schemas.microsoft.com/office/drawing/2014/main" id="{67DF26C8-70D8-406F-84FB-1944E943A922}"/>
              </a:ext>
            </a:extLst>
          </p:cNvPr>
          <p:cNvSpPr txBox="1">
            <a:spLocks/>
          </p:cNvSpPr>
          <p:nvPr/>
        </p:nvSpPr>
        <p:spPr>
          <a:xfrm>
            <a:off x="3726800" y="4317096"/>
            <a:ext cx="3239332" cy="59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 algn="ctr">
              <a:buClr>
                <a:schemeClr val="accent3"/>
              </a:buClr>
              <a:buFont typeface="Roboto"/>
              <a:buNone/>
            </a:pPr>
            <a:r>
              <a:rPr lang="en-US" sz="1800" i="1" dirty="0" err="1">
                <a:solidFill>
                  <a:schemeClr val="bg2"/>
                </a:solidFill>
              </a:rPr>
              <a:t>Cây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nhị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phân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tìm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kiếm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33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vi-VN" sz="2800" b="1" dirty="0">
                <a:solidFill>
                  <a:srgbClr val="00B050"/>
                </a:solidFill>
              </a:rPr>
              <a:t>Phân </a:t>
            </a:r>
            <a:r>
              <a:rPr lang="vi-VN" sz="2800" b="1" dirty="0" err="1">
                <a:solidFill>
                  <a:srgbClr val="00B050"/>
                </a:solidFill>
              </a:rPr>
              <a:t>tích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và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thiết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kế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hệ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quản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trị</a:t>
            </a:r>
            <a:r>
              <a:rPr lang="vi-VN" sz="2800" b="1" dirty="0">
                <a:solidFill>
                  <a:srgbClr val="00B050"/>
                </a:solidFill>
              </a:rPr>
              <a:t> cơ </a:t>
            </a:r>
            <a:r>
              <a:rPr lang="vi-VN" sz="2800" b="1" dirty="0" err="1">
                <a:solidFill>
                  <a:srgbClr val="00B050"/>
                </a:solidFill>
              </a:rPr>
              <a:t>sở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dữ</a:t>
            </a:r>
            <a:r>
              <a:rPr lang="vi-VN" sz="2800" b="1" dirty="0">
                <a:solidFill>
                  <a:srgbClr val="00B050"/>
                </a:solidFill>
              </a:rPr>
              <a:t> </a:t>
            </a:r>
            <a:r>
              <a:rPr lang="vi-VN" sz="2800" b="1" dirty="0" err="1">
                <a:solidFill>
                  <a:srgbClr val="00B050"/>
                </a:solidFill>
              </a:rPr>
              <a:t>liệu</a:t>
            </a:r>
            <a:r>
              <a:rPr lang="vi-VN" sz="2800" b="1" dirty="0">
                <a:solidFill>
                  <a:srgbClr val="00B050"/>
                </a:solidFill>
              </a:rPr>
              <a:t>: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giải</a:t>
            </a:r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quyết</a:t>
            </a:r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bài</a:t>
            </a:r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toán</a:t>
            </a:r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err="1">
                <a:latin typeface="Roboto" panose="020B0604020202020204" charset="0"/>
                <a:ea typeface="Roboto" panose="020B0604020202020204" charset="0"/>
              </a:rPr>
              <a:t>điển</a:t>
            </a:r>
            <a:endParaRPr lang="en-US" sz="24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2169998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2.4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654F0A7-BC17-4D19-9837-56D6D62DC29E}" type="slidenum">
              <a:rPr lang="en-US" smtClean="0"/>
              <a:pPr algn="r"/>
              <a:t>13</a:t>
            </a:fld>
            <a:r>
              <a:rPr lang="en-US" dirty="0"/>
              <a:t>/40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AFC89-EBF8-47F5-B1CA-5B66F1B3E3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9035" y="1626750"/>
            <a:ext cx="4941794" cy="2193147"/>
          </a:xfrm>
          <a:prstGeom prst="rect">
            <a:avLst/>
          </a:prstGeom>
        </p:spPr>
      </p:pic>
      <p:sp>
        <p:nvSpPr>
          <p:cNvPr id="10" name="Google Shape;97;p18">
            <a:extLst>
              <a:ext uri="{FF2B5EF4-FFF2-40B4-BE49-F238E27FC236}">
                <a16:creationId xmlns:a16="http://schemas.microsoft.com/office/drawing/2014/main" id="{EEE42F07-F087-45E8-A159-EFD857791C62}"/>
              </a:ext>
            </a:extLst>
          </p:cNvPr>
          <p:cNvSpPr txBox="1">
            <a:spLocks/>
          </p:cNvSpPr>
          <p:nvPr/>
        </p:nvSpPr>
        <p:spPr>
          <a:xfrm>
            <a:off x="3780588" y="3867307"/>
            <a:ext cx="3239332" cy="59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 algn="ctr">
              <a:buClr>
                <a:schemeClr val="accent3"/>
              </a:buClr>
              <a:buFont typeface="Roboto"/>
              <a:buNone/>
            </a:pPr>
            <a:r>
              <a:rPr lang="en-US" sz="1800" i="1" dirty="0" err="1">
                <a:solidFill>
                  <a:schemeClr val="bg2"/>
                </a:solidFill>
              </a:rPr>
              <a:t>Mô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tả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cơ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sở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dữ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i="1" dirty="0" err="1">
                <a:solidFill>
                  <a:schemeClr val="bg2"/>
                </a:solidFill>
              </a:rPr>
              <a:t>liệu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1" name="Google Shape;96;p18">
            <a:extLst>
              <a:ext uri="{FF2B5EF4-FFF2-40B4-BE49-F238E27FC236}">
                <a16:creationId xmlns:a16="http://schemas.microsoft.com/office/drawing/2014/main" id="{A911984E-44D8-4609-90DD-F6CA54B525D4}"/>
              </a:ext>
            </a:extLst>
          </p:cNvPr>
          <p:cNvSpPr txBox="1">
            <a:spLocks/>
          </p:cNvSpPr>
          <p:nvPr/>
        </p:nvSpPr>
        <p:spPr>
          <a:xfrm>
            <a:off x="52659" y="1764406"/>
            <a:ext cx="1999424" cy="20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300" dirty="0" err="1"/>
              <a:t>Nội</a:t>
            </a:r>
            <a:r>
              <a:rPr lang="en-US" sz="2300" dirty="0"/>
              <a:t> dung </a:t>
            </a:r>
            <a:r>
              <a:rPr lang="en-US" sz="2300" dirty="0" err="1"/>
              <a:t>chính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549946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Phân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tích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hình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thành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và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xây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dựng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cấu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trúc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dữ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liệu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và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giải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thuật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cho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ứng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dụng</a:t>
            </a:r>
            <a:r>
              <a:rPr lang="en-US" sz="2400" b="1" dirty="0">
                <a:solidFill>
                  <a:srgbClr val="00B050"/>
                </a:solidFill>
              </a:rPr>
              <a:t> web:</a:t>
            </a: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giải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quyết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bài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toán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điển</a:t>
            </a:r>
            <a:endParaRPr lang="en-US" sz="22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Google Shape;97;p18"/>
          <p:cNvSpPr txBox="1">
            <a:spLocks/>
          </p:cNvSpPr>
          <p:nvPr/>
        </p:nvSpPr>
        <p:spPr>
          <a:xfrm>
            <a:off x="2796988" y="1574800"/>
            <a:ext cx="5938221" cy="298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 algn="just">
              <a:buClr>
                <a:schemeClr val="accent3"/>
              </a:buClr>
              <a:buNone/>
            </a:pPr>
            <a:r>
              <a:rPr lang="en-US" sz="2300" dirty="0"/>
              <a:t>	</a:t>
            </a:r>
            <a:r>
              <a:rPr lang="en-US" sz="2300" dirty="0" err="1"/>
              <a:t>Công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nhị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Node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dễ</a:t>
            </a:r>
            <a:r>
              <a:rPr lang="en-US" sz="2300" dirty="0"/>
              <a:t> </a:t>
            </a:r>
            <a:r>
              <a:rPr lang="en-US" sz="2300" dirty="0" err="1"/>
              <a:t>dàng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tiết</a:t>
            </a:r>
            <a:r>
              <a:rPr lang="en-US" sz="2300" dirty="0"/>
              <a:t> </a:t>
            </a:r>
            <a:r>
              <a:rPr lang="en-US" sz="2300" dirty="0" err="1"/>
              <a:t>kiệm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. </a:t>
            </a:r>
          </a:p>
          <a:p>
            <a:pPr marL="38100" indent="0" algn="just">
              <a:buClr>
                <a:schemeClr val="accent3"/>
              </a:buClr>
              <a:buNone/>
            </a:pPr>
            <a:endParaRPr lang="en-US" sz="2300" dirty="0"/>
          </a:p>
          <a:p>
            <a:pPr marL="38100" indent="0" algn="just">
              <a:buClr>
                <a:schemeClr val="accent3"/>
              </a:buClr>
              <a:buNone/>
            </a:pPr>
            <a:r>
              <a:rPr lang="en-US" sz="2300" dirty="0"/>
              <a:t>	</a:t>
            </a:r>
            <a:r>
              <a:rPr lang="en-US" sz="2300" dirty="0" err="1"/>
              <a:t>Kèm</a:t>
            </a:r>
            <a:r>
              <a:rPr lang="en-US" sz="2300" dirty="0"/>
              <a:t>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thao</a:t>
            </a:r>
            <a:r>
              <a:rPr lang="en-US" sz="2300" dirty="0"/>
              <a:t> </a:t>
            </a:r>
            <a:r>
              <a:rPr lang="en-US" sz="2300" dirty="0" err="1"/>
              <a:t>tác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nhị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: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thêm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, </a:t>
            </a:r>
            <a:r>
              <a:rPr lang="en-US" sz="2300" dirty="0" err="1"/>
              <a:t>xóa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.</a:t>
            </a:r>
            <a:endParaRPr lang="vi-VN" sz="2300" i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2.4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654F0A7-BC17-4D19-9837-56D6D62DC29E}" type="slidenum">
              <a:rPr lang="en-US" smtClean="0"/>
              <a:pPr algn="r"/>
              <a:t>14</a:t>
            </a:fld>
            <a:r>
              <a:rPr lang="en-US" dirty="0"/>
              <a:t>/40</a:t>
            </a:r>
          </a:p>
        </p:txBody>
      </p:sp>
      <p:sp>
        <p:nvSpPr>
          <p:cNvPr id="10" name="Google Shape;96;p18">
            <a:extLst>
              <a:ext uri="{FF2B5EF4-FFF2-40B4-BE49-F238E27FC236}">
                <a16:creationId xmlns:a16="http://schemas.microsoft.com/office/drawing/2014/main" id="{DC5C775E-F564-4FF7-B570-E7B3EE982735}"/>
              </a:ext>
            </a:extLst>
          </p:cNvPr>
          <p:cNvSpPr txBox="1">
            <a:spLocks/>
          </p:cNvSpPr>
          <p:nvPr/>
        </p:nvSpPr>
        <p:spPr>
          <a:xfrm>
            <a:off x="0" y="1713827"/>
            <a:ext cx="1999424" cy="20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300" dirty="0" err="1"/>
              <a:t>Nội</a:t>
            </a:r>
            <a:r>
              <a:rPr lang="en-US" sz="2300" dirty="0"/>
              <a:t> dung </a:t>
            </a:r>
            <a:r>
              <a:rPr lang="en-US" sz="2300" dirty="0" err="1"/>
              <a:t>chính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07594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18">
            <a:extLst>
              <a:ext uri="{FF2B5EF4-FFF2-40B4-BE49-F238E27FC236}">
                <a16:creationId xmlns:a16="http://schemas.microsoft.com/office/drawing/2014/main" id="{FFA9F6D8-8DB2-452E-B76F-57809D9D01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2.4</a:t>
            </a:r>
            <a:endParaRPr dirty="0"/>
          </a:p>
        </p:txBody>
      </p:sp>
      <p:sp>
        <p:nvSpPr>
          <p:cNvPr id="6" name="Google Shape;96;p18">
            <a:extLst>
              <a:ext uri="{FF2B5EF4-FFF2-40B4-BE49-F238E27FC236}">
                <a16:creationId xmlns:a16="http://schemas.microsoft.com/office/drawing/2014/main" id="{72E1BA5C-9E60-4462-AF01-3540BA400480}"/>
              </a:ext>
            </a:extLst>
          </p:cNvPr>
          <p:cNvSpPr txBox="1">
            <a:spLocks/>
          </p:cNvSpPr>
          <p:nvPr/>
        </p:nvSpPr>
        <p:spPr>
          <a:xfrm>
            <a:off x="0" y="1713827"/>
            <a:ext cx="1999424" cy="20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300" dirty="0" err="1"/>
              <a:t>Nội</a:t>
            </a:r>
            <a:r>
              <a:rPr lang="en-US" sz="2300" dirty="0"/>
              <a:t> dung </a:t>
            </a:r>
            <a:r>
              <a:rPr lang="en-US" sz="2300" dirty="0" err="1"/>
              <a:t>chính</a:t>
            </a:r>
            <a:endParaRPr lang="en-US" sz="2300" dirty="0"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08D8CCA-268A-460F-BAEC-C6A55617B76A}"/>
              </a:ext>
            </a:extLst>
          </p:cNvPr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giải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quyết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bài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toán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điển</a:t>
            </a:r>
            <a:endParaRPr lang="en-US" sz="22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3D51CB01-6FBB-40BC-BDF3-804AF98F1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Phân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tích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hình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thành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các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gói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phục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vụ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cho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việc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xây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ứng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dụng</a:t>
            </a:r>
            <a:r>
              <a:rPr lang="en-US" sz="2400" b="1" dirty="0">
                <a:solidFill>
                  <a:srgbClr val="00B050"/>
                </a:solidFill>
              </a:rPr>
              <a:t> web </a:t>
            </a:r>
            <a:r>
              <a:rPr lang="en-US" sz="2400" b="1" dirty="0" err="1">
                <a:solidFill>
                  <a:srgbClr val="00B050"/>
                </a:solidFill>
              </a:rPr>
              <a:t>dựa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trên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mô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hình</a:t>
            </a:r>
            <a:r>
              <a:rPr lang="en-US" sz="2400" b="1" dirty="0">
                <a:solidFill>
                  <a:srgbClr val="00B050"/>
                </a:solidFill>
              </a:rPr>
              <a:t> MVC </a:t>
            </a:r>
            <a:r>
              <a:rPr lang="en-US" sz="2400" b="1" dirty="0" err="1">
                <a:solidFill>
                  <a:srgbClr val="00B050"/>
                </a:solidFill>
              </a:rPr>
              <a:t>và</a:t>
            </a:r>
            <a:r>
              <a:rPr lang="en-US" sz="2400" b="1" dirty="0">
                <a:solidFill>
                  <a:srgbClr val="00B050"/>
                </a:solidFill>
              </a:rPr>
              <a:t> 3-tier: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2C066-6BBE-4B37-AA17-155210B03E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8135" y="1972741"/>
            <a:ext cx="1401725" cy="1158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7C080-09A3-4937-8C16-2FF7FBAE3E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9366" y="2038350"/>
            <a:ext cx="1781175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977B22-9BCF-49AB-BE32-447628F260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73799" y="2038350"/>
            <a:ext cx="1910981" cy="31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C75FB-C828-438B-9617-81939E60DDA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98135" y="3378198"/>
            <a:ext cx="1609725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569AE1-A4C9-4959-97CE-B3B17515421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20054" y="2881053"/>
            <a:ext cx="1733550" cy="67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8733F1-AD29-4048-AAFF-46048CFAB32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93629" y="2526883"/>
            <a:ext cx="1781175" cy="1209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AF5D17-E27E-4AD6-B4BC-D1AE71137EA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761030" y="4213065"/>
            <a:ext cx="1381125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F78D71-3329-4425-9B80-D8EECC6367BC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550196" y="3635373"/>
            <a:ext cx="1511004" cy="13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18">
            <a:extLst>
              <a:ext uri="{FF2B5EF4-FFF2-40B4-BE49-F238E27FC236}">
                <a16:creationId xmlns:a16="http://schemas.microsoft.com/office/drawing/2014/main" id="{3E51E8FE-2976-4394-9AA8-483AA2D4D8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2.4</a:t>
            </a:r>
            <a:endParaRPr dirty="0"/>
          </a:p>
        </p:txBody>
      </p:sp>
      <p:sp>
        <p:nvSpPr>
          <p:cNvPr id="6" name="Google Shape;96;p18">
            <a:extLst>
              <a:ext uri="{FF2B5EF4-FFF2-40B4-BE49-F238E27FC236}">
                <a16:creationId xmlns:a16="http://schemas.microsoft.com/office/drawing/2014/main" id="{6E987ABC-313E-40C0-8E80-7F2CCE3AB6FE}"/>
              </a:ext>
            </a:extLst>
          </p:cNvPr>
          <p:cNvSpPr txBox="1">
            <a:spLocks/>
          </p:cNvSpPr>
          <p:nvPr/>
        </p:nvSpPr>
        <p:spPr>
          <a:xfrm>
            <a:off x="0" y="1713827"/>
            <a:ext cx="1999424" cy="20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300" dirty="0" err="1"/>
              <a:t>Nội</a:t>
            </a:r>
            <a:r>
              <a:rPr lang="en-US" sz="2300" dirty="0"/>
              <a:t> dung </a:t>
            </a:r>
            <a:r>
              <a:rPr lang="en-US" sz="2300" dirty="0" err="1"/>
              <a:t>chính</a:t>
            </a:r>
            <a:endParaRPr lang="en-US" sz="2300" dirty="0"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D531DC70-4DE7-41FC-8141-C2B9EEB251CC}"/>
              </a:ext>
            </a:extLst>
          </p:cNvPr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giải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quyết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bài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toán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từ</a:t>
            </a:r>
            <a:r>
              <a:rPr lang="en-US" sz="2200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latin typeface="Roboto" panose="020B0604020202020204" charset="0"/>
                <a:ea typeface="Roboto" panose="020B0604020202020204" charset="0"/>
              </a:rPr>
              <a:t>điển</a:t>
            </a:r>
            <a:endParaRPr lang="en-US" sz="22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B86B98DC-6947-4CDA-AF8B-92E60200A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Mô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hình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hóa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trang</a:t>
            </a:r>
            <a:r>
              <a:rPr lang="en-US" sz="2400" b="1" dirty="0">
                <a:solidFill>
                  <a:srgbClr val="00B050"/>
                </a:solidFill>
              </a:rPr>
              <a:t> web </a:t>
            </a:r>
            <a:r>
              <a:rPr lang="en-US" sz="2400" b="1" dirty="0" err="1">
                <a:solidFill>
                  <a:srgbClr val="00B050"/>
                </a:solidFill>
              </a:rPr>
              <a:t>trên</a:t>
            </a:r>
            <a:r>
              <a:rPr lang="en-US" sz="2400" b="1" dirty="0">
                <a:solidFill>
                  <a:srgbClr val="00B050"/>
                </a:solidFill>
              </a:rPr>
              <a:t> server </a:t>
            </a:r>
            <a:r>
              <a:rPr lang="en-US" sz="2400" b="1" dirty="0" err="1">
                <a:solidFill>
                  <a:srgbClr val="00B050"/>
                </a:solidFill>
              </a:rPr>
              <a:t>ảo</a:t>
            </a:r>
            <a:r>
              <a:rPr lang="en-US" sz="2400" b="1" dirty="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4CD565-621B-4A9B-BEAD-F8012E4C6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527" y="1613814"/>
            <a:ext cx="2457450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6628C-A858-4E75-9ADE-19A960B231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79209" y="1613814"/>
            <a:ext cx="8763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6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chức</a:t>
            </a:r>
            <a:r>
              <a:rPr lang="en-US" sz="2300" dirty="0"/>
              <a:t> </a:t>
            </a:r>
            <a:r>
              <a:rPr lang="en-US" sz="2300" dirty="0" err="1"/>
              <a:t>năng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lớp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31525" y="616527"/>
            <a:ext cx="6082063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200" b="1" i="1" dirty="0" err="1">
                <a:solidFill>
                  <a:srgbClr val="00B050"/>
                </a:solidFill>
              </a:rPr>
              <a:t>Thiết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kế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các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lớp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và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chức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năng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của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sz="2200" b="1" i="1" dirty="0" err="1">
                <a:solidFill>
                  <a:srgbClr val="00B050"/>
                </a:solidFill>
              </a:rPr>
              <a:t>lớp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17</a:t>
            </a:fld>
            <a:r>
              <a:rPr lang="en-US" dirty="0"/>
              <a:t>/40</a:t>
            </a:r>
          </a:p>
        </p:txBody>
      </p:sp>
      <p:sp>
        <p:nvSpPr>
          <p:cNvPr id="14" name="Google Shape;97;p18">
            <a:extLst>
              <a:ext uri="{FF2B5EF4-FFF2-40B4-BE49-F238E27FC236}">
                <a16:creationId xmlns:a16="http://schemas.microsoft.com/office/drawing/2014/main" id="{0C8942D9-67D1-4402-AED7-A72E6C3AE2EB}"/>
              </a:ext>
            </a:extLst>
          </p:cNvPr>
          <p:cNvSpPr txBox="1">
            <a:spLocks/>
          </p:cNvSpPr>
          <p:nvPr/>
        </p:nvSpPr>
        <p:spPr>
          <a:xfrm>
            <a:off x="2922088" y="983251"/>
            <a:ext cx="6082063" cy="6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Model </a:t>
            </a:r>
            <a:r>
              <a:rPr lang="en-US" sz="18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việc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kết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nối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database.</a:t>
            </a:r>
            <a:endParaRPr lang="en-US" sz="500" b="1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EE1F5-D87B-4EAF-80B2-71109C20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98" y="1519532"/>
            <a:ext cx="5559314" cy="32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44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Cấu</a:t>
            </a:r>
            <a:r>
              <a:rPr lang="en-US" sz="2300" dirty="0"/>
              <a:t>  </a:t>
            </a:r>
            <a:r>
              <a:rPr lang="en-US" sz="2300" dirty="0" err="1"/>
              <a:t>trúc</a:t>
            </a:r>
            <a:br>
              <a:rPr lang="en-US" sz="2300" dirty="0"/>
            </a:b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198595" y="616527"/>
            <a:ext cx="6414994" cy="65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cấu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truy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cập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database</a:t>
            </a:r>
            <a:endParaRPr lang="en-US" sz="7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40155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18</a:t>
            </a:fld>
            <a:r>
              <a:rPr lang="en-US" dirty="0"/>
              <a:t>/40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396A-02F0-47DE-B591-028721A5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26" y="1497444"/>
            <a:ext cx="5789909" cy="33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97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38512" y="157826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9" name="Google Shape;76;p15"/>
          <p:cNvSpPr txBox="1">
            <a:spLocks/>
          </p:cNvSpPr>
          <p:nvPr/>
        </p:nvSpPr>
        <p:spPr>
          <a:xfrm>
            <a:off x="2121312" y="97080"/>
            <a:ext cx="5712863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Nội</a:t>
            </a:r>
            <a:r>
              <a:rPr lang="en-US" sz="2400" b="1" dirty="0"/>
              <a:t> dung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ECC86-AF79-4771-B66D-A95379FB653B}"/>
              </a:ext>
            </a:extLst>
          </p:cNvPr>
          <p:cNvSpPr txBox="1"/>
          <p:nvPr/>
        </p:nvSpPr>
        <p:spPr>
          <a:xfrm>
            <a:off x="2424771" y="624929"/>
            <a:ext cx="6128277" cy="444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Giới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thiệu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đề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tài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kĩ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thuật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web</a:t>
            </a:r>
          </a:p>
          <a:p>
            <a:pPr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1.1.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Lí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do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chọn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đề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tài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mục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tiêu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đề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tài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1.2.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kĩ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thuật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đề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tài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2.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Quá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trình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thực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hiện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2.1.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Thiết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kế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giao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diện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2.2.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Cách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xử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lý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yêu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cầu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của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bài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toán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defTabSz="573088">
              <a:lnSpc>
                <a:spcPct val="200000"/>
              </a:lnSpc>
              <a:tabLst>
                <a:tab pos="460375" algn="l"/>
              </a:tabLst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	2.3. Demo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web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Kết</a:t>
            </a:r>
            <a:r>
              <a:rPr lang="en-US" sz="18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luận</a:t>
            </a:r>
            <a:endParaRPr lang="en-US" sz="18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2EE7EA2C-B91C-4362-A908-5163B25DE4BC}" type="slidenum">
              <a:rPr lang="en-US" smtClean="0"/>
              <a:pPr algn="r"/>
              <a:t>1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784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Chức</a:t>
            </a:r>
            <a:r>
              <a:rPr lang="en-US" sz="2300" dirty="0"/>
              <a:t> </a:t>
            </a:r>
            <a:r>
              <a:rPr lang="en-US" sz="2300" dirty="0" err="1"/>
              <a:t>năng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lớp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158253" y="616527"/>
            <a:ext cx="6455335" cy="909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chemeClr val="accent3"/>
              </a:buClr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thao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database</a:t>
            </a:r>
            <a:r>
              <a:rPr lang="en-US" sz="2200" b="1" i="1" dirty="0">
                <a:solidFill>
                  <a:srgbClr val="00B050"/>
                </a:solidFill>
              </a:rPr>
              <a:t>.</a:t>
            </a:r>
            <a:endParaRPr lang="en-US" sz="5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4" y="146024"/>
            <a:ext cx="2140393" cy="1312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19</a:t>
            </a:fld>
            <a:r>
              <a:rPr lang="en-US" dirty="0"/>
              <a:t>/40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E893-5044-4BA2-A4BF-7FD4171D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67" y="1449912"/>
            <a:ext cx="5939792" cy="35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30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Cấu</a:t>
            </a:r>
            <a:r>
              <a:rPr lang="en-US" sz="2300" dirty="0"/>
              <a:t>  </a:t>
            </a:r>
            <a:r>
              <a:rPr lang="en-US" sz="2300" dirty="0" err="1"/>
              <a:t>trúc</a:t>
            </a:r>
            <a:br>
              <a:rPr lang="en-US" sz="2300" dirty="0"/>
            </a:b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05319" y="616527"/>
            <a:ext cx="6408270" cy="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lấy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session,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khởi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tạo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giá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ban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đầu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điều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hướng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20</a:t>
            </a:fld>
            <a:r>
              <a:rPr lang="en-US" dirty="0"/>
              <a:t>/40</a:t>
            </a:r>
          </a:p>
        </p:txBody>
      </p:sp>
      <p:sp>
        <p:nvSpPr>
          <p:cNvPr id="14" name="Google Shape;97;p18">
            <a:extLst>
              <a:ext uri="{FF2B5EF4-FFF2-40B4-BE49-F238E27FC236}">
                <a16:creationId xmlns:a16="http://schemas.microsoft.com/office/drawing/2014/main" id="{0C8942D9-67D1-4402-AED7-A72E6C3AE2EB}"/>
              </a:ext>
            </a:extLst>
          </p:cNvPr>
          <p:cNvSpPr txBox="1">
            <a:spLocks/>
          </p:cNvSpPr>
          <p:nvPr/>
        </p:nvSpPr>
        <p:spPr>
          <a:xfrm>
            <a:off x="2922088" y="983251"/>
            <a:ext cx="6082063" cy="6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Clr>
                <a:schemeClr val="accent3"/>
              </a:buClr>
              <a:buFont typeface="Roboto"/>
              <a:buNone/>
            </a:pPr>
            <a:endParaRPr lang="en-US" sz="5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7BC8-F8BB-4237-9F9F-6829CCD6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53" y="1484683"/>
            <a:ext cx="6082063" cy="33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587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Cấu</a:t>
            </a:r>
            <a:r>
              <a:rPr lang="en-US" sz="2300" dirty="0"/>
              <a:t>  </a:t>
            </a:r>
            <a:r>
              <a:rPr lang="en-US" sz="2300" dirty="0" err="1"/>
              <a:t>trúc</a:t>
            </a:r>
            <a:br>
              <a:rPr lang="en-US" sz="2300" dirty="0"/>
            </a:b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05319" y="515674"/>
            <a:ext cx="6408270" cy="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việc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khởi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tạo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giá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ban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đầu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điều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.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108499" y="-11752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512097" y="4835723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21</a:t>
            </a:fld>
            <a:r>
              <a:rPr lang="en-US" dirty="0"/>
              <a:t>/40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3E29E-AAD3-46ED-9192-35B0F971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00" y="1374653"/>
            <a:ext cx="6505089" cy="37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85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Cấu</a:t>
            </a:r>
            <a:r>
              <a:rPr lang="en-US" sz="2300" dirty="0"/>
              <a:t>  </a:t>
            </a:r>
            <a:r>
              <a:rPr lang="en-US" sz="2300" dirty="0" err="1"/>
              <a:t>trúc</a:t>
            </a:r>
            <a:br>
              <a:rPr lang="en-US" sz="2300" dirty="0"/>
            </a:b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05319" y="515674"/>
            <a:ext cx="6408270" cy="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quản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lí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hiển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thị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từ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để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chỉnh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sửa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hoặc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xoá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.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108499" y="-11752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512097" y="4835723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22</a:t>
            </a:fld>
            <a:r>
              <a:rPr lang="en-US" dirty="0"/>
              <a:t>/40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457AA-FF6A-4602-B06F-B4995E50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9" y="1390301"/>
            <a:ext cx="6259605" cy="36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916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Cấu</a:t>
            </a:r>
            <a:r>
              <a:rPr lang="en-US" sz="2300" dirty="0"/>
              <a:t>  </a:t>
            </a:r>
            <a:r>
              <a:rPr lang="en-US" sz="2300" dirty="0" err="1"/>
              <a:t>trúc</a:t>
            </a:r>
            <a:br>
              <a:rPr lang="en-US" sz="2300" dirty="0"/>
            </a:b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05319" y="515674"/>
            <a:ext cx="6408270" cy="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quản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lí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xoá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.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108499" y="-11752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512097" y="4835723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23</a:t>
            </a:fld>
            <a:r>
              <a:rPr lang="en-US" dirty="0"/>
              <a:t>/40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67A22-7C7E-45D1-9A6B-C0964A39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47" y="1175408"/>
            <a:ext cx="6318925" cy="38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533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 err="1"/>
              <a:t>Cấu</a:t>
            </a:r>
            <a:r>
              <a:rPr lang="en-US" sz="2300" dirty="0"/>
              <a:t>  </a:t>
            </a:r>
            <a:r>
              <a:rPr lang="en-US" sz="2300" dirty="0" err="1"/>
              <a:t>trúc</a:t>
            </a:r>
            <a:br>
              <a:rPr lang="en-US" sz="2300" dirty="0"/>
            </a:b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endParaRPr sz="23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05319" y="515674"/>
            <a:ext cx="6408270" cy="78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thêm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từ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mới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.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108499" y="-11752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endParaRPr lang="en-US" sz="2400" b="1" dirty="0"/>
          </a:p>
        </p:txBody>
      </p:sp>
      <p:sp>
        <p:nvSpPr>
          <p:cNvPr id="9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2.5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8512097" y="4835723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A26733D-BF78-4435-B9EE-C449249E81F1}" type="slidenum">
              <a:rPr lang="en-US" smtClean="0"/>
              <a:pPr algn="r"/>
              <a:t>24</a:t>
            </a:fld>
            <a:r>
              <a:rPr lang="en-US" dirty="0"/>
              <a:t>/40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C7D74-4431-4554-99B5-4F51FD00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9" y="1136658"/>
            <a:ext cx="6185646" cy="39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553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/>
              <a:t>Demo </a:t>
            </a:r>
            <a:br>
              <a:rPr lang="en-US" sz="2300" dirty="0"/>
            </a:br>
            <a:r>
              <a:rPr lang="en-US" sz="2300" dirty="0" err="1"/>
              <a:t>sản</a:t>
            </a:r>
            <a:r>
              <a:rPr lang="en-US" sz="2300" dirty="0"/>
              <a:t> </a:t>
            </a:r>
            <a:r>
              <a:rPr lang="en-US" sz="2300" dirty="0" err="1"/>
              <a:t>phẩm</a:t>
            </a:r>
            <a:endParaRPr lang="en-US" sz="23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2.6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Trang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D76FA56E-298D-45C5-8A0D-8F08F97EB3DF}" type="slidenum">
              <a:rPr lang="en-US" smtClean="0"/>
              <a:pPr algn="r"/>
              <a:t>25</a:t>
            </a:fld>
            <a:r>
              <a:rPr lang="en-US" dirty="0"/>
              <a:t>/40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EC08D5-81AF-4AD4-9696-7AD359F8F2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79072" y="1138555"/>
            <a:ext cx="6096589" cy="39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483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/>
              <a:t>Demo </a:t>
            </a:r>
            <a:br>
              <a:rPr lang="en-US" sz="2300" dirty="0"/>
            </a:br>
            <a:r>
              <a:rPr lang="en-US" sz="2300" dirty="0" err="1"/>
              <a:t>sản</a:t>
            </a:r>
            <a:r>
              <a:rPr lang="en-US" sz="2300" dirty="0"/>
              <a:t> </a:t>
            </a:r>
            <a:r>
              <a:rPr lang="en-US" sz="2300" dirty="0" err="1"/>
              <a:t>phẩm</a:t>
            </a:r>
            <a:endParaRPr lang="en-US" sz="23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2.6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Trang </a:t>
            </a:r>
            <a:r>
              <a:rPr lang="en-US" sz="2400" b="1" dirty="0" err="1"/>
              <a:t>cập</a:t>
            </a:r>
            <a:r>
              <a:rPr lang="en-US" sz="2400" b="1" dirty="0"/>
              <a:t> </a:t>
            </a:r>
            <a:r>
              <a:rPr lang="en-US" sz="2400" b="1" dirty="0" err="1"/>
              <a:t>nhật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CD7CC9FC-A151-4773-9CEE-F0830FB4DE8A}" type="slidenum">
              <a:rPr lang="en-US" smtClean="0"/>
              <a:pPr algn="r"/>
              <a:t>26</a:t>
            </a:fld>
            <a:r>
              <a:rPr lang="en-US" dirty="0"/>
              <a:t>/40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90E76-BAFD-48E6-870D-ED5D74B165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1652" y="762001"/>
            <a:ext cx="6214010" cy="42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295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/>
              <a:t>Demo </a:t>
            </a:r>
            <a:br>
              <a:rPr lang="en-US" sz="2300" dirty="0"/>
            </a:br>
            <a:r>
              <a:rPr lang="en-US" sz="2300" dirty="0" err="1"/>
              <a:t>sản</a:t>
            </a:r>
            <a:r>
              <a:rPr lang="en-US" sz="2300" dirty="0"/>
              <a:t> </a:t>
            </a:r>
            <a:r>
              <a:rPr lang="en-US" sz="2300" dirty="0" err="1"/>
              <a:t>phẩm</a:t>
            </a:r>
            <a:endParaRPr lang="en-US" sz="23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999424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2.6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Trang </a:t>
            </a:r>
            <a:r>
              <a:rPr lang="en-US" sz="2400" b="1" dirty="0" err="1"/>
              <a:t>thêm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mới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A8C3F071-F3CE-422D-A8E2-85905AEAACC1}" type="slidenum">
              <a:rPr lang="en-US" smtClean="0"/>
              <a:pPr algn="r"/>
              <a:t>27</a:t>
            </a:fld>
            <a:r>
              <a:rPr lang="en-US" dirty="0"/>
              <a:t>/40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A72CD-D0F1-4FDA-A929-A7340DAD34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8546" y="692524"/>
            <a:ext cx="6101566" cy="42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5322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23461" y="1894547"/>
            <a:ext cx="6498139" cy="135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3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FEDC86BC-E49D-4E79-ADF8-7C93B8FCF935}" type="slidenum">
              <a:rPr lang="en-US" smtClean="0"/>
              <a:pPr algn="r"/>
              <a:t>28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04865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Lí</a:t>
            </a:r>
            <a:r>
              <a:rPr lang="en-US" sz="2400" b="1" dirty="0"/>
              <a:t> do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5DA9A-68EA-444F-8312-7CD493DD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313" y="967242"/>
            <a:ext cx="5229167" cy="2817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25EEEB-AC76-4CBB-B01A-5DA587B989E1}"/>
              </a:ext>
            </a:extLst>
          </p:cNvPr>
          <p:cNvSpPr txBox="1"/>
          <p:nvPr/>
        </p:nvSpPr>
        <p:spPr>
          <a:xfrm>
            <a:off x="2522075" y="4176258"/>
            <a:ext cx="6043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Hội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nhập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và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toàn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cầu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hóa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đang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là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xu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thế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chung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1EEFF7ED-9432-40F9-8799-F06643469666}" type="slidenum">
              <a:rPr lang="en-US" smtClean="0"/>
              <a:pPr algn="r"/>
              <a:t>2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17359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4" y="1626750"/>
            <a:ext cx="191368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Mức</a:t>
            </a:r>
            <a:r>
              <a:rPr lang="en-US" sz="2400" b="1" dirty="0"/>
              <a:t> </a:t>
            </a:r>
            <a:r>
              <a:rPr lang="en-US" sz="2400" b="1" dirty="0" err="1"/>
              <a:t>độ</a:t>
            </a:r>
            <a:r>
              <a:rPr lang="en-US" sz="2400" b="1" dirty="0"/>
              <a:t> </a:t>
            </a:r>
            <a:r>
              <a:rPr lang="en-US" sz="2400" b="1" dirty="0" err="1"/>
              <a:t>hoàn</a:t>
            </a:r>
            <a:r>
              <a:rPr lang="en-US" sz="2400" b="1" dirty="0"/>
              <a:t> </a:t>
            </a:r>
            <a:r>
              <a:rPr lang="en-US" sz="2400" b="1" dirty="0" err="1"/>
              <a:t>thành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9FB6-CE48-4B07-AF53-E5FC9441FC79}"/>
              </a:ext>
            </a:extLst>
          </p:cNvPr>
          <p:cNvSpPr txBox="1"/>
          <p:nvPr/>
        </p:nvSpPr>
        <p:spPr>
          <a:xfrm>
            <a:off x="2581383" y="1246909"/>
            <a:ext cx="625684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vi-VN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ơ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bản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hoàn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thành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yêu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cầu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trong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đồ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án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Củng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cố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kiến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thức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về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nhiều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môn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đã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được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học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Vận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kiến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thức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về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web.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Tích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luỹ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những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kinh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nghiệm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khi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lập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trình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web.</a:t>
            </a:r>
          </a:p>
          <a:p>
            <a:endParaRPr lang="en-US" sz="2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93B6C7B0-AA08-49CF-A624-DA5487519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73" y="3212071"/>
            <a:ext cx="1630449" cy="1630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C9B85-9E7D-4DFD-97D5-94EA11388F08}"/>
              </a:ext>
            </a:extLst>
          </p:cNvPr>
          <p:cNvSpPr txBox="1"/>
          <p:nvPr/>
        </p:nvSpPr>
        <p:spPr>
          <a:xfrm>
            <a:off x="3982416" y="3642574"/>
            <a:ext cx="518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Tuy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nhiên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web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mô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phỏng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vẫn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còn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nhiều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điểm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chưa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ứng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được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cho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thực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tế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62008E5A-45E2-42BB-9249-E661FC523963}" type="slidenum">
              <a:rPr lang="en-US" smtClean="0"/>
              <a:pPr algn="r"/>
              <a:t>29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753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4" y="1626750"/>
            <a:ext cx="191368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khó</a:t>
            </a:r>
            <a:r>
              <a:rPr lang="en-US" sz="2400" b="1" dirty="0"/>
              <a:t> </a:t>
            </a:r>
            <a:r>
              <a:rPr lang="en-US" sz="2400" b="1" dirty="0" err="1"/>
              <a:t>khăn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9FB6-CE48-4B07-AF53-E5FC9441FC79}"/>
              </a:ext>
            </a:extLst>
          </p:cNvPr>
          <p:cNvSpPr txBox="1"/>
          <p:nvPr/>
        </p:nvSpPr>
        <p:spPr>
          <a:xfrm>
            <a:off x="2581383" y="1246909"/>
            <a:ext cx="6369577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Chưa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giải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quyết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được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một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số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vấn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đề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Giao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diện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web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chưa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mang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tính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thẩm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mỹ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cao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Tiếp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xúc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những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IDE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mới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công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nghệ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lần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đầu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vận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dụng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C9B85-9E7D-4DFD-97D5-94EA11388F08}"/>
              </a:ext>
            </a:extLst>
          </p:cNvPr>
          <p:cNvSpPr txBox="1"/>
          <p:nvPr/>
        </p:nvSpPr>
        <p:spPr>
          <a:xfrm>
            <a:off x="3846448" y="3600400"/>
            <a:ext cx="518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Nhóm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đã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tích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cực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tìm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hiểu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cố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gắng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tạo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ra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một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đồ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án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cơ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bản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hoàn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thiện</a:t>
            </a:r>
            <a:r>
              <a:rPr lang="en-US" sz="2200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6D913B0A-6586-4C22-968C-E0F650D0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4480" y="3439391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811CAD83-4326-415A-AFA4-107CBA4B7961}" type="slidenum">
              <a:rPr lang="en-US" smtClean="0"/>
              <a:pPr algn="r"/>
              <a:t>30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2115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4" y="1626750"/>
            <a:ext cx="191368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/>
              <a:t>H</a:t>
            </a:r>
            <a:r>
              <a:rPr lang="vi-VN" sz="2400" b="1" dirty="0"/>
              <a:t>ư</a:t>
            </a:r>
            <a:r>
              <a:rPr lang="en-US" sz="2400" b="1" dirty="0" err="1"/>
              <a:t>ớng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9FB6-CE48-4B07-AF53-E5FC9441FC79}"/>
              </a:ext>
            </a:extLst>
          </p:cNvPr>
          <p:cNvSpPr txBox="1"/>
          <p:nvPr/>
        </p:nvSpPr>
        <p:spPr>
          <a:xfrm>
            <a:off x="2279074" y="2468955"/>
            <a:ext cx="641254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Cải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thiện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web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với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giao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diện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tốt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hơn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Phát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triển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những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vấn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đề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hạn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chế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thêm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tính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năng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mới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Tìm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hiểu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đưa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một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dữ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liệu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lớn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của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thế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giới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về</a:t>
            </a:r>
            <a:endParaRPr lang="en-US" sz="2200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Cung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cấp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các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tính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năng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tương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tác</a:t>
            </a:r>
            <a:r>
              <a:rPr lang="en-US" sz="22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33D3D-A448-4CDC-8DDB-7F636987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96" y="640155"/>
            <a:ext cx="2934336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5662" y="4754880"/>
            <a:ext cx="6319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D08785C3-B2C2-4E3A-AEFF-566CDF85037A}" type="slidenum">
              <a:rPr lang="en-US" smtClean="0"/>
              <a:pPr algn="r"/>
              <a:t>31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5001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3019894" y="440350"/>
            <a:ext cx="5571300" cy="176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accent3">
                    <a:lumMod val="75000"/>
                  </a:schemeClr>
                </a:solidFill>
              </a:rPr>
              <a:t>CẢM ƠN THẦY VÀ CÁC BẠN ĐÃ LẮNG NGHE!</a:t>
            </a:r>
            <a:endParaRPr sz="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3019894" y="3207435"/>
            <a:ext cx="5571300" cy="82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Mời thầy và các bạn đặt câu hỏi?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0092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5661" y="4754880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CC887097-359D-45A5-BAF4-EA42E46634CF}" type="slidenum">
              <a:rPr lang="en-US" smtClean="0"/>
              <a:t>32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818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3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653146" y="621941"/>
            <a:ext cx="5838898" cy="367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200" i="1" dirty="0"/>
              <a:t> </a:t>
            </a:r>
            <a:endParaRPr lang="en-US" sz="500" dirty="0"/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Ngoại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ngày</a:t>
            </a:r>
            <a:r>
              <a:rPr lang="en-US" sz="2200" dirty="0"/>
              <a:t> </a:t>
            </a:r>
            <a:r>
              <a:rPr lang="en-US" sz="2200" dirty="0" err="1"/>
              <a:t>càng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ngoại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. </a:t>
            </a:r>
          </a:p>
          <a:p>
            <a:pPr lvl="0" algn="just">
              <a:buClr>
                <a:schemeClr val="accent3"/>
              </a:buClr>
            </a:pP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.</a:t>
            </a:r>
          </a:p>
          <a:p>
            <a:pPr marL="38100" lvl="0" indent="0">
              <a:buClr>
                <a:schemeClr val="accent3"/>
              </a:buClr>
              <a:buNone/>
            </a:pPr>
            <a:endParaRPr lang="en-US" sz="2200" dirty="0"/>
          </a:p>
          <a:p>
            <a:pPr marL="741363" indent="-703263" algn="just">
              <a:buClr>
                <a:schemeClr val="accent3"/>
              </a:buClr>
              <a:buNone/>
            </a:pPr>
            <a:r>
              <a:rPr lang="en-US" sz="2200" dirty="0"/>
              <a:t>         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endParaRPr sz="22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Lí</a:t>
            </a:r>
            <a:r>
              <a:rPr lang="en-US" sz="2400" b="1" dirty="0"/>
              <a:t> do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2903450" y="3739571"/>
            <a:ext cx="394855" cy="23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4437E72B-A162-41F9-9E8E-99E80567CA34}" type="slidenum">
              <a:rPr lang="en-US" smtClean="0"/>
              <a:pPr algn="r"/>
              <a:t>3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0142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653146" y="621941"/>
            <a:ext cx="5838898" cy="367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200" i="1" dirty="0"/>
              <a:t> </a:t>
            </a:r>
            <a:endParaRPr lang="en-US" sz="500" dirty="0"/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10000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,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. </a:t>
            </a:r>
          </a:p>
          <a:p>
            <a:pPr lvl="0" algn="just">
              <a:buClr>
                <a:schemeClr val="accent3"/>
              </a:buClr>
            </a:pPr>
            <a:r>
              <a:rPr lang="en-US" sz="2200" dirty="0" err="1"/>
              <a:t>Bổ</a:t>
            </a:r>
            <a:r>
              <a:rPr lang="en-US" sz="2200" dirty="0"/>
              <a:t> sung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: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,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, </a:t>
            </a:r>
            <a:r>
              <a:rPr lang="en-US" sz="2200" dirty="0" err="1"/>
              <a:t>xóa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.</a:t>
            </a:r>
          </a:p>
          <a:p>
            <a:pPr marL="38100" lvl="0" indent="0">
              <a:buClr>
                <a:schemeClr val="accent3"/>
              </a:buClr>
              <a:buNone/>
            </a:pPr>
            <a:endParaRPr lang="en-US" sz="22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91210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Mục</a:t>
            </a:r>
            <a:r>
              <a:rPr lang="en-US" sz="2400" b="1" dirty="0"/>
              <a:t> </a:t>
            </a:r>
            <a:r>
              <a:rPr lang="en-US" sz="2400" b="1" dirty="0" err="1"/>
              <a:t>tiêu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8C5C0290-ED1B-4A26-AA5C-D5F6DB376B82}" type="slidenum">
              <a:rPr lang="en-US" smtClean="0"/>
              <a:pPr algn="r"/>
              <a:t>4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159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96429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653146" y="621941"/>
            <a:ext cx="5838898" cy="367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200" i="1" dirty="0"/>
              <a:t> </a:t>
            </a:r>
            <a:endParaRPr lang="en-US" sz="500" dirty="0"/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nhị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nghệ</a:t>
            </a:r>
            <a:r>
              <a:rPr lang="en-US" sz="2200" dirty="0"/>
              <a:t> web.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algn="just">
              <a:buClr>
                <a:schemeClr val="accent3"/>
              </a:buClr>
            </a:pP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môi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tomcat.</a:t>
            </a:r>
          </a:p>
          <a:p>
            <a:pPr algn="just">
              <a:buClr>
                <a:schemeClr val="accent3"/>
              </a:buClr>
            </a:pPr>
            <a:endParaRPr lang="en-US" sz="2200" dirty="0"/>
          </a:p>
          <a:p>
            <a:pPr algn="just">
              <a:buClr>
                <a:schemeClr val="accent3"/>
              </a:buClr>
            </a:pPr>
            <a:endParaRPr lang="en-US" sz="22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096429" y="94091"/>
            <a:ext cx="5747499" cy="10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kĩ</a:t>
            </a:r>
            <a:r>
              <a:rPr lang="en-US" sz="2400" b="1" dirty="0"/>
              <a:t> </a:t>
            </a:r>
            <a:r>
              <a:rPr lang="en-US" sz="2400" b="1" dirty="0" err="1"/>
              <a:t>thuật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web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5CEEC75E-E92A-471F-9B12-0BC88ED2BBF6}" type="slidenum">
              <a:rPr lang="en-US" smtClean="0"/>
              <a:pPr algn="r"/>
              <a:t>5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99527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0" y="2345167"/>
            <a:ext cx="9036500" cy="1319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500" dirty="0"/>
              <a:t>QUÁ TRÌNH THỰC HIỆN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II.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AABA183A-884D-49E4-9004-5C05169AB20D}" type="slidenum">
              <a:rPr lang="en-US" smtClean="0"/>
              <a:pPr algn="r"/>
              <a:t>6</a:t>
            </a:fld>
            <a:r>
              <a:rPr lang="en-US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9993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/>
              <a:t>Thiết kế giao diện</a:t>
            </a:r>
            <a:endParaRPr lang="en-US" sz="2300" dirty="0" err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279073" y="102267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Trang web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endParaRPr lang="en-US" sz="2400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FDCEAB-3B51-41C9-9670-038AF87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073" y="3657600"/>
            <a:ext cx="6590608" cy="1294690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/>
              <a:t>Giao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,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sang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D1B6B89B-A685-4D8B-83DE-A312E720F03F}" type="slidenum">
              <a:rPr lang="en-US" smtClean="0"/>
              <a:pPr algn="r"/>
              <a:t>7</a:t>
            </a:fld>
            <a:r>
              <a:rPr lang="en-US" dirty="0"/>
              <a:t>/40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7B300-CC28-4D3E-BB0E-520B25A29A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0016" y="772424"/>
            <a:ext cx="4588722" cy="26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9075" y="1626750"/>
            <a:ext cx="1999424" cy="203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/>
              <a:t>Thiết kế giao diện</a:t>
            </a:r>
            <a:endParaRPr lang="en-US" sz="2300" dirty="0" err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6" name="Google Shape;76;p15"/>
          <p:cNvSpPr txBox="1">
            <a:spLocks/>
          </p:cNvSpPr>
          <p:nvPr/>
        </p:nvSpPr>
        <p:spPr>
          <a:xfrm>
            <a:off x="2108499" y="101612"/>
            <a:ext cx="6725078" cy="65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Trang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lí</a:t>
            </a: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từ</a:t>
            </a:r>
            <a:endParaRPr lang="en-US" sz="22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FDCEAB-3B51-41C9-9670-038AF878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073" y="3657600"/>
            <a:ext cx="6590608" cy="1294690"/>
          </a:xfrm>
        </p:spPr>
        <p:txBody>
          <a:bodyPr/>
          <a:lstStyle/>
          <a:p>
            <a:pPr marL="38100" indent="0">
              <a:buNone/>
            </a:pPr>
            <a:r>
              <a:rPr lang="en-US" sz="2200" dirty="0"/>
              <a:t>Trang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lí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xoá</a:t>
            </a:r>
            <a:r>
              <a:rPr lang="en-US" sz="2200" dirty="0"/>
              <a:t> </a:t>
            </a:r>
            <a:r>
              <a:rPr lang="en-US" sz="2200" dirty="0" err="1"/>
              <a:t>sửa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5048" y="4754880"/>
            <a:ext cx="5325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fld id="{0D2B7516-C7AE-433B-B471-C0CE1F1682BB}" type="slidenum">
              <a:rPr lang="en-US" smtClean="0"/>
              <a:pPr algn="r"/>
              <a:t>8</a:t>
            </a:fld>
            <a:r>
              <a:rPr lang="en-US" dirty="0"/>
              <a:t>/40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7D498-FD29-4B65-9CBC-FDE34FD39A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9312" y="840669"/>
            <a:ext cx="5365736" cy="27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1179</Words>
  <Application>Microsoft Office PowerPoint</Application>
  <PresentationFormat>On-screen Show (16:9)</PresentationFormat>
  <Paragraphs>199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Montserrat</vt:lpstr>
      <vt:lpstr>Roboto</vt:lpstr>
      <vt:lpstr>Wingdings 3</vt:lpstr>
      <vt:lpstr>Wingdings</vt:lpstr>
      <vt:lpstr>Arial</vt:lpstr>
      <vt:lpstr>Times New Roman</vt:lpstr>
      <vt:lpstr>Aemelia template</vt:lpstr>
      <vt:lpstr>PowerPoint Presentation</vt:lpstr>
      <vt:lpstr>Giới thiệu</vt:lpstr>
      <vt:lpstr>Giới thiệu đề tài</vt:lpstr>
      <vt:lpstr>Giới thiệu đề tài</vt:lpstr>
      <vt:lpstr>Giới thiệu đề tài</vt:lpstr>
      <vt:lpstr>Giới thiệu đề tài</vt:lpstr>
      <vt:lpstr>QUÁ TRÌNH THỰC HIỆN</vt:lpstr>
      <vt:lpstr>Thiết kế giao diện</vt:lpstr>
      <vt:lpstr>Thiết kế giao diện</vt:lpstr>
      <vt:lpstr>Thiết kế giao diện</vt:lpstr>
      <vt:lpstr>Nội dung chính</vt:lpstr>
      <vt:lpstr>PowerPoint Presentation</vt:lpstr>
      <vt:lpstr>Nội dung chính</vt:lpstr>
      <vt:lpstr>PowerPoint Presentation</vt:lpstr>
      <vt:lpstr>PowerPoint Presentation</vt:lpstr>
      <vt:lpstr>PowerPoint Presentation</vt:lpstr>
      <vt:lpstr>PowerPoint Presentation</vt:lpstr>
      <vt:lpstr>Các chức năng của các lớp</vt:lpstr>
      <vt:lpstr>Cấu  trúc dữ liệu và giải thuật</vt:lpstr>
      <vt:lpstr>Chức năng của các lớp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Cấu  trúc dữ liệu và giải thuật</vt:lpstr>
      <vt:lpstr>Demo  sản phẩm</vt:lpstr>
      <vt:lpstr>Demo  sản phẩm</vt:lpstr>
      <vt:lpstr>Demo  sản phẩm</vt:lpstr>
      <vt:lpstr>KẾT LUẬN</vt:lpstr>
      <vt:lpstr>Kết luận</vt:lpstr>
      <vt:lpstr>Kết luận</vt:lpstr>
      <vt:lpstr>Kết luận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Tuong Le</dc:creator>
  <cp:lastModifiedBy>Khang Nguyen</cp:lastModifiedBy>
  <cp:revision>90</cp:revision>
  <dcterms:modified xsi:type="dcterms:W3CDTF">2021-01-03T16:18:17Z</dcterms:modified>
</cp:coreProperties>
</file>