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6" r:id="rId4"/>
    <p:sldId id="319" r:id="rId5"/>
    <p:sldId id="262" r:id="rId6"/>
    <p:sldId id="307" r:id="rId7"/>
    <p:sldId id="301" r:id="rId8"/>
    <p:sldId id="269" r:id="rId9"/>
    <p:sldId id="274" r:id="rId10"/>
    <p:sldId id="276" r:id="rId11"/>
    <p:sldId id="328" r:id="rId12"/>
    <p:sldId id="279" r:id="rId13"/>
    <p:sldId id="283" r:id="rId14"/>
    <p:sldId id="331" r:id="rId15"/>
    <p:sldId id="286" r:id="rId16"/>
    <p:sldId id="323" r:id="rId17"/>
    <p:sldId id="310" r:id="rId18"/>
    <p:sldId id="324" r:id="rId19"/>
    <p:sldId id="325" r:id="rId20"/>
    <p:sldId id="332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8E8"/>
    <a:srgbClr val="DB2D2D"/>
    <a:srgbClr val="D5A3FF"/>
    <a:srgbClr val="70A8DA"/>
    <a:srgbClr val="FCBCD9"/>
    <a:srgbClr val="FF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464" autoAdjust="0"/>
  </p:normalViewPr>
  <p:slideViewPr>
    <p:cSldViewPr snapToGrid="0">
      <p:cViewPr varScale="1">
        <p:scale>
          <a:sx n="75" d="100"/>
          <a:sy n="75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92C9D-C66D-4B0D-A441-E3690F4BA2B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B6E56-D1EF-4B96-8BCD-FD01ED21D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6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B6E56-D1EF-4B96-8BCD-FD01ED21D9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4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B6E56-D1EF-4B96-8BCD-FD01ED21D9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9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4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2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4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5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108B-EF51-477E-8989-7665F4842FE0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144A-E10E-4BEF-B258-5A80E01C6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0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1167075">
            <a:off x="2934384" y="-1870779"/>
            <a:ext cx="5143500" cy="9734550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167075">
            <a:off x="1408868" y="-2193558"/>
            <a:ext cx="5143500" cy="11211079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167075">
            <a:off x="-1245657" y="-2613353"/>
            <a:ext cx="6714269" cy="9940832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8293" y="709478"/>
            <a:ext cx="5578290" cy="2365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  <a:ea typeface="Fira Sans" panose="020B0503050000020004" pitchFamily="34" charset="0"/>
              </a:rPr>
              <a:t>HỆ THỐNG QUẢN LÝ </a:t>
            </a:r>
            <a:r>
              <a:rPr 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" panose="020B0503050000020004" pitchFamily="34" charset="0"/>
                <a:ea typeface="Fira Sans" panose="020B0503050000020004" pitchFamily="34" charset="0"/>
              </a:rPr>
              <a:t>NHÀ HÀNG</a:t>
            </a:r>
            <a:endParaRPr lang="en-US" sz="4800" b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38329" y="3738761"/>
            <a:ext cx="3573194" cy="40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Khóa Luận Tốt Nghiệp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38329" y="4204253"/>
            <a:ext cx="3573194" cy="40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Nhóm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23: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68591" y="4648279"/>
            <a:ext cx="3573194" cy="40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Trần Minh Trúc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68591" y="5170318"/>
            <a:ext cx="3573194" cy="40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Đoàn Kim Định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85254" y="3675821"/>
            <a:ext cx="3573194" cy="40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 rot="10800000">
            <a:off x="6096000" y="-40183"/>
            <a:ext cx="7575119" cy="1036027"/>
          </a:xfrm>
          <a:prstGeom prst="flowChartInputOutpu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6621267">
            <a:off x="6080474" y="-56628"/>
            <a:ext cx="1544615" cy="1097511"/>
          </a:xfrm>
          <a:prstGeom prst="rtTriangle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18999" y="457745"/>
            <a:ext cx="3897822" cy="41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KHOA CÔNG NGHÊ THÔNG TIN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484" y="97708"/>
            <a:ext cx="882079" cy="720073"/>
          </a:xfrm>
          <a:prstGeom prst="rect">
            <a:avLst/>
          </a:prstGeom>
          <a:effectLst>
            <a:reflection stA="45000" endPos="0" dist="50800" dir="5400000" sy="-100000" algn="bl" rotWithShape="0"/>
            <a:softEdge rad="38100"/>
          </a:effectLst>
        </p:spPr>
      </p:pic>
      <p:sp>
        <p:nvSpPr>
          <p:cNvPr id="18" name="Rectangle 17"/>
          <p:cNvSpPr/>
          <p:nvPr/>
        </p:nvSpPr>
        <p:spPr>
          <a:xfrm>
            <a:off x="6634367" y="6427"/>
            <a:ext cx="3897822" cy="417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Trường Đại học Công nghiệp Tp.HCM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65752" y="707781"/>
            <a:ext cx="193811" cy="241709"/>
          </a:xfrm>
          <a:prstGeom prst="rect">
            <a:avLst/>
          </a:prstGeom>
          <a:solidFill>
            <a:srgbClr val="DB2D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03292" y="620080"/>
            <a:ext cx="181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Sơ đồ Activity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42526" y="156786"/>
            <a:ext cx="246581" cy="463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8" name="Rectangle 17"/>
          <p:cNvSpPr/>
          <p:nvPr/>
        </p:nvSpPr>
        <p:spPr>
          <a:xfrm>
            <a:off x="4760133" y="83824"/>
            <a:ext cx="2993612" cy="60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ĐẶC </a:t>
            </a:r>
            <a:r>
              <a:rPr lang="en-US" sz="2800" b="1" smtClean="0">
                <a:solidFill>
                  <a:schemeClr val="accent1"/>
                </a:solidFill>
              </a:rPr>
              <a:t>TẢ USE </a:t>
            </a:r>
            <a:r>
              <a:rPr lang="en-US" sz="2800" b="1">
                <a:solidFill>
                  <a:schemeClr val="accent1"/>
                </a:solidFill>
              </a:rPr>
              <a:t>CASE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1621562" y="-1621564"/>
            <a:ext cx="883392" cy="4126516"/>
          </a:xfrm>
          <a:prstGeom prst="rect">
            <a:avLst/>
          </a:prstGeom>
          <a:solidFill>
            <a:srgbClr val="92D05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1270111" y="-1270115"/>
            <a:ext cx="647300" cy="3187521"/>
          </a:xfrm>
          <a:prstGeom prst="rect">
            <a:avLst/>
          </a:prstGeom>
          <a:solidFill>
            <a:srgbClr val="92D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3617" y="21523"/>
            <a:ext cx="3187522" cy="861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</p:txBody>
      </p:sp>
      <p:sp>
        <p:nvSpPr>
          <p:cNvPr id="27" name="Rectangle 26"/>
          <p:cNvSpPr/>
          <p:nvPr/>
        </p:nvSpPr>
        <p:spPr>
          <a:xfrm rot="20027895">
            <a:off x="10110000" y="84087"/>
            <a:ext cx="2854098" cy="380266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3253671">
            <a:off x="10735528" y="2109439"/>
            <a:ext cx="2912944" cy="400641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074906"/>
            <a:ext cx="8331200" cy="56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28100" y="680698"/>
            <a:ext cx="193811" cy="241709"/>
          </a:xfrm>
          <a:prstGeom prst="rect">
            <a:avLst/>
          </a:prstGeom>
          <a:solidFill>
            <a:srgbClr val="DB2D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65640" y="592997"/>
            <a:ext cx="181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Sơ đồ Activity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27326" y="188536"/>
            <a:ext cx="246581" cy="463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5" name="Rectangle 14"/>
          <p:cNvSpPr/>
          <p:nvPr/>
        </p:nvSpPr>
        <p:spPr>
          <a:xfrm>
            <a:off x="3922481" y="56741"/>
            <a:ext cx="2993612" cy="609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ĐẶC </a:t>
            </a:r>
            <a:r>
              <a:rPr lang="en-US" sz="2800" b="1" smtClean="0">
                <a:solidFill>
                  <a:schemeClr val="accent1"/>
                </a:solidFill>
              </a:rPr>
              <a:t>TẢ USE </a:t>
            </a:r>
            <a:r>
              <a:rPr lang="en-US" sz="2800" b="1">
                <a:solidFill>
                  <a:schemeClr val="accent1"/>
                </a:solidFill>
              </a:rPr>
              <a:t>CASE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1132555" y="-1132560"/>
            <a:ext cx="922413" cy="3187521"/>
          </a:xfrm>
          <a:prstGeom prst="rect">
            <a:avLst/>
          </a:prstGeom>
          <a:solidFill>
            <a:srgbClr val="92D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9804" y="0"/>
            <a:ext cx="2553905" cy="922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</p:txBody>
      </p:sp>
      <p:sp>
        <p:nvSpPr>
          <p:cNvPr id="18" name="Rectangle 17"/>
          <p:cNvSpPr/>
          <p:nvPr/>
        </p:nvSpPr>
        <p:spPr>
          <a:xfrm rot="20027895">
            <a:off x="10110000" y="84087"/>
            <a:ext cx="2854098" cy="380266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253671">
            <a:off x="10735528" y="2109439"/>
            <a:ext cx="2912944" cy="400641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Diagram, engineering drawing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977194"/>
            <a:ext cx="10445572" cy="556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975984" y="543882"/>
            <a:ext cx="193811" cy="241709"/>
          </a:xfrm>
          <a:prstGeom prst="rect">
            <a:avLst/>
          </a:prstGeom>
          <a:solidFill>
            <a:srgbClr val="DB2D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77587" y="480071"/>
            <a:ext cx="375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Case: </a:t>
            </a:r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Thanh toán.</a:t>
            </a:r>
            <a:endParaRPr lang="en-US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22899" y="80580"/>
            <a:ext cx="246581" cy="417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0" name="Rectangle 19"/>
          <p:cNvSpPr/>
          <p:nvPr/>
        </p:nvSpPr>
        <p:spPr>
          <a:xfrm>
            <a:off x="4840506" y="7618"/>
            <a:ext cx="2993612" cy="548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accent1"/>
                </a:solidFill>
              </a:rPr>
              <a:t>ĐẶC TẢ USE CASE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1707703" y="-1707706"/>
            <a:ext cx="711109" cy="4126516"/>
          </a:xfrm>
          <a:prstGeom prst="rect">
            <a:avLst/>
          </a:prstGeom>
          <a:solidFill>
            <a:srgbClr val="92D05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1270111" y="-1270115"/>
            <a:ext cx="647300" cy="3187521"/>
          </a:xfrm>
          <a:prstGeom prst="rect">
            <a:avLst/>
          </a:prstGeom>
          <a:solidFill>
            <a:srgbClr val="92D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6383" y="7618"/>
            <a:ext cx="3333750" cy="703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</p:txBody>
      </p:sp>
      <p:sp>
        <p:nvSpPr>
          <p:cNvPr id="24" name="Rectangle 23"/>
          <p:cNvSpPr/>
          <p:nvPr/>
        </p:nvSpPr>
        <p:spPr>
          <a:xfrm rot="20027895">
            <a:off x="10110000" y="84087"/>
            <a:ext cx="2854098" cy="380266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3253671">
            <a:off x="10735528" y="2109439"/>
            <a:ext cx="2912944" cy="400641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83" y="957262"/>
            <a:ext cx="11090767" cy="56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201417" y="250514"/>
            <a:ext cx="246581" cy="275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6" name="Rectangle 15"/>
          <p:cNvSpPr/>
          <p:nvPr/>
        </p:nvSpPr>
        <p:spPr>
          <a:xfrm>
            <a:off x="4451284" y="207144"/>
            <a:ext cx="2993612" cy="3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accent1"/>
                </a:solidFill>
              </a:rPr>
              <a:t>ĐẶC TẢ USE CASE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22899" y="615651"/>
            <a:ext cx="193811" cy="241709"/>
          </a:xfrm>
          <a:prstGeom prst="rect">
            <a:avLst/>
          </a:prstGeom>
          <a:solidFill>
            <a:srgbClr val="DB2D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24503" y="551840"/>
            <a:ext cx="19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Sở đồ Activity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1634632" y="-1634634"/>
            <a:ext cx="857252" cy="4126516"/>
          </a:xfrm>
          <a:prstGeom prst="rect">
            <a:avLst/>
          </a:prstGeom>
          <a:solidFill>
            <a:srgbClr val="92D05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6200000">
            <a:off x="1270111" y="-1270115"/>
            <a:ext cx="647300" cy="3187521"/>
          </a:xfrm>
          <a:prstGeom prst="rect">
            <a:avLst/>
          </a:prstGeom>
          <a:solidFill>
            <a:srgbClr val="92D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6383" y="21338"/>
            <a:ext cx="3333750" cy="733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</p:txBody>
      </p:sp>
      <p:sp>
        <p:nvSpPr>
          <p:cNvPr id="25" name="Rectangle 24"/>
          <p:cNvSpPr/>
          <p:nvPr/>
        </p:nvSpPr>
        <p:spPr>
          <a:xfrm rot="20027895">
            <a:off x="10110000" y="84087"/>
            <a:ext cx="2854098" cy="380266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3253671">
            <a:off x="10735528" y="2109439"/>
            <a:ext cx="2912944" cy="400641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00622"/>
            <a:ext cx="10458450" cy="56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1417" y="250514"/>
            <a:ext cx="246581" cy="275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5" name="Rectangle 4"/>
          <p:cNvSpPr/>
          <p:nvPr/>
        </p:nvSpPr>
        <p:spPr>
          <a:xfrm>
            <a:off x="4451284" y="207144"/>
            <a:ext cx="2993612" cy="3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accent1"/>
                </a:solidFill>
              </a:rPr>
              <a:t>ĐẶC TẢ USE CASE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2899" y="615651"/>
            <a:ext cx="193811" cy="241709"/>
          </a:xfrm>
          <a:prstGeom prst="rect">
            <a:avLst/>
          </a:prstGeom>
          <a:solidFill>
            <a:srgbClr val="DB2D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4503" y="551840"/>
            <a:ext cx="19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Sở đồ </a:t>
            </a:r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</a:t>
            </a:r>
            <a:endParaRPr lang="en-US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1634632" y="-1634634"/>
            <a:ext cx="857252" cy="4126516"/>
          </a:xfrm>
          <a:prstGeom prst="rect">
            <a:avLst/>
          </a:prstGeom>
          <a:solidFill>
            <a:srgbClr val="92D05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383" y="21338"/>
            <a:ext cx="3333750" cy="733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</p:txBody>
      </p:sp>
      <p:pic>
        <p:nvPicPr>
          <p:cNvPr id="11" name="Picture 10" descr="Diagram, engineering drawing, calendar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7" y="921171"/>
            <a:ext cx="10809027" cy="57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3139" y="1261833"/>
            <a:ext cx="193811" cy="241709"/>
          </a:xfrm>
          <a:prstGeom prst="rect">
            <a:avLst/>
          </a:prstGeom>
          <a:solidFill>
            <a:srgbClr val="DB2D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32544" y="1198021"/>
            <a:ext cx="269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 hình thực thể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4936" y="446150"/>
            <a:ext cx="269915" cy="471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0" name="Rectangle 19"/>
          <p:cNvSpPr/>
          <p:nvPr/>
        </p:nvSpPr>
        <p:spPr>
          <a:xfrm>
            <a:off x="4862012" y="302864"/>
            <a:ext cx="2722716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accent1"/>
                </a:solidFill>
              </a:rPr>
              <a:t>MÔ HÌNH LỚP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1443747" y="-1443749"/>
            <a:ext cx="1074906" cy="3962400"/>
          </a:xfrm>
          <a:prstGeom prst="rect">
            <a:avLst/>
          </a:prstGeom>
          <a:solidFill>
            <a:srgbClr val="92D05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6200000">
            <a:off x="1270111" y="-1270115"/>
            <a:ext cx="647300" cy="3187521"/>
          </a:xfrm>
          <a:prstGeom prst="rect">
            <a:avLst/>
          </a:prstGeom>
          <a:solidFill>
            <a:srgbClr val="92D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0004" y="19765"/>
            <a:ext cx="3333750" cy="105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</p:txBody>
      </p:sp>
      <p:sp>
        <p:nvSpPr>
          <p:cNvPr id="23" name="Rectangle 22"/>
          <p:cNvSpPr/>
          <p:nvPr/>
        </p:nvSpPr>
        <p:spPr>
          <a:xfrm rot="20027895">
            <a:off x="10110000" y="84087"/>
            <a:ext cx="2854098" cy="380266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3253671">
            <a:off x="10735528" y="2109439"/>
            <a:ext cx="2912944" cy="400641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70" y="1567353"/>
            <a:ext cx="9441008" cy="49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20027895">
            <a:off x="10110000" y="84087"/>
            <a:ext cx="2854098" cy="380266"/>
          </a:xfrm>
          <a:prstGeom prst="rect">
            <a:avLst/>
          </a:prstGeom>
          <a:solidFill>
            <a:srgbClr val="7030A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253671">
            <a:off x="10735528" y="2109439"/>
            <a:ext cx="2912944" cy="400641"/>
          </a:xfrm>
          <a:prstGeom prst="rect">
            <a:avLst/>
          </a:prstGeom>
          <a:solidFill>
            <a:srgbClr val="7030A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11476" y="538775"/>
            <a:ext cx="246581" cy="5361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2" name="Rectangle 21"/>
          <p:cNvSpPr/>
          <p:nvPr/>
        </p:nvSpPr>
        <p:spPr>
          <a:xfrm>
            <a:off x="5470069" y="437773"/>
            <a:ext cx="3470206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smtClean="0">
                <a:solidFill>
                  <a:schemeClr val="tx1"/>
                </a:solidFill>
              </a:rPr>
              <a:t>Sơ đồ Cơ sở dữ liệu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1525806" y="-1525807"/>
            <a:ext cx="1074904" cy="4126515"/>
          </a:xfrm>
          <a:prstGeom prst="rect">
            <a:avLst/>
          </a:prstGeom>
          <a:solidFill>
            <a:srgbClr val="7030A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1417660" y="-1417662"/>
            <a:ext cx="796813" cy="3632135"/>
          </a:xfrm>
          <a:prstGeom prst="rect">
            <a:avLst/>
          </a:prstGeom>
          <a:solidFill>
            <a:srgbClr val="7030A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1280874" y="-1259352"/>
            <a:ext cx="625774" cy="3187521"/>
          </a:xfrm>
          <a:prstGeom prst="rect">
            <a:avLst/>
          </a:prstGeom>
          <a:solidFill>
            <a:srgbClr val="7030A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600" y="36761"/>
            <a:ext cx="3333750" cy="105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 KẾ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63" y="1142623"/>
            <a:ext cx="8333674" cy="55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5558550" y="-5550727"/>
            <a:ext cx="1074904" cy="12192001"/>
          </a:xfrm>
          <a:prstGeom prst="rect">
            <a:avLst/>
          </a:prstGeom>
          <a:solidFill>
            <a:srgbClr val="00206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00" y="36761"/>
            <a:ext cx="3333750" cy="105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 THỰC</a:t>
            </a:r>
            <a:endParaRPr lang="en-US" sz="44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038" y="1676464"/>
            <a:ext cx="269915" cy="4711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7" name="Rectangle 6"/>
          <p:cNvSpPr/>
          <p:nvPr/>
        </p:nvSpPr>
        <p:spPr>
          <a:xfrm>
            <a:off x="890114" y="1533178"/>
            <a:ext cx="4018436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smtClean="0">
                <a:solidFill>
                  <a:schemeClr val="tx1"/>
                </a:solidFill>
              </a:rPr>
              <a:t>Demo Chương Trình</a:t>
            </a:r>
            <a:endParaRPr lang="en-US" sz="3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5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5558550" y="-5550727"/>
            <a:ext cx="1074904" cy="12192001"/>
          </a:xfrm>
          <a:prstGeom prst="rect">
            <a:avLst/>
          </a:prstGeom>
          <a:solidFill>
            <a:srgbClr val="C0000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00" y="36761"/>
            <a:ext cx="3333750" cy="105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KIỂM THỬ</a:t>
            </a:r>
            <a:endParaRPr lang="en-US" sz="44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0662" y="1196186"/>
            <a:ext cx="196948" cy="3031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7957" y="1082726"/>
            <a:ext cx="5303236" cy="460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smtClean="0">
                <a:solidFill>
                  <a:schemeClr val="tx1"/>
                </a:solidFill>
              </a:rPr>
              <a:t>Test case chức năng Đặt phòng</a:t>
            </a:r>
            <a:endParaRPr lang="en-US" sz="3000" b="1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3764"/>
              </p:ext>
            </p:extLst>
          </p:nvPr>
        </p:nvGraphicFramePr>
        <p:xfrm>
          <a:off x="750662" y="1642810"/>
          <a:ext cx="10717438" cy="510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003">
                  <a:extLst>
                    <a:ext uri="{9D8B030D-6E8A-4147-A177-3AD203B41FA5}">
                      <a16:colId xmlns:a16="http://schemas.microsoft.com/office/drawing/2014/main" val="93482488"/>
                    </a:ext>
                  </a:extLst>
                </a:gridCol>
                <a:gridCol w="1749515">
                  <a:extLst>
                    <a:ext uri="{9D8B030D-6E8A-4147-A177-3AD203B41FA5}">
                      <a16:colId xmlns:a16="http://schemas.microsoft.com/office/drawing/2014/main" val="2912775500"/>
                    </a:ext>
                  </a:extLst>
                </a:gridCol>
                <a:gridCol w="1988616">
                  <a:extLst>
                    <a:ext uri="{9D8B030D-6E8A-4147-A177-3AD203B41FA5}">
                      <a16:colId xmlns:a16="http://schemas.microsoft.com/office/drawing/2014/main" val="1754531160"/>
                    </a:ext>
                  </a:extLst>
                </a:gridCol>
                <a:gridCol w="2830054">
                  <a:extLst>
                    <a:ext uri="{9D8B030D-6E8A-4147-A177-3AD203B41FA5}">
                      <a16:colId xmlns:a16="http://schemas.microsoft.com/office/drawing/2014/main" val="3328075552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31054877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247068255"/>
                    </a:ext>
                  </a:extLst>
                </a:gridCol>
              </a:tblGrid>
              <a:tr h="720772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Mô</a:t>
                      </a:r>
                      <a:r>
                        <a:rPr lang="en-US" baseline="0" smtClean="0"/>
                        <a:t> tả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Điều</a:t>
                      </a:r>
                      <a:r>
                        <a:rPr lang="en-US" baseline="0" smtClean="0"/>
                        <a:t> kiện trước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Dữ</a:t>
                      </a:r>
                      <a:r>
                        <a:rPr lang="en-US" baseline="0" smtClean="0"/>
                        <a:t> liệu 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mong muốn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Ghi chú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88478"/>
                  </a:ext>
                </a:extLst>
              </a:tr>
              <a:tr h="1315031">
                <a:tc>
                  <a:txBody>
                    <a:bodyPr/>
                    <a:lstStyle/>
                    <a:p>
                      <a:r>
                        <a:rPr lang="en-US" smtClean="0"/>
                        <a:t>Đặt</a:t>
                      </a:r>
                      <a:r>
                        <a:rPr lang="en-US" baseline="0" smtClean="0"/>
                        <a:t> bàn.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Khách</a:t>
                      </a:r>
                      <a:r>
                        <a:rPr lang="en-US" baseline="0" smtClean="0"/>
                        <a:t> hàng đặt bàn trên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Khách</a:t>
                      </a:r>
                      <a:r>
                        <a:rPr lang="en-US" baseline="0" smtClean="0"/>
                        <a:t> hàng đã đăng nhập vào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 người: 10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Ngày đến: 25/05/2021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Thời gian đến: 6:00CH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 chú: Chọn món ăn, số lượng.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Đặt</a:t>
                      </a:r>
                      <a:r>
                        <a:rPr lang="en-US" baseline="0" smtClean="0"/>
                        <a:t> bàn thành công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440019"/>
                  </a:ext>
                </a:extLst>
              </a:tr>
              <a:tr h="1315031">
                <a:tc>
                  <a:txBody>
                    <a:bodyPr/>
                    <a:lstStyle/>
                    <a:p>
                      <a:r>
                        <a:rPr lang="en-US" smtClean="0"/>
                        <a:t>Đặt</a:t>
                      </a:r>
                      <a:r>
                        <a:rPr lang="en-US" baseline="0" smtClean="0"/>
                        <a:t> bàn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Khách</a:t>
                      </a:r>
                      <a:r>
                        <a:rPr lang="en-US" baseline="0" smtClean="0"/>
                        <a:t> hàng đặt bàn trên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Khách</a:t>
                      </a:r>
                      <a:r>
                        <a:rPr lang="en-US" baseline="0" smtClean="0"/>
                        <a:t> hàng đã đăng nhập vào website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 người: 10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Ngày đến: 21/05/2021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Thời gian đến: 6:00CH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 chú: 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 món ăn, số lượng..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Đặt bàn thành công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54020"/>
                  </a:ext>
                </a:extLst>
              </a:tr>
              <a:tr h="1315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Đặt bàn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Khách</a:t>
                      </a:r>
                      <a:r>
                        <a:rPr lang="en-US" baseline="0" smtClean="0"/>
                        <a:t> hàng đặt bàn trên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Khách</a:t>
                      </a:r>
                      <a:r>
                        <a:rPr lang="en-US" baseline="0" smtClean="0"/>
                        <a:t> hàng đã đăng nhập vào website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 người: 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Ngày đến: 25/05/2021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Thời gian đến: 6:00CH</a:t>
                      </a:r>
                    </a:p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 chú: Chọn món ăn, số lượng.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Đặt bàn không thành công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56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9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5558550" y="-5550727"/>
            <a:ext cx="1074904" cy="12192001"/>
          </a:xfrm>
          <a:prstGeom prst="rect">
            <a:avLst/>
          </a:prstGeom>
          <a:solidFill>
            <a:srgbClr val="C0000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600" y="36761"/>
            <a:ext cx="3333750" cy="105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KIỂM THỬ</a:t>
            </a:r>
            <a:endParaRPr lang="en-US" sz="44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519" y="1373592"/>
            <a:ext cx="196948" cy="4642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2814" y="1260133"/>
            <a:ext cx="5303236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smtClean="0">
                <a:solidFill>
                  <a:schemeClr val="tx1"/>
                </a:solidFill>
              </a:rPr>
              <a:t>Test case chức năng Trả phòng</a:t>
            </a:r>
            <a:endParaRPr lang="en-US" sz="3000" b="1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05877"/>
              </p:ext>
            </p:extLst>
          </p:nvPr>
        </p:nvGraphicFramePr>
        <p:xfrm>
          <a:off x="1237957" y="2128691"/>
          <a:ext cx="9775788" cy="1600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139">
                  <a:extLst>
                    <a:ext uri="{9D8B030D-6E8A-4147-A177-3AD203B41FA5}">
                      <a16:colId xmlns:a16="http://schemas.microsoft.com/office/drawing/2014/main" val="93482488"/>
                    </a:ext>
                  </a:extLst>
                </a:gridCol>
                <a:gridCol w="1595800">
                  <a:extLst>
                    <a:ext uri="{9D8B030D-6E8A-4147-A177-3AD203B41FA5}">
                      <a16:colId xmlns:a16="http://schemas.microsoft.com/office/drawing/2014/main" val="2912775500"/>
                    </a:ext>
                  </a:extLst>
                </a:gridCol>
                <a:gridCol w="1813893">
                  <a:extLst>
                    <a:ext uri="{9D8B030D-6E8A-4147-A177-3AD203B41FA5}">
                      <a16:colId xmlns:a16="http://schemas.microsoft.com/office/drawing/2014/main" val="1754531160"/>
                    </a:ext>
                  </a:extLst>
                </a:gridCol>
                <a:gridCol w="2082159">
                  <a:extLst>
                    <a:ext uri="{9D8B030D-6E8A-4147-A177-3AD203B41FA5}">
                      <a16:colId xmlns:a16="http://schemas.microsoft.com/office/drawing/2014/main" val="3328075552"/>
                    </a:ext>
                  </a:extLst>
                </a:gridCol>
                <a:gridCol w="1797073">
                  <a:extLst>
                    <a:ext uri="{9D8B030D-6E8A-4147-A177-3AD203B41FA5}">
                      <a16:colId xmlns:a16="http://schemas.microsoft.com/office/drawing/2014/main" val="2310548770"/>
                    </a:ext>
                  </a:extLst>
                </a:gridCol>
                <a:gridCol w="1221724">
                  <a:extLst>
                    <a:ext uri="{9D8B030D-6E8A-4147-A177-3AD203B41FA5}">
                      <a16:colId xmlns:a16="http://schemas.microsoft.com/office/drawing/2014/main" val="2247068255"/>
                    </a:ext>
                  </a:extLst>
                </a:gridCol>
              </a:tblGrid>
              <a:tr h="651541">
                <a:tc>
                  <a:txBody>
                    <a:bodyPr/>
                    <a:lstStyle/>
                    <a:p>
                      <a:r>
                        <a:rPr lang="en-US" smtClean="0"/>
                        <a:t>Chức</a:t>
                      </a:r>
                      <a:r>
                        <a:rPr lang="en-US" baseline="0" smtClean="0"/>
                        <a:t> năng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Mô</a:t>
                      </a:r>
                      <a:r>
                        <a:rPr lang="en-US" baseline="0" smtClean="0"/>
                        <a:t> tả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Điều</a:t>
                      </a:r>
                      <a:r>
                        <a:rPr lang="en-US" baseline="0" smtClean="0"/>
                        <a:t> kiện trước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Dữ</a:t>
                      </a:r>
                      <a:r>
                        <a:rPr lang="en-US" baseline="0" smtClean="0"/>
                        <a:t> liệu 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mong muốn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Ghi chú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88478"/>
                  </a:ext>
                </a:extLst>
              </a:tr>
              <a:tr h="949356">
                <a:tc>
                  <a:txBody>
                    <a:bodyPr/>
                    <a:lstStyle/>
                    <a:p>
                      <a:r>
                        <a:rPr lang="en-US" smtClean="0"/>
                        <a:t>Thanh toán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toán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hóa đơn cho nhân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Nhân</a:t>
                      </a:r>
                      <a:r>
                        <a:rPr lang="en-US" baseline="0" smtClean="0"/>
                        <a:t> viên đã đăng nhập vào hệ thống.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bàn cần thanh toán và chọn thanh toán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toán thành công.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44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4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95350" y="495300"/>
            <a:ext cx="27051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NỘI DUNG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700" y="495300"/>
            <a:ext cx="247650" cy="666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0" name="Rectangle 9"/>
          <p:cNvSpPr/>
          <p:nvPr/>
        </p:nvSpPr>
        <p:spPr>
          <a:xfrm>
            <a:off x="895350" y="2859314"/>
            <a:ext cx="1552926" cy="1892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GIỚI THIỆU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71637" y="2859313"/>
            <a:ext cx="1552926" cy="18921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PHÂN TÍCH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7924" y="2859312"/>
            <a:ext cx="1552926" cy="18921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THIẾT KẾ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4211" y="2859311"/>
            <a:ext cx="1552926" cy="1892135"/>
          </a:xfrm>
          <a:prstGeom prst="rect">
            <a:avLst/>
          </a:prstGeom>
          <a:solidFill>
            <a:srgbClr val="00206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HIỆN THỰC</a:t>
            </a:r>
            <a:endParaRPr lang="en-US" sz="2800" b="1"/>
          </a:p>
        </p:txBody>
      </p:sp>
      <p:sp>
        <p:nvSpPr>
          <p:cNvPr id="11" name="Rectangle 10"/>
          <p:cNvSpPr/>
          <p:nvPr/>
        </p:nvSpPr>
        <p:spPr>
          <a:xfrm>
            <a:off x="9600498" y="2859310"/>
            <a:ext cx="1552926" cy="18921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KIỂM THỬ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9423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5775"/>
              </p:ext>
            </p:extLst>
          </p:nvPr>
        </p:nvGraphicFramePr>
        <p:xfrm>
          <a:off x="1816100" y="-2795334"/>
          <a:ext cx="8128000" cy="10613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134810502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31128234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14888998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1700" smtClean="0"/>
                        <a:t>Use</a:t>
                      </a:r>
                      <a:r>
                        <a:rPr lang="en-US" sz="1700" baseline="0" smtClean="0"/>
                        <a:t> case: UC008_DatBan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71369"/>
                  </a:ext>
                </a:extLst>
              </a:tr>
              <a:tr h="317324">
                <a:tc>
                  <a:txBody>
                    <a:bodyPr/>
                    <a:lstStyle/>
                    <a:p>
                      <a:r>
                        <a:rPr lang="en-US" sz="1700" smtClean="0"/>
                        <a:t>Mục</a:t>
                      </a:r>
                      <a:r>
                        <a:rPr lang="en-US" sz="1700" baseline="0" smtClean="0"/>
                        <a:t> đích:</a:t>
                      </a:r>
                      <a:endParaRPr lang="en-US" sz="17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Khách</a:t>
                      </a:r>
                      <a:r>
                        <a:rPr lang="en-US" sz="1700" baseline="0" smtClean="0"/>
                        <a:t> hàng đặt bàn trên hệ thống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23676"/>
                  </a:ext>
                </a:extLst>
              </a:tr>
              <a:tr h="317324">
                <a:tc>
                  <a:txBody>
                    <a:bodyPr/>
                    <a:lstStyle/>
                    <a:p>
                      <a:r>
                        <a:rPr lang="en-US" sz="1700" smtClean="0"/>
                        <a:t>Mô</a:t>
                      </a:r>
                      <a:r>
                        <a:rPr lang="en-US" sz="1700" baseline="0" smtClean="0"/>
                        <a:t> tả:</a:t>
                      </a:r>
                      <a:endParaRPr lang="en-US" sz="17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Khách</a:t>
                      </a:r>
                      <a:r>
                        <a:rPr lang="en-US" sz="1700" baseline="0" smtClean="0"/>
                        <a:t> hàng truy cập vào trang web điền thông tin và đặt bàn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90151"/>
                  </a:ext>
                </a:extLst>
              </a:tr>
              <a:tr h="317324">
                <a:tc>
                  <a:txBody>
                    <a:bodyPr/>
                    <a:lstStyle/>
                    <a:p>
                      <a:r>
                        <a:rPr lang="en-US" sz="1700" smtClean="0"/>
                        <a:t>Tác</a:t>
                      </a:r>
                      <a:r>
                        <a:rPr lang="en-US" sz="1700" baseline="0" smtClean="0"/>
                        <a:t> nhân:</a:t>
                      </a:r>
                      <a:endParaRPr lang="en-US" sz="17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Khách</a:t>
                      </a:r>
                      <a:r>
                        <a:rPr lang="en-US" sz="1700" baseline="0" smtClean="0"/>
                        <a:t> hàng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27978"/>
                  </a:ext>
                </a:extLst>
              </a:tr>
              <a:tr h="317324">
                <a:tc>
                  <a:txBody>
                    <a:bodyPr/>
                    <a:lstStyle/>
                    <a:p>
                      <a:r>
                        <a:rPr lang="en-US" sz="1700" smtClean="0"/>
                        <a:t>Điều</a:t>
                      </a:r>
                      <a:r>
                        <a:rPr lang="en-US" sz="1700" baseline="0" smtClean="0"/>
                        <a:t> kiện trước:</a:t>
                      </a:r>
                      <a:endParaRPr lang="en-US" sz="17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Khách</a:t>
                      </a:r>
                      <a:r>
                        <a:rPr lang="en-US" sz="1700" baseline="0" smtClean="0"/>
                        <a:t> hàng đăng nhập vào hệ thống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50393"/>
                  </a:ext>
                </a:extLst>
              </a:tr>
              <a:tr h="317324">
                <a:tc>
                  <a:txBody>
                    <a:bodyPr/>
                    <a:lstStyle/>
                    <a:p>
                      <a:r>
                        <a:rPr lang="en-US" sz="1700" smtClean="0"/>
                        <a:t>Điều</a:t>
                      </a:r>
                      <a:r>
                        <a:rPr lang="en-US" sz="1700" baseline="0" smtClean="0"/>
                        <a:t> kiện sau:</a:t>
                      </a:r>
                      <a:endParaRPr lang="en-US" sz="17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Khách</a:t>
                      </a:r>
                      <a:r>
                        <a:rPr lang="en-US" sz="1700" baseline="0" smtClean="0"/>
                        <a:t> hàng đặt bàn thành công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65740"/>
                  </a:ext>
                </a:extLst>
              </a:tr>
              <a:tr h="317324">
                <a:tc gridSpan="3">
                  <a:txBody>
                    <a:bodyPr/>
                    <a:lstStyle/>
                    <a:p>
                      <a:r>
                        <a:rPr lang="en-US" sz="1700" b="1" smtClean="0"/>
                        <a:t>Luồng</a:t>
                      </a:r>
                      <a:r>
                        <a:rPr lang="en-US" sz="1700" b="1" baseline="0" smtClean="0"/>
                        <a:t> sự kiện chính (Basic flow)</a:t>
                      </a:r>
                      <a:endParaRPr lang="en-US" sz="17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67979"/>
                  </a:ext>
                </a:extLst>
              </a:tr>
              <a:tr h="3173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smtClean="0"/>
                        <a:t>Tác</a:t>
                      </a:r>
                      <a:r>
                        <a:rPr lang="en-US" sz="1700" b="1" baseline="0" smtClean="0"/>
                        <a:t> nhân</a:t>
                      </a:r>
                      <a:endParaRPr lang="en-US" sz="17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smtClean="0"/>
                        <a:t>Hệ</a:t>
                      </a:r>
                      <a:r>
                        <a:rPr lang="en-US" sz="1700" b="1" baseline="0" smtClean="0"/>
                        <a:t> thống</a:t>
                      </a:r>
                      <a:endParaRPr lang="en-US" sz="17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85470"/>
                  </a:ext>
                </a:extLst>
              </a:tr>
              <a:tr h="317324"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1. Chọn</a:t>
                      </a:r>
                      <a:r>
                        <a:rPr lang="en-US" sz="1700" baseline="0" smtClean="0"/>
                        <a:t> chức năng đặt bàn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20999"/>
                  </a:ext>
                </a:extLst>
              </a:tr>
              <a:tr h="317324">
                <a:tc gridSpan="2"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2. Hiển</a:t>
                      </a:r>
                      <a:r>
                        <a:rPr lang="en-US" sz="1700" baseline="0" smtClean="0"/>
                        <a:t> thị giao diện đặt bàn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19034"/>
                  </a:ext>
                </a:extLst>
              </a:tr>
              <a:tr h="555317"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3. Nhập</a:t>
                      </a:r>
                      <a:r>
                        <a:rPr lang="en-US" sz="1700" baseline="0" smtClean="0"/>
                        <a:t> thông tin đặt bàn như số người, ngày đến, giờ đến, ghi chú để đặt bàn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74100"/>
                  </a:ext>
                </a:extLst>
              </a:tr>
              <a:tr h="317324"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4. Nhấn</a:t>
                      </a:r>
                      <a:r>
                        <a:rPr lang="en-US" sz="1700" baseline="0" smtClean="0"/>
                        <a:t> đặt món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55980"/>
                  </a:ext>
                </a:extLst>
              </a:tr>
              <a:tr h="555317">
                <a:tc gridSpan="2"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5.</a:t>
                      </a:r>
                      <a:r>
                        <a:rPr lang="en-US" sz="1700" baseline="0" smtClean="0"/>
                        <a:t> Kiểm tra thông tin khách hàng nhập vào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27633"/>
                  </a:ext>
                </a:extLst>
              </a:tr>
              <a:tr h="317324">
                <a:tc gridSpan="2"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6. Hiển</a:t>
                      </a:r>
                      <a:r>
                        <a:rPr lang="en-US" sz="1700" baseline="0" smtClean="0"/>
                        <a:t> thị giao diện đặt món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09833"/>
                  </a:ext>
                </a:extLst>
              </a:tr>
              <a:tr h="555317"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7. Lự</a:t>
                      </a:r>
                      <a:r>
                        <a:rPr lang="en-US" sz="1700" baseline="0" smtClean="0"/>
                        <a:t>a chọn món ăn, nhập số lượng và chọn thêm món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18012"/>
                  </a:ext>
                </a:extLst>
              </a:tr>
              <a:tr h="555317">
                <a:tc gridSpan="2"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8. Cập</a:t>
                      </a:r>
                      <a:r>
                        <a:rPr lang="en-US" sz="1700" baseline="0" smtClean="0"/>
                        <a:t> nhật danh sách món ăn đã chọn và hiển thị danh sách món ăn đã chọn.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13107"/>
                  </a:ext>
                </a:extLst>
              </a:tr>
              <a:tr h="317324"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9. Kiểm</a:t>
                      </a:r>
                      <a:r>
                        <a:rPr lang="en-US" sz="1700" baseline="0" smtClean="0"/>
                        <a:t> tra thông tin và nhấn đặt bàn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79452"/>
                  </a:ext>
                </a:extLst>
              </a:tr>
              <a:tr h="555317">
                <a:tc gridSpan="2"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10.</a:t>
                      </a:r>
                      <a:r>
                        <a:rPr lang="en-US" sz="1700" baseline="0" smtClean="0"/>
                        <a:t> Kiểm tra và lưu thông tin vào cơ sở dữ liệu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99268"/>
                  </a:ext>
                </a:extLst>
              </a:tr>
              <a:tr h="317324">
                <a:tc gridSpan="2"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11.</a:t>
                      </a:r>
                      <a:r>
                        <a:rPr lang="en-US" sz="1700" baseline="0" smtClean="0"/>
                        <a:t> Thông báo đặt bàn thành công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48124"/>
                  </a:ext>
                </a:extLst>
              </a:tr>
              <a:tr h="317324">
                <a:tc gridSpan="3">
                  <a:txBody>
                    <a:bodyPr/>
                    <a:lstStyle/>
                    <a:p>
                      <a:r>
                        <a:rPr lang="en-US" sz="1700" b="1" smtClean="0"/>
                        <a:t>Luồng</a:t>
                      </a:r>
                      <a:r>
                        <a:rPr lang="en-US" sz="1700" b="1" baseline="0" smtClean="0"/>
                        <a:t> sự kiện phụ (Alternative flow)</a:t>
                      </a:r>
                      <a:endParaRPr lang="en-US" sz="17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5416"/>
                  </a:ext>
                </a:extLst>
              </a:tr>
              <a:tr h="3173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smtClean="0"/>
                        <a:t>Tác</a:t>
                      </a:r>
                      <a:r>
                        <a:rPr lang="en-US" sz="1700" b="1" baseline="0" smtClean="0"/>
                        <a:t> nhân</a:t>
                      </a:r>
                      <a:endParaRPr lang="en-US" sz="17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smtClean="0"/>
                        <a:t>Hệ</a:t>
                      </a:r>
                      <a:r>
                        <a:rPr lang="en-US" sz="1700" b="1" baseline="0" smtClean="0"/>
                        <a:t> thống</a:t>
                      </a:r>
                      <a:endParaRPr lang="en-US" sz="17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05530"/>
                  </a:ext>
                </a:extLst>
              </a:tr>
              <a:tr h="317324"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4.1 Kiểm</a:t>
                      </a:r>
                      <a:r>
                        <a:rPr lang="en-US" sz="1700" baseline="0" smtClean="0"/>
                        <a:t> tra thông tin và nhấn đặt bàn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78032"/>
                  </a:ext>
                </a:extLst>
              </a:tr>
              <a:tr h="555317">
                <a:tc gridSpan="2"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4.2 Kiểm</a:t>
                      </a:r>
                      <a:r>
                        <a:rPr lang="en-US" sz="1700" baseline="0" smtClean="0"/>
                        <a:t> tra và lưu thông tin vào cơ sở dữ liệu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50289"/>
                  </a:ext>
                </a:extLst>
              </a:tr>
              <a:tr h="317324">
                <a:tc gridSpan="2"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4.3 Thông</a:t>
                      </a:r>
                      <a:r>
                        <a:rPr lang="en-US" sz="1700" baseline="0" smtClean="0"/>
                        <a:t> báo đặt bàn thành công.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1482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smtClean="0"/>
                        <a:t>5.1 Thông</a:t>
                      </a:r>
                      <a:r>
                        <a:rPr lang="en-US" sz="1700" baseline="0" smtClean="0"/>
                        <a:t> tin nhập vào không hợp lệ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86164"/>
                  </a:ext>
                </a:extLst>
              </a:tr>
              <a:tr h="317324">
                <a:tc gridSpan="2">
                  <a:txBody>
                    <a:bodyPr/>
                    <a:lstStyle/>
                    <a:p>
                      <a:r>
                        <a:rPr lang="en-US" sz="1700" smtClean="0"/>
                        <a:t>5.2 Quay</a:t>
                      </a:r>
                      <a:r>
                        <a:rPr lang="en-US" sz="1700" baseline="0" smtClean="0"/>
                        <a:t> lại bước 3</a:t>
                      </a:r>
                      <a:endParaRPr lang="en-US" sz="1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7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3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2491238">
            <a:off x="-569977" y="-5751910"/>
            <a:ext cx="5073654" cy="13195964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360671">
            <a:off x="8279448" y="-5489668"/>
            <a:ext cx="5073654" cy="12721792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8724" y="3783605"/>
            <a:ext cx="7202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19134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1114425"/>
          </a:xfrm>
          <a:prstGeom prst="rect">
            <a:avLst/>
          </a:prstGeom>
          <a:solidFill>
            <a:schemeClr val="accent1">
              <a:alpha val="77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57163" y="204786"/>
            <a:ext cx="3745059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GIỚI THIỆU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2221" y="1851014"/>
            <a:ext cx="2080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Tổng quan.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152" y="1851014"/>
            <a:ext cx="155637" cy="477054"/>
          </a:xfrm>
          <a:prstGeom prst="rect">
            <a:avLst/>
          </a:prstGeom>
          <a:solidFill>
            <a:srgbClr val="DB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1151" y="2880925"/>
            <a:ext cx="155637" cy="477054"/>
          </a:xfrm>
          <a:prstGeom prst="rect">
            <a:avLst/>
          </a:prstGeom>
          <a:solidFill>
            <a:srgbClr val="DB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72221" y="2880925"/>
            <a:ext cx="20809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Mục tiêu.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5542232" y="-5539064"/>
            <a:ext cx="1107537" cy="1219199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53845" y="269602"/>
            <a:ext cx="3745059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GIỚI THIỆU</a:t>
            </a:r>
          </a:p>
        </p:txBody>
      </p:sp>
      <p:sp>
        <p:nvSpPr>
          <p:cNvPr id="8" name="Rectangle 7"/>
          <p:cNvSpPr/>
          <p:nvPr/>
        </p:nvSpPr>
        <p:spPr>
          <a:xfrm>
            <a:off x="599023" y="1226582"/>
            <a:ext cx="247650" cy="666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9" name="Rectangle 8"/>
          <p:cNvSpPr/>
          <p:nvPr/>
        </p:nvSpPr>
        <p:spPr>
          <a:xfrm>
            <a:off x="922376" y="1226582"/>
            <a:ext cx="3356528" cy="66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C00000"/>
                </a:solidFill>
              </a:rPr>
              <a:t>TỔNG QUAN</a:t>
            </a:r>
            <a:endParaRPr lang="en-US" sz="440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8684" y="2125606"/>
            <a:ext cx="9535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Webiste hướng tới giải pháp cho phép khách hàng đặt bàn trước trong nhà hàng, ngoài tra còn giúp quản lý thông tin nhà hàng được tốt hơn.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ight Triangle 12"/>
          <p:cNvSpPr/>
          <p:nvPr/>
        </p:nvSpPr>
        <p:spPr>
          <a:xfrm rot="13653937">
            <a:off x="1066277" y="2192997"/>
            <a:ext cx="305843" cy="279611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18684" y="3811571"/>
            <a:ext cx="9535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Giúp tổ chức nhà hàng, quản lý món ăn, nhân viên, khách hàng, kiểm soát và theo dõi tình hình tài chính của nhà hàng.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ight Triangle 16"/>
          <p:cNvSpPr/>
          <p:nvPr/>
        </p:nvSpPr>
        <p:spPr>
          <a:xfrm rot="13653937">
            <a:off x="1066278" y="3873276"/>
            <a:ext cx="305843" cy="279611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339163">
            <a:off x="-920455" y="-393623"/>
            <a:ext cx="2863960" cy="6946996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357805">
            <a:off x="-916629" y="-1113575"/>
            <a:ext cx="4050446" cy="824998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254811">
            <a:off x="-947007" y="-1194275"/>
            <a:ext cx="4903092" cy="8638302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1095828"/>
            <a:ext cx="3745059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GIỚI THIỆU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87138" y="974452"/>
            <a:ext cx="247650" cy="666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7" name="Rectangle 16"/>
          <p:cNvSpPr/>
          <p:nvPr/>
        </p:nvSpPr>
        <p:spPr>
          <a:xfrm>
            <a:off x="5610491" y="974452"/>
            <a:ext cx="2705100" cy="704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rgbClr val="C00000"/>
                </a:solidFill>
              </a:rPr>
              <a:t>MỤC TIÊU</a:t>
            </a:r>
          </a:p>
        </p:txBody>
      </p:sp>
      <p:sp>
        <p:nvSpPr>
          <p:cNvPr id="19" name="Right Triangle 18"/>
          <p:cNvSpPr/>
          <p:nvPr/>
        </p:nvSpPr>
        <p:spPr>
          <a:xfrm rot="13653937">
            <a:off x="5097765" y="2322787"/>
            <a:ext cx="368481" cy="348123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/>
        </p:nvSpPr>
        <p:spPr>
          <a:xfrm rot="13653937">
            <a:off x="4630575" y="3431795"/>
            <a:ext cx="368481" cy="348123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 rot="13653937">
            <a:off x="4013598" y="4488021"/>
            <a:ext cx="368481" cy="348123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/>
        </p:nvSpPr>
        <p:spPr>
          <a:xfrm rot="13653937">
            <a:off x="3521816" y="5559213"/>
            <a:ext cx="368481" cy="348123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68862" y="2341101"/>
            <a:ext cx="55087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Giải quyết các nghiệp vụ </a:t>
            </a:r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nhà hàng.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6335" y="3439513"/>
            <a:ext cx="6260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Giúp khách hàng dễ đặt bàn, sử dụng hoặc xem món ăn.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2980" y="4530719"/>
            <a:ext cx="63704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Quản lý một cách hiệu quả, nhanh </a:t>
            </a:r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chóng, chính xác.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2259" y="5493019"/>
            <a:ext cx="754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Tiết kiệm công sức của nhân viên.</a:t>
            </a:r>
          </a:p>
        </p:txBody>
      </p:sp>
    </p:spTree>
    <p:extLst>
      <p:ext uri="{BB962C8B-B14F-4D97-AF65-F5344CB8AC3E}">
        <p14:creationId xmlns:p14="http://schemas.microsoft.com/office/powerpoint/2010/main" val="13215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97280"/>
          </a:xfrm>
          <a:prstGeom prst="rect">
            <a:avLst/>
          </a:prstGeom>
          <a:solidFill>
            <a:srgbClr val="92D05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661" y="37615"/>
            <a:ext cx="3333750" cy="105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9059" y="1853975"/>
            <a:ext cx="34173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Sơ đồ phân cấp.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9055" y="2729933"/>
            <a:ext cx="27139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Sơ đồ Use Case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1432" y="3605891"/>
            <a:ext cx="27139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Đặc tả Use Case.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9054" y="4482205"/>
            <a:ext cx="27139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Mô hinh lớp.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8611" y="1853975"/>
            <a:ext cx="120023" cy="361552"/>
          </a:xfrm>
          <a:prstGeom prst="rect">
            <a:avLst/>
          </a:prstGeom>
          <a:solidFill>
            <a:srgbClr val="DB2D2D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58610" y="2729933"/>
            <a:ext cx="120023" cy="361552"/>
          </a:xfrm>
          <a:prstGeom prst="rect">
            <a:avLst/>
          </a:prstGeom>
          <a:solidFill>
            <a:srgbClr val="DB2D2D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58609" y="3605891"/>
            <a:ext cx="120023" cy="361552"/>
          </a:xfrm>
          <a:prstGeom prst="rect">
            <a:avLst/>
          </a:prstGeom>
          <a:solidFill>
            <a:srgbClr val="DB2D2D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59497" y="4482205"/>
            <a:ext cx="120023" cy="361552"/>
          </a:xfrm>
          <a:prstGeom prst="rect">
            <a:avLst/>
          </a:prstGeom>
          <a:solidFill>
            <a:srgbClr val="DB2D2D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5417" y="1041918"/>
            <a:ext cx="246581" cy="4663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8" name="Rectangle 17"/>
          <p:cNvSpPr/>
          <p:nvPr/>
        </p:nvSpPr>
        <p:spPr>
          <a:xfrm>
            <a:off x="773024" y="968957"/>
            <a:ext cx="2993612" cy="613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accent1"/>
                </a:solidFill>
              </a:rPr>
              <a:t>SƠ ĐỒ PHÂN CẤP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5670549" y="-5670551"/>
            <a:ext cx="850900" cy="12192001"/>
          </a:xfrm>
          <a:prstGeom prst="rect">
            <a:avLst/>
          </a:prstGeom>
          <a:solidFill>
            <a:srgbClr val="92D0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2" y="65296"/>
            <a:ext cx="3333750" cy="772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71" y="1700114"/>
            <a:ext cx="9316729" cy="48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0547" y="637020"/>
            <a:ext cx="2444754" cy="245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accent1"/>
                </a:solidFill>
              </a:rPr>
              <a:t>SƠ ĐỒ </a:t>
            </a:r>
            <a:r>
              <a:rPr lang="en-US" sz="2400" b="1">
                <a:solidFill>
                  <a:schemeClr val="accent1"/>
                </a:solidFill>
              </a:rPr>
              <a:t>USE CASE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4012" y="637021"/>
            <a:ext cx="209658" cy="230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5" name="Rectangle 14"/>
          <p:cNvSpPr/>
          <p:nvPr/>
        </p:nvSpPr>
        <p:spPr>
          <a:xfrm rot="16200000">
            <a:off x="5795750" y="-5795750"/>
            <a:ext cx="600501" cy="12192001"/>
          </a:xfrm>
          <a:prstGeom prst="rect">
            <a:avLst/>
          </a:prstGeom>
          <a:solidFill>
            <a:srgbClr val="92D0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24330" y="37066"/>
            <a:ext cx="3333750" cy="562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918840"/>
            <a:ext cx="8737600" cy="57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83506" y="1306216"/>
            <a:ext cx="193811" cy="241709"/>
          </a:xfrm>
          <a:prstGeom prst="rect">
            <a:avLst/>
          </a:prstGeom>
          <a:solidFill>
            <a:srgbClr val="DB2D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77643" y="1242404"/>
            <a:ext cx="179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Case: Đặt </a:t>
            </a:r>
            <a:r>
              <a:rPr lang="en-US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bàn</a:t>
            </a:r>
            <a:endParaRPr lang="en-US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915" y="924907"/>
            <a:ext cx="246581" cy="329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0" name="Rectangle 19"/>
          <p:cNvSpPr/>
          <p:nvPr/>
        </p:nvSpPr>
        <p:spPr>
          <a:xfrm>
            <a:off x="638522" y="858217"/>
            <a:ext cx="2993612" cy="433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accent1"/>
                </a:solidFill>
              </a:rPr>
              <a:t>ĐẶC TẢ USE CASE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1417659" y="-1417661"/>
            <a:ext cx="796816" cy="3632134"/>
          </a:xfrm>
          <a:prstGeom prst="rect">
            <a:avLst/>
          </a:prstGeom>
          <a:solidFill>
            <a:srgbClr val="92D05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6200000">
            <a:off x="1135551" y="-1135558"/>
            <a:ext cx="796820" cy="3067922"/>
          </a:xfrm>
          <a:prstGeom prst="rect">
            <a:avLst/>
          </a:prstGeom>
          <a:solidFill>
            <a:srgbClr val="92D0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6200000">
            <a:off x="1270111" y="-1270115"/>
            <a:ext cx="647300" cy="3187521"/>
          </a:xfrm>
          <a:prstGeom prst="rect">
            <a:avLst/>
          </a:prstGeom>
          <a:solidFill>
            <a:srgbClr val="92D05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-71026" y="2473"/>
            <a:ext cx="3138948" cy="775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</p:txBody>
      </p:sp>
      <p:sp>
        <p:nvSpPr>
          <p:cNvPr id="27" name="Rectangle 26"/>
          <p:cNvSpPr/>
          <p:nvPr/>
        </p:nvSpPr>
        <p:spPr>
          <a:xfrm rot="20027895">
            <a:off x="10110000" y="84087"/>
            <a:ext cx="2854098" cy="380266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3253671">
            <a:off x="10735528" y="2109439"/>
            <a:ext cx="2912944" cy="400641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179" y="274220"/>
            <a:ext cx="6827789" cy="64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15470</TotalTime>
  <Words>733</Words>
  <Application>Microsoft Office PowerPoint</Application>
  <PresentationFormat>Widescreen</PresentationFormat>
  <Paragraphs>142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Fira Sans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trminhtruc99@gmail.com</dc:creator>
  <cp:lastModifiedBy>trminhtruc99@gmail.com</cp:lastModifiedBy>
  <cp:revision>161</cp:revision>
  <dcterms:created xsi:type="dcterms:W3CDTF">2019-09-13T02:46:10Z</dcterms:created>
  <dcterms:modified xsi:type="dcterms:W3CDTF">2021-06-02T07:57:50Z</dcterms:modified>
</cp:coreProperties>
</file>