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1"/>
  </p:notesMasterIdLst>
  <p:sldIdLst>
    <p:sldId id="256" r:id="rId2"/>
    <p:sldId id="258" r:id="rId3"/>
    <p:sldId id="260" r:id="rId4"/>
    <p:sldId id="261" r:id="rId5"/>
    <p:sldId id="262" r:id="rId6"/>
    <p:sldId id="307" r:id="rId7"/>
    <p:sldId id="264" r:id="rId8"/>
    <p:sldId id="265" r:id="rId9"/>
    <p:sldId id="308" r:id="rId10"/>
    <p:sldId id="267" r:id="rId11"/>
    <p:sldId id="268" r:id="rId12"/>
    <p:sldId id="269" r:id="rId13"/>
    <p:sldId id="309" r:id="rId14"/>
    <p:sldId id="270" r:id="rId15"/>
    <p:sldId id="310" r:id="rId16"/>
    <p:sldId id="271" r:id="rId17"/>
    <p:sldId id="272" r:id="rId18"/>
    <p:sldId id="273" r:id="rId19"/>
    <p:sldId id="311" r:id="rId20"/>
    <p:sldId id="275" r:id="rId21"/>
    <p:sldId id="276" r:id="rId22"/>
    <p:sldId id="312" r:id="rId23"/>
    <p:sldId id="313" r:id="rId24"/>
    <p:sldId id="314" r:id="rId25"/>
    <p:sldId id="319" r:id="rId26"/>
    <p:sldId id="321" r:id="rId27"/>
    <p:sldId id="315" r:id="rId28"/>
    <p:sldId id="316" r:id="rId29"/>
    <p:sldId id="286" r:id="rId30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32"/>
    </p:embeddedFont>
    <p:embeddedFont>
      <p:font typeface="Helvetica" panose="020B0604020202020204" pitchFamily="34" charset="0"/>
      <p:regular r:id="rId33"/>
      <p:bold r:id="rId34"/>
      <p:italic r:id="rId35"/>
      <p:boldItalic r:id="rId36"/>
    </p:embeddedFont>
    <p:embeddedFont>
      <p:font typeface="Rochester" panose="020B0604020202020204" charset="0"/>
      <p:regular r:id="rId37"/>
    </p:embeddedFont>
    <p:embeddedFont>
      <p:font typeface="Yanone Kaffeesatz" panose="020B0604020202020204" charset="0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Leckerli One" panose="020B0604020202020204" charset="0"/>
      <p:regular r:id="rId44"/>
    </p:embeddedFont>
    <p:embeddedFont>
      <p:font typeface="Arimo" panose="020B0604020202020204" charset="0"/>
      <p:regular r:id="rId45"/>
      <p:bold r:id="rId46"/>
      <p:italic r:id="rId47"/>
      <p:boldItalic r:id="rId48"/>
    </p:embeddedFont>
    <p:embeddedFont>
      <p:font typeface="Short Stack" panose="020B0604020202020204" charset="0"/>
      <p:regular r:id="rId49"/>
    </p:embeddedFont>
    <p:embeddedFont>
      <p:font typeface="Patrick Hand SC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748B0D-D13F-45B0-A59C-2533AA24BB38}">
  <a:tblStyle styleId="{0C748B0D-D13F-45B0-A59C-2533AA24BB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51"/>
  </p:normalViewPr>
  <p:slideViewPr>
    <p:cSldViewPr snapToGrid="0" snapToObjects="1">
      <p:cViewPr varScale="1">
        <p:scale>
          <a:sx n="95" d="100"/>
          <a:sy n="95" d="100"/>
        </p:scale>
        <p:origin x="1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672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67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64f93d05a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64f93d05a_0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83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7957c32c31_1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7957c32c31_1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479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b64f93d05a_0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b64f93d05a_0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2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b64f93d05a_0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b64f93d05a_0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27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b64f93d05a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b64f93d05a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92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b64f93d05a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b64f93d05a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86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b64f93d05a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b64f93d05a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b64f93d05a_0_2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b64f93d05a_0_2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625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7957c32c31_1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7957c32c31_1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760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7957c32c31_1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7957c32c31_1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09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b64f93d05a_0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b64f93d05a_0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28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b64f93d05a_0_3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b64f93d05a_0_3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365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7957c32c31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7957c32c31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751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b64f93d05a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b64f93d05a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86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b64f93d05a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b64f93d05a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86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b64f93d05a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b64f93d05a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86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b64f93d05a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b64f93d05a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311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b64f93d05a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b64f93d05a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631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b64f93d05a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b64f93d05a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86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b64f93d05a_0_1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b64f93d05a_0_1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86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b64f93d05a_0_3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b64f93d05a_0_3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53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64f93d05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64f93d05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30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b64f93d05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b64f93d05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07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64f93d05a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64f93d05a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6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b64f93d05a_0_3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b64f93d05a_0_3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57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b64f93d05a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b64f93d05a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30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b64f93d05a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b64f93d05a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257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b64f93d05a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b64f93d05a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18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2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 idx="3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3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7" name="Google Shape;727;p1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1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1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1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1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1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1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1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1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1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1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1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1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1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1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1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1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1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1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1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Google Shape;748;p1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1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1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1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1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1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1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1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1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1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1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1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1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1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p1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1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1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1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1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1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1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1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1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1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1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1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1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8" name="Google Shape;778;p16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16"/>
          <p:cNvSpPr txBox="1">
            <a:spLocks noGrp="1"/>
          </p:cNvSpPr>
          <p:nvPr>
            <p:ph type="subTitle" idx="1"/>
          </p:nvPr>
        </p:nvSpPr>
        <p:spPr>
          <a:xfrm>
            <a:off x="728663" y="3324513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16"/>
          <p:cNvSpPr txBox="1">
            <a:spLocks noGrp="1"/>
          </p:cNvSpPr>
          <p:nvPr>
            <p:ph type="subTitle" idx="2"/>
          </p:nvPr>
        </p:nvSpPr>
        <p:spPr>
          <a:xfrm>
            <a:off x="3503258" y="33245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16"/>
          <p:cNvSpPr txBox="1">
            <a:spLocks noGrp="1"/>
          </p:cNvSpPr>
          <p:nvPr>
            <p:ph type="subTitle" idx="3"/>
          </p:nvPr>
        </p:nvSpPr>
        <p:spPr>
          <a:xfrm>
            <a:off x="6265089" y="33245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6"/>
          <p:cNvSpPr txBox="1">
            <a:spLocks noGrp="1"/>
          </p:cNvSpPr>
          <p:nvPr>
            <p:ph type="title" idx="4" hasCustomPrompt="1"/>
          </p:nvPr>
        </p:nvSpPr>
        <p:spPr>
          <a:xfrm>
            <a:off x="1306613" y="2023500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3" name="Google Shape;783;p16"/>
          <p:cNvSpPr txBox="1">
            <a:spLocks noGrp="1"/>
          </p:cNvSpPr>
          <p:nvPr>
            <p:ph type="title" idx="5" hasCustomPrompt="1"/>
          </p:nvPr>
        </p:nvSpPr>
        <p:spPr>
          <a:xfrm>
            <a:off x="4081208" y="2023500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4" name="Google Shape;784;p16"/>
          <p:cNvSpPr txBox="1">
            <a:spLocks noGrp="1"/>
          </p:cNvSpPr>
          <p:nvPr>
            <p:ph type="title" idx="6" hasCustomPrompt="1"/>
          </p:nvPr>
        </p:nvSpPr>
        <p:spPr>
          <a:xfrm>
            <a:off x="6843039" y="2023500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5" name="Google Shape;785;p16"/>
          <p:cNvSpPr txBox="1">
            <a:spLocks noGrp="1"/>
          </p:cNvSpPr>
          <p:nvPr>
            <p:ph type="title" idx="7"/>
          </p:nvPr>
        </p:nvSpPr>
        <p:spPr>
          <a:xfrm>
            <a:off x="726750" y="2871700"/>
            <a:ext cx="2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6" name="Google Shape;786;p16"/>
          <p:cNvSpPr txBox="1">
            <a:spLocks noGrp="1"/>
          </p:cNvSpPr>
          <p:nvPr>
            <p:ph type="title" idx="8"/>
          </p:nvPr>
        </p:nvSpPr>
        <p:spPr>
          <a:xfrm>
            <a:off x="3513375" y="2871700"/>
            <a:ext cx="2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7" name="Google Shape;787;p16"/>
          <p:cNvSpPr txBox="1">
            <a:spLocks noGrp="1"/>
          </p:cNvSpPr>
          <p:nvPr>
            <p:ph type="title" idx="9"/>
          </p:nvPr>
        </p:nvSpPr>
        <p:spPr>
          <a:xfrm>
            <a:off x="6300000" y="2871700"/>
            <a:ext cx="2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788" name="Google Shape;788;p1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3_2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0" name="Google Shape;790;p1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1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1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1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1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1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1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1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1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1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1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1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1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3" name="Google Shape;803;p1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4" name="Google Shape;804;p1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1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1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1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p1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1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1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1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1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1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1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1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1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1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1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1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1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1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1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1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1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1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1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1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1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1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1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1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1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1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1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1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1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1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1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1" name="Google Shape;841;p17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7"/>
          <p:cNvSpPr txBox="1">
            <a:spLocks noGrp="1"/>
          </p:cNvSpPr>
          <p:nvPr>
            <p:ph type="subTitle" idx="1"/>
          </p:nvPr>
        </p:nvSpPr>
        <p:spPr>
          <a:xfrm>
            <a:off x="728663" y="3230338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17"/>
          <p:cNvSpPr txBox="1">
            <a:spLocks noGrp="1"/>
          </p:cNvSpPr>
          <p:nvPr>
            <p:ph type="title" idx="2" hasCustomPrompt="1"/>
          </p:nvPr>
        </p:nvSpPr>
        <p:spPr>
          <a:xfrm>
            <a:off x="948125" y="2657650"/>
            <a:ext cx="1724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844" name="Google Shape;844;p1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5" name="Google Shape;845;p17"/>
          <p:cNvSpPr txBox="1">
            <a:spLocks noGrp="1"/>
          </p:cNvSpPr>
          <p:nvPr>
            <p:ph type="subTitle" idx="3"/>
          </p:nvPr>
        </p:nvSpPr>
        <p:spPr>
          <a:xfrm>
            <a:off x="6266863" y="3230338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17"/>
          <p:cNvSpPr txBox="1">
            <a:spLocks noGrp="1"/>
          </p:cNvSpPr>
          <p:nvPr>
            <p:ph type="title" idx="4" hasCustomPrompt="1"/>
          </p:nvPr>
        </p:nvSpPr>
        <p:spPr>
          <a:xfrm>
            <a:off x="6486325" y="2657650"/>
            <a:ext cx="1724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47" name="Google Shape;847;p17"/>
          <p:cNvSpPr txBox="1">
            <a:spLocks noGrp="1"/>
          </p:cNvSpPr>
          <p:nvPr>
            <p:ph type="subTitle" idx="5"/>
          </p:nvPr>
        </p:nvSpPr>
        <p:spPr>
          <a:xfrm>
            <a:off x="3497763" y="3230338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17"/>
          <p:cNvSpPr txBox="1">
            <a:spLocks noGrp="1"/>
          </p:cNvSpPr>
          <p:nvPr>
            <p:ph type="title" idx="6" hasCustomPrompt="1"/>
          </p:nvPr>
        </p:nvSpPr>
        <p:spPr>
          <a:xfrm>
            <a:off x="3717225" y="2657650"/>
            <a:ext cx="1724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2_1_1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9" name="Google Shape;1029;p21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21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21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21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21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21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21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21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21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21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21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21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1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21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21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4" name="Google Shape;1044;p21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21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6" name="Google Shape;1046;p21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7" name="Google Shape;1047;p21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21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21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21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1" name="Google Shape;1051;p21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2" name="Google Shape;1052;p21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Google Shape;1053;p21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21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21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6" name="Google Shape;1056;p21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21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21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21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0" name="Google Shape;1060;p21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21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Google Shape;1062;p21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p21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4" name="Google Shape;1064;p21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5" name="Google Shape;1065;p21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6" name="Google Shape;1066;p21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21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21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21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21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1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21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21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1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5" name="Google Shape;1075;p21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21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21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21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9" name="Google Shape;1079;p21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0" name="Google Shape;1080;p2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21"/>
          <p:cNvSpPr txBox="1">
            <a:spLocks noGrp="1"/>
          </p:cNvSpPr>
          <p:nvPr>
            <p:ph type="title" idx="2"/>
          </p:nvPr>
        </p:nvSpPr>
        <p:spPr>
          <a:xfrm>
            <a:off x="706488" y="3025738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082" name="Google Shape;1082;p21"/>
          <p:cNvSpPr txBox="1">
            <a:spLocks noGrp="1"/>
          </p:cNvSpPr>
          <p:nvPr>
            <p:ph type="subTitle" idx="1"/>
          </p:nvPr>
        </p:nvSpPr>
        <p:spPr>
          <a:xfrm>
            <a:off x="706499" y="3419713"/>
            <a:ext cx="20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21"/>
          <p:cNvSpPr txBox="1">
            <a:spLocks noGrp="1"/>
          </p:cNvSpPr>
          <p:nvPr>
            <p:ph type="title" idx="3"/>
          </p:nvPr>
        </p:nvSpPr>
        <p:spPr>
          <a:xfrm>
            <a:off x="6383270" y="302575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084" name="Google Shape;1084;p21"/>
          <p:cNvSpPr txBox="1">
            <a:spLocks noGrp="1"/>
          </p:cNvSpPr>
          <p:nvPr>
            <p:ph type="subTitle" idx="4"/>
          </p:nvPr>
        </p:nvSpPr>
        <p:spPr>
          <a:xfrm>
            <a:off x="6390775" y="3419725"/>
            <a:ext cx="20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title" idx="5"/>
          </p:nvPr>
        </p:nvSpPr>
        <p:spPr>
          <a:xfrm>
            <a:off x="706488" y="1736713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6"/>
          </p:nvPr>
        </p:nvSpPr>
        <p:spPr>
          <a:xfrm>
            <a:off x="706499" y="2130688"/>
            <a:ext cx="20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title" idx="7"/>
          </p:nvPr>
        </p:nvSpPr>
        <p:spPr>
          <a:xfrm>
            <a:off x="6383270" y="17367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8"/>
          </p:nvPr>
        </p:nvSpPr>
        <p:spPr>
          <a:xfrm>
            <a:off x="6390900" y="2130700"/>
            <a:ext cx="20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9" name="Google Shape;1089;p21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2_1_1_1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2" name="Google Shape;1092;p22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2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2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22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6" name="Google Shape;1096;p22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7" name="Google Shape;1097;p22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8" name="Google Shape;1098;p22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22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0" name="Google Shape;1100;p22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1" name="Google Shape;1101;p22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22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22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22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5" name="Google Shape;1105;p22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22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22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2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0" name="Google Shape;1110;p22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22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22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22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22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22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22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22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8" name="Google Shape;1118;p22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22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22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22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22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22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22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22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22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22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22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22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22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2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22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22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22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22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22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22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22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22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22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22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2" name="Google Shape;1142;p22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22"/>
          <p:cNvSpPr txBox="1">
            <a:spLocks noGrp="1"/>
          </p:cNvSpPr>
          <p:nvPr>
            <p:ph type="title" idx="2"/>
          </p:nvPr>
        </p:nvSpPr>
        <p:spPr>
          <a:xfrm>
            <a:off x="706488" y="3399038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144" name="Google Shape;1144;p22"/>
          <p:cNvSpPr txBox="1">
            <a:spLocks noGrp="1"/>
          </p:cNvSpPr>
          <p:nvPr>
            <p:ph type="subTitle" idx="1"/>
          </p:nvPr>
        </p:nvSpPr>
        <p:spPr>
          <a:xfrm>
            <a:off x="706499" y="3793013"/>
            <a:ext cx="20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2"/>
          <p:cNvSpPr txBox="1">
            <a:spLocks noGrp="1"/>
          </p:cNvSpPr>
          <p:nvPr>
            <p:ph type="title" idx="3"/>
          </p:nvPr>
        </p:nvSpPr>
        <p:spPr>
          <a:xfrm>
            <a:off x="6383270" y="339905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146" name="Google Shape;1146;p22"/>
          <p:cNvSpPr txBox="1">
            <a:spLocks noGrp="1"/>
          </p:cNvSpPr>
          <p:nvPr>
            <p:ph type="subTitle" idx="4"/>
          </p:nvPr>
        </p:nvSpPr>
        <p:spPr>
          <a:xfrm>
            <a:off x="6390775" y="3793025"/>
            <a:ext cx="20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22"/>
          <p:cNvSpPr txBox="1">
            <a:spLocks noGrp="1"/>
          </p:cNvSpPr>
          <p:nvPr>
            <p:ph type="title" idx="5"/>
          </p:nvPr>
        </p:nvSpPr>
        <p:spPr>
          <a:xfrm>
            <a:off x="1878575" y="12910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148" name="Google Shape;1148;p22"/>
          <p:cNvSpPr txBox="1">
            <a:spLocks noGrp="1"/>
          </p:cNvSpPr>
          <p:nvPr>
            <p:ph type="subTitle" idx="6"/>
          </p:nvPr>
        </p:nvSpPr>
        <p:spPr>
          <a:xfrm>
            <a:off x="1878587" y="1684975"/>
            <a:ext cx="20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2"/>
          <p:cNvSpPr txBox="1">
            <a:spLocks noGrp="1"/>
          </p:cNvSpPr>
          <p:nvPr>
            <p:ph type="title" idx="7"/>
          </p:nvPr>
        </p:nvSpPr>
        <p:spPr>
          <a:xfrm>
            <a:off x="5251683" y="1291013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150" name="Google Shape;1150;p22"/>
          <p:cNvSpPr txBox="1">
            <a:spLocks noGrp="1"/>
          </p:cNvSpPr>
          <p:nvPr>
            <p:ph type="subTitle" idx="8"/>
          </p:nvPr>
        </p:nvSpPr>
        <p:spPr>
          <a:xfrm>
            <a:off x="5259312" y="1684988"/>
            <a:ext cx="203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1" name="Google Shape;1151;p2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3" name="Google Shape;1213;p24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Google Shape;1214;p24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" name="Google Shape;1215;p24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6" name="Google Shape;1216;p24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7" name="Google Shape;1217;p24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8" name="Google Shape;1218;p24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24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24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24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24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3" name="Google Shape;1223;p24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4" name="Google Shape;1224;p24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24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24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24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4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4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4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24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24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24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4" name="Google Shape;1234;p24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5" name="Google Shape;1235;p24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6" name="Google Shape;1236;p24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24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8" name="Google Shape;1238;p24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24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24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24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24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24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24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24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24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24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24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9" name="Google Shape;1249;p24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0" name="Google Shape;1250;p24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24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24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24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4" name="Google Shape;1254;p24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5" name="Google Shape;1255;p24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24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24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24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24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24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4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4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24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24"/>
          <p:cNvSpPr txBox="1">
            <a:spLocks noGrp="1"/>
          </p:cNvSpPr>
          <p:nvPr>
            <p:ph type="title"/>
          </p:nvPr>
        </p:nvSpPr>
        <p:spPr>
          <a:xfrm>
            <a:off x="2261100" y="1172225"/>
            <a:ext cx="46218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265" name="Google Shape;1265;p24"/>
          <p:cNvSpPr txBox="1">
            <a:spLocks noGrp="1"/>
          </p:cNvSpPr>
          <p:nvPr>
            <p:ph type="subTitle" idx="1"/>
          </p:nvPr>
        </p:nvSpPr>
        <p:spPr>
          <a:xfrm>
            <a:off x="2905050" y="3553725"/>
            <a:ext cx="33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4"/>
          <p:cNvSpPr txBox="1">
            <a:spLocks noGrp="1"/>
          </p:cNvSpPr>
          <p:nvPr>
            <p:ph type="title" idx="2"/>
          </p:nvPr>
        </p:nvSpPr>
        <p:spPr>
          <a:xfrm>
            <a:off x="1079953" y="791213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7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1267" name="Google Shape;1267;p24"/>
          <p:cNvSpPr txBox="1">
            <a:spLocks noGrp="1"/>
          </p:cNvSpPr>
          <p:nvPr>
            <p:ph type="title" idx="3"/>
          </p:nvPr>
        </p:nvSpPr>
        <p:spPr>
          <a:xfrm>
            <a:off x="6017453" y="2629538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7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cxnSp>
        <p:nvCxnSpPr>
          <p:cNvPr id="1268" name="Google Shape;1268;p24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4" name="Google Shape;1324;p26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6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6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6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6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6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6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26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2" name="Google Shape;1332;p26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" name="Google Shape;1333;p26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26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26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26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26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8" name="Google Shape;1338;p26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9" name="Google Shape;1339;p26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0" name="Google Shape;1340;p26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1" name="Google Shape;1341;p26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26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26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26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26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26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26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26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26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26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26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26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3" name="Google Shape;1353;p26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4" name="Google Shape;1354;p26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26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26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26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6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6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6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6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6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6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26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5" name="Google Shape;1365;p26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26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26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26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26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26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26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26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26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26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6"/>
          <p:cNvSpPr txBox="1">
            <a:spLocks noGrp="1"/>
          </p:cNvSpPr>
          <p:nvPr>
            <p:ph type="subTitle" idx="1"/>
          </p:nvPr>
        </p:nvSpPr>
        <p:spPr>
          <a:xfrm>
            <a:off x="5269763" y="1177263"/>
            <a:ext cx="31602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6"/>
          <p:cNvSpPr txBox="1">
            <a:spLocks noGrp="1"/>
          </p:cNvSpPr>
          <p:nvPr>
            <p:ph type="ctrTitle"/>
          </p:nvPr>
        </p:nvSpPr>
        <p:spPr>
          <a:xfrm>
            <a:off x="63823" y="1134825"/>
            <a:ext cx="5149800" cy="1926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8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7" name="Google Shape;1377;p26"/>
          <p:cNvSpPr txBox="1"/>
          <p:nvPr/>
        </p:nvSpPr>
        <p:spPr>
          <a:xfrm>
            <a:off x="5980775" y="3026025"/>
            <a:ext cx="24492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78" name="Google Shape;1378;p2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rgbClr val="FFF5D9"/>
        </a:soli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chemeClr val="dk2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9" name="Google Shape;529;p13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13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13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13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13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13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13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13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13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3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3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13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13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13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13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13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13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13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13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13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13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13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13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3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3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3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13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13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13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13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13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13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13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3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3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3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13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13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13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13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13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13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13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3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3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3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3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3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13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13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13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0" name="Google Shape;580;p13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3"/>
          <p:cNvSpPr txBox="1">
            <a:spLocks noGrp="1"/>
          </p:cNvSpPr>
          <p:nvPr>
            <p:ph type="title" idx="2"/>
          </p:nvPr>
        </p:nvSpPr>
        <p:spPr>
          <a:xfrm>
            <a:off x="823200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subTitle" idx="1"/>
          </p:nvPr>
        </p:nvSpPr>
        <p:spPr>
          <a:xfrm>
            <a:off x="765000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title" idx="3"/>
          </p:nvPr>
        </p:nvSpPr>
        <p:spPr>
          <a:xfrm>
            <a:off x="3648708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84" name="Google Shape;584;p13"/>
          <p:cNvSpPr txBox="1">
            <a:spLocks noGrp="1"/>
          </p:cNvSpPr>
          <p:nvPr>
            <p:ph type="subTitle" idx="4"/>
          </p:nvPr>
        </p:nvSpPr>
        <p:spPr>
          <a:xfrm>
            <a:off x="3590508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title" idx="5"/>
          </p:nvPr>
        </p:nvSpPr>
        <p:spPr>
          <a:xfrm>
            <a:off x="6340178" y="1822025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6"/>
          </p:nvPr>
        </p:nvSpPr>
        <p:spPr>
          <a:xfrm>
            <a:off x="6281978" y="2245425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title" idx="7"/>
          </p:nvPr>
        </p:nvSpPr>
        <p:spPr>
          <a:xfrm>
            <a:off x="823200" y="36032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subTitle" idx="8"/>
          </p:nvPr>
        </p:nvSpPr>
        <p:spPr>
          <a:xfrm>
            <a:off x="765000" y="40266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title" idx="9"/>
          </p:nvPr>
        </p:nvSpPr>
        <p:spPr>
          <a:xfrm>
            <a:off x="3648708" y="36032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13"/>
          </p:nvPr>
        </p:nvSpPr>
        <p:spPr>
          <a:xfrm>
            <a:off x="3590508" y="40266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14"/>
          </p:nvPr>
        </p:nvSpPr>
        <p:spPr>
          <a:xfrm>
            <a:off x="6340178" y="36032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15"/>
          </p:nvPr>
        </p:nvSpPr>
        <p:spPr>
          <a:xfrm>
            <a:off x="6281978" y="40266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342950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17" hasCustomPrompt="1"/>
          </p:nvPr>
        </p:nvSpPr>
        <p:spPr>
          <a:xfrm>
            <a:off x="4168450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18" hasCustomPrompt="1"/>
          </p:nvPr>
        </p:nvSpPr>
        <p:spPr>
          <a:xfrm>
            <a:off x="6859925" y="135482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19" hasCustomPrompt="1"/>
          </p:nvPr>
        </p:nvSpPr>
        <p:spPr>
          <a:xfrm>
            <a:off x="1342950" y="3136013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168450" y="3136013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21" hasCustomPrompt="1"/>
          </p:nvPr>
        </p:nvSpPr>
        <p:spPr>
          <a:xfrm>
            <a:off x="6859925" y="3136013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599" name="Google Shape;599;p1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5424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245" name="Google Shape;245;p6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6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6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6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6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6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6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6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6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6" name="Google Shape;296;p6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297" name="Google Shape;297;p6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0" name="Google Shape;300;p7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301" name="Google Shape;301;p7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7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7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7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7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7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7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7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7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7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7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7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7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7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7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7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7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7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7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7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7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7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7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7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7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7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7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7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7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7"/>
          <p:cNvSpPr txBox="1">
            <a:spLocks noGrp="1"/>
          </p:cNvSpPr>
          <p:nvPr>
            <p:ph type="title"/>
          </p:nvPr>
        </p:nvSpPr>
        <p:spPr>
          <a:xfrm>
            <a:off x="706500" y="777675"/>
            <a:ext cx="4288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subTitle" idx="1"/>
          </p:nvPr>
        </p:nvSpPr>
        <p:spPr>
          <a:xfrm>
            <a:off x="706500" y="1714350"/>
            <a:ext cx="4083600" cy="28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54" name="Google Shape;354;p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8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8" name="Google Shape;358;p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8"/>
          <p:cNvSpPr txBox="1">
            <a:spLocks noGrp="1"/>
          </p:cNvSpPr>
          <p:nvPr>
            <p:ph type="title"/>
          </p:nvPr>
        </p:nvSpPr>
        <p:spPr>
          <a:xfrm>
            <a:off x="2593813" y="1888998"/>
            <a:ext cx="4596000" cy="1248600"/>
          </a:xfrm>
          <a:prstGeom prst="rect">
            <a:avLst/>
          </a:prstGeom>
          <a:effectLst>
            <a:outerShdw dist="38100" dir="10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Rochester"/>
              <a:buNone/>
              <a:defRPr sz="7200"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cxnSp>
        <p:nvCxnSpPr>
          <p:cNvPr id="410" name="Google Shape;410;p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3" name="Google Shape;413;p9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414" name="Google Shape;414;p9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9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9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9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9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9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9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9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9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9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9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9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9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9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9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9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9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9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9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9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9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9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9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9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9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9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9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9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9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9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9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9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9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9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9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5" name="Google Shape;465;p9"/>
          <p:cNvSpPr txBox="1">
            <a:spLocks noGrp="1"/>
          </p:cNvSpPr>
          <p:nvPr>
            <p:ph type="title"/>
          </p:nvPr>
        </p:nvSpPr>
        <p:spPr>
          <a:xfrm>
            <a:off x="5179675" y="1108350"/>
            <a:ext cx="3246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6" name="Google Shape;466;p9"/>
          <p:cNvSpPr txBox="1">
            <a:spLocks noGrp="1"/>
          </p:cNvSpPr>
          <p:nvPr>
            <p:ph type="subTitle" idx="1"/>
          </p:nvPr>
        </p:nvSpPr>
        <p:spPr>
          <a:xfrm>
            <a:off x="5101100" y="2819650"/>
            <a:ext cx="33249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cxnSp>
        <p:nvCxnSpPr>
          <p:cNvPr id="467" name="Google Shape;467;p9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473" name="Google Shape;473;p11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1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1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1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1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1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1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1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1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1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1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1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1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1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1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1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1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1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1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1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1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1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1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1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1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1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1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1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1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1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1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1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1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1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1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1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1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1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1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1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1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1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1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1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1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1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11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1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1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1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1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4" name="Google Shape;524;p11"/>
          <p:cNvSpPr txBox="1">
            <a:spLocks noGrp="1"/>
          </p:cNvSpPr>
          <p:nvPr>
            <p:ph type="title" hasCustomPrompt="1"/>
          </p:nvPr>
        </p:nvSpPr>
        <p:spPr>
          <a:xfrm>
            <a:off x="714000" y="1162325"/>
            <a:ext cx="7716000" cy="1963500"/>
          </a:xfrm>
          <a:prstGeom prst="rect">
            <a:avLst/>
          </a:prstGeom>
          <a:effectLst>
            <a:outerShdw dist="47625" dir="1920000" algn="bl" rotWithShape="0">
              <a:srgbClr val="000000">
                <a:alpha val="29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6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25" name="Google Shape;525;p11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11"/>
          <p:cNvSpPr txBox="1">
            <a:spLocks noGrp="1"/>
          </p:cNvSpPr>
          <p:nvPr>
            <p:ph type="subTitle" idx="1"/>
          </p:nvPr>
        </p:nvSpPr>
        <p:spPr>
          <a:xfrm>
            <a:off x="2123963" y="3556625"/>
            <a:ext cx="49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Google Shape;667;p15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15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15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15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15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15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15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15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15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15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15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15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15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15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15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15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15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15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15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15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15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15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15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15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15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15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15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15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15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15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15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15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15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15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15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15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15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15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15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15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15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15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15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15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15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15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15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15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15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8" name="Google Shape;718;p15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 idx="2"/>
          </p:nvPr>
        </p:nvSpPr>
        <p:spPr>
          <a:xfrm>
            <a:off x="790213" y="32351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720" name="Google Shape;720;p15"/>
          <p:cNvSpPr txBox="1">
            <a:spLocks noGrp="1"/>
          </p:cNvSpPr>
          <p:nvPr>
            <p:ph type="subTitle" idx="1"/>
          </p:nvPr>
        </p:nvSpPr>
        <p:spPr>
          <a:xfrm>
            <a:off x="732013" y="36585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5"/>
          <p:cNvSpPr txBox="1">
            <a:spLocks noGrp="1"/>
          </p:cNvSpPr>
          <p:nvPr>
            <p:ph type="title" idx="3"/>
          </p:nvPr>
        </p:nvSpPr>
        <p:spPr>
          <a:xfrm>
            <a:off x="3615720" y="32351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722" name="Google Shape;722;p15"/>
          <p:cNvSpPr txBox="1">
            <a:spLocks noGrp="1"/>
          </p:cNvSpPr>
          <p:nvPr>
            <p:ph type="subTitle" idx="4"/>
          </p:nvPr>
        </p:nvSpPr>
        <p:spPr>
          <a:xfrm>
            <a:off x="3557520" y="36585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5"/>
          <p:cNvSpPr txBox="1">
            <a:spLocks noGrp="1"/>
          </p:cNvSpPr>
          <p:nvPr>
            <p:ph type="title" idx="5"/>
          </p:nvPr>
        </p:nvSpPr>
        <p:spPr>
          <a:xfrm>
            <a:off x="6307191" y="323510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724" name="Google Shape;724;p15"/>
          <p:cNvSpPr txBox="1">
            <a:spLocks noGrp="1"/>
          </p:cNvSpPr>
          <p:nvPr>
            <p:ph type="subTitle" idx="6"/>
          </p:nvPr>
        </p:nvSpPr>
        <p:spPr>
          <a:xfrm>
            <a:off x="6248991" y="3658500"/>
            <a:ext cx="21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25" name="Google Shape;725;p1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ckerli One"/>
              <a:buNone/>
              <a:defRPr sz="330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7" r:id="rId12"/>
    <p:sldLayoutId id="2147483668" r:id="rId13"/>
    <p:sldLayoutId id="2147483670" r:id="rId14"/>
    <p:sldLayoutId id="2147483672" r:id="rId15"/>
    <p:sldLayoutId id="2147483673" r:id="rId16"/>
    <p:sldLayoutId id="2147483674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1"/>
          <p:cNvSpPr txBox="1">
            <a:spLocks noGrp="1"/>
          </p:cNvSpPr>
          <p:nvPr>
            <p:ph type="ctrTitle"/>
          </p:nvPr>
        </p:nvSpPr>
        <p:spPr>
          <a:xfrm>
            <a:off x="1874206" y="1528275"/>
            <a:ext cx="60108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457200"/>
            <a:r>
              <a:rPr lang="en-US" sz="4000" b="1" dirty="0"/>
              <a:t>Software Test Estimation</a:t>
            </a:r>
            <a:r>
              <a:rPr lang="en-US" sz="4000" dirty="0"/>
              <a:t/>
            </a:r>
            <a:br>
              <a:rPr lang="en-US" sz="4000" dirty="0"/>
            </a:br>
            <a:endParaRPr sz="4000" dirty="0"/>
          </a:p>
        </p:txBody>
      </p:sp>
      <p:sp>
        <p:nvSpPr>
          <p:cNvPr id="1497" name="Google Shape;1497;p31"/>
          <p:cNvSpPr txBox="1">
            <a:spLocks noGrp="1"/>
          </p:cNvSpPr>
          <p:nvPr>
            <p:ph type="ctrTitle" idx="3"/>
          </p:nvPr>
        </p:nvSpPr>
        <p:spPr>
          <a:xfrm>
            <a:off x="3681731" y="3611124"/>
            <a:ext cx="6010800" cy="570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Giảng Viên: Nguyễn Thị Thanh</a:t>
            </a:r>
            <a:endParaRPr sz="2800" dirty="0"/>
          </a:p>
        </p:txBody>
      </p:sp>
      <p:sp>
        <p:nvSpPr>
          <p:cNvPr id="1500" name="Google Shape;1500;p31"/>
          <p:cNvSpPr/>
          <p:nvPr/>
        </p:nvSpPr>
        <p:spPr>
          <a:xfrm>
            <a:off x="6748641" y="1690475"/>
            <a:ext cx="783257" cy="410071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31"/>
          <p:cNvSpPr/>
          <p:nvPr/>
        </p:nvSpPr>
        <p:spPr>
          <a:xfrm>
            <a:off x="6748641" y="2219117"/>
            <a:ext cx="541969" cy="317829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2" name="Google Shape;1502;p31"/>
          <p:cNvGrpSpPr/>
          <p:nvPr/>
        </p:nvGrpSpPr>
        <p:grpSpPr>
          <a:xfrm>
            <a:off x="1539507" y="525445"/>
            <a:ext cx="821775" cy="987781"/>
            <a:chOff x="3437888" y="415495"/>
            <a:chExt cx="821775" cy="987781"/>
          </a:xfrm>
        </p:grpSpPr>
        <p:sp>
          <p:nvSpPr>
            <p:cNvPr id="1503" name="Google Shape;1503;p31"/>
            <p:cNvSpPr/>
            <p:nvPr/>
          </p:nvSpPr>
          <p:spPr>
            <a:xfrm>
              <a:off x="4066595" y="1106194"/>
              <a:ext cx="193068" cy="297082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3437888" y="415495"/>
              <a:ext cx="766846" cy="466650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3653900" y="969072"/>
              <a:ext cx="515338" cy="39215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31"/>
          <p:cNvSpPr/>
          <p:nvPr/>
        </p:nvSpPr>
        <p:spPr>
          <a:xfrm>
            <a:off x="6276297" y="899957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1"/>
          <p:cNvSpPr/>
          <p:nvPr/>
        </p:nvSpPr>
        <p:spPr>
          <a:xfrm>
            <a:off x="6405519" y="1176400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31"/>
          <p:cNvSpPr/>
          <p:nvPr/>
        </p:nvSpPr>
        <p:spPr>
          <a:xfrm>
            <a:off x="1728288" y="1895511"/>
            <a:ext cx="175807" cy="292313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31"/>
          <p:cNvSpPr/>
          <p:nvPr/>
        </p:nvSpPr>
        <p:spPr>
          <a:xfrm>
            <a:off x="4505333" y="2000799"/>
            <a:ext cx="1881761" cy="317826"/>
          </a:xfrm>
          <a:custGeom>
            <a:avLst/>
            <a:gdLst/>
            <a:ahLst/>
            <a:cxnLst/>
            <a:rect l="l" t="t" r="r" b="b"/>
            <a:pathLst>
              <a:path w="12131" h="2049" extrusionOk="0">
                <a:moveTo>
                  <a:pt x="10000" y="1"/>
                </a:moveTo>
                <a:cubicBezTo>
                  <a:pt x="9544" y="1"/>
                  <a:pt x="9089" y="46"/>
                  <a:pt x="8641" y="130"/>
                </a:cubicBezTo>
                <a:cubicBezTo>
                  <a:pt x="7928" y="260"/>
                  <a:pt x="7205" y="422"/>
                  <a:pt x="6492" y="551"/>
                </a:cubicBezTo>
                <a:cubicBezTo>
                  <a:pt x="5315" y="789"/>
                  <a:pt x="4137" y="1070"/>
                  <a:pt x="2949" y="1275"/>
                </a:cubicBezTo>
                <a:cubicBezTo>
                  <a:pt x="2465" y="1365"/>
                  <a:pt x="1970" y="1413"/>
                  <a:pt x="1475" y="1413"/>
                </a:cubicBezTo>
                <a:cubicBezTo>
                  <a:pt x="1253" y="1413"/>
                  <a:pt x="1031" y="1403"/>
                  <a:pt x="811" y="1383"/>
                </a:cubicBezTo>
                <a:cubicBezTo>
                  <a:pt x="605" y="1361"/>
                  <a:pt x="400" y="1307"/>
                  <a:pt x="206" y="1210"/>
                </a:cubicBezTo>
                <a:cubicBezTo>
                  <a:pt x="188" y="1203"/>
                  <a:pt x="169" y="1199"/>
                  <a:pt x="150" y="1199"/>
                </a:cubicBezTo>
                <a:cubicBezTo>
                  <a:pt x="112" y="1199"/>
                  <a:pt x="76" y="1214"/>
                  <a:pt x="55" y="1243"/>
                </a:cubicBezTo>
                <a:cubicBezTo>
                  <a:pt x="1" y="1275"/>
                  <a:pt x="33" y="1329"/>
                  <a:pt x="55" y="1372"/>
                </a:cubicBezTo>
                <a:cubicBezTo>
                  <a:pt x="238" y="1653"/>
                  <a:pt x="519" y="1848"/>
                  <a:pt x="843" y="1934"/>
                </a:cubicBezTo>
                <a:cubicBezTo>
                  <a:pt x="1147" y="2012"/>
                  <a:pt x="1451" y="2048"/>
                  <a:pt x="1760" y="2048"/>
                </a:cubicBezTo>
                <a:cubicBezTo>
                  <a:pt x="1836" y="2048"/>
                  <a:pt x="1912" y="2046"/>
                  <a:pt x="1988" y="2042"/>
                </a:cubicBezTo>
                <a:cubicBezTo>
                  <a:pt x="2528" y="2031"/>
                  <a:pt x="3068" y="1977"/>
                  <a:pt x="3608" y="1891"/>
                </a:cubicBezTo>
                <a:cubicBezTo>
                  <a:pt x="4569" y="1729"/>
                  <a:pt x="5531" y="1545"/>
                  <a:pt x="6492" y="1383"/>
                </a:cubicBezTo>
                <a:cubicBezTo>
                  <a:pt x="7324" y="1253"/>
                  <a:pt x="8155" y="1135"/>
                  <a:pt x="8998" y="1027"/>
                </a:cubicBezTo>
                <a:cubicBezTo>
                  <a:pt x="9374" y="972"/>
                  <a:pt x="9755" y="945"/>
                  <a:pt x="10136" y="945"/>
                </a:cubicBezTo>
                <a:cubicBezTo>
                  <a:pt x="10433" y="945"/>
                  <a:pt x="10731" y="961"/>
                  <a:pt x="11028" y="994"/>
                </a:cubicBezTo>
                <a:cubicBezTo>
                  <a:pt x="11342" y="1027"/>
                  <a:pt x="11655" y="1113"/>
                  <a:pt x="11946" y="1243"/>
                </a:cubicBezTo>
                <a:cubicBezTo>
                  <a:pt x="11968" y="1253"/>
                  <a:pt x="11990" y="1259"/>
                  <a:pt x="12011" y="1259"/>
                </a:cubicBezTo>
                <a:cubicBezTo>
                  <a:pt x="12033" y="1259"/>
                  <a:pt x="12054" y="1253"/>
                  <a:pt x="12076" y="1243"/>
                </a:cubicBezTo>
                <a:cubicBezTo>
                  <a:pt x="12130" y="1221"/>
                  <a:pt x="12119" y="1156"/>
                  <a:pt x="12108" y="1113"/>
                </a:cubicBezTo>
                <a:cubicBezTo>
                  <a:pt x="12000" y="713"/>
                  <a:pt x="11720" y="400"/>
                  <a:pt x="11352" y="238"/>
                </a:cubicBezTo>
                <a:cubicBezTo>
                  <a:pt x="11039" y="109"/>
                  <a:pt x="10715" y="33"/>
                  <a:pt x="10380" y="11"/>
                </a:cubicBezTo>
                <a:cubicBezTo>
                  <a:pt x="10253" y="4"/>
                  <a:pt x="10126" y="1"/>
                  <a:pt x="100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66675" dir="222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99AA"/>
              </a:solidFill>
            </a:endParaRPr>
          </a:p>
        </p:txBody>
      </p:sp>
      <p:sp>
        <p:nvSpPr>
          <p:cNvPr id="1510" name="Google Shape;1510;p31"/>
          <p:cNvSpPr/>
          <p:nvPr/>
        </p:nvSpPr>
        <p:spPr>
          <a:xfrm>
            <a:off x="5446214" y="3221517"/>
            <a:ext cx="175506" cy="317764"/>
          </a:xfrm>
          <a:custGeom>
            <a:avLst/>
            <a:gdLst/>
            <a:ahLst/>
            <a:cxnLst/>
            <a:rect l="l" t="t" r="r" b="b"/>
            <a:pathLst>
              <a:path w="1610" h="2915" extrusionOk="0">
                <a:moveTo>
                  <a:pt x="947" y="0"/>
                </a:moveTo>
                <a:cubicBezTo>
                  <a:pt x="905" y="0"/>
                  <a:pt x="861" y="20"/>
                  <a:pt x="832" y="63"/>
                </a:cubicBezTo>
                <a:cubicBezTo>
                  <a:pt x="811" y="96"/>
                  <a:pt x="789" y="128"/>
                  <a:pt x="778" y="160"/>
                </a:cubicBezTo>
                <a:cubicBezTo>
                  <a:pt x="562" y="560"/>
                  <a:pt x="378" y="970"/>
                  <a:pt x="76" y="1316"/>
                </a:cubicBezTo>
                <a:cubicBezTo>
                  <a:pt x="44" y="1370"/>
                  <a:pt x="22" y="1424"/>
                  <a:pt x="0" y="1478"/>
                </a:cubicBezTo>
                <a:cubicBezTo>
                  <a:pt x="22" y="1521"/>
                  <a:pt x="44" y="1575"/>
                  <a:pt x="65" y="1619"/>
                </a:cubicBezTo>
                <a:cubicBezTo>
                  <a:pt x="324" y="1975"/>
                  <a:pt x="519" y="2364"/>
                  <a:pt x="649" y="2785"/>
                </a:cubicBezTo>
                <a:cubicBezTo>
                  <a:pt x="670" y="2850"/>
                  <a:pt x="703" y="2915"/>
                  <a:pt x="789" y="2915"/>
                </a:cubicBezTo>
                <a:cubicBezTo>
                  <a:pt x="865" y="2915"/>
                  <a:pt x="908" y="2861"/>
                  <a:pt x="929" y="2796"/>
                </a:cubicBezTo>
                <a:cubicBezTo>
                  <a:pt x="983" y="2677"/>
                  <a:pt x="1027" y="2547"/>
                  <a:pt x="1081" y="2429"/>
                </a:cubicBezTo>
                <a:cubicBezTo>
                  <a:pt x="1189" y="2137"/>
                  <a:pt x="1361" y="1867"/>
                  <a:pt x="1577" y="1640"/>
                </a:cubicBezTo>
                <a:cubicBezTo>
                  <a:pt x="1599" y="1608"/>
                  <a:pt x="1610" y="1564"/>
                  <a:pt x="1599" y="1521"/>
                </a:cubicBezTo>
                <a:cubicBezTo>
                  <a:pt x="1567" y="1435"/>
                  <a:pt x="1534" y="1359"/>
                  <a:pt x="1491" y="1284"/>
                </a:cubicBezTo>
                <a:cubicBezTo>
                  <a:pt x="1307" y="949"/>
                  <a:pt x="1178" y="592"/>
                  <a:pt x="1113" y="214"/>
                </a:cubicBezTo>
                <a:cubicBezTo>
                  <a:pt x="1102" y="171"/>
                  <a:pt x="1091" y="128"/>
                  <a:pt x="1070" y="85"/>
                </a:cubicBezTo>
                <a:cubicBezTo>
                  <a:pt x="1052" y="31"/>
                  <a:pt x="1001" y="0"/>
                  <a:pt x="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1" name="Google Shape;1511;p31"/>
          <p:cNvSpPr/>
          <p:nvPr/>
        </p:nvSpPr>
        <p:spPr>
          <a:xfrm>
            <a:off x="1599056" y="2174150"/>
            <a:ext cx="129224" cy="188622"/>
          </a:xfrm>
          <a:custGeom>
            <a:avLst/>
            <a:gdLst/>
            <a:ahLst/>
            <a:cxnLst/>
            <a:rect l="l" t="t" r="r" b="b"/>
            <a:pathLst>
              <a:path w="1837" h="2681" extrusionOk="0">
                <a:moveTo>
                  <a:pt x="963" y="0"/>
                </a:moveTo>
                <a:cubicBezTo>
                  <a:pt x="895" y="0"/>
                  <a:pt x="830" y="50"/>
                  <a:pt x="810" y="109"/>
                </a:cubicBezTo>
                <a:cubicBezTo>
                  <a:pt x="616" y="509"/>
                  <a:pt x="367" y="876"/>
                  <a:pt x="76" y="1211"/>
                </a:cubicBezTo>
                <a:cubicBezTo>
                  <a:pt x="43" y="1265"/>
                  <a:pt x="22" y="1319"/>
                  <a:pt x="0" y="1373"/>
                </a:cubicBezTo>
                <a:cubicBezTo>
                  <a:pt x="32" y="1438"/>
                  <a:pt x="65" y="1492"/>
                  <a:pt x="108" y="1557"/>
                </a:cubicBezTo>
                <a:cubicBezTo>
                  <a:pt x="389" y="1838"/>
                  <a:pt x="594" y="2183"/>
                  <a:pt x="724" y="2561"/>
                </a:cubicBezTo>
                <a:cubicBezTo>
                  <a:pt x="734" y="2626"/>
                  <a:pt x="788" y="2680"/>
                  <a:pt x="853" y="2680"/>
                </a:cubicBezTo>
                <a:cubicBezTo>
                  <a:pt x="940" y="2680"/>
                  <a:pt x="961" y="2626"/>
                  <a:pt x="994" y="2561"/>
                </a:cubicBezTo>
                <a:cubicBezTo>
                  <a:pt x="1059" y="2421"/>
                  <a:pt x="1113" y="2280"/>
                  <a:pt x="1188" y="2140"/>
                </a:cubicBezTo>
                <a:cubicBezTo>
                  <a:pt x="1318" y="1902"/>
                  <a:pt x="1501" y="1697"/>
                  <a:pt x="1728" y="1546"/>
                </a:cubicBezTo>
                <a:cubicBezTo>
                  <a:pt x="1815" y="1492"/>
                  <a:pt x="1836" y="1438"/>
                  <a:pt x="1771" y="1352"/>
                </a:cubicBezTo>
                <a:cubicBezTo>
                  <a:pt x="1728" y="1287"/>
                  <a:pt x="1663" y="1222"/>
                  <a:pt x="1599" y="1157"/>
                </a:cubicBezTo>
                <a:cubicBezTo>
                  <a:pt x="1447" y="995"/>
                  <a:pt x="1329" y="811"/>
                  <a:pt x="1253" y="595"/>
                </a:cubicBezTo>
                <a:cubicBezTo>
                  <a:pt x="1199" y="455"/>
                  <a:pt x="1156" y="304"/>
                  <a:pt x="1113" y="153"/>
                </a:cubicBezTo>
                <a:cubicBezTo>
                  <a:pt x="1102" y="77"/>
                  <a:pt x="1059" y="12"/>
                  <a:pt x="983" y="1"/>
                </a:cubicBezTo>
                <a:cubicBezTo>
                  <a:pt x="976" y="0"/>
                  <a:pt x="970" y="0"/>
                  <a:pt x="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2" name="Google Shape;1512;p31"/>
          <p:cNvCxnSpPr/>
          <p:nvPr/>
        </p:nvCxnSpPr>
        <p:spPr>
          <a:xfrm>
            <a:off x="4725906" y="1028275"/>
            <a:ext cx="79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14" name="Google Shape;1514;p31"/>
          <p:cNvCxnSpPr/>
          <p:nvPr/>
        </p:nvCxnSpPr>
        <p:spPr>
          <a:xfrm>
            <a:off x="3308656" y="1156850"/>
            <a:ext cx="20490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15" name="Google Shape;1515;p31"/>
          <p:cNvCxnSpPr/>
          <p:nvPr/>
        </p:nvCxnSpPr>
        <p:spPr>
          <a:xfrm>
            <a:off x="3652206" y="1156850"/>
            <a:ext cx="20490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16" name="Google Shape;1516;p31"/>
          <p:cNvCxnSpPr/>
          <p:nvPr/>
        </p:nvCxnSpPr>
        <p:spPr>
          <a:xfrm>
            <a:off x="5873231" y="1168375"/>
            <a:ext cx="20490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19" name="Google Shape;1519;p31"/>
          <p:cNvSpPr/>
          <p:nvPr/>
        </p:nvSpPr>
        <p:spPr>
          <a:xfrm>
            <a:off x="1982356" y="2637525"/>
            <a:ext cx="76200" cy="7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31"/>
          <p:cNvSpPr/>
          <p:nvPr/>
        </p:nvSpPr>
        <p:spPr>
          <a:xfrm>
            <a:off x="5084406" y="981238"/>
            <a:ext cx="76200" cy="7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31"/>
          <p:cNvSpPr/>
          <p:nvPr/>
        </p:nvSpPr>
        <p:spPr>
          <a:xfrm>
            <a:off x="3787331" y="1319525"/>
            <a:ext cx="76200" cy="7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1"/>
          <p:cNvSpPr/>
          <p:nvPr/>
        </p:nvSpPr>
        <p:spPr>
          <a:xfrm>
            <a:off x="6039331" y="1319513"/>
            <a:ext cx="76200" cy="7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1"/>
          <p:cNvSpPr/>
          <p:nvPr/>
        </p:nvSpPr>
        <p:spPr>
          <a:xfrm>
            <a:off x="3473006" y="1319525"/>
            <a:ext cx="76200" cy="7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1"/>
          <p:cNvSpPr/>
          <p:nvPr/>
        </p:nvSpPr>
        <p:spPr>
          <a:xfrm rot="1133602">
            <a:off x="2712358" y="753183"/>
            <a:ext cx="409565" cy="600060"/>
          </a:xfrm>
          <a:custGeom>
            <a:avLst/>
            <a:gdLst/>
            <a:ahLst/>
            <a:cxnLst/>
            <a:rect l="l" t="t" r="r" b="b"/>
            <a:pathLst>
              <a:path w="16383" h="24003" extrusionOk="0">
                <a:moveTo>
                  <a:pt x="16383" y="0"/>
                </a:moveTo>
                <a:cubicBezTo>
                  <a:pt x="6696" y="0"/>
                  <a:pt x="0" y="14316"/>
                  <a:pt x="0" y="2400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27" name="Google Shape;1527;p31"/>
          <p:cNvSpPr/>
          <p:nvPr/>
        </p:nvSpPr>
        <p:spPr>
          <a:xfrm>
            <a:off x="1313556" y="2570100"/>
            <a:ext cx="590550" cy="210000"/>
          </a:xfrm>
          <a:custGeom>
            <a:avLst/>
            <a:gdLst/>
            <a:ahLst/>
            <a:cxnLst/>
            <a:rect l="l" t="t" r="r" b="b"/>
            <a:pathLst>
              <a:path w="23622" h="8400" extrusionOk="0">
                <a:moveTo>
                  <a:pt x="0" y="0"/>
                </a:moveTo>
                <a:cubicBezTo>
                  <a:pt x="4218" y="7031"/>
                  <a:pt x="16288" y="10525"/>
                  <a:pt x="23622" y="685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42"/>
          <p:cNvSpPr txBox="1">
            <a:spLocks noGrp="1"/>
          </p:cNvSpPr>
          <p:nvPr>
            <p:ph type="title"/>
          </p:nvPr>
        </p:nvSpPr>
        <p:spPr>
          <a:xfrm>
            <a:off x="2343707" y="207907"/>
            <a:ext cx="33538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70" dirty="0" smtClean="0"/>
              <a:t>Cách để tạo WBS</a:t>
            </a:r>
            <a:endParaRPr sz="2970" dirty="0"/>
          </a:p>
        </p:txBody>
      </p:sp>
      <p:sp>
        <p:nvSpPr>
          <p:cNvPr id="69" name="Google Shape;1992;p37">
            <a:extLst>
              <a:ext uri="{FF2B5EF4-FFF2-40B4-BE49-F238E27FC236}">
                <a16:creationId xmlns:a16="http://schemas.microsoft.com/office/drawing/2014/main" xmlns="" id="{757027CB-543B-96A9-21C5-15947F075720}"/>
              </a:ext>
            </a:extLst>
          </p:cNvPr>
          <p:cNvSpPr/>
          <p:nvPr/>
        </p:nvSpPr>
        <p:spPr>
          <a:xfrm>
            <a:off x="6787063" y="3550675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93;p37">
            <a:extLst>
              <a:ext uri="{FF2B5EF4-FFF2-40B4-BE49-F238E27FC236}">
                <a16:creationId xmlns:a16="http://schemas.microsoft.com/office/drawing/2014/main" xmlns="" id="{EC85F869-0E78-94A6-7236-D307BA5501F5}"/>
              </a:ext>
            </a:extLst>
          </p:cNvPr>
          <p:cNvSpPr/>
          <p:nvPr/>
        </p:nvSpPr>
        <p:spPr>
          <a:xfrm>
            <a:off x="1289379" y="1351373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848434" y="828153"/>
            <a:ext cx="4572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fontAlgn="base"/>
            <a:r>
              <a:rPr lang="en-US" b="1" dirty="0" smtClean="0"/>
              <a:t>Top-down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4410" y="1493154"/>
            <a:ext cx="4572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/>
            <a:r>
              <a:rPr lang="en-US" b="1" dirty="0"/>
              <a:t>Bottom-up:</a:t>
            </a:r>
            <a:r>
              <a:rPr lang="en-US" dirty="0"/>
              <a:t> 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hay </a:t>
            </a:r>
            <a:r>
              <a:rPr lang="en-US" dirty="0" err="1"/>
              <a:t>từ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4410" y="2185232"/>
            <a:ext cx="4572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fontAlgn="base"/>
            <a:r>
              <a:rPr lang="en-US" b="1" dirty="0"/>
              <a:t>Analogy:</a:t>
            </a:r>
            <a:r>
              <a:rPr lang="en-US" dirty="0"/>
              <a:t> 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1605" y="3073622"/>
            <a:ext cx="45720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/>
            <a:r>
              <a:rPr lang="en-US" b="1" dirty="0"/>
              <a:t>Brainstorming</a:t>
            </a:r>
            <a:r>
              <a:rPr lang="en-US" dirty="0"/>
              <a:t>: 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 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Top-down </a:t>
            </a:r>
            <a:r>
              <a:rPr lang="en-US" dirty="0" err="1"/>
              <a:t>và</a:t>
            </a:r>
            <a:r>
              <a:rPr lang="en-US" dirty="0"/>
              <a:t> Brainstorming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b="1" dirty="0"/>
              <a:t>WBS</a:t>
            </a:r>
            <a:r>
              <a:rPr lang="en-US" dirty="0"/>
              <a:t>.</a:t>
            </a:r>
          </a:p>
        </p:txBody>
      </p:sp>
      <p:sp>
        <p:nvSpPr>
          <p:cNvPr id="21" name="Google Shape;1992;p37">
            <a:extLst>
              <a:ext uri="{FF2B5EF4-FFF2-40B4-BE49-F238E27FC236}">
                <a16:creationId xmlns:a16="http://schemas.microsoft.com/office/drawing/2014/main" xmlns="" id="{757027CB-543B-96A9-21C5-15947F075720}"/>
              </a:ext>
            </a:extLst>
          </p:cNvPr>
          <p:cNvSpPr/>
          <p:nvPr/>
        </p:nvSpPr>
        <p:spPr>
          <a:xfrm>
            <a:off x="6890188" y="1067920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43"/>
          <p:cNvSpPr txBox="1">
            <a:spLocks noGrp="1"/>
          </p:cNvSpPr>
          <p:nvPr>
            <p:ph type="title"/>
          </p:nvPr>
        </p:nvSpPr>
        <p:spPr>
          <a:xfrm>
            <a:off x="79431" y="302697"/>
            <a:ext cx="14127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70" dirty="0" smtClean="0"/>
              <a:t>Lợi ích </a:t>
            </a:r>
            <a:endParaRPr sz="2970" dirty="0"/>
          </a:p>
        </p:txBody>
      </p:sp>
      <p:sp>
        <p:nvSpPr>
          <p:cNvPr id="4" name="Rectangle 3"/>
          <p:cNvSpPr/>
          <p:nvPr/>
        </p:nvSpPr>
        <p:spPr>
          <a:xfrm>
            <a:off x="688096" y="875397"/>
            <a:ext cx="533404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/>
              <a:t>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Chia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511" y="1540409"/>
            <a:ext cx="533404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511" y="2220148"/>
            <a:ext cx="53172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8094" y="3142596"/>
            <a:ext cx="53256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704925" y="3839472"/>
            <a:ext cx="532562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754" y="875397"/>
            <a:ext cx="535734" cy="523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753" y="1540409"/>
            <a:ext cx="535734" cy="523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786" y="2384172"/>
            <a:ext cx="493670" cy="518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431" y="3171948"/>
            <a:ext cx="445981" cy="464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1321" y="3839472"/>
            <a:ext cx="342199" cy="330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44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3824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70" dirty="0" err="1" smtClean="0"/>
              <a:t>Nhược</a:t>
            </a:r>
            <a:r>
              <a:rPr lang="en-US" sz="2970" dirty="0" smtClean="0"/>
              <a:t> </a:t>
            </a:r>
            <a:r>
              <a:rPr lang="en-US" sz="2970" dirty="0" err="1" smtClean="0"/>
              <a:t>điểm</a:t>
            </a:r>
            <a:endParaRPr sz="2970" dirty="0"/>
          </a:p>
        </p:txBody>
      </p:sp>
      <p:sp>
        <p:nvSpPr>
          <p:cNvPr id="2" name="Rectangle 1"/>
          <p:cNvSpPr/>
          <p:nvPr/>
        </p:nvSpPr>
        <p:spPr>
          <a:xfrm>
            <a:off x="98171" y="885513"/>
            <a:ext cx="4782368" cy="9541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Một</a:t>
            </a:r>
            <a:r>
              <a:rPr lang="en-US" dirty="0"/>
              <a:t> WBS </a:t>
            </a:r>
            <a:r>
              <a:rPr lang="en-US" dirty="0" err="1"/>
              <a:t>quá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8103" y="885512"/>
            <a:ext cx="1037816" cy="9541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8171" y="1989277"/>
            <a:ext cx="4782368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vi: </a:t>
            </a:r>
            <a:r>
              <a:rPr lang="en-US" dirty="0" err="1"/>
              <a:t>Một</a:t>
            </a:r>
            <a:r>
              <a:rPr lang="en-US" dirty="0"/>
              <a:t> WBS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088103" y="1989277"/>
            <a:ext cx="1037816" cy="5239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8171" y="2629679"/>
            <a:ext cx="4782368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WBS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85298" y="2629679"/>
            <a:ext cx="1037816" cy="523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171" y="3252368"/>
            <a:ext cx="4782368" cy="7386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WBS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85298" y="3252368"/>
            <a:ext cx="1040621" cy="738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0121" y="4109787"/>
            <a:ext cx="4782368" cy="7386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WBS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85298" y="4109787"/>
            <a:ext cx="1040621" cy="738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44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3824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70" dirty="0" err="1" smtClean="0"/>
              <a:t>Các</a:t>
            </a:r>
            <a:r>
              <a:rPr lang="en-US" sz="2970" dirty="0" smtClean="0"/>
              <a:t> Tool </a:t>
            </a:r>
            <a:r>
              <a:rPr lang="en-US" sz="2970" dirty="0" err="1" smtClean="0"/>
              <a:t>hỗ</a:t>
            </a:r>
            <a:r>
              <a:rPr lang="en-US" sz="2970" dirty="0" smtClean="0"/>
              <a:t> </a:t>
            </a:r>
            <a:r>
              <a:rPr lang="en-US" sz="2970" dirty="0" err="1" smtClean="0"/>
              <a:t>trợ</a:t>
            </a:r>
            <a:endParaRPr sz="2970" dirty="0"/>
          </a:p>
        </p:txBody>
      </p:sp>
      <p:sp>
        <p:nvSpPr>
          <p:cNvPr id="2" name="Rectangle 1"/>
          <p:cNvSpPr/>
          <p:nvPr/>
        </p:nvSpPr>
        <p:spPr>
          <a:xfrm>
            <a:off x="2509362" y="1034641"/>
            <a:ext cx="1919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Excel, </a:t>
            </a:r>
            <a:r>
              <a:rPr lang="en-US" dirty="0" err="1"/>
              <a:t>Wrike</a:t>
            </a:r>
            <a:r>
              <a:rPr lang="en-US" dirty="0"/>
              <a:t>, Backlog</a:t>
            </a:r>
          </a:p>
        </p:txBody>
      </p:sp>
      <p:sp>
        <p:nvSpPr>
          <p:cNvPr id="3" name="AutoShape 2" descr="Microsoft Excel – Wikipedia tiếng Việ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Microsoft Excel – Wikipedia tiếng Việ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6" y="1626115"/>
            <a:ext cx="1284648" cy="119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rike Review | PCM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43" y="1539668"/>
            <a:ext cx="2206154" cy="12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 Sprint Backlog? | Scrum.o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28" y="1329981"/>
            <a:ext cx="2941455" cy="17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6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5"/>
          <p:cNvSpPr txBox="1">
            <a:spLocks noGrp="1"/>
          </p:cNvSpPr>
          <p:nvPr>
            <p:ph type="title" idx="2"/>
          </p:nvPr>
        </p:nvSpPr>
        <p:spPr>
          <a:xfrm>
            <a:off x="-64566" y="235314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endParaRPr dirty="0"/>
          </a:p>
        </p:txBody>
      </p:sp>
      <p:sp>
        <p:nvSpPr>
          <p:cNvPr id="2236" name="Google Shape;2236;p45"/>
          <p:cNvSpPr txBox="1">
            <a:spLocks noGrp="1"/>
          </p:cNvSpPr>
          <p:nvPr>
            <p:ph type="title" idx="3"/>
          </p:nvPr>
        </p:nvSpPr>
        <p:spPr>
          <a:xfrm>
            <a:off x="3234550" y="463928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”</a:t>
            </a:r>
            <a:endParaRPr dirty="0"/>
          </a:p>
        </p:txBody>
      </p:sp>
      <p:sp>
        <p:nvSpPr>
          <p:cNvPr id="2242" name="Google Shape;2242;p45"/>
          <p:cNvSpPr/>
          <p:nvPr/>
        </p:nvSpPr>
        <p:spPr>
          <a:xfrm>
            <a:off x="4258270" y="1036628"/>
            <a:ext cx="136196" cy="205600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5"/>
          <p:cNvSpPr/>
          <p:nvPr/>
        </p:nvSpPr>
        <p:spPr>
          <a:xfrm>
            <a:off x="984907" y="949699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5"/>
          <p:cNvSpPr/>
          <p:nvPr/>
        </p:nvSpPr>
        <p:spPr>
          <a:xfrm>
            <a:off x="3675221" y="958714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5"/>
          <p:cNvSpPr/>
          <p:nvPr/>
        </p:nvSpPr>
        <p:spPr>
          <a:xfrm>
            <a:off x="792448" y="20314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76;p44">
            <a:extLst>
              <a:ext uri="{FF2B5EF4-FFF2-40B4-BE49-F238E27FC236}">
                <a16:creationId xmlns:a16="http://schemas.microsoft.com/office/drawing/2014/main" xmlns="" id="{626894C3-5ACC-BA55-0623-338E151F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226" y="235314"/>
            <a:ext cx="3824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Three Point Estimation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296" y="1476482"/>
            <a:ext cx="45720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Three Point Estimation (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3 </a:t>
            </a:r>
            <a:r>
              <a:rPr lang="en-US" dirty="0" err="1"/>
              <a:t>điểm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estimate </a:t>
            </a:r>
            <a:r>
              <a:rPr lang="en-US" dirty="0" err="1"/>
              <a:t>một</a:t>
            </a:r>
            <a:r>
              <a:rPr lang="en-US" dirty="0"/>
              <a:t> task.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3296" y="2823772"/>
            <a:ext cx="45720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Three Point </a:t>
            </a:r>
            <a:r>
              <a:rPr lang="en-US" dirty="0" err="1"/>
              <a:t>Estimatio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estimate.</a:t>
            </a:r>
          </a:p>
        </p:txBody>
      </p:sp>
      <p:pic>
        <p:nvPicPr>
          <p:cNvPr id="21" name="Picture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8891" y="738280"/>
            <a:ext cx="3358760" cy="2812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5"/>
          <p:cNvSpPr txBox="1">
            <a:spLocks noGrp="1"/>
          </p:cNvSpPr>
          <p:nvPr>
            <p:ph type="title" idx="2"/>
          </p:nvPr>
        </p:nvSpPr>
        <p:spPr>
          <a:xfrm>
            <a:off x="-305788" y="9362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endParaRPr dirty="0"/>
          </a:p>
        </p:txBody>
      </p:sp>
      <p:sp>
        <p:nvSpPr>
          <p:cNvPr id="2236" name="Google Shape;2236;p45"/>
          <p:cNvSpPr txBox="1">
            <a:spLocks noGrp="1"/>
          </p:cNvSpPr>
          <p:nvPr>
            <p:ph type="title" idx="3"/>
          </p:nvPr>
        </p:nvSpPr>
        <p:spPr>
          <a:xfrm>
            <a:off x="3209335" y="37997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”</a:t>
            </a:r>
            <a:endParaRPr dirty="0"/>
          </a:p>
        </p:txBody>
      </p:sp>
      <p:sp>
        <p:nvSpPr>
          <p:cNvPr id="2242" name="Google Shape;2242;p45"/>
          <p:cNvSpPr/>
          <p:nvPr/>
        </p:nvSpPr>
        <p:spPr>
          <a:xfrm>
            <a:off x="4233055" y="952679"/>
            <a:ext cx="136196" cy="205600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5"/>
          <p:cNvSpPr/>
          <p:nvPr/>
        </p:nvSpPr>
        <p:spPr>
          <a:xfrm>
            <a:off x="743685" y="808014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5"/>
          <p:cNvSpPr/>
          <p:nvPr/>
        </p:nvSpPr>
        <p:spPr>
          <a:xfrm>
            <a:off x="3650006" y="874765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5"/>
          <p:cNvSpPr/>
          <p:nvPr/>
        </p:nvSpPr>
        <p:spPr>
          <a:xfrm>
            <a:off x="551226" y="61456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76;p44">
            <a:extLst>
              <a:ext uri="{FF2B5EF4-FFF2-40B4-BE49-F238E27FC236}">
                <a16:creationId xmlns:a16="http://schemas.microsoft.com/office/drawing/2014/main" xmlns="" id="{626894C3-5ACC-BA55-0623-338E151F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243" y="235314"/>
            <a:ext cx="3824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990"/>
            </a:pPr>
            <a:r>
              <a:rPr lang="en-US" sz="3200" b="1" dirty="0" err="1"/>
              <a:t>Cách</a:t>
            </a:r>
            <a:r>
              <a:rPr lang="en-US" sz="3200" b="1" dirty="0"/>
              <a:t> </a:t>
            </a:r>
            <a:r>
              <a:rPr lang="en-US" sz="3200" b="1" dirty="0" err="1"/>
              <a:t>sử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/>
            </a:r>
            <a:br>
              <a:rPr lang="en-US" sz="3200" b="1" dirty="0"/>
            </a:br>
            <a:endParaRPr sz="2970" dirty="0"/>
          </a:p>
        </p:txBody>
      </p:sp>
      <p:sp>
        <p:nvSpPr>
          <p:cNvPr id="2" name="Rectangle 1"/>
          <p:cNvSpPr/>
          <p:nvPr/>
        </p:nvSpPr>
        <p:spPr>
          <a:xfrm>
            <a:off x="311345" y="1125200"/>
            <a:ext cx="45720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Three Point </a:t>
            </a:r>
            <a:r>
              <a:rPr lang="en-US" dirty="0" smtClean="0"/>
              <a:t>Estimation:</a:t>
            </a:r>
          </a:p>
          <a:p>
            <a:r>
              <a:rPr lang="en-US" dirty="0" smtClean="0"/>
              <a:t>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11345" y="2065112"/>
            <a:ext cx="4572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ta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Optimistic </a:t>
            </a:r>
            <a:r>
              <a:rPr lang="en-US" dirty="0"/>
              <a:t>Time (t0), </a:t>
            </a:r>
            <a:endParaRPr lang="en-US" dirty="0" smtClean="0"/>
          </a:p>
          <a:p>
            <a:r>
              <a:rPr lang="en-US" dirty="0" smtClean="0"/>
              <a:t>	 Most </a:t>
            </a:r>
            <a:r>
              <a:rPr lang="en-US" dirty="0"/>
              <a:t>Likely Time (tm) </a:t>
            </a:r>
            <a:r>
              <a:rPr lang="en-US" dirty="0" err="1"/>
              <a:t>và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	 Pessimistic </a:t>
            </a:r>
            <a:r>
              <a:rPr lang="en-US" dirty="0"/>
              <a:t>Time (</a:t>
            </a:r>
            <a:r>
              <a:rPr lang="en-US" dirty="0" err="1"/>
              <a:t>tp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toán</a:t>
            </a:r>
            <a:r>
              <a:rPr lang="en-US" dirty="0"/>
              <a:t> Expected Time (</a:t>
            </a:r>
            <a:r>
              <a:rPr lang="en-US" dirty="0" err="1"/>
              <a:t>te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= (t0 + 4tm + </a:t>
            </a:r>
            <a:r>
              <a:rPr lang="en-US" dirty="0" err="1"/>
              <a:t>tp</a:t>
            </a:r>
            <a:r>
              <a:rPr lang="en-US" dirty="0"/>
              <a:t>) / 6.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52617" y="488850"/>
            <a:ext cx="28413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Expected Time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152617" y="2172833"/>
            <a:ext cx="346406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  <a:p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=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b="1" dirty="0" smtClean="0"/>
              <a:t>x </a:t>
            </a:r>
            <a:r>
              <a:rPr lang="en-US" dirty="0" smtClean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52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46"/>
          <p:cNvSpPr txBox="1">
            <a:spLocks noGrp="1"/>
          </p:cNvSpPr>
          <p:nvPr>
            <p:ph type="title"/>
          </p:nvPr>
        </p:nvSpPr>
        <p:spPr>
          <a:xfrm>
            <a:off x="171161" y="110342"/>
            <a:ext cx="1478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70" dirty="0" smtClean="0"/>
              <a:t>Ví Dụ</a:t>
            </a:r>
            <a:endParaRPr sz="2970" dirty="0"/>
          </a:p>
        </p:txBody>
      </p:sp>
      <p:sp>
        <p:nvSpPr>
          <p:cNvPr id="2279" name="Google Shape;2279;p46"/>
          <p:cNvSpPr/>
          <p:nvPr/>
        </p:nvSpPr>
        <p:spPr>
          <a:xfrm>
            <a:off x="3477700" y="1630136"/>
            <a:ext cx="170400" cy="17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46"/>
          <p:cNvSpPr/>
          <p:nvPr/>
        </p:nvSpPr>
        <p:spPr>
          <a:xfrm>
            <a:off x="355231" y="2699576"/>
            <a:ext cx="170400" cy="17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46"/>
          <p:cNvSpPr/>
          <p:nvPr/>
        </p:nvSpPr>
        <p:spPr>
          <a:xfrm>
            <a:off x="7814821" y="996944"/>
            <a:ext cx="170400" cy="17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511460" y="542815"/>
            <a:ext cx="5699221" cy="39164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Optimistic Time (t0), Most Likely Time (tm) </a:t>
            </a:r>
            <a:r>
              <a:rPr lang="en-US" dirty="0" err="1"/>
              <a:t>và</a:t>
            </a:r>
            <a:r>
              <a:rPr lang="en-US" dirty="0"/>
              <a:t> Pessimistic Time (</a:t>
            </a:r>
            <a:r>
              <a:rPr lang="en-US" dirty="0" err="1"/>
              <a:t>tp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</a:t>
            </a:r>
          </a:p>
          <a:p>
            <a:pPr lvl="5"/>
            <a:r>
              <a:rPr lang="en-US" dirty="0" smtClean="0"/>
              <a:t>	t0 </a:t>
            </a:r>
            <a:r>
              <a:rPr lang="en-US" dirty="0"/>
              <a:t>= 2 </a:t>
            </a:r>
            <a:r>
              <a:rPr lang="en-US" dirty="0" err="1"/>
              <a:t>tháng</a:t>
            </a:r>
            <a:endParaRPr lang="en-US" dirty="0"/>
          </a:p>
          <a:p>
            <a:pPr lvl="5"/>
            <a:r>
              <a:rPr lang="en-US" dirty="0" smtClean="0"/>
              <a:t>	tm </a:t>
            </a:r>
            <a:r>
              <a:rPr lang="en-US" dirty="0"/>
              <a:t>= 3 </a:t>
            </a:r>
            <a:r>
              <a:rPr lang="en-US" dirty="0" err="1"/>
              <a:t>tháng</a:t>
            </a:r>
            <a:endParaRPr lang="en-US" dirty="0"/>
          </a:p>
          <a:p>
            <a:pPr lvl="5"/>
            <a:r>
              <a:rPr lang="en-US" dirty="0" smtClean="0"/>
              <a:t>	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/>
              <a:t>= 4 </a:t>
            </a:r>
            <a:r>
              <a:rPr lang="en-US" dirty="0" err="1"/>
              <a:t>tháng</a:t>
            </a:r>
            <a:endParaRPr lang="en-US" dirty="0"/>
          </a:p>
          <a:p>
            <a:pPr lvl="0"/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</a:t>
            </a:r>
          </a:p>
          <a:p>
            <a:r>
              <a:rPr lang="en-US" dirty="0" smtClean="0"/>
              <a:t>	t0 </a:t>
            </a:r>
            <a:r>
              <a:rPr lang="en-US" dirty="0"/>
              <a:t>= 4 </a:t>
            </a:r>
            <a:r>
              <a:rPr lang="en-US" dirty="0" err="1"/>
              <a:t>tháng</a:t>
            </a:r>
            <a:endParaRPr lang="en-US" sz="1600" dirty="0"/>
          </a:p>
          <a:p>
            <a:r>
              <a:rPr lang="en-US" dirty="0" smtClean="0"/>
              <a:t>	tm </a:t>
            </a:r>
            <a:r>
              <a:rPr lang="en-US" dirty="0"/>
              <a:t>= 6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/>
              <a:t>= 8 </a:t>
            </a:r>
            <a:r>
              <a:rPr lang="en-US" dirty="0" err="1"/>
              <a:t>tháng</a:t>
            </a:r>
            <a:endParaRPr lang="en-US" dirty="0"/>
          </a:p>
          <a:p>
            <a:pPr lvl="0"/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:</a:t>
            </a:r>
          </a:p>
          <a:p>
            <a:r>
              <a:rPr lang="en-US" dirty="0" smtClean="0"/>
              <a:t>	t0 </a:t>
            </a:r>
            <a:r>
              <a:rPr lang="en-US" dirty="0"/>
              <a:t>= 2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smtClean="0"/>
              <a:t>	tm </a:t>
            </a:r>
            <a:r>
              <a:rPr lang="en-US" dirty="0"/>
              <a:t>= 3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/>
              <a:t>= 4 </a:t>
            </a:r>
            <a:r>
              <a:rPr lang="en-US" dirty="0" err="1"/>
              <a:t>tháng</a:t>
            </a:r>
            <a:endParaRPr lang="en-US" dirty="0"/>
          </a:p>
          <a:p>
            <a:endParaRPr 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7"/>
          <p:cNvSpPr txBox="1">
            <a:spLocks noGrp="1"/>
          </p:cNvSpPr>
          <p:nvPr>
            <p:ph type="title"/>
          </p:nvPr>
        </p:nvSpPr>
        <p:spPr>
          <a:xfrm>
            <a:off x="231971" y="293973"/>
            <a:ext cx="45937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70" dirty="0" err="1" smtClean="0"/>
              <a:t>Cách</a:t>
            </a:r>
            <a:r>
              <a:rPr lang="en-US" sz="2970" dirty="0" smtClean="0"/>
              <a:t> </a:t>
            </a:r>
            <a:r>
              <a:rPr lang="en-US" sz="2970" dirty="0" err="1" smtClean="0"/>
              <a:t>giải</a:t>
            </a:r>
            <a:endParaRPr sz="2970" dirty="0"/>
          </a:p>
        </p:txBody>
      </p:sp>
      <p:sp>
        <p:nvSpPr>
          <p:cNvPr id="9" name="Rectangle 8"/>
          <p:cNvSpPr/>
          <p:nvPr/>
        </p:nvSpPr>
        <p:spPr>
          <a:xfrm>
            <a:off x="339009" y="857623"/>
            <a:ext cx="4486692" cy="1615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/>
              <a:t>Tiếp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, </a:t>
            </a:r>
            <a:r>
              <a:rPr lang="en-US" sz="1100" dirty="0" err="1"/>
              <a:t>bạn</a:t>
            </a:r>
            <a:r>
              <a:rPr lang="en-US" sz="1100" dirty="0"/>
              <a:t> </a:t>
            </a:r>
            <a:r>
              <a:rPr lang="en-US" sz="1100" dirty="0" err="1"/>
              <a:t>tính</a:t>
            </a:r>
            <a:r>
              <a:rPr lang="en-US" sz="1100" dirty="0"/>
              <a:t> </a:t>
            </a:r>
            <a:r>
              <a:rPr lang="en-US" sz="1100" dirty="0" err="1"/>
              <a:t>toán</a:t>
            </a:r>
            <a:r>
              <a:rPr lang="en-US" sz="1100" dirty="0"/>
              <a:t> </a:t>
            </a:r>
            <a:r>
              <a:rPr lang="en-US" sz="1100" dirty="0" err="1"/>
              <a:t>giá</a:t>
            </a:r>
            <a:r>
              <a:rPr lang="en-US" sz="1100" dirty="0"/>
              <a:t> </a:t>
            </a:r>
            <a:r>
              <a:rPr lang="en-US" sz="1100" dirty="0" err="1"/>
              <a:t>trị</a:t>
            </a:r>
            <a:r>
              <a:rPr lang="en-US" sz="1100" dirty="0"/>
              <a:t> Expected Time (</a:t>
            </a:r>
            <a:r>
              <a:rPr lang="en-US" sz="1100" dirty="0" err="1"/>
              <a:t>te</a:t>
            </a:r>
            <a:r>
              <a:rPr lang="en-US" sz="1100" dirty="0"/>
              <a:t>)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mỗi</a:t>
            </a:r>
            <a:r>
              <a:rPr lang="en-US" sz="1100" dirty="0"/>
              <a:t> </a:t>
            </a:r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cách</a:t>
            </a:r>
            <a:r>
              <a:rPr lang="en-US" sz="1100" dirty="0"/>
              <a:t> </a:t>
            </a:r>
            <a:r>
              <a:rPr lang="en-US" sz="1100" dirty="0" err="1"/>
              <a:t>sử</a:t>
            </a:r>
            <a:r>
              <a:rPr lang="en-US" sz="1100" dirty="0"/>
              <a:t> </a:t>
            </a:r>
            <a:r>
              <a:rPr lang="en-US" sz="1100" dirty="0" err="1"/>
              <a:t>dụng</a:t>
            </a:r>
            <a:r>
              <a:rPr lang="en-US" sz="1100" dirty="0"/>
              <a:t> </a:t>
            </a:r>
            <a:r>
              <a:rPr lang="en-US" sz="1100" dirty="0" err="1"/>
              <a:t>công</a:t>
            </a:r>
            <a:r>
              <a:rPr lang="en-US" sz="1100" dirty="0"/>
              <a:t> </a:t>
            </a:r>
            <a:r>
              <a:rPr lang="en-US" sz="1100" dirty="0" err="1"/>
              <a:t>thức</a:t>
            </a:r>
            <a:r>
              <a:rPr lang="en-US" sz="1100" dirty="0"/>
              <a:t> </a:t>
            </a:r>
            <a:r>
              <a:rPr lang="en-US" sz="1100" dirty="0" err="1"/>
              <a:t>te</a:t>
            </a:r>
            <a:r>
              <a:rPr lang="en-US" sz="1100" dirty="0"/>
              <a:t> = (t0 + 4tm + </a:t>
            </a:r>
            <a:r>
              <a:rPr lang="en-US" sz="1100" dirty="0" err="1"/>
              <a:t>tp</a:t>
            </a:r>
            <a:r>
              <a:rPr lang="en-US" sz="1100" dirty="0"/>
              <a:t>) / 6. </a:t>
            </a:r>
            <a:r>
              <a:rPr lang="en-US" sz="1100" dirty="0" err="1"/>
              <a:t>Kết</a:t>
            </a:r>
            <a:r>
              <a:rPr lang="en-US" sz="1100" dirty="0"/>
              <a:t> </a:t>
            </a:r>
            <a:r>
              <a:rPr lang="en-US" sz="1100" dirty="0" err="1"/>
              <a:t>quả</a:t>
            </a:r>
            <a:r>
              <a:rPr lang="en-US" sz="1100" dirty="0"/>
              <a:t> </a:t>
            </a:r>
            <a:r>
              <a:rPr lang="en-US" sz="1100" dirty="0" err="1"/>
              <a:t>thu</a:t>
            </a:r>
            <a:r>
              <a:rPr lang="en-US" sz="1100" dirty="0"/>
              <a:t> </a:t>
            </a:r>
            <a:r>
              <a:rPr lang="en-US" sz="1100" dirty="0" err="1"/>
              <a:t>được</a:t>
            </a:r>
            <a:r>
              <a:rPr lang="en-US" sz="1100" dirty="0"/>
              <a:t> </a:t>
            </a:r>
            <a:r>
              <a:rPr lang="en-US" sz="1100" dirty="0" err="1"/>
              <a:t>như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:</a:t>
            </a:r>
          </a:p>
          <a:p>
            <a:pPr lvl="0"/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thiết</a:t>
            </a:r>
            <a:r>
              <a:rPr lang="en-US" sz="1100" dirty="0"/>
              <a:t> </a:t>
            </a:r>
            <a:r>
              <a:rPr lang="en-US" sz="1100" dirty="0" err="1"/>
              <a:t>kế</a:t>
            </a:r>
            <a:r>
              <a:rPr lang="en-US" sz="1100" dirty="0"/>
              <a:t>:</a:t>
            </a:r>
          </a:p>
          <a:p>
            <a:r>
              <a:rPr lang="en-US" sz="1100" dirty="0" err="1"/>
              <a:t>te</a:t>
            </a:r>
            <a:r>
              <a:rPr lang="en-US" sz="1100" dirty="0"/>
              <a:t> = (2 + 4x3 + 4) / 6 = 3 </a:t>
            </a:r>
            <a:r>
              <a:rPr lang="en-US" sz="1100" dirty="0" err="1"/>
              <a:t>tháng</a:t>
            </a:r>
            <a:endParaRPr lang="en-US" sz="1100" dirty="0"/>
          </a:p>
          <a:p>
            <a:pPr lvl="0"/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xây</a:t>
            </a:r>
            <a:r>
              <a:rPr lang="en-US" sz="1100" dirty="0"/>
              <a:t> </a:t>
            </a:r>
            <a:r>
              <a:rPr lang="en-US" sz="1100" dirty="0" err="1"/>
              <a:t>dựng</a:t>
            </a:r>
            <a:r>
              <a:rPr lang="en-US" sz="1100" dirty="0"/>
              <a:t>:</a:t>
            </a:r>
          </a:p>
          <a:p>
            <a:r>
              <a:rPr lang="en-US" sz="1100" dirty="0" err="1"/>
              <a:t>te</a:t>
            </a:r>
            <a:r>
              <a:rPr lang="en-US" sz="1100" dirty="0"/>
              <a:t> = (4 + 4x6 + 8) / 6 = 6 </a:t>
            </a:r>
            <a:r>
              <a:rPr lang="en-US" sz="1100" dirty="0" err="1"/>
              <a:t>tháng</a:t>
            </a:r>
            <a:endParaRPr lang="en-US" sz="1100" dirty="0"/>
          </a:p>
          <a:p>
            <a:pPr lvl="0"/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hoàn</a:t>
            </a:r>
            <a:r>
              <a:rPr lang="en-US" sz="1100" dirty="0"/>
              <a:t> </a:t>
            </a:r>
            <a:r>
              <a:rPr lang="en-US" sz="1100" dirty="0" err="1"/>
              <a:t>thiện</a:t>
            </a:r>
            <a:r>
              <a:rPr lang="en-US" sz="1100" dirty="0"/>
              <a:t>:</a:t>
            </a:r>
          </a:p>
          <a:p>
            <a:r>
              <a:rPr lang="en-US" sz="1100" dirty="0" err="1"/>
              <a:t>te</a:t>
            </a:r>
            <a:r>
              <a:rPr lang="en-US" sz="1100" dirty="0"/>
              <a:t> = (2 + 4x3 + 4) / 6 = 3 </a:t>
            </a:r>
            <a:r>
              <a:rPr lang="en-US" sz="1100" dirty="0" err="1"/>
              <a:t>tháng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339008" y="2426477"/>
            <a:ext cx="4486694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hợp</a:t>
            </a:r>
            <a:r>
              <a:rPr lang="en-US" sz="1100" dirty="0"/>
              <a:t> </a:t>
            </a:r>
            <a:r>
              <a:rPr lang="en-US" sz="1100" dirty="0" err="1"/>
              <a:t>giá</a:t>
            </a:r>
            <a:r>
              <a:rPr lang="en-US" sz="1100" dirty="0"/>
              <a:t> </a:t>
            </a:r>
            <a:r>
              <a:rPr lang="en-US" sz="1100" dirty="0" err="1"/>
              <a:t>trị</a:t>
            </a:r>
            <a:r>
              <a:rPr lang="en-US" sz="1100" dirty="0"/>
              <a:t> Expected Time </a:t>
            </a:r>
            <a:r>
              <a:rPr lang="en-US" sz="1100" dirty="0" err="1"/>
              <a:t>của</a:t>
            </a:r>
            <a:r>
              <a:rPr lang="en-US" sz="1100" dirty="0"/>
              <a:t> </a:t>
            </a:r>
            <a:r>
              <a:rPr lang="en-US" sz="1100" dirty="0" err="1"/>
              <a:t>tất</a:t>
            </a:r>
            <a:r>
              <a:rPr lang="en-US" sz="1100" dirty="0"/>
              <a:t> </a:t>
            </a:r>
            <a:r>
              <a:rPr lang="en-US" sz="1100" dirty="0" err="1"/>
              <a:t>cả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tính</a:t>
            </a:r>
            <a:r>
              <a:rPr lang="en-US" sz="1100" dirty="0"/>
              <a:t> </a:t>
            </a:r>
            <a:r>
              <a:rPr lang="en-US" sz="1100" dirty="0" err="1"/>
              <a:t>toán</a:t>
            </a:r>
            <a:r>
              <a:rPr lang="en-US" sz="1100" dirty="0"/>
              <a:t> </a:t>
            </a:r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thời</a:t>
            </a:r>
            <a:r>
              <a:rPr lang="en-US" sz="1100" dirty="0"/>
              <a:t> </a:t>
            </a:r>
            <a:r>
              <a:rPr lang="en-US" sz="1100" dirty="0" err="1"/>
              <a:t>gian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kiến</a:t>
            </a:r>
            <a:r>
              <a:rPr lang="en-US" sz="1100" dirty="0"/>
              <a:t> </a:t>
            </a:r>
            <a:r>
              <a:rPr lang="en-US" sz="1100" dirty="0" err="1"/>
              <a:t>cần</a:t>
            </a:r>
            <a:r>
              <a:rPr lang="en-US" sz="1100" dirty="0"/>
              <a:t> </a:t>
            </a:r>
            <a:r>
              <a:rPr lang="en-US" sz="1100" dirty="0" err="1"/>
              <a:t>thiết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hoàn</a:t>
            </a:r>
            <a:r>
              <a:rPr lang="en-US" sz="1100" dirty="0"/>
              <a:t> </a:t>
            </a:r>
            <a:r>
              <a:rPr lang="en-US" sz="1100" dirty="0" err="1"/>
              <a:t>thành</a:t>
            </a:r>
            <a:r>
              <a:rPr lang="en-US" sz="1100" dirty="0"/>
              <a:t> </a:t>
            </a:r>
            <a:r>
              <a:rPr lang="en-US" sz="1100" dirty="0" err="1"/>
              <a:t>tất</a:t>
            </a:r>
            <a:r>
              <a:rPr lang="en-US" sz="1100" dirty="0"/>
              <a:t> </a:t>
            </a:r>
            <a:r>
              <a:rPr lang="en-US" sz="1100" dirty="0" err="1"/>
              <a:t>cả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trong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án</a:t>
            </a:r>
            <a:r>
              <a:rPr lang="en-US" sz="1100" dirty="0"/>
              <a:t>:</a:t>
            </a:r>
          </a:p>
          <a:p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thời</a:t>
            </a:r>
            <a:r>
              <a:rPr lang="en-US" sz="1100" dirty="0"/>
              <a:t> </a:t>
            </a:r>
            <a:r>
              <a:rPr lang="en-US" sz="1100" dirty="0" err="1"/>
              <a:t>gian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kiến</a:t>
            </a:r>
            <a:r>
              <a:rPr lang="en-US" sz="1100" dirty="0"/>
              <a:t> = 3 + 6 + 3 = 12 </a:t>
            </a:r>
            <a:r>
              <a:rPr lang="en-US" sz="1100" dirty="0" err="1" smtClean="0"/>
              <a:t>tháng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/>
              <a:t>Cuối</a:t>
            </a:r>
            <a:r>
              <a:rPr lang="en-US" sz="1100" dirty="0"/>
              <a:t> </a:t>
            </a:r>
            <a:r>
              <a:rPr lang="en-US" sz="1100" dirty="0" err="1"/>
              <a:t>cùng</a:t>
            </a:r>
            <a:r>
              <a:rPr lang="en-US" sz="1100" dirty="0"/>
              <a:t>, </a:t>
            </a:r>
            <a:r>
              <a:rPr lang="en-US" sz="1100" dirty="0" err="1"/>
              <a:t>bạn</a:t>
            </a:r>
            <a:r>
              <a:rPr lang="en-US" sz="1100" dirty="0"/>
              <a:t> </a:t>
            </a:r>
            <a:r>
              <a:rPr lang="en-US" sz="1100" dirty="0" err="1"/>
              <a:t>tính</a:t>
            </a:r>
            <a:r>
              <a:rPr lang="en-US" sz="1100" dirty="0"/>
              <a:t> </a:t>
            </a:r>
            <a:r>
              <a:rPr lang="en-US" sz="1100" dirty="0" err="1"/>
              <a:t>toán</a:t>
            </a:r>
            <a:r>
              <a:rPr lang="en-US" sz="1100" dirty="0"/>
              <a:t> </a:t>
            </a:r>
            <a:r>
              <a:rPr lang="en-US" sz="1100" dirty="0" err="1"/>
              <a:t>ngân</a:t>
            </a:r>
            <a:r>
              <a:rPr lang="en-US" sz="1100" dirty="0"/>
              <a:t> </a:t>
            </a:r>
            <a:r>
              <a:rPr lang="en-US" sz="1100" dirty="0" err="1"/>
              <a:t>sách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án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cách</a:t>
            </a:r>
            <a:r>
              <a:rPr lang="en-US" sz="1100" dirty="0"/>
              <a:t> </a:t>
            </a:r>
            <a:r>
              <a:rPr lang="en-US" sz="1100" dirty="0" err="1"/>
              <a:t>sử</a:t>
            </a:r>
            <a:r>
              <a:rPr lang="en-US" sz="1100" dirty="0"/>
              <a:t> </a:t>
            </a:r>
            <a:r>
              <a:rPr lang="en-US" sz="1100" dirty="0" err="1"/>
              <a:t>dụng</a:t>
            </a:r>
            <a:r>
              <a:rPr lang="en-US" sz="1100" dirty="0"/>
              <a:t> </a:t>
            </a:r>
            <a:r>
              <a:rPr lang="en-US" sz="1100" dirty="0" err="1"/>
              <a:t>công</a:t>
            </a:r>
            <a:r>
              <a:rPr lang="en-US" sz="1100" dirty="0"/>
              <a:t> </a:t>
            </a:r>
            <a:r>
              <a:rPr lang="en-US" sz="1100" dirty="0" err="1"/>
              <a:t>thức</a:t>
            </a:r>
            <a:r>
              <a:rPr lang="en-US" sz="1100" dirty="0"/>
              <a:t> </a:t>
            </a:r>
            <a:r>
              <a:rPr lang="en-US" sz="1100" dirty="0" err="1"/>
              <a:t>Ngân</a:t>
            </a:r>
            <a:r>
              <a:rPr lang="en-US" sz="1100" dirty="0"/>
              <a:t> </a:t>
            </a:r>
            <a:r>
              <a:rPr lang="en-US" sz="1100" dirty="0" err="1"/>
              <a:t>sách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án</a:t>
            </a:r>
            <a:r>
              <a:rPr lang="en-US" sz="1100" dirty="0"/>
              <a:t> = </a:t>
            </a:r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thời</a:t>
            </a:r>
            <a:r>
              <a:rPr lang="en-US" sz="1100" dirty="0"/>
              <a:t> </a:t>
            </a:r>
            <a:r>
              <a:rPr lang="en-US" sz="1100" dirty="0" err="1"/>
              <a:t>gian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kiến</a:t>
            </a:r>
            <a:r>
              <a:rPr lang="en-US" sz="1100" dirty="0"/>
              <a:t> </a:t>
            </a:r>
            <a:r>
              <a:rPr lang="en-US" sz="1100" dirty="0" err="1"/>
              <a:t>cần</a:t>
            </a:r>
            <a:r>
              <a:rPr lang="en-US" sz="1100" dirty="0"/>
              <a:t> </a:t>
            </a:r>
            <a:r>
              <a:rPr lang="en-US" sz="1100" dirty="0" err="1"/>
              <a:t>thiết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hoàn</a:t>
            </a:r>
            <a:r>
              <a:rPr lang="en-US" sz="1100" dirty="0"/>
              <a:t> </a:t>
            </a:r>
            <a:r>
              <a:rPr lang="en-US" sz="1100" dirty="0" err="1"/>
              <a:t>thành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trong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án</a:t>
            </a:r>
            <a:r>
              <a:rPr lang="en-US" sz="1100" dirty="0"/>
              <a:t> x Chi </a:t>
            </a:r>
            <a:r>
              <a:rPr lang="en-US" sz="1100" dirty="0" err="1"/>
              <a:t>phí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mỗi</a:t>
            </a:r>
            <a:r>
              <a:rPr lang="en-US" sz="1100" dirty="0"/>
              <a:t> </a:t>
            </a:r>
            <a:r>
              <a:rPr lang="en-US" sz="1100" dirty="0" err="1"/>
              <a:t>đơn</a:t>
            </a:r>
            <a:r>
              <a:rPr lang="en-US" sz="1100" dirty="0"/>
              <a:t> </a:t>
            </a:r>
            <a:r>
              <a:rPr lang="en-US" sz="1100" dirty="0" err="1"/>
              <a:t>vị</a:t>
            </a:r>
            <a:r>
              <a:rPr lang="en-US" sz="1100" dirty="0"/>
              <a:t> </a:t>
            </a:r>
            <a:r>
              <a:rPr lang="en-US" sz="1100" dirty="0" err="1"/>
              <a:t>thời</a:t>
            </a:r>
            <a:r>
              <a:rPr lang="en-US" sz="1100" dirty="0"/>
              <a:t> </a:t>
            </a:r>
            <a:r>
              <a:rPr lang="en-US" sz="1100" dirty="0" err="1"/>
              <a:t>gian</a:t>
            </a:r>
            <a:r>
              <a:rPr lang="en-US" sz="1100" dirty="0"/>
              <a:t>. </a:t>
            </a:r>
            <a:endParaRPr lang="en-US" sz="1100" dirty="0" smtClean="0"/>
          </a:p>
          <a:p>
            <a:r>
              <a:rPr lang="en-US" sz="1100" dirty="0" err="1" smtClean="0"/>
              <a:t>Nếu</a:t>
            </a:r>
            <a:r>
              <a:rPr lang="en-US" sz="1100" dirty="0" smtClean="0"/>
              <a:t> </a:t>
            </a:r>
            <a:r>
              <a:rPr lang="en-US" sz="1100" dirty="0"/>
              <a:t>chi </a:t>
            </a:r>
            <a:r>
              <a:rPr lang="en-US" sz="1100" dirty="0" err="1"/>
              <a:t>phí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mỗi</a:t>
            </a:r>
            <a:r>
              <a:rPr lang="en-US" sz="1100" dirty="0"/>
              <a:t> </a:t>
            </a:r>
            <a:r>
              <a:rPr lang="en-US" sz="1100" dirty="0" err="1"/>
              <a:t>đơn</a:t>
            </a:r>
            <a:r>
              <a:rPr lang="en-US" sz="1100" dirty="0"/>
              <a:t> </a:t>
            </a:r>
            <a:r>
              <a:rPr lang="en-US" sz="1100" dirty="0" err="1"/>
              <a:t>vị</a:t>
            </a:r>
            <a:r>
              <a:rPr lang="en-US" sz="1100" dirty="0"/>
              <a:t> </a:t>
            </a:r>
            <a:r>
              <a:rPr lang="en-US" sz="1100" dirty="0" err="1"/>
              <a:t>thời</a:t>
            </a:r>
            <a:r>
              <a:rPr lang="en-US" sz="1100" dirty="0"/>
              <a:t> </a:t>
            </a:r>
            <a:r>
              <a:rPr lang="en-US" sz="1100" dirty="0" err="1"/>
              <a:t>gian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10.000 </a:t>
            </a:r>
            <a:r>
              <a:rPr lang="en-US" sz="1100" dirty="0" err="1"/>
              <a:t>đô</a:t>
            </a:r>
            <a:r>
              <a:rPr lang="en-US" sz="1100" dirty="0"/>
              <a:t> la, </a:t>
            </a:r>
            <a:r>
              <a:rPr lang="en-US" sz="1100" dirty="0" err="1"/>
              <a:t>thì</a:t>
            </a:r>
            <a:r>
              <a:rPr lang="en-US" sz="1100" dirty="0"/>
              <a:t> </a:t>
            </a:r>
            <a:r>
              <a:rPr lang="en-US" sz="1100" dirty="0" err="1"/>
              <a:t>ngân</a:t>
            </a:r>
            <a:r>
              <a:rPr lang="en-US" sz="1100" dirty="0"/>
              <a:t> </a:t>
            </a:r>
            <a:r>
              <a:rPr lang="en-US" sz="1100" dirty="0" err="1"/>
              <a:t>sách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án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:</a:t>
            </a:r>
          </a:p>
          <a:p>
            <a:r>
              <a:rPr lang="en-US" sz="1100" dirty="0" err="1"/>
              <a:t>Ngân</a:t>
            </a:r>
            <a:r>
              <a:rPr lang="en-US" sz="1100" dirty="0"/>
              <a:t> </a:t>
            </a:r>
            <a:r>
              <a:rPr lang="en-US" sz="1100" dirty="0" err="1"/>
              <a:t>sách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án</a:t>
            </a:r>
            <a:r>
              <a:rPr lang="en-US" sz="1100" dirty="0"/>
              <a:t> = 12 x 10.000 = 120.000 </a:t>
            </a:r>
            <a:r>
              <a:rPr lang="en-US" sz="1100" dirty="0" err="1"/>
              <a:t>đô</a:t>
            </a:r>
            <a:r>
              <a:rPr lang="en-US" sz="1100" dirty="0"/>
              <a:t> </a:t>
            </a:r>
            <a:r>
              <a:rPr lang="en-US" sz="1100" dirty="0" smtClean="0"/>
              <a:t>la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4975904" y="850590"/>
            <a:ext cx="3242475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/>
              <a:t>Cuối</a:t>
            </a:r>
            <a:r>
              <a:rPr lang="en-US" sz="1100" dirty="0"/>
              <a:t> </a:t>
            </a:r>
            <a:r>
              <a:rPr lang="en-US" sz="1100" dirty="0" err="1"/>
              <a:t>cùng</a:t>
            </a:r>
            <a:r>
              <a:rPr lang="en-US" sz="1100" dirty="0"/>
              <a:t>, </a:t>
            </a:r>
            <a:endParaRPr lang="en-US" sz="1100" dirty="0" smtClean="0"/>
          </a:p>
          <a:p>
            <a:r>
              <a:rPr lang="en-US" sz="1100" dirty="0" err="1" smtClean="0"/>
              <a:t>bạn</a:t>
            </a:r>
            <a:r>
              <a:rPr lang="en-US" sz="1100" dirty="0" smtClean="0"/>
              <a:t> </a:t>
            </a:r>
            <a:r>
              <a:rPr lang="en-US" sz="1100" dirty="0" err="1"/>
              <a:t>tính</a:t>
            </a:r>
            <a:r>
              <a:rPr lang="en-US" sz="1100" dirty="0"/>
              <a:t> </a:t>
            </a:r>
            <a:r>
              <a:rPr lang="en-US" sz="1100" dirty="0" err="1"/>
              <a:t>toán</a:t>
            </a:r>
            <a:r>
              <a:rPr lang="en-US" sz="1100" dirty="0"/>
              <a:t> </a:t>
            </a:r>
            <a:r>
              <a:rPr lang="en-US" sz="1100" dirty="0" err="1"/>
              <a:t>ngân</a:t>
            </a:r>
            <a:r>
              <a:rPr lang="en-US" sz="1100" dirty="0"/>
              <a:t> </a:t>
            </a:r>
            <a:r>
              <a:rPr lang="en-US" sz="1100" dirty="0" err="1"/>
              <a:t>sách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án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cách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dirty="0" err="1" smtClean="0"/>
              <a:t>sử</a:t>
            </a:r>
            <a:r>
              <a:rPr lang="en-US" sz="1100" dirty="0" smtClean="0"/>
              <a:t> </a:t>
            </a:r>
            <a:r>
              <a:rPr lang="en-US" sz="1100" dirty="0" err="1"/>
              <a:t>dụng</a:t>
            </a:r>
            <a:r>
              <a:rPr lang="en-US" sz="1100" dirty="0"/>
              <a:t> </a:t>
            </a:r>
            <a:r>
              <a:rPr lang="en-US" sz="1100" dirty="0" err="1"/>
              <a:t>công</a:t>
            </a:r>
            <a:r>
              <a:rPr lang="en-US" sz="1100" dirty="0"/>
              <a:t> </a:t>
            </a:r>
            <a:r>
              <a:rPr lang="en-US" sz="1100" dirty="0" err="1"/>
              <a:t>thức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dirty="0" err="1" smtClean="0"/>
              <a:t>Ngân</a:t>
            </a:r>
            <a:r>
              <a:rPr lang="en-US" sz="1100" dirty="0" smtClean="0"/>
              <a:t> </a:t>
            </a:r>
            <a:r>
              <a:rPr lang="en-US" sz="1100" dirty="0" err="1"/>
              <a:t>sách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án</a:t>
            </a:r>
            <a:r>
              <a:rPr lang="en-US" sz="1100" dirty="0"/>
              <a:t> = </a:t>
            </a:r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thời</a:t>
            </a:r>
            <a:r>
              <a:rPr lang="en-US" sz="1100" dirty="0"/>
              <a:t> </a:t>
            </a:r>
            <a:r>
              <a:rPr lang="en-US" sz="1100" dirty="0" err="1"/>
              <a:t>gian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kiến</a:t>
            </a:r>
            <a:r>
              <a:rPr lang="en-US" sz="1100" dirty="0"/>
              <a:t> </a:t>
            </a:r>
            <a:r>
              <a:rPr lang="en-US" sz="1100" dirty="0" err="1"/>
              <a:t>cần</a:t>
            </a:r>
            <a:r>
              <a:rPr lang="en-US" sz="1100" dirty="0"/>
              <a:t> </a:t>
            </a:r>
            <a:r>
              <a:rPr lang="en-US" sz="1100" dirty="0" err="1"/>
              <a:t>thiết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hoàn</a:t>
            </a:r>
            <a:r>
              <a:rPr lang="en-US" sz="1100" dirty="0"/>
              <a:t> </a:t>
            </a:r>
            <a:r>
              <a:rPr lang="en-US" sz="1100" dirty="0" err="1"/>
              <a:t>thành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trong</a:t>
            </a:r>
            <a:r>
              <a:rPr lang="en-US" sz="1100" dirty="0"/>
              <a:t> </a:t>
            </a:r>
            <a:r>
              <a:rPr lang="en-US" sz="1100" dirty="0" err="1"/>
              <a:t>dự</a:t>
            </a:r>
            <a:r>
              <a:rPr lang="en-US" sz="1100" dirty="0"/>
              <a:t> </a:t>
            </a:r>
            <a:r>
              <a:rPr lang="en-US" sz="1100" dirty="0" err="1"/>
              <a:t>án</a:t>
            </a:r>
            <a:r>
              <a:rPr lang="en-US" sz="1100" dirty="0"/>
              <a:t> x Chi </a:t>
            </a:r>
            <a:r>
              <a:rPr lang="en-US" sz="1100" dirty="0" err="1"/>
              <a:t>phí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mỗi</a:t>
            </a:r>
            <a:r>
              <a:rPr lang="en-US" sz="1100" dirty="0"/>
              <a:t> </a:t>
            </a:r>
            <a:r>
              <a:rPr lang="en-US" sz="1100" dirty="0" err="1"/>
              <a:t>đơn</a:t>
            </a:r>
            <a:r>
              <a:rPr lang="en-US" sz="1100" dirty="0"/>
              <a:t> </a:t>
            </a:r>
            <a:r>
              <a:rPr lang="en-US" sz="1100" dirty="0" err="1"/>
              <a:t>vị</a:t>
            </a:r>
            <a:r>
              <a:rPr lang="en-US" sz="1100" dirty="0"/>
              <a:t> </a:t>
            </a:r>
            <a:r>
              <a:rPr lang="en-US" sz="1100" dirty="0" err="1"/>
              <a:t>thời</a:t>
            </a:r>
            <a:r>
              <a:rPr lang="en-US" sz="1100" dirty="0"/>
              <a:t> </a:t>
            </a:r>
            <a:r>
              <a:rPr lang="en-US" sz="1100" dirty="0" err="1"/>
              <a:t>gian</a:t>
            </a:r>
            <a:r>
              <a:rPr lang="en-US" sz="1100" dirty="0"/>
              <a:t>. </a:t>
            </a:r>
            <a:r>
              <a:rPr lang="en-US" sz="1100" dirty="0" err="1"/>
              <a:t>Nếu</a:t>
            </a:r>
            <a:r>
              <a:rPr lang="en-US" sz="1100" dirty="0"/>
              <a:t> chi </a:t>
            </a:r>
            <a:r>
              <a:rPr lang="en-US" sz="1100" dirty="0" err="1"/>
              <a:t>phí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mỗi</a:t>
            </a:r>
            <a:r>
              <a:rPr lang="en-US" sz="1100" dirty="0"/>
              <a:t> </a:t>
            </a:r>
            <a:r>
              <a:rPr lang="en-US" sz="1100" dirty="0" err="1"/>
              <a:t>đơn</a:t>
            </a:r>
            <a:r>
              <a:rPr lang="en-US" sz="1100" dirty="0"/>
              <a:t> </a:t>
            </a:r>
            <a:r>
              <a:rPr lang="en-US" sz="1100" dirty="0" err="1"/>
              <a:t>vị</a:t>
            </a:r>
            <a:r>
              <a:rPr lang="en-US" sz="1100" dirty="0"/>
              <a:t> </a:t>
            </a:r>
            <a:r>
              <a:rPr lang="en-US" sz="1100" dirty="0" err="1"/>
              <a:t>thời</a:t>
            </a:r>
            <a:r>
              <a:rPr lang="en-US" sz="1100" dirty="0"/>
              <a:t> </a:t>
            </a:r>
            <a:r>
              <a:rPr lang="en-US" sz="1100" dirty="0" err="1"/>
              <a:t>gian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10.000 </a:t>
            </a:r>
            <a:r>
              <a:rPr lang="en-US" sz="1100" dirty="0" err="1"/>
              <a:t>đô</a:t>
            </a:r>
            <a:r>
              <a:rPr lang="en-US" sz="1100" dirty="0"/>
              <a:t> </a:t>
            </a:r>
            <a:r>
              <a:rPr lang="en-US" sz="1100" dirty="0" smtClean="0"/>
              <a:t>la </a:t>
            </a:r>
            <a:r>
              <a:rPr lang="en-US" sz="1100" dirty="0" err="1" smtClean="0"/>
              <a:t>thì</a:t>
            </a:r>
            <a:r>
              <a:rPr lang="en-US" sz="1100" dirty="0" smtClean="0"/>
              <a:t> </a:t>
            </a:r>
            <a:r>
              <a:rPr lang="en-US" sz="1100" dirty="0" err="1" smtClean="0"/>
              <a:t>ngân</a:t>
            </a:r>
            <a:r>
              <a:rPr lang="en-US" sz="1100" dirty="0" smtClean="0"/>
              <a:t> </a:t>
            </a:r>
            <a:r>
              <a:rPr lang="en-US" sz="1100" dirty="0" err="1" smtClean="0"/>
              <a:t>sách</a:t>
            </a:r>
            <a:r>
              <a:rPr lang="en-US" sz="1100" dirty="0" smtClean="0"/>
              <a:t> </a:t>
            </a:r>
            <a:r>
              <a:rPr lang="en-US" sz="1100" dirty="0" err="1" smtClean="0"/>
              <a:t>dự</a:t>
            </a:r>
            <a:r>
              <a:rPr lang="en-US" sz="1100" dirty="0" smtClean="0"/>
              <a:t> </a:t>
            </a:r>
            <a:r>
              <a:rPr lang="en-US" sz="1100" dirty="0" err="1" smtClean="0"/>
              <a:t>án</a:t>
            </a:r>
            <a:r>
              <a:rPr lang="en-US" sz="1100" dirty="0" smtClean="0"/>
              <a:t> </a:t>
            </a:r>
            <a:r>
              <a:rPr lang="en-US" sz="1100" dirty="0" err="1" smtClean="0"/>
              <a:t>là</a:t>
            </a:r>
            <a:r>
              <a:rPr lang="en-US" sz="1100" dirty="0" smtClean="0"/>
              <a:t>:</a:t>
            </a:r>
          </a:p>
          <a:p>
            <a:r>
              <a:rPr lang="en-US" sz="1100" dirty="0" err="1" smtClean="0"/>
              <a:t>Ngân</a:t>
            </a:r>
            <a:r>
              <a:rPr lang="en-US" sz="1100" dirty="0" smtClean="0"/>
              <a:t> </a:t>
            </a:r>
            <a:r>
              <a:rPr lang="en-US" sz="1100" dirty="0" err="1" smtClean="0"/>
              <a:t>sách</a:t>
            </a:r>
            <a:r>
              <a:rPr lang="en-US" sz="1100" dirty="0" smtClean="0"/>
              <a:t> </a:t>
            </a:r>
            <a:r>
              <a:rPr lang="en-US" sz="1100" dirty="0" err="1" smtClean="0"/>
              <a:t>dự</a:t>
            </a:r>
            <a:r>
              <a:rPr lang="en-US" sz="1100" dirty="0" smtClean="0"/>
              <a:t> </a:t>
            </a:r>
            <a:r>
              <a:rPr lang="en-US" sz="1100" dirty="0" err="1" smtClean="0"/>
              <a:t>án</a:t>
            </a:r>
            <a:r>
              <a:rPr lang="en-US" sz="1100" dirty="0" smtClean="0"/>
              <a:t> = 12 x 10.000 = 120.000 </a:t>
            </a:r>
            <a:r>
              <a:rPr lang="en-US" sz="1100" dirty="0" err="1" smtClean="0"/>
              <a:t>đô</a:t>
            </a:r>
            <a:r>
              <a:rPr lang="en-US" sz="1100" dirty="0" smtClean="0"/>
              <a:t> la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Ngoài</a:t>
            </a:r>
            <a:r>
              <a:rPr lang="en-US" sz="1100" dirty="0" smtClean="0"/>
              <a:t> </a:t>
            </a:r>
            <a:r>
              <a:rPr lang="en-US" sz="1100" dirty="0" err="1"/>
              <a:t>ra</a:t>
            </a:r>
            <a:r>
              <a:rPr lang="en-US" sz="1100" dirty="0"/>
              <a:t> </a:t>
            </a:r>
            <a:r>
              <a:rPr lang="en-US" sz="1100" dirty="0" err="1"/>
              <a:t>chúng</a:t>
            </a:r>
            <a:r>
              <a:rPr lang="en-US" sz="1100" dirty="0"/>
              <a:t> ta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công</a:t>
            </a:r>
            <a:r>
              <a:rPr lang="en-US" sz="1100" dirty="0"/>
              <a:t> </a:t>
            </a:r>
            <a:r>
              <a:rPr lang="en-US" sz="1100" dirty="0" err="1"/>
              <a:t>thức</a:t>
            </a:r>
            <a:r>
              <a:rPr lang="en-US" sz="1100" dirty="0"/>
              <a:t> </a:t>
            </a:r>
            <a:r>
              <a:rPr lang="en-US" sz="1100" dirty="0" err="1"/>
              <a:t>tính</a:t>
            </a:r>
            <a:r>
              <a:rPr lang="en-US" sz="1100" dirty="0"/>
              <a:t> </a:t>
            </a:r>
            <a:r>
              <a:rPr lang="en-US" sz="1100" dirty="0" err="1"/>
              <a:t>độ</a:t>
            </a:r>
            <a:r>
              <a:rPr lang="en-US" sz="1100" dirty="0"/>
              <a:t> </a:t>
            </a:r>
            <a:r>
              <a:rPr lang="en-US" sz="1100" dirty="0" err="1"/>
              <a:t>lệch</a:t>
            </a:r>
            <a:r>
              <a:rPr lang="en-US" sz="1100" dirty="0"/>
              <a:t> </a:t>
            </a:r>
            <a:r>
              <a:rPr lang="en-US" sz="1100" dirty="0" err="1"/>
              <a:t>chuẩn</a:t>
            </a:r>
            <a:r>
              <a:rPr lang="en-US" sz="1100" dirty="0"/>
              <a:t> </a:t>
            </a:r>
            <a:r>
              <a:rPr lang="en-US" sz="1100" dirty="0" err="1"/>
              <a:t>nhằm</a:t>
            </a:r>
            <a:r>
              <a:rPr lang="en-US" sz="1100" dirty="0"/>
              <a:t> </a:t>
            </a:r>
            <a:r>
              <a:rPr lang="en-US" sz="1100" dirty="0" err="1"/>
              <a:t>mục</a:t>
            </a:r>
            <a:r>
              <a:rPr lang="en-US" sz="1100" dirty="0"/>
              <a:t> </a:t>
            </a:r>
            <a:r>
              <a:rPr lang="en-US" sz="1100" dirty="0" err="1"/>
              <a:t>đích</a:t>
            </a:r>
            <a:r>
              <a:rPr lang="en-US" sz="1100" dirty="0"/>
              <a:t> </a:t>
            </a:r>
            <a:r>
              <a:rPr lang="en-US" sz="1100" dirty="0" err="1"/>
              <a:t>sai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.</a:t>
            </a:r>
          </a:p>
          <a:p>
            <a:pPr lvl="0"/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thiết</a:t>
            </a:r>
            <a:r>
              <a:rPr lang="en-US" sz="1100" dirty="0"/>
              <a:t> </a:t>
            </a:r>
            <a:r>
              <a:rPr lang="en-US" sz="1100" dirty="0" err="1"/>
              <a:t>kế</a:t>
            </a:r>
            <a:r>
              <a:rPr lang="en-US" sz="1100" dirty="0"/>
              <a:t>.</a:t>
            </a:r>
          </a:p>
          <a:p>
            <a:r>
              <a:rPr lang="en-US" sz="1100" dirty="0" err="1"/>
              <a:t>te</a:t>
            </a:r>
            <a:r>
              <a:rPr lang="en-US" sz="1100" dirty="0"/>
              <a:t> = (4-2)/6 = 0.33.</a:t>
            </a:r>
          </a:p>
          <a:p>
            <a:pPr lvl="0"/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xây</a:t>
            </a:r>
            <a:r>
              <a:rPr lang="en-US" sz="1100" dirty="0"/>
              <a:t> </a:t>
            </a:r>
            <a:r>
              <a:rPr lang="en-US" sz="1100" dirty="0" err="1"/>
              <a:t>dựng</a:t>
            </a:r>
            <a:endParaRPr lang="en-US" sz="1100" dirty="0"/>
          </a:p>
          <a:p>
            <a:r>
              <a:rPr lang="en-US" sz="1100" dirty="0" err="1"/>
              <a:t>te</a:t>
            </a:r>
            <a:r>
              <a:rPr lang="en-US" sz="1100" dirty="0"/>
              <a:t> ( 8-4)/6 = 0.66</a:t>
            </a:r>
          </a:p>
          <a:p>
            <a:pPr lvl="0"/>
            <a:r>
              <a:rPr lang="en-US" sz="1100" dirty="0" err="1"/>
              <a:t>Giai</a:t>
            </a:r>
            <a:r>
              <a:rPr lang="en-US" sz="1100" dirty="0"/>
              <a:t> </a:t>
            </a:r>
            <a:r>
              <a:rPr lang="en-US" sz="1100" dirty="0" err="1"/>
              <a:t>đoạn</a:t>
            </a:r>
            <a:r>
              <a:rPr lang="en-US" sz="1100" dirty="0"/>
              <a:t> </a:t>
            </a:r>
            <a:r>
              <a:rPr lang="en-US" sz="1100" dirty="0" err="1"/>
              <a:t>hoàn</a:t>
            </a:r>
            <a:r>
              <a:rPr lang="en-US" sz="1100" dirty="0"/>
              <a:t> </a:t>
            </a:r>
            <a:r>
              <a:rPr lang="en-US" sz="1100" dirty="0" err="1"/>
              <a:t>thiện</a:t>
            </a:r>
            <a:endParaRPr lang="en-US" sz="1100" dirty="0"/>
          </a:p>
          <a:p>
            <a:r>
              <a:rPr lang="en-US" sz="1100" dirty="0" err="1"/>
              <a:t>te</a:t>
            </a:r>
            <a:r>
              <a:rPr lang="en-US" sz="1100" dirty="0"/>
              <a:t> = ( 4-2)/6 = 0.33</a:t>
            </a:r>
          </a:p>
          <a:p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độ</a:t>
            </a:r>
            <a:r>
              <a:rPr lang="en-US" sz="1100" dirty="0"/>
              <a:t> </a:t>
            </a:r>
            <a:r>
              <a:rPr lang="en-US" sz="1100" dirty="0" err="1"/>
              <a:t>lệch</a:t>
            </a:r>
            <a:r>
              <a:rPr lang="en-US" sz="1100" dirty="0"/>
              <a:t> </a:t>
            </a:r>
            <a:r>
              <a:rPr lang="en-US" sz="1100" dirty="0" err="1"/>
              <a:t>chuẩn</a:t>
            </a:r>
            <a:r>
              <a:rPr lang="en-US" sz="1100" dirty="0"/>
              <a:t> = 0.33 + 0.66 +0.33 = 1.32</a:t>
            </a:r>
          </a:p>
          <a:p>
            <a:r>
              <a:rPr lang="en-US" sz="1100" dirty="0"/>
              <a:t>Ta </a:t>
            </a:r>
            <a:r>
              <a:rPr lang="en-US" sz="1100" dirty="0" err="1"/>
              <a:t>có</a:t>
            </a:r>
            <a:r>
              <a:rPr lang="en-US" sz="1100" dirty="0"/>
              <a:t> 12 +_ 1.32 = 10.6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đến</a:t>
            </a:r>
            <a:r>
              <a:rPr lang="en-US" sz="1100" dirty="0"/>
              <a:t> 13.32 </a:t>
            </a:r>
            <a:r>
              <a:rPr lang="en-US" sz="1100" dirty="0" err="1"/>
              <a:t>tháng</a:t>
            </a:r>
            <a:r>
              <a:rPr lang="en-US" sz="11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48"/>
          <p:cNvSpPr txBox="1">
            <a:spLocks noGrp="1"/>
          </p:cNvSpPr>
          <p:nvPr>
            <p:ph type="title"/>
          </p:nvPr>
        </p:nvSpPr>
        <p:spPr>
          <a:xfrm>
            <a:off x="162702" y="197894"/>
            <a:ext cx="35545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-VN" sz="2970" dirty="0" smtClean="0"/>
              <a:t>Ư</a:t>
            </a:r>
            <a:r>
              <a:rPr lang="en-US" sz="2970" dirty="0" smtClean="0"/>
              <a:t>u </a:t>
            </a:r>
            <a:r>
              <a:rPr lang="en-US" sz="2970" dirty="0" err="1" smtClean="0"/>
              <a:t>Điểm</a:t>
            </a:r>
            <a:endParaRPr sz="2970" dirty="0"/>
          </a:p>
        </p:txBody>
      </p:sp>
      <p:sp>
        <p:nvSpPr>
          <p:cNvPr id="2353" name="Google Shape;2353;p48"/>
          <p:cNvSpPr/>
          <p:nvPr/>
        </p:nvSpPr>
        <p:spPr>
          <a:xfrm>
            <a:off x="1747378" y="1706584"/>
            <a:ext cx="125579" cy="572710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8"/>
          <p:cNvSpPr/>
          <p:nvPr/>
        </p:nvSpPr>
        <p:spPr>
          <a:xfrm>
            <a:off x="4301523" y="1765273"/>
            <a:ext cx="555508" cy="455334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48"/>
          <p:cNvSpPr/>
          <p:nvPr/>
        </p:nvSpPr>
        <p:spPr>
          <a:xfrm>
            <a:off x="7167877" y="1712772"/>
            <a:ext cx="360994" cy="560330"/>
          </a:xfrm>
          <a:custGeom>
            <a:avLst/>
            <a:gdLst/>
            <a:ahLst/>
            <a:cxnLst/>
            <a:rect l="l" t="t" r="r" b="b"/>
            <a:pathLst>
              <a:path w="7061" h="10960" extrusionOk="0">
                <a:moveTo>
                  <a:pt x="3906" y="5316"/>
                </a:moveTo>
                <a:cubicBezTo>
                  <a:pt x="4072" y="5316"/>
                  <a:pt x="4191" y="5447"/>
                  <a:pt x="4191" y="5602"/>
                </a:cubicBezTo>
                <a:cubicBezTo>
                  <a:pt x="4191" y="5757"/>
                  <a:pt x="4060" y="5876"/>
                  <a:pt x="3906" y="5876"/>
                </a:cubicBezTo>
                <a:lnTo>
                  <a:pt x="3370" y="5876"/>
                </a:lnTo>
                <a:cubicBezTo>
                  <a:pt x="3215" y="5876"/>
                  <a:pt x="3096" y="5745"/>
                  <a:pt x="3096" y="5602"/>
                </a:cubicBezTo>
                <a:cubicBezTo>
                  <a:pt x="3096" y="5435"/>
                  <a:pt x="3227" y="5316"/>
                  <a:pt x="3370" y="5316"/>
                </a:cubicBezTo>
                <a:close/>
                <a:moveTo>
                  <a:pt x="5370" y="8459"/>
                </a:moveTo>
                <a:cubicBezTo>
                  <a:pt x="5430" y="8471"/>
                  <a:pt x="5489" y="8519"/>
                  <a:pt x="5489" y="8578"/>
                </a:cubicBezTo>
                <a:lnTo>
                  <a:pt x="5489" y="9317"/>
                </a:lnTo>
                <a:cubicBezTo>
                  <a:pt x="5489" y="9376"/>
                  <a:pt x="5430" y="9436"/>
                  <a:pt x="5370" y="9436"/>
                </a:cubicBezTo>
                <a:lnTo>
                  <a:pt x="1929" y="9436"/>
                </a:lnTo>
                <a:cubicBezTo>
                  <a:pt x="1870" y="9436"/>
                  <a:pt x="1810" y="9376"/>
                  <a:pt x="1810" y="9317"/>
                </a:cubicBezTo>
                <a:lnTo>
                  <a:pt x="1810" y="8578"/>
                </a:lnTo>
                <a:cubicBezTo>
                  <a:pt x="1810" y="8519"/>
                  <a:pt x="1870" y="8459"/>
                  <a:pt x="1929" y="8459"/>
                </a:cubicBezTo>
                <a:close/>
                <a:moveTo>
                  <a:pt x="3645" y="0"/>
                </a:moveTo>
                <a:cubicBezTo>
                  <a:pt x="3527" y="0"/>
                  <a:pt x="3411" y="54"/>
                  <a:pt x="3346" y="161"/>
                </a:cubicBezTo>
                <a:lnTo>
                  <a:pt x="191" y="4792"/>
                </a:lnTo>
                <a:cubicBezTo>
                  <a:pt x="0" y="5078"/>
                  <a:pt x="36" y="5447"/>
                  <a:pt x="262" y="5685"/>
                </a:cubicBezTo>
                <a:lnTo>
                  <a:pt x="1762" y="7209"/>
                </a:lnTo>
                <a:cubicBezTo>
                  <a:pt x="1822" y="7269"/>
                  <a:pt x="1858" y="7340"/>
                  <a:pt x="1858" y="7412"/>
                </a:cubicBezTo>
                <a:lnTo>
                  <a:pt x="1858" y="8078"/>
                </a:lnTo>
                <a:cubicBezTo>
                  <a:pt x="1620" y="8114"/>
                  <a:pt x="1429" y="8317"/>
                  <a:pt x="1429" y="8578"/>
                </a:cubicBezTo>
                <a:lnTo>
                  <a:pt x="1429" y="9317"/>
                </a:lnTo>
                <a:cubicBezTo>
                  <a:pt x="1429" y="9602"/>
                  <a:pt x="1643" y="9829"/>
                  <a:pt x="1929" y="9829"/>
                </a:cubicBezTo>
                <a:lnTo>
                  <a:pt x="2155" y="9829"/>
                </a:lnTo>
                <a:lnTo>
                  <a:pt x="2155" y="10472"/>
                </a:lnTo>
                <a:cubicBezTo>
                  <a:pt x="2155" y="10734"/>
                  <a:pt x="2358" y="10960"/>
                  <a:pt x="2632" y="10960"/>
                </a:cubicBezTo>
                <a:lnTo>
                  <a:pt x="3179" y="10960"/>
                </a:lnTo>
                <a:cubicBezTo>
                  <a:pt x="3286" y="10960"/>
                  <a:pt x="3370" y="10864"/>
                  <a:pt x="3370" y="10757"/>
                </a:cubicBezTo>
                <a:cubicBezTo>
                  <a:pt x="3370" y="10662"/>
                  <a:pt x="3286" y="10567"/>
                  <a:pt x="3179" y="10567"/>
                </a:cubicBezTo>
                <a:lnTo>
                  <a:pt x="2632" y="10567"/>
                </a:lnTo>
                <a:cubicBezTo>
                  <a:pt x="2584" y="10567"/>
                  <a:pt x="2536" y="10519"/>
                  <a:pt x="2536" y="10483"/>
                </a:cubicBezTo>
                <a:lnTo>
                  <a:pt x="2536" y="9829"/>
                </a:lnTo>
                <a:lnTo>
                  <a:pt x="4763" y="9829"/>
                </a:lnTo>
                <a:lnTo>
                  <a:pt x="4763" y="10483"/>
                </a:lnTo>
                <a:cubicBezTo>
                  <a:pt x="4763" y="10519"/>
                  <a:pt x="4715" y="10567"/>
                  <a:pt x="4668" y="10567"/>
                </a:cubicBezTo>
                <a:lnTo>
                  <a:pt x="4072" y="10567"/>
                </a:lnTo>
                <a:cubicBezTo>
                  <a:pt x="3965" y="10567"/>
                  <a:pt x="3882" y="10662"/>
                  <a:pt x="3882" y="10757"/>
                </a:cubicBezTo>
                <a:cubicBezTo>
                  <a:pt x="3882" y="10864"/>
                  <a:pt x="3965" y="10960"/>
                  <a:pt x="4072" y="10960"/>
                </a:cubicBezTo>
                <a:lnTo>
                  <a:pt x="4668" y="10960"/>
                </a:lnTo>
                <a:cubicBezTo>
                  <a:pt x="4918" y="10960"/>
                  <a:pt x="5144" y="10745"/>
                  <a:pt x="5144" y="10472"/>
                </a:cubicBezTo>
                <a:lnTo>
                  <a:pt x="5144" y="9829"/>
                </a:lnTo>
                <a:lnTo>
                  <a:pt x="5370" y="9829"/>
                </a:lnTo>
                <a:cubicBezTo>
                  <a:pt x="5656" y="9829"/>
                  <a:pt x="5870" y="9602"/>
                  <a:pt x="5870" y="9317"/>
                </a:cubicBezTo>
                <a:lnTo>
                  <a:pt x="5870" y="8578"/>
                </a:lnTo>
                <a:cubicBezTo>
                  <a:pt x="5870" y="8317"/>
                  <a:pt x="5680" y="8114"/>
                  <a:pt x="5441" y="8078"/>
                </a:cubicBezTo>
                <a:lnTo>
                  <a:pt x="5441" y="7412"/>
                </a:lnTo>
                <a:cubicBezTo>
                  <a:pt x="5441" y="7340"/>
                  <a:pt x="5477" y="7269"/>
                  <a:pt x="5537" y="7209"/>
                </a:cubicBezTo>
                <a:lnTo>
                  <a:pt x="6977" y="5745"/>
                </a:lnTo>
                <a:cubicBezTo>
                  <a:pt x="7049" y="5673"/>
                  <a:pt x="7049" y="5554"/>
                  <a:pt x="6977" y="5483"/>
                </a:cubicBezTo>
                <a:cubicBezTo>
                  <a:pt x="6942" y="5441"/>
                  <a:pt x="6894" y="5420"/>
                  <a:pt x="6845" y="5420"/>
                </a:cubicBezTo>
                <a:cubicBezTo>
                  <a:pt x="6796" y="5420"/>
                  <a:pt x="6745" y="5441"/>
                  <a:pt x="6703" y="5483"/>
                </a:cubicBezTo>
                <a:lnTo>
                  <a:pt x="5263" y="6935"/>
                </a:lnTo>
                <a:cubicBezTo>
                  <a:pt x="5132" y="7066"/>
                  <a:pt x="5072" y="7233"/>
                  <a:pt x="5072" y="7412"/>
                </a:cubicBezTo>
                <a:lnTo>
                  <a:pt x="5072" y="8067"/>
                </a:lnTo>
                <a:lnTo>
                  <a:pt x="2262" y="8067"/>
                </a:lnTo>
                <a:lnTo>
                  <a:pt x="2262" y="7412"/>
                </a:lnTo>
                <a:cubicBezTo>
                  <a:pt x="2262" y="7233"/>
                  <a:pt x="2179" y="7054"/>
                  <a:pt x="2060" y="6935"/>
                </a:cubicBezTo>
                <a:lnTo>
                  <a:pt x="560" y="5423"/>
                </a:lnTo>
                <a:cubicBezTo>
                  <a:pt x="453" y="5316"/>
                  <a:pt x="441" y="5138"/>
                  <a:pt x="536" y="5019"/>
                </a:cubicBezTo>
                <a:lnTo>
                  <a:pt x="3477" y="685"/>
                </a:lnTo>
                <a:lnTo>
                  <a:pt x="3477" y="4923"/>
                </a:lnTo>
                <a:lnTo>
                  <a:pt x="3405" y="4923"/>
                </a:lnTo>
                <a:cubicBezTo>
                  <a:pt x="3036" y="4923"/>
                  <a:pt x="2739" y="5221"/>
                  <a:pt x="2739" y="5602"/>
                </a:cubicBezTo>
                <a:cubicBezTo>
                  <a:pt x="2739" y="5971"/>
                  <a:pt x="3036" y="6269"/>
                  <a:pt x="3405" y="6269"/>
                </a:cubicBezTo>
                <a:lnTo>
                  <a:pt x="3941" y="6269"/>
                </a:lnTo>
                <a:cubicBezTo>
                  <a:pt x="4310" y="6269"/>
                  <a:pt x="4608" y="5971"/>
                  <a:pt x="4608" y="5602"/>
                </a:cubicBezTo>
                <a:cubicBezTo>
                  <a:pt x="4608" y="5221"/>
                  <a:pt x="4310" y="4923"/>
                  <a:pt x="3941" y="4923"/>
                </a:cubicBezTo>
                <a:lnTo>
                  <a:pt x="3870" y="4923"/>
                </a:lnTo>
                <a:lnTo>
                  <a:pt x="3870" y="685"/>
                </a:lnTo>
                <a:lnTo>
                  <a:pt x="6692" y="4840"/>
                </a:lnTo>
                <a:cubicBezTo>
                  <a:pt x="6727" y="4889"/>
                  <a:pt x="6783" y="4918"/>
                  <a:pt x="6843" y="4918"/>
                </a:cubicBezTo>
                <a:cubicBezTo>
                  <a:pt x="6884" y="4918"/>
                  <a:pt x="6927" y="4905"/>
                  <a:pt x="6965" y="4876"/>
                </a:cubicBezTo>
                <a:cubicBezTo>
                  <a:pt x="7049" y="4816"/>
                  <a:pt x="7061" y="4697"/>
                  <a:pt x="7001" y="4614"/>
                </a:cubicBezTo>
                <a:lnTo>
                  <a:pt x="3953" y="161"/>
                </a:lnTo>
                <a:cubicBezTo>
                  <a:pt x="3882" y="54"/>
                  <a:pt x="3763" y="0"/>
                  <a:pt x="36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85031" y="1007662"/>
            <a:ext cx="3742817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Three Point Estimation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Optimistic Time (t0), Most Likely Time (tm) </a:t>
            </a:r>
            <a:r>
              <a:rPr lang="en-US" dirty="0" err="1"/>
              <a:t>và</a:t>
            </a:r>
            <a:r>
              <a:rPr lang="en-US" dirty="0"/>
              <a:t> Pessimistic Time (</a:t>
            </a:r>
            <a:r>
              <a:rPr lang="en-US" dirty="0" err="1"/>
              <a:t>tp</a:t>
            </a:r>
            <a:r>
              <a:rPr lang="en-US" dirty="0"/>
              <a:t>),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200547" y="1653992"/>
            <a:ext cx="374281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 smtClean="0"/>
              <a:t>ro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200547" y="2282015"/>
            <a:ext cx="374281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200547" y="1014555"/>
            <a:ext cx="374281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48"/>
          <p:cNvSpPr txBox="1">
            <a:spLocks noGrp="1"/>
          </p:cNvSpPr>
          <p:nvPr>
            <p:ph type="title"/>
          </p:nvPr>
        </p:nvSpPr>
        <p:spPr>
          <a:xfrm>
            <a:off x="162702" y="197894"/>
            <a:ext cx="35545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70" dirty="0" smtClean="0"/>
              <a:t>Nhược điểm</a:t>
            </a:r>
            <a:endParaRPr sz="2970" dirty="0"/>
          </a:p>
        </p:txBody>
      </p:sp>
      <p:sp>
        <p:nvSpPr>
          <p:cNvPr id="2355" name="Google Shape;2355;p48"/>
          <p:cNvSpPr/>
          <p:nvPr/>
        </p:nvSpPr>
        <p:spPr>
          <a:xfrm>
            <a:off x="7167877" y="1712772"/>
            <a:ext cx="360994" cy="560330"/>
          </a:xfrm>
          <a:custGeom>
            <a:avLst/>
            <a:gdLst/>
            <a:ahLst/>
            <a:cxnLst/>
            <a:rect l="l" t="t" r="r" b="b"/>
            <a:pathLst>
              <a:path w="7061" h="10960" extrusionOk="0">
                <a:moveTo>
                  <a:pt x="3906" y="5316"/>
                </a:moveTo>
                <a:cubicBezTo>
                  <a:pt x="4072" y="5316"/>
                  <a:pt x="4191" y="5447"/>
                  <a:pt x="4191" y="5602"/>
                </a:cubicBezTo>
                <a:cubicBezTo>
                  <a:pt x="4191" y="5757"/>
                  <a:pt x="4060" y="5876"/>
                  <a:pt x="3906" y="5876"/>
                </a:cubicBezTo>
                <a:lnTo>
                  <a:pt x="3370" y="5876"/>
                </a:lnTo>
                <a:cubicBezTo>
                  <a:pt x="3215" y="5876"/>
                  <a:pt x="3096" y="5745"/>
                  <a:pt x="3096" y="5602"/>
                </a:cubicBezTo>
                <a:cubicBezTo>
                  <a:pt x="3096" y="5435"/>
                  <a:pt x="3227" y="5316"/>
                  <a:pt x="3370" y="5316"/>
                </a:cubicBezTo>
                <a:close/>
                <a:moveTo>
                  <a:pt x="5370" y="8459"/>
                </a:moveTo>
                <a:cubicBezTo>
                  <a:pt x="5430" y="8471"/>
                  <a:pt x="5489" y="8519"/>
                  <a:pt x="5489" y="8578"/>
                </a:cubicBezTo>
                <a:lnTo>
                  <a:pt x="5489" y="9317"/>
                </a:lnTo>
                <a:cubicBezTo>
                  <a:pt x="5489" y="9376"/>
                  <a:pt x="5430" y="9436"/>
                  <a:pt x="5370" y="9436"/>
                </a:cubicBezTo>
                <a:lnTo>
                  <a:pt x="1929" y="9436"/>
                </a:lnTo>
                <a:cubicBezTo>
                  <a:pt x="1870" y="9436"/>
                  <a:pt x="1810" y="9376"/>
                  <a:pt x="1810" y="9317"/>
                </a:cubicBezTo>
                <a:lnTo>
                  <a:pt x="1810" y="8578"/>
                </a:lnTo>
                <a:cubicBezTo>
                  <a:pt x="1810" y="8519"/>
                  <a:pt x="1870" y="8459"/>
                  <a:pt x="1929" y="8459"/>
                </a:cubicBezTo>
                <a:close/>
                <a:moveTo>
                  <a:pt x="3645" y="0"/>
                </a:moveTo>
                <a:cubicBezTo>
                  <a:pt x="3527" y="0"/>
                  <a:pt x="3411" y="54"/>
                  <a:pt x="3346" y="161"/>
                </a:cubicBezTo>
                <a:lnTo>
                  <a:pt x="191" y="4792"/>
                </a:lnTo>
                <a:cubicBezTo>
                  <a:pt x="0" y="5078"/>
                  <a:pt x="36" y="5447"/>
                  <a:pt x="262" y="5685"/>
                </a:cubicBezTo>
                <a:lnTo>
                  <a:pt x="1762" y="7209"/>
                </a:lnTo>
                <a:cubicBezTo>
                  <a:pt x="1822" y="7269"/>
                  <a:pt x="1858" y="7340"/>
                  <a:pt x="1858" y="7412"/>
                </a:cubicBezTo>
                <a:lnTo>
                  <a:pt x="1858" y="8078"/>
                </a:lnTo>
                <a:cubicBezTo>
                  <a:pt x="1620" y="8114"/>
                  <a:pt x="1429" y="8317"/>
                  <a:pt x="1429" y="8578"/>
                </a:cubicBezTo>
                <a:lnTo>
                  <a:pt x="1429" y="9317"/>
                </a:lnTo>
                <a:cubicBezTo>
                  <a:pt x="1429" y="9602"/>
                  <a:pt x="1643" y="9829"/>
                  <a:pt x="1929" y="9829"/>
                </a:cubicBezTo>
                <a:lnTo>
                  <a:pt x="2155" y="9829"/>
                </a:lnTo>
                <a:lnTo>
                  <a:pt x="2155" y="10472"/>
                </a:lnTo>
                <a:cubicBezTo>
                  <a:pt x="2155" y="10734"/>
                  <a:pt x="2358" y="10960"/>
                  <a:pt x="2632" y="10960"/>
                </a:cubicBezTo>
                <a:lnTo>
                  <a:pt x="3179" y="10960"/>
                </a:lnTo>
                <a:cubicBezTo>
                  <a:pt x="3286" y="10960"/>
                  <a:pt x="3370" y="10864"/>
                  <a:pt x="3370" y="10757"/>
                </a:cubicBezTo>
                <a:cubicBezTo>
                  <a:pt x="3370" y="10662"/>
                  <a:pt x="3286" y="10567"/>
                  <a:pt x="3179" y="10567"/>
                </a:cubicBezTo>
                <a:lnTo>
                  <a:pt x="2632" y="10567"/>
                </a:lnTo>
                <a:cubicBezTo>
                  <a:pt x="2584" y="10567"/>
                  <a:pt x="2536" y="10519"/>
                  <a:pt x="2536" y="10483"/>
                </a:cubicBezTo>
                <a:lnTo>
                  <a:pt x="2536" y="9829"/>
                </a:lnTo>
                <a:lnTo>
                  <a:pt x="4763" y="9829"/>
                </a:lnTo>
                <a:lnTo>
                  <a:pt x="4763" y="10483"/>
                </a:lnTo>
                <a:cubicBezTo>
                  <a:pt x="4763" y="10519"/>
                  <a:pt x="4715" y="10567"/>
                  <a:pt x="4668" y="10567"/>
                </a:cubicBezTo>
                <a:lnTo>
                  <a:pt x="4072" y="10567"/>
                </a:lnTo>
                <a:cubicBezTo>
                  <a:pt x="3965" y="10567"/>
                  <a:pt x="3882" y="10662"/>
                  <a:pt x="3882" y="10757"/>
                </a:cubicBezTo>
                <a:cubicBezTo>
                  <a:pt x="3882" y="10864"/>
                  <a:pt x="3965" y="10960"/>
                  <a:pt x="4072" y="10960"/>
                </a:cubicBezTo>
                <a:lnTo>
                  <a:pt x="4668" y="10960"/>
                </a:lnTo>
                <a:cubicBezTo>
                  <a:pt x="4918" y="10960"/>
                  <a:pt x="5144" y="10745"/>
                  <a:pt x="5144" y="10472"/>
                </a:cubicBezTo>
                <a:lnTo>
                  <a:pt x="5144" y="9829"/>
                </a:lnTo>
                <a:lnTo>
                  <a:pt x="5370" y="9829"/>
                </a:lnTo>
                <a:cubicBezTo>
                  <a:pt x="5656" y="9829"/>
                  <a:pt x="5870" y="9602"/>
                  <a:pt x="5870" y="9317"/>
                </a:cubicBezTo>
                <a:lnTo>
                  <a:pt x="5870" y="8578"/>
                </a:lnTo>
                <a:cubicBezTo>
                  <a:pt x="5870" y="8317"/>
                  <a:pt x="5680" y="8114"/>
                  <a:pt x="5441" y="8078"/>
                </a:cubicBezTo>
                <a:lnTo>
                  <a:pt x="5441" y="7412"/>
                </a:lnTo>
                <a:cubicBezTo>
                  <a:pt x="5441" y="7340"/>
                  <a:pt x="5477" y="7269"/>
                  <a:pt x="5537" y="7209"/>
                </a:cubicBezTo>
                <a:lnTo>
                  <a:pt x="6977" y="5745"/>
                </a:lnTo>
                <a:cubicBezTo>
                  <a:pt x="7049" y="5673"/>
                  <a:pt x="7049" y="5554"/>
                  <a:pt x="6977" y="5483"/>
                </a:cubicBezTo>
                <a:cubicBezTo>
                  <a:pt x="6942" y="5441"/>
                  <a:pt x="6894" y="5420"/>
                  <a:pt x="6845" y="5420"/>
                </a:cubicBezTo>
                <a:cubicBezTo>
                  <a:pt x="6796" y="5420"/>
                  <a:pt x="6745" y="5441"/>
                  <a:pt x="6703" y="5483"/>
                </a:cubicBezTo>
                <a:lnTo>
                  <a:pt x="5263" y="6935"/>
                </a:lnTo>
                <a:cubicBezTo>
                  <a:pt x="5132" y="7066"/>
                  <a:pt x="5072" y="7233"/>
                  <a:pt x="5072" y="7412"/>
                </a:cubicBezTo>
                <a:lnTo>
                  <a:pt x="5072" y="8067"/>
                </a:lnTo>
                <a:lnTo>
                  <a:pt x="2262" y="8067"/>
                </a:lnTo>
                <a:lnTo>
                  <a:pt x="2262" y="7412"/>
                </a:lnTo>
                <a:cubicBezTo>
                  <a:pt x="2262" y="7233"/>
                  <a:pt x="2179" y="7054"/>
                  <a:pt x="2060" y="6935"/>
                </a:cubicBezTo>
                <a:lnTo>
                  <a:pt x="560" y="5423"/>
                </a:lnTo>
                <a:cubicBezTo>
                  <a:pt x="453" y="5316"/>
                  <a:pt x="441" y="5138"/>
                  <a:pt x="536" y="5019"/>
                </a:cubicBezTo>
                <a:lnTo>
                  <a:pt x="3477" y="685"/>
                </a:lnTo>
                <a:lnTo>
                  <a:pt x="3477" y="4923"/>
                </a:lnTo>
                <a:lnTo>
                  <a:pt x="3405" y="4923"/>
                </a:lnTo>
                <a:cubicBezTo>
                  <a:pt x="3036" y="4923"/>
                  <a:pt x="2739" y="5221"/>
                  <a:pt x="2739" y="5602"/>
                </a:cubicBezTo>
                <a:cubicBezTo>
                  <a:pt x="2739" y="5971"/>
                  <a:pt x="3036" y="6269"/>
                  <a:pt x="3405" y="6269"/>
                </a:cubicBezTo>
                <a:lnTo>
                  <a:pt x="3941" y="6269"/>
                </a:lnTo>
                <a:cubicBezTo>
                  <a:pt x="4310" y="6269"/>
                  <a:pt x="4608" y="5971"/>
                  <a:pt x="4608" y="5602"/>
                </a:cubicBezTo>
                <a:cubicBezTo>
                  <a:pt x="4608" y="5221"/>
                  <a:pt x="4310" y="4923"/>
                  <a:pt x="3941" y="4923"/>
                </a:cubicBezTo>
                <a:lnTo>
                  <a:pt x="3870" y="4923"/>
                </a:lnTo>
                <a:lnTo>
                  <a:pt x="3870" y="685"/>
                </a:lnTo>
                <a:lnTo>
                  <a:pt x="6692" y="4840"/>
                </a:lnTo>
                <a:cubicBezTo>
                  <a:pt x="6727" y="4889"/>
                  <a:pt x="6783" y="4918"/>
                  <a:pt x="6843" y="4918"/>
                </a:cubicBezTo>
                <a:cubicBezTo>
                  <a:pt x="6884" y="4918"/>
                  <a:pt x="6927" y="4905"/>
                  <a:pt x="6965" y="4876"/>
                </a:cubicBezTo>
                <a:cubicBezTo>
                  <a:pt x="7049" y="4816"/>
                  <a:pt x="7061" y="4697"/>
                  <a:pt x="7001" y="4614"/>
                </a:cubicBezTo>
                <a:lnTo>
                  <a:pt x="3953" y="161"/>
                </a:lnTo>
                <a:cubicBezTo>
                  <a:pt x="3882" y="54"/>
                  <a:pt x="3763" y="0"/>
                  <a:pt x="36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60857" y="1078371"/>
            <a:ext cx="512456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án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0856" y="1712772"/>
            <a:ext cx="512456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60855" y="2526652"/>
            <a:ext cx="512456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lực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37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3536159" y="288206"/>
            <a:ext cx="20684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endParaRPr sz="3600" dirty="0"/>
          </a:p>
        </p:txBody>
      </p:sp>
      <p:sp>
        <p:nvSpPr>
          <p:cNvPr id="1556" name="Google Shape;1556;p33"/>
          <p:cNvSpPr txBox="1">
            <a:spLocks noGrp="1"/>
          </p:cNvSpPr>
          <p:nvPr>
            <p:ph type="title" idx="16"/>
          </p:nvPr>
        </p:nvSpPr>
        <p:spPr>
          <a:xfrm>
            <a:off x="957399" y="139670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7" name="Google Shape;1557;p33"/>
          <p:cNvSpPr txBox="1">
            <a:spLocks noGrp="1"/>
          </p:cNvSpPr>
          <p:nvPr>
            <p:ph type="title" idx="17"/>
          </p:nvPr>
        </p:nvSpPr>
        <p:spPr>
          <a:xfrm>
            <a:off x="2865636" y="1471056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58" name="Google Shape;1558;p33"/>
          <p:cNvSpPr txBox="1">
            <a:spLocks noGrp="1"/>
          </p:cNvSpPr>
          <p:nvPr>
            <p:ph type="title" idx="18"/>
          </p:nvPr>
        </p:nvSpPr>
        <p:spPr>
          <a:xfrm>
            <a:off x="4968224" y="1503177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9" name="Google Shape;1559;p33"/>
          <p:cNvSpPr txBox="1">
            <a:spLocks noGrp="1"/>
          </p:cNvSpPr>
          <p:nvPr>
            <p:ph type="title" idx="19"/>
          </p:nvPr>
        </p:nvSpPr>
        <p:spPr>
          <a:xfrm>
            <a:off x="7061246" y="1396705"/>
            <a:ext cx="100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62" name="Google Shape;1562;p33"/>
          <p:cNvSpPr/>
          <p:nvPr/>
        </p:nvSpPr>
        <p:spPr>
          <a:xfrm rot="6240902">
            <a:off x="4774562" y="1073346"/>
            <a:ext cx="240302" cy="452649"/>
          </a:xfrm>
          <a:custGeom>
            <a:avLst/>
            <a:gdLst/>
            <a:ahLst/>
            <a:cxnLst/>
            <a:rect l="l" t="t" r="r" b="b"/>
            <a:pathLst>
              <a:path w="4192" h="7896" extrusionOk="0">
                <a:moveTo>
                  <a:pt x="1221" y="0"/>
                </a:moveTo>
                <a:cubicBezTo>
                  <a:pt x="724" y="0"/>
                  <a:pt x="303" y="421"/>
                  <a:pt x="152" y="896"/>
                </a:cubicBezTo>
                <a:cubicBezTo>
                  <a:pt x="0" y="1372"/>
                  <a:pt x="76" y="1890"/>
                  <a:pt x="195" y="2365"/>
                </a:cubicBezTo>
                <a:cubicBezTo>
                  <a:pt x="746" y="4666"/>
                  <a:pt x="2182" y="6653"/>
                  <a:pt x="4191" y="7895"/>
                </a:cubicBezTo>
                <a:lnTo>
                  <a:pt x="3921" y="7669"/>
                </a:lnTo>
                <a:cubicBezTo>
                  <a:pt x="2603" y="5616"/>
                  <a:pt x="3759" y="2603"/>
                  <a:pt x="2301" y="659"/>
                </a:cubicBezTo>
                <a:cubicBezTo>
                  <a:pt x="2042" y="302"/>
                  <a:pt x="1664" y="0"/>
                  <a:pt x="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3"/>
          <p:cNvSpPr/>
          <p:nvPr/>
        </p:nvSpPr>
        <p:spPr>
          <a:xfrm rot="6240902">
            <a:off x="4669273" y="980213"/>
            <a:ext cx="398802" cy="195712"/>
          </a:xfrm>
          <a:custGeom>
            <a:avLst/>
            <a:gdLst/>
            <a:ahLst/>
            <a:cxnLst/>
            <a:rect l="l" t="t" r="r" b="b"/>
            <a:pathLst>
              <a:path w="6957" h="3414" extrusionOk="0">
                <a:moveTo>
                  <a:pt x="1948" y="0"/>
                </a:moveTo>
                <a:cubicBezTo>
                  <a:pt x="1679" y="0"/>
                  <a:pt x="1410" y="28"/>
                  <a:pt x="1146" y="87"/>
                </a:cubicBezTo>
                <a:cubicBezTo>
                  <a:pt x="725" y="184"/>
                  <a:pt x="271" y="400"/>
                  <a:pt x="141" y="810"/>
                </a:cubicBezTo>
                <a:cubicBezTo>
                  <a:pt x="1" y="1264"/>
                  <a:pt x="325" y="1750"/>
                  <a:pt x="735" y="1966"/>
                </a:cubicBezTo>
                <a:cubicBezTo>
                  <a:pt x="1157" y="2182"/>
                  <a:pt x="1643" y="2182"/>
                  <a:pt x="2118" y="2204"/>
                </a:cubicBezTo>
                <a:cubicBezTo>
                  <a:pt x="3803" y="2247"/>
                  <a:pt x="5585" y="2452"/>
                  <a:pt x="6957" y="3413"/>
                </a:cubicBezTo>
                <a:cubicBezTo>
                  <a:pt x="6319" y="2420"/>
                  <a:pt x="5553" y="1480"/>
                  <a:pt x="4559" y="832"/>
                </a:cubicBezTo>
                <a:cubicBezTo>
                  <a:pt x="3790" y="322"/>
                  <a:pt x="2867" y="0"/>
                  <a:pt x="19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3"/>
          <p:cNvSpPr/>
          <p:nvPr/>
        </p:nvSpPr>
        <p:spPr>
          <a:xfrm rot="6240902">
            <a:off x="4923550" y="1078126"/>
            <a:ext cx="108457" cy="152029"/>
          </a:xfrm>
          <a:custGeom>
            <a:avLst/>
            <a:gdLst/>
            <a:ahLst/>
            <a:cxnLst/>
            <a:rect l="l" t="t" r="r" b="b"/>
            <a:pathLst>
              <a:path w="1892" h="2652" extrusionOk="0">
                <a:moveTo>
                  <a:pt x="289" y="1"/>
                </a:moveTo>
                <a:cubicBezTo>
                  <a:pt x="226" y="1"/>
                  <a:pt x="165" y="20"/>
                  <a:pt x="120" y="59"/>
                </a:cubicBezTo>
                <a:cubicBezTo>
                  <a:pt x="77" y="113"/>
                  <a:pt x="55" y="167"/>
                  <a:pt x="55" y="232"/>
                </a:cubicBezTo>
                <a:cubicBezTo>
                  <a:pt x="1" y="686"/>
                  <a:pt x="347" y="1085"/>
                  <a:pt x="671" y="1409"/>
                </a:cubicBezTo>
                <a:lnTo>
                  <a:pt x="1891" y="2651"/>
                </a:lnTo>
                <a:lnTo>
                  <a:pt x="1816" y="2479"/>
                </a:lnTo>
                <a:cubicBezTo>
                  <a:pt x="1578" y="1820"/>
                  <a:pt x="1286" y="1193"/>
                  <a:pt x="951" y="588"/>
                </a:cubicBezTo>
                <a:cubicBezTo>
                  <a:pt x="811" y="351"/>
                  <a:pt x="671" y="113"/>
                  <a:pt x="411" y="27"/>
                </a:cubicBezTo>
                <a:cubicBezTo>
                  <a:pt x="373" y="9"/>
                  <a:pt x="330" y="1"/>
                  <a:pt x="2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97;p31">
            <a:extLst>
              <a:ext uri="{FF2B5EF4-FFF2-40B4-BE49-F238E27FC236}">
                <a16:creationId xmlns:a16="http://schemas.microsoft.com/office/drawing/2014/main" xmlns="" id="{10786FEE-417E-CCD4-82A2-42A38AB810F9}"/>
              </a:ext>
            </a:extLst>
          </p:cNvPr>
          <p:cNvSpPr txBox="1">
            <a:spLocks/>
          </p:cNvSpPr>
          <p:nvPr/>
        </p:nvSpPr>
        <p:spPr>
          <a:xfrm>
            <a:off x="250562" y="1969405"/>
            <a:ext cx="2068496" cy="74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ckerli One"/>
              <a:buNone/>
              <a:defRPr sz="19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Huy</a:t>
            </a:r>
            <a:endParaRPr lang="en-US" sz="2000" dirty="0"/>
          </a:p>
        </p:txBody>
      </p:sp>
      <p:sp>
        <p:nvSpPr>
          <p:cNvPr id="53" name="Google Shape;1497;p31">
            <a:extLst>
              <a:ext uri="{FF2B5EF4-FFF2-40B4-BE49-F238E27FC236}">
                <a16:creationId xmlns:a16="http://schemas.microsoft.com/office/drawing/2014/main" xmlns="" id="{598A4533-F4E4-B371-2E07-10E89F79D881}"/>
              </a:ext>
            </a:extLst>
          </p:cNvPr>
          <p:cNvSpPr txBox="1">
            <a:spLocks/>
          </p:cNvSpPr>
          <p:nvPr/>
        </p:nvSpPr>
        <p:spPr>
          <a:xfrm>
            <a:off x="2432523" y="2065362"/>
            <a:ext cx="1731832" cy="70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ckerli One"/>
              <a:buNone/>
              <a:defRPr sz="19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en-US" sz="2000" dirty="0" err="1" smtClean="0"/>
              <a:t>Lê</a:t>
            </a:r>
            <a:r>
              <a:rPr lang="en-US" sz="2000" dirty="0" smtClean="0"/>
              <a:t> Minh </a:t>
            </a:r>
          </a:p>
          <a:p>
            <a:r>
              <a:rPr lang="en-US" sz="2000" dirty="0" smtClean="0"/>
              <a:t>Anh </a:t>
            </a:r>
            <a:r>
              <a:rPr lang="en-US" sz="2000" dirty="0" err="1" smtClean="0"/>
              <a:t>Đoàn</a:t>
            </a:r>
            <a:endParaRPr lang="en-US" sz="2000" dirty="0"/>
          </a:p>
        </p:txBody>
      </p:sp>
      <p:sp>
        <p:nvSpPr>
          <p:cNvPr id="54" name="Google Shape;1497;p31">
            <a:extLst>
              <a:ext uri="{FF2B5EF4-FFF2-40B4-BE49-F238E27FC236}">
                <a16:creationId xmlns:a16="http://schemas.microsoft.com/office/drawing/2014/main" xmlns="" id="{590B969A-0352-8EC1-4A7B-D87A53D89B17}"/>
              </a:ext>
            </a:extLst>
          </p:cNvPr>
          <p:cNvSpPr txBox="1">
            <a:spLocks/>
          </p:cNvSpPr>
          <p:nvPr/>
        </p:nvSpPr>
        <p:spPr>
          <a:xfrm>
            <a:off x="4652630" y="2018700"/>
            <a:ext cx="1965441" cy="70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ckerli One"/>
              <a:buNone/>
              <a:defRPr sz="19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en-US" sz="2000" dirty="0" err="1" smtClean="0"/>
              <a:t>Trịnh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Minh </a:t>
            </a:r>
            <a:r>
              <a:rPr lang="en-US" sz="2000" dirty="0" err="1" smtClean="0"/>
              <a:t>trí</a:t>
            </a:r>
            <a:endParaRPr lang="en-US" sz="2000" dirty="0"/>
          </a:p>
        </p:txBody>
      </p:sp>
      <p:sp>
        <p:nvSpPr>
          <p:cNvPr id="55" name="Google Shape;1497;p31">
            <a:extLst>
              <a:ext uri="{FF2B5EF4-FFF2-40B4-BE49-F238E27FC236}">
                <a16:creationId xmlns:a16="http://schemas.microsoft.com/office/drawing/2014/main" xmlns="" id="{BD07E1FC-902A-4D5A-490A-9E7A748BBDDB}"/>
              </a:ext>
            </a:extLst>
          </p:cNvPr>
          <p:cNvSpPr txBox="1">
            <a:spLocks/>
          </p:cNvSpPr>
          <p:nvPr/>
        </p:nvSpPr>
        <p:spPr>
          <a:xfrm>
            <a:off x="6503869" y="1947159"/>
            <a:ext cx="1965441" cy="791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ckerli One"/>
              <a:buNone/>
              <a:defRPr sz="1900" b="0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</a:t>
            </a:r>
            <a:r>
              <a:rPr lang="en-US" sz="2000" dirty="0" err="1" smtClean="0"/>
              <a:t>Tùng</a:t>
            </a:r>
            <a:r>
              <a:rPr lang="en-US" sz="2000" dirty="0" smtClean="0"/>
              <a:t> </a:t>
            </a:r>
            <a:r>
              <a:rPr lang="en-US" sz="2000" dirty="0" err="1" smtClean="0"/>
              <a:t>Sơn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50"/>
          <p:cNvSpPr txBox="1">
            <a:spLocks noGrp="1"/>
          </p:cNvSpPr>
          <p:nvPr>
            <p:ph type="title"/>
          </p:nvPr>
        </p:nvSpPr>
        <p:spPr>
          <a:xfrm>
            <a:off x="136340" y="490259"/>
            <a:ext cx="18076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70" dirty="0" smtClean="0"/>
              <a:t>K</a:t>
            </a:r>
            <a:r>
              <a:rPr lang="en" sz="2970" dirty="0" smtClean="0"/>
              <a:t>ết luận</a:t>
            </a:r>
            <a:endParaRPr sz="2970" dirty="0"/>
          </a:p>
        </p:txBody>
      </p:sp>
      <p:sp>
        <p:nvSpPr>
          <p:cNvPr id="2430" name="Google Shape;2430;p50"/>
          <p:cNvSpPr/>
          <p:nvPr/>
        </p:nvSpPr>
        <p:spPr>
          <a:xfrm rot="10190454">
            <a:off x="1601704" y="319047"/>
            <a:ext cx="249809" cy="338600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50"/>
          <p:cNvSpPr/>
          <p:nvPr/>
        </p:nvSpPr>
        <p:spPr>
          <a:xfrm rot="10190454">
            <a:off x="1373448" y="225427"/>
            <a:ext cx="92116" cy="338268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50"/>
          <p:cNvSpPr/>
          <p:nvPr/>
        </p:nvSpPr>
        <p:spPr>
          <a:xfrm rot="10190454">
            <a:off x="1746834" y="555638"/>
            <a:ext cx="394342" cy="2342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0126" y="1170145"/>
            <a:ext cx="63923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Three Point Estimation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0126" y="2500839"/>
            <a:ext cx="6392384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0126" y="1841914"/>
            <a:ext cx="63923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ro.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51"/>
          <p:cNvSpPr txBox="1">
            <a:spLocks noGrp="1"/>
          </p:cNvSpPr>
          <p:nvPr>
            <p:ph type="title"/>
          </p:nvPr>
        </p:nvSpPr>
        <p:spPr>
          <a:xfrm>
            <a:off x="133338" y="124738"/>
            <a:ext cx="3693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-US" sz="3200" b="1" dirty="0" smtClean="0"/>
              <a:t>Functional Point Method</a:t>
            </a:r>
            <a:br>
              <a:rPr lang="en-US" sz="3200" b="1" dirty="0" smtClean="0"/>
            </a:br>
            <a:endParaRPr sz="2970" dirty="0"/>
          </a:p>
        </p:txBody>
      </p:sp>
      <p:sp>
        <p:nvSpPr>
          <p:cNvPr id="2467" name="Google Shape;2467;p51"/>
          <p:cNvSpPr/>
          <p:nvPr/>
        </p:nvSpPr>
        <p:spPr>
          <a:xfrm rot="6240902">
            <a:off x="3623147" y="304716"/>
            <a:ext cx="240302" cy="452649"/>
          </a:xfrm>
          <a:custGeom>
            <a:avLst/>
            <a:gdLst/>
            <a:ahLst/>
            <a:cxnLst/>
            <a:rect l="l" t="t" r="r" b="b"/>
            <a:pathLst>
              <a:path w="4192" h="7896" extrusionOk="0">
                <a:moveTo>
                  <a:pt x="1221" y="0"/>
                </a:moveTo>
                <a:cubicBezTo>
                  <a:pt x="724" y="0"/>
                  <a:pt x="303" y="421"/>
                  <a:pt x="152" y="896"/>
                </a:cubicBezTo>
                <a:cubicBezTo>
                  <a:pt x="0" y="1372"/>
                  <a:pt x="76" y="1890"/>
                  <a:pt x="195" y="2365"/>
                </a:cubicBezTo>
                <a:cubicBezTo>
                  <a:pt x="746" y="4666"/>
                  <a:pt x="2182" y="6653"/>
                  <a:pt x="4191" y="7895"/>
                </a:cubicBezTo>
                <a:lnTo>
                  <a:pt x="3921" y="7669"/>
                </a:lnTo>
                <a:cubicBezTo>
                  <a:pt x="2603" y="5616"/>
                  <a:pt x="3759" y="2603"/>
                  <a:pt x="2301" y="659"/>
                </a:cubicBezTo>
                <a:cubicBezTo>
                  <a:pt x="2042" y="302"/>
                  <a:pt x="1664" y="0"/>
                  <a:pt x="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51"/>
          <p:cNvSpPr/>
          <p:nvPr/>
        </p:nvSpPr>
        <p:spPr>
          <a:xfrm rot="6240902">
            <a:off x="3483729" y="192948"/>
            <a:ext cx="398802" cy="195712"/>
          </a:xfrm>
          <a:custGeom>
            <a:avLst/>
            <a:gdLst/>
            <a:ahLst/>
            <a:cxnLst/>
            <a:rect l="l" t="t" r="r" b="b"/>
            <a:pathLst>
              <a:path w="6957" h="3414" extrusionOk="0">
                <a:moveTo>
                  <a:pt x="1948" y="0"/>
                </a:moveTo>
                <a:cubicBezTo>
                  <a:pt x="1679" y="0"/>
                  <a:pt x="1410" y="28"/>
                  <a:pt x="1146" y="87"/>
                </a:cubicBezTo>
                <a:cubicBezTo>
                  <a:pt x="725" y="184"/>
                  <a:pt x="271" y="400"/>
                  <a:pt x="141" y="810"/>
                </a:cubicBezTo>
                <a:cubicBezTo>
                  <a:pt x="1" y="1264"/>
                  <a:pt x="325" y="1750"/>
                  <a:pt x="735" y="1966"/>
                </a:cubicBezTo>
                <a:cubicBezTo>
                  <a:pt x="1157" y="2182"/>
                  <a:pt x="1643" y="2182"/>
                  <a:pt x="2118" y="2204"/>
                </a:cubicBezTo>
                <a:cubicBezTo>
                  <a:pt x="3803" y="2247"/>
                  <a:pt x="5585" y="2452"/>
                  <a:pt x="6957" y="3413"/>
                </a:cubicBezTo>
                <a:cubicBezTo>
                  <a:pt x="6319" y="2420"/>
                  <a:pt x="5553" y="1480"/>
                  <a:pt x="4559" y="832"/>
                </a:cubicBezTo>
                <a:cubicBezTo>
                  <a:pt x="3790" y="322"/>
                  <a:pt x="2867" y="0"/>
                  <a:pt x="19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51"/>
          <p:cNvSpPr/>
          <p:nvPr/>
        </p:nvSpPr>
        <p:spPr>
          <a:xfrm rot="6240902">
            <a:off x="3772135" y="309496"/>
            <a:ext cx="108457" cy="152029"/>
          </a:xfrm>
          <a:custGeom>
            <a:avLst/>
            <a:gdLst/>
            <a:ahLst/>
            <a:cxnLst/>
            <a:rect l="l" t="t" r="r" b="b"/>
            <a:pathLst>
              <a:path w="1892" h="2652" extrusionOk="0">
                <a:moveTo>
                  <a:pt x="289" y="1"/>
                </a:moveTo>
                <a:cubicBezTo>
                  <a:pt x="226" y="1"/>
                  <a:pt x="165" y="20"/>
                  <a:pt x="120" y="59"/>
                </a:cubicBezTo>
                <a:cubicBezTo>
                  <a:pt x="77" y="113"/>
                  <a:pt x="55" y="167"/>
                  <a:pt x="55" y="232"/>
                </a:cubicBezTo>
                <a:cubicBezTo>
                  <a:pt x="1" y="686"/>
                  <a:pt x="347" y="1085"/>
                  <a:pt x="671" y="1409"/>
                </a:cubicBezTo>
                <a:lnTo>
                  <a:pt x="1891" y="2651"/>
                </a:lnTo>
                <a:lnTo>
                  <a:pt x="1816" y="2479"/>
                </a:lnTo>
                <a:cubicBezTo>
                  <a:pt x="1578" y="1820"/>
                  <a:pt x="1286" y="1193"/>
                  <a:pt x="951" y="588"/>
                </a:cubicBezTo>
                <a:cubicBezTo>
                  <a:pt x="811" y="351"/>
                  <a:pt x="671" y="113"/>
                  <a:pt x="411" y="27"/>
                </a:cubicBezTo>
                <a:cubicBezTo>
                  <a:pt x="373" y="9"/>
                  <a:pt x="330" y="1"/>
                  <a:pt x="2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1892" y="1098420"/>
            <a:ext cx="481965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Test Manager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task.</a:t>
            </a:r>
          </a:p>
        </p:txBody>
      </p:sp>
      <p:pic>
        <p:nvPicPr>
          <p:cNvPr id="9" name="Picture 8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821892" y="1835518"/>
            <a:ext cx="4819650" cy="193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5"/>
          <p:cNvSpPr txBox="1">
            <a:spLocks noGrp="1"/>
          </p:cNvSpPr>
          <p:nvPr>
            <p:ph type="title" idx="2"/>
          </p:nvPr>
        </p:nvSpPr>
        <p:spPr>
          <a:xfrm>
            <a:off x="-305788" y="9362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endParaRPr dirty="0"/>
          </a:p>
        </p:txBody>
      </p:sp>
      <p:sp>
        <p:nvSpPr>
          <p:cNvPr id="2236" name="Google Shape;2236;p45"/>
          <p:cNvSpPr txBox="1">
            <a:spLocks noGrp="1"/>
          </p:cNvSpPr>
          <p:nvPr>
            <p:ph type="title" idx="3"/>
          </p:nvPr>
        </p:nvSpPr>
        <p:spPr>
          <a:xfrm>
            <a:off x="3012991" y="37997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”</a:t>
            </a:r>
            <a:endParaRPr dirty="0"/>
          </a:p>
        </p:txBody>
      </p:sp>
      <p:sp>
        <p:nvSpPr>
          <p:cNvPr id="2242" name="Google Shape;2242;p45"/>
          <p:cNvSpPr/>
          <p:nvPr/>
        </p:nvSpPr>
        <p:spPr>
          <a:xfrm>
            <a:off x="4066454" y="920039"/>
            <a:ext cx="136196" cy="205600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5"/>
          <p:cNvSpPr/>
          <p:nvPr/>
        </p:nvSpPr>
        <p:spPr>
          <a:xfrm>
            <a:off x="743685" y="808014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5"/>
          <p:cNvSpPr/>
          <p:nvPr/>
        </p:nvSpPr>
        <p:spPr>
          <a:xfrm>
            <a:off x="3443678" y="833110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5"/>
          <p:cNvSpPr/>
          <p:nvPr/>
        </p:nvSpPr>
        <p:spPr>
          <a:xfrm>
            <a:off x="551226" y="61456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76;p44">
            <a:extLst>
              <a:ext uri="{FF2B5EF4-FFF2-40B4-BE49-F238E27FC236}">
                <a16:creationId xmlns:a16="http://schemas.microsoft.com/office/drawing/2014/main" xmlns="" id="{626894C3-5ACC-BA55-0623-338E151F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244" y="235314"/>
            <a:ext cx="29031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990"/>
            </a:pPr>
            <a:r>
              <a:rPr lang="en-US" sz="1800" b="1" dirty="0" err="1"/>
              <a:t>Bước</a:t>
            </a:r>
            <a:r>
              <a:rPr lang="en-US" sz="1800" b="1" dirty="0"/>
              <a:t> A: </a:t>
            </a:r>
            <a:r>
              <a:rPr lang="en-US" sz="1800" b="1" dirty="0" err="1"/>
              <a:t>Ước</a:t>
            </a:r>
            <a:r>
              <a:rPr lang="en-US" sz="1800" b="1" dirty="0"/>
              <a:t> </a:t>
            </a:r>
            <a:r>
              <a:rPr lang="en-US" sz="1800" b="1" dirty="0" err="1"/>
              <a:t>lượng</a:t>
            </a:r>
            <a:r>
              <a:rPr lang="en-US" sz="1800" b="1" dirty="0"/>
              <a:t> </a:t>
            </a:r>
            <a:r>
              <a:rPr lang="en-US" sz="1800" b="1" dirty="0" err="1"/>
              <a:t>kích</a:t>
            </a:r>
            <a:r>
              <a:rPr lang="en-US" sz="1800" b="1" dirty="0"/>
              <a:t> </a:t>
            </a:r>
            <a:r>
              <a:rPr lang="en-US" sz="1800" b="1" dirty="0" err="1"/>
              <a:t>thước</a:t>
            </a:r>
            <a:r>
              <a:rPr lang="en-US" sz="1800" b="1" dirty="0"/>
              <a:t> </a:t>
            </a:r>
            <a:r>
              <a:rPr lang="en-US" sz="1800" b="1" dirty="0" err="1"/>
              <a:t>của</a:t>
            </a:r>
            <a:r>
              <a:rPr lang="en-US" sz="1800" b="1" dirty="0"/>
              <a:t> task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endParaRPr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26772"/>
              </p:ext>
            </p:extLst>
          </p:nvPr>
        </p:nvGraphicFramePr>
        <p:xfrm>
          <a:off x="4622401" y="337222"/>
          <a:ext cx="4216799" cy="4593354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350652"/>
                <a:gridCol w="673768"/>
                <a:gridCol w="649705"/>
                <a:gridCol w="1453647"/>
                <a:gridCol w="1089027"/>
              </a:tblGrid>
              <a:tr h="3544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STT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Tên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mô-đun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Quyền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thực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hiện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Nhóm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</a:tr>
              <a:tr h="5010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số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dư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Manager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Customer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Manager có thể xem số dư của tất cả các Customer chịu sự giám sát của manager đó.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Trung bình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</a:tr>
              <a:tr h="5010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Chuyển quỹ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Manager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Customer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Manager </a:t>
                      </a:r>
                      <a:r>
                        <a:rPr lang="en-US" sz="1000" dirty="0" err="1">
                          <a:effectLst/>
                        </a:rPr>
                        <a:t>có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thể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chuyển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tiền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từ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bất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kỳ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tài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ngân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hàng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nguồn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nào</a:t>
                      </a:r>
                      <a:r>
                        <a:rPr lang="en-US" sz="1000" dirty="0">
                          <a:effectLst/>
                        </a:rPr>
                        <a:t> sang </a:t>
                      </a:r>
                      <a:r>
                        <a:rPr lang="en-US" sz="1000" dirty="0" err="1">
                          <a:effectLst/>
                        </a:rPr>
                        <a:t>tài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đích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Phức tạp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</a:tr>
              <a:tr h="6476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Bản sao kê Mini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Manager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Một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sao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kê</a:t>
                      </a:r>
                      <a:r>
                        <a:rPr lang="en-US" sz="1000" dirty="0">
                          <a:effectLst/>
                        </a:rPr>
                        <a:t> Mini </a:t>
                      </a:r>
                      <a:r>
                        <a:rPr lang="en-US" sz="1000" dirty="0" err="1">
                          <a:effectLst/>
                        </a:rPr>
                        <a:t>sẽ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hiển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thị</a:t>
                      </a:r>
                      <a:r>
                        <a:rPr lang="en-US" sz="1000" dirty="0">
                          <a:effectLst/>
                        </a:rPr>
                        <a:t> 5 </a:t>
                      </a:r>
                      <a:r>
                        <a:rPr lang="en-US" sz="1000" dirty="0" err="1">
                          <a:effectLst/>
                        </a:rPr>
                        <a:t>giao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dịch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cuối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cùng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của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một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tài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khoản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Trung bình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</a:tr>
              <a:tr h="5010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Bản sao kê tùy chỉnh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Manager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Manager </a:t>
                      </a:r>
                      <a:r>
                        <a:rPr lang="en-US" sz="1000" dirty="0" err="1">
                          <a:effectLst/>
                        </a:rPr>
                        <a:t>có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thể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thấy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sao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kê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Tùy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chỉnh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của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bất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kỳ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tài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nào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Phức tạp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</a:tr>
              <a:tr h="95701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Đổi mật khẩu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Manager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Customer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Manager </a:t>
                      </a:r>
                      <a:r>
                        <a:rPr lang="en-US" sz="1000" dirty="0" err="1">
                          <a:effectLst/>
                        </a:rPr>
                        <a:t>chỉ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có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thể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thay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đổi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mật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khẩu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tài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của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mình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thể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thay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đổi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mật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khẩu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của</a:t>
                      </a:r>
                      <a:r>
                        <a:rPr lang="en-US" sz="1000" dirty="0">
                          <a:effectLst/>
                        </a:rPr>
                        <a:t> Customer.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Đơn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giản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2897" marR="42897" marT="30640" marB="30640"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11363" y="1069558"/>
            <a:ext cx="4040915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FP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&amp;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 </a:t>
            </a:r>
          </a:p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Test Manager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 smtClean="0"/>
              <a:t>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13493"/>
              </p:ext>
            </p:extLst>
          </p:nvPr>
        </p:nvGraphicFramePr>
        <p:xfrm>
          <a:off x="411362" y="3699932"/>
          <a:ext cx="4040915" cy="981456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2141620"/>
                <a:gridCol w="1899295"/>
              </a:tblGrid>
              <a:tr h="1850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Nhóm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Trọng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số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tạp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5"/>
          <p:cNvSpPr txBox="1">
            <a:spLocks noGrp="1"/>
          </p:cNvSpPr>
          <p:nvPr>
            <p:ph type="title" idx="2"/>
          </p:nvPr>
        </p:nvSpPr>
        <p:spPr>
          <a:xfrm>
            <a:off x="-305788" y="9362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endParaRPr dirty="0"/>
          </a:p>
        </p:txBody>
      </p:sp>
      <p:sp>
        <p:nvSpPr>
          <p:cNvPr id="2236" name="Google Shape;2236;p45"/>
          <p:cNvSpPr txBox="1">
            <a:spLocks noGrp="1"/>
          </p:cNvSpPr>
          <p:nvPr>
            <p:ph type="title" idx="3"/>
          </p:nvPr>
        </p:nvSpPr>
        <p:spPr>
          <a:xfrm>
            <a:off x="3209335" y="37997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”</a:t>
            </a:r>
            <a:endParaRPr dirty="0"/>
          </a:p>
        </p:txBody>
      </p:sp>
      <p:sp>
        <p:nvSpPr>
          <p:cNvPr id="2247" name="Google Shape;2247;p45"/>
          <p:cNvSpPr/>
          <p:nvPr/>
        </p:nvSpPr>
        <p:spPr>
          <a:xfrm>
            <a:off x="551226" y="61456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76;p44">
            <a:extLst>
              <a:ext uri="{FF2B5EF4-FFF2-40B4-BE49-F238E27FC236}">
                <a16:creationId xmlns:a16="http://schemas.microsoft.com/office/drawing/2014/main" xmlns="" id="{626894C3-5ACC-BA55-0623-338E151F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243" y="235313"/>
            <a:ext cx="3824997" cy="639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990"/>
            </a:pPr>
            <a:r>
              <a:rPr lang="en-US" sz="1800" b="1" dirty="0" err="1"/>
              <a:t>Bước</a:t>
            </a:r>
            <a:r>
              <a:rPr lang="en-US" sz="1800" b="1" dirty="0"/>
              <a:t> B: </a:t>
            </a:r>
            <a:r>
              <a:rPr lang="en-US" sz="1800" b="1" dirty="0" err="1"/>
              <a:t>Ước</a:t>
            </a:r>
            <a:r>
              <a:rPr lang="en-US" sz="1800" b="1" dirty="0"/>
              <a:t> </a:t>
            </a:r>
            <a:r>
              <a:rPr lang="en-US" sz="1800" b="1" dirty="0" err="1"/>
              <a:t>lượng</a:t>
            </a:r>
            <a:r>
              <a:rPr lang="en-US" sz="1800" b="1" dirty="0"/>
              <a:t> </a:t>
            </a:r>
            <a:r>
              <a:rPr lang="en-US" sz="1800" b="1" dirty="0" err="1"/>
              <a:t>thời</a:t>
            </a:r>
            <a:r>
              <a:rPr lang="en-US" sz="1800" b="1" dirty="0"/>
              <a:t> </a:t>
            </a:r>
            <a:r>
              <a:rPr lang="en-US" sz="1800" b="1" dirty="0" err="1"/>
              <a:t>gian</a:t>
            </a:r>
            <a:r>
              <a:rPr lang="en-US" sz="1800" b="1" dirty="0"/>
              <a:t>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hiện</a:t>
            </a:r>
            <a:r>
              <a:rPr lang="en-US" sz="1800" b="1" dirty="0"/>
              <a:t> task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endParaRPr sz="1800" dirty="0"/>
          </a:p>
        </p:txBody>
      </p:sp>
      <p:sp>
        <p:nvSpPr>
          <p:cNvPr id="3" name="Rectangle 2"/>
          <p:cNvSpPr/>
          <p:nvPr/>
        </p:nvSpPr>
        <p:spPr>
          <a:xfrm>
            <a:off x="307503" y="952679"/>
            <a:ext cx="4572000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task.</a:t>
            </a:r>
          </a:p>
        </p:txBody>
      </p:sp>
      <p:pic>
        <p:nvPicPr>
          <p:cNvPr id="13" name="Picture 12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307504" y="2021403"/>
            <a:ext cx="4572000" cy="876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5"/>
          <p:cNvSpPr/>
          <p:nvPr/>
        </p:nvSpPr>
        <p:spPr>
          <a:xfrm>
            <a:off x="307503" y="2970631"/>
            <a:ext cx="4572000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: </a:t>
            </a:r>
          </a:p>
          <a:p>
            <a:r>
              <a:rPr lang="en-US" sz="1200" dirty="0"/>
              <a:t>+ </a:t>
            </a:r>
            <a:r>
              <a:rPr lang="en-US" sz="1200" b="1" dirty="0"/>
              <a:t>Total Effort: </a:t>
            </a:r>
            <a:r>
              <a:rPr lang="en-US" sz="1200" dirty="0"/>
              <a:t>Effort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thử</a:t>
            </a:r>
            <a:r>
              <a:rPr lang="en-US" sz="1200" dirty="0"/>
              <a:t>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trang</a:t>
            </a:r>
            <a:r>
              <a:rPr lang="en-US" sz="1200" dirty="0"/>
              <a:t> web.</a:t>
            </a:r>
          </a:p>
          <a:p>
            <a:r>
              <a:rPr lang="en-US" sz="1200" dirty="0"/>
              <a:t>+ </a:t>
            </a:r>
            <a:r>
              <a:rPr lang="en-US" sz="1200" b="1" dirty="0"/>
              <a:t>Total Function Points: </a:t>
            </a:r>
            <a:r>
              <a:rPr lang="en-US" sz="1200" dirty="0" err="1"/>
              <a:t>Tổng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mô-đun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trang</a:t>
            </a:r>
            <a:r>
              <a:rPr lang="en-US" sz="1200" dirty="0"/>
              <a:t> web.</a:t>
            </a:r>
          </a:p>
          <a:p>
            <a:r>
              <a:rPr lang="en-US" sz="1200" dirty="0"/>
              <a:t>+ </a:t>
            </a:r>
            <a:r>
              <a:rPr lang="en-US" sz="1200" b="1" dirty="0"/>
              <a:t>Estimate defined per Function Points:</a:t>
            </a:r>
            <a:r>
              <a:rPr lang="en-US" sz="1200" dirty="0"/>
              <a:t> Effort </a:t>
            </a:r>
            <a:r>
              <a:rPr lang="en-US" sz="1200" dirty="0" err="1"/>
              <a:t>trung</a:t>
            </a:r>
            <a:r>
              <a:rPr lang="en-US" sz="1200" dirty="0"/>
              <a:t> </a:t>
            </a:r>
            <a:r>
              <a:rPr lang="en-US" sz="1200" dirty="0" err="1"/>
              <a:t>bình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điểm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65072"/>
              </p:ext>
            </p:extLst>
          </p:nvPr>
        </p:nvGraphicFramePr>
        <p:xfrm>
          <a:off x="4983370" y="1808410"/>
          <a:ext cx="3958677" cy="2469262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023886"/>
                <a:gridCol w="1023886"/>
                <a:gridCol w="1024367"/>
                <a:gridCol w="886538"/>
              </a:tblGrid>
              <a:tr h="3357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Trọng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Tổng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78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Phức tạp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78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Trung Bình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78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Đơn giản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7877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Tổng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năng</a:t>
                      </a:r>
                      <a:r>
                        <a:rPr lang="en-US" sz="1300" dirty="0">
                          <a:effectLst/>
                        </a:rPr>
                        <a:t> (Function Total Points)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 + 6 + 1 = 17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139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Ước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lượng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định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mỗi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điểm</a:t>
                      </a:r>
                      <a:r>
                        <a:rPr lang="en-US" sz="1300" dirty="0">
                          <a:effectLst/>
                        </a:rPr>
                        <a:t> (Estimate define per point)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7877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 effort ước lượng (Total Estimated Effort)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17 x 5 = </a:t>
                      </a:r>
                      <a:r>
                        <a:rPr lang="en-US" sz="1300" dirty="0" smtClean="0">
                          <a:effectLst/>
                        </a:rPr>
                        <a:t>85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37615" y="206321"/>
            <a:ext cx="3728575" cy="14927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Giả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sử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nhóm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dự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án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đã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ước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lượng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được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mỗi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Điểm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chức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năng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là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5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giờ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/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điểm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Bạn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có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thể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ước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lượng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toàn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bộ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effort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để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kiểm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thử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tất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cả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các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tính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năng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của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trang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web Bank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như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sau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"/>
                <a:cs typeface="Times New Roman" pitchFamily="18" charset="0"/>
              </a:rPr>
              <a:t>: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Như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vậy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,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tổng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 effort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để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hoàn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thành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 task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của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 web Bank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là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khoảng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 75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giờ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elvetica"/>
                <a:cs typeface="Times New Roman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Google Shape;2247;p45"/>
          <p:cNvSpPr/>
          <p:nvPr/>
        </p:nvSpPr>
        <p:spPr>
          <a:xfrm>
            <a:off x="4479032" y="700906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1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5"/>
          <p:cNvSpPr txBox="1">
            <a:spLocks noGrp="1"/>
          </p:cNvSpPr>
          <p:nvPr>
            <p:ph type="title" idx="2"/>
          </p:nvPr>
        </p:nvSpPr>
        <p:spPr>
          <a:xfrm>
            <a:off x="266413" y="11577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endParaRPr dirty="0"/>
          </a:p>
        </p:txBody>
      </p:sp>
      <p:sp>
        <p:nvSpPr>
          <p:cNvPr id="2236" name="Google Shape;2236;p45"/>
          <p:cNvSpPr txBox="1">
            <a:spLocks noGrp="1"/>
          </p:cNvSpPr>
          <p:nvPr>
            <p:ph type="title" idx="3"/>
          </p:nvPr>
        </p:nvSpPr>
        <p:spPr>
          <a:xfrm>
            <a:off x="3781536" y="402120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”</a:t>
            </a:r>
            <a:endParaRPr dirty="0"/>
          </a:p>
        </p:txBody>
      </p:sp>
      <p:sp>
        <p:nvSpPr>
          <p:cNvPr id="2242" name="Google Shape;2242;p45"/>
          <p:cNvSpPr/>
          <p:nvPr/>
        </p:nvSpPr>
        <p:spPr>
          <a:xfrm>
            <a:off x="4805256" y="974820"/>
            <a:ext cx="136196" cy="205600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5"/>
          <p:cNvSpPr/>
          <p:nvPr/>
        </p:nvSpPr>
        <p:spPr>
          <a:xfrm>
            <a:off x="1315886" y="830155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5"/>
          <p:cNvSpPr/>
          <p:nvPr/>
        </p:nvSpPr>
        <p:spPr>
          <a:xfrm>
            <a:off x="4222207" y="896906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5"/>
          <p:cNvSpPr/>
          <p:nvPr/>
        </p:nvSpPr>
        <p:spPr>
          <a:xfrm>
            <a:off x="1123427" y="83597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76;p44">
            <a:extLst>
              <a:ext uri="{FF2B5EF4-FFF2-40B4-BE49-F238E27FC236}">
                <a16:creationId xmlns:a16="http://schemas.microsoft.com/office/drawing/2014/main" xmlns="" id="{626894C3-5ACC-BA55-0623-338E151F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5444" y="257455"/>
            <a:ext cx="3824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990"/>
            </a:pPr>
            <a:r>
              <a:rPr lang="en-US" sz="2000" b="1" dirty="0" err="1"/>
              <a:t>Bước</a:t>
            </a:r>
            <a:r>
              <a:rPr lang="en-US" sz="2000" b="1" dirty="0"/>
              <a:t> C: </a:t>
            </a:r>
            <a:r>
              <a:rPr lang="en-US" sz="2000" b="1" dirty="0" err="1"/>
              <a:t>Ước</a:t>
            </a:r>
            <a:r>
              <a:rPr lang="en-US" sz="2000" b="1" dirty="0"/>
              <a:t> </a:t>
            </a:r>
            <a:r>
              <a:rPr lang="en-US" sz="2000" b="1" dirty="0" err="1"/>
              <a:t>lượng</a:t>
            </a:r>
            <a:r>
              <a:rPr lang="en-US" sz="2000" b="1" dirty="0"/>
              <a:t> chi </a:t>
            </a:r>
            <a:r>
              <a:rPr lang="en-US" sz="2000" b="1" dirty="0" err="1"/>
              <a:t>phí</a:t>
            </a:r>
            <a:r>
              <a:rPr lang="en-US" sz="2000" b="1" dirty="0"/>
              <a:t> </a:t>
            </a:r>
            <a:r>
              <a:rPr lang="en-US" sz="2000" b="1" dirty="0" err="1"/>
              <a:t>cho</a:t>
            </a:r>
            <a:r>
              <a:rPr lang="en-US" sz="2000" b="1" dirty="0"/>
              <a:t> task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sz="2000" dirty="0"/>
          </a:p>
        </p:txBody>
      </p:sp>
      <p:sp>
        <p:nvSpPr>
          <p:cNvPr id="3" name="Rectangle 2"/>
          <p:cNvSpPr/>
          <p:nvPr/>
        </p:nvSpPr>
        <p:spPr>
          <a:xfrm>
            <a:off x="1384398" y="1855822"/>
            <a:ext cx="457200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10$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task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85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task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10 x </a:t>
            </a:r>
            <a:r>
              <a:rPr lang="en-US" dirty="0" smtClean="0"/>
              <a:t>85 </a:t>
            </a:r>
            <a:r>
              <a:rPr lang="en-US" dirty="0"/>
              <a:t>= </a:t>
            </a:r>
            <a:r>
              <a:rPr lang="en-US" dirty="0" smtClean="0"/>
              <a:t>850</a:t>
            </a:r>
            <a:r>
              <a:rPr lang="en-US" dirty="0"/>
              <a:t>$.</a:t>
            </a:r>
          </a:p>
        </p:txBody>
      </p:sp>
    </p:spTree>
    <p:extLst>
      <p:ext uri="{BB962C8B-B14F-4D97-AF65-F5344CB8AC3E}">
        <p14:creationId xmlns:p14="http://schemas.microsoft.com/office/powerpoint/2010/main" val="41481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5"/>
          <p:cNvSpPr txBox="1">
            <a:spLocks noGrp="1"/>
          </p:cNvSpPr>
          <p:nvPr>
            <p:ph type="title" idx="2"/>
          </p:nvPr>
        </p:nvSpPr>
        <p:spPr>
          <a:xfrm>
            <a:off x="-305788" y="9362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endParaRPr dirty="0"/>
          </a:p>
        </p:txBody>
      </p:sp>
      <p:sp>
        <p:nvSpPr>
          <p:cNvPr id="2236" name="Google Shape;2236;p45"/>
          <p:cNvSpPr txBox="1">
            <a:spLocks noGrp="1"/>
          </p:cNvSpPr>
          <p:nvPr>
            <p:ph type="title" idx="3"/>
          </p:nvPr>
        </p:nvSpPr>
        <p:spPr>
          <a:xfrm>
            <a:off x="3012991" y="37997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”</a:t>
            </a:r>
            <a:endParaRPr dirty="0"/>
          </a:p>
        </p:txBody>
      </p:sp>
      <p:sp>
        <p:nvSpPr>
          <p:cNvPr id="2242" name="Google Shape;2242;p45"/>
          <p:cNvSpPr/>
          <p:nvPr/>
        </p:nvSpPr>
        <p:spPr>
          <a:xfrm>
            <a:off x="4066454" y="920039"/>
            <a:ext cx="136196" cy="205600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5"/>
          <p:cNvSpPr/>
          <p:nvPr/>
        </p:nvSpPr>
        <p:spPr>
          <a:xfrm>
            <a:off x="743685" y="808014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5"/>
          <p:cNvSpPr/>
          <p:nvPr/>
        </p:nvSpPr>
        <p:spPr>
          <a:xfrm>
            <a:off x="3443678" y="833110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5"/>
          <p:cNvSpPr/>
          <p:nvPr/>
        </p:nvSpPr>
        <p:spPr>
          <a:xfrm>
            <a:off x="551226" y="61456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76;p44">
            <a:extLst>
              <a:ext uri="{FF2B5EF4-FFF2-40B4-BE49-F238E27FC236}">
                <a16:creationId xmlns:a16="http://schemas.microsoft.com/office/drawing/2014/main" xmlns="" id="{626894C3-5ACC-BA55-0623-338E151F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244" y="235314"/>
            <a:ext cx="29031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990"/>
            </a:pPr>
            <a:r>
              <a:rPr lang="en-US" sz="1800" b="1" dirty="0" err="1" smtClean="0"/>
              <a:t>Ví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dụ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endParaRPr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3525"/>
              </p:ext>
            </p:extLst>
          </p:nvPr>
        </p:nvGraphicFramePr>
        <p:xfrm>
          <a:off x="208547" y="1548064"/>
          <a:ext cx="4851043" cy="3336756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741229"/>
                <a:gridCol w="1203720"/>
                <a:gridCol w="1906094"/>
              </a:tblGrid>
              <a:tr h="4521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5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tạp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Inputs (EI)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 (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EO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Trung bình</a:t>
                      </a:r>
                    </a:p>
                  </a:txBody>
                  <a:tcPr marL="68580" marR="68580" marT="0" marB="0"/>
                </a:tc>
              </a:tr>
              <a:tr h="548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Inquiries (EQ)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Phức tạp </a:t>
                      </a:r>
                    </a:p>
                  </a:txBody>
                  <a:tcPr marL="68580" marR="68580" marT="0" marB="0"/>
                </a:tc>
              </a:tr>
              <a:tr h="548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Logical Files (ILF)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Phức tạp</a:t>
                      </a:r>
                    </a:p>
                  </a:txBody>
                  <a:tcPr marL="68580" marR="68580" marT="0" marB="0"/>
                </a:tc>
              </a:tr>
              <a:tr h="6890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Interface Files (EIF)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giản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382126" y="2189965"/>
            <a:ext cx="3457074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b="1" dirty="0" err="1"/>
              <a:t>Giả</a:t>
            </a:r>
            <a:r>
              <a:rPr lang="en-US" altLang="zh-CN" b="1" dirty="0"/>
              <a:t> </a:t>
            </a:r>
            <a:r>
              <a:rPr lang="en-US" altLang="zh-CN" b="1" dirty="0" err="1"/>
              <a:t>sử</a:t>
            </a:r>
            <a:r>
              <a:rPr lang="en-US" altLang="zh-CN" b="1" dirty="0"/>
              <a:t> </a:t>
            </a:r>
            <a:r>
              <a:rPr lang="en-US" altLang="zh-CN" b="1" dirty="0" err="1"/>
              <a:t>nhóm</a:t>
            </a:r>
            <a:r>
              <a:rPr lang="en-US" altLang="zh-CN" b="1" dirty="0"/>
              <a:t> </a:t>
            </a:r>
            <a:r>
              <a:rPr lang="en-US" altLang="zh-CN" b="1" dirty="0" err="1"/>
              <a:t>dự</a:t>
            </a:r>
            <a:r>
              <a:rPr lang="en-US" altLang="zh-CN" b="1" dirty="0"/>
              <a:t> </a:t>
            </a:r>
            <a:r>
              <a:rPr lang="en-US" altLang="zh-CN" b="1" dirty="0" err="1"/>
              <a:t>án</a:t>
            </a:r>
            <a:r>
              <a:rPr lang="en-US" altLang="zh-CN" b="1" dirty="0"/>
              <a:t> </a:t>
            </a:r>
            <a:r>
              <a:rPr lang="en-US" altLang="zh-CN" b="1" dirty="0" err="1"/>
              <a:t>đã</a:t>
            </a:r>
            <a:r>
              <a:rPr lang="en-US" altLang="zh-CN" b="1" dirty="0"/>
              <a:t> </a:t>
            </a:r>
            <a:r>
              <a:rPr lang="en-US" altLang="zh-CN" b="1" dirty="0" err="1"/>
              <a:t>ước</a:t>
            </a:r>
            <a:r>
              <a:rPr lang="en-US" altLang="zh-CN" b="1" dirty="0"/>
              <a:t> </a:t>
            </a:r>
            <a:r>
              <a:rPr lang="en-US" altLang="zh-CN" b="1" dirty="0" err="1"/>
              <a:t>lượng</a:t>
            </a:r>
            <a:r>
              <a:rPr lang="en-US" altLang="zh-CN" b="1" dirty="0"/>
              <a:t> </a:t>
            </a:r>
            <a:r>
              <a:rPr lang="en-US" altLang="zh-CN" b="1" dirty="0" err="1"/>
              <a:t>được</a:t>
            </a:r>
            <a:r>
              <a:rPr lang="en-US" altLang="zh-CN" b="1" dirty="0"/>
              <a:t> </a:t>
            </a:r>
            <a:r>
              <a:rPr lang="en-US" altLang="zh-CN" b="1" dirty="0" err="1"/>
              <a:t>mỗi</a:t>
            </a:r>
            <a:r>
              <a:rPr lang="en-US" altLang="zh-CN" b="1" dirty="0"/>
              <a:t> </a:t>
            </a:r>
            <a:r>
              <a:rPr lang="en-US" altLang="zh-CN" b="1" dirty="0" err="1"/>
              <a:t>Điểm</a:t>
            </a:r>
            <a:r>
              <a:rPr lang="en-US" altLang="zh-CN" b="1" dirty="0"/>
              <a:t> </a:t>
            </a:r>
            <a:r>
              <a:rPr lang="en-US" altLang="zh-CN" b="1" dirty="0" err="1"/>
              <a:t>chức</a:t>
            </a:r>
            <a:r>
              <a:rPr lang="en-US" altLang="zh-CN" b="1" dirty="0"/>
              <a:t> </a:t>
            </a:r>
            <a:r>
              <a:rPr lang="en-US" altLang="zh-CN" b="1" dirty="0" err="1"/>
              <a:t>năng</a:t>
            </a:r>
            <a:r>
              <a:rPr lang="en-US" altLang="zh-CN" b="1" dirty="0"/>
              <a:t> </a:t>
            </a:r>
            <a:r>
              <a:rPr lang="en-US" altLang="zh-CN" b="1" dirty="0" err="1"/>
              <a:t>là</a:t>
            </a:r>
            <a:r>
              <a:rPr lang="en-US" altLang="zh-CN" b="1" dirty="0"/>
              <a:t> </a:t>
            </a:r>
            <a:r>
              <a:rPr lang="en-US" altLang="zh-CN" b="1" dirty="0" smtClean="0"/>
              <a:t>7 </a:t>
            </a:r>
            <a:r>
              <a:rPr lang="en-US" altLang="zh-CN" b="1" dirty="0" err="1"/>
              <a:t>giờ</a:t>
            </a:r>
            <a:r>
              <a:rPr lang="en-US" altLang="zh-CN" b="1" dirty="0"/>
              <a:t> / </a:t>
            </a:r>
            <a:r>
              <a:rPr lang="en-US" altLang="zh-CN" b="1" dirty="0" err="1"/>
              <a:t>điểm</a:t>
            </a:r>
            <a:r>
              <a:rPr lang="en-US" altLang="zh-CN" b="1" dirty="0"/>
              <a:t>. </a:t>
            </a:r>
            <a:endParaRPr lang="en-US" b="1" dirty="0"/>
          </a:p>
          <a:p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: </a:t>
            </a:r>
            <a:endParaRPr lang="en-US" b="1" dirty="0" smtClean="0"/>
          </a:p>
          <a:p>
            <a:r>
              <a:rPr lang="en-US" b="1" dirty="0" err="1" smtClean="0"/>
              <a:t>Đơn</a:t>
            </a:r>
            <a:r>
              <a:rPr lang="en-US" b="1" dirty="0" smtClean="0"/>
              <a:t> </a:t>
            </a:r>
            <a:r>
              <a:rPr lang="en-US" b="1" dirty="0" err="1"/>
              <a:t>giản</a:t>
            </a:r>
            <a:r>
              <a:rPr lang="en-US" b="1" dirty="0"/>
              <a:t> = 1, </a:t>
            </a:r>
            <a:r>
              <a:rPr lang="en-US" b="1" dirty="0" err="1" smtClean="0"/>
              <a:t>Trung</a:t>
            </a:r>
            <a:r>
              <a:rPr lang="en-US" b="1" dirty="0" smtClean="0"/>
              <a:t> </a:t>
            </a:r>
            <a:r>
              <a:rPr lang="en-US" b="1" dirty="0" err="1"/>
              <a:t>bình</a:t>
            </a:r>
            <a:r>
              <a:rPr lang="en-US" b="1" dirty="0"/>
              <a:t> = 2, </a:t>
            </a:r>
            <a:r>
              <a:rPr lang="en-US" b="1" dirty="0" err="1" smtClean="0"/>
              <a:t>Phức</a:t>
            </a:r>
            <a:r>
              <a:rPr lang="en-US" b="1" dirty="0" smtClean="0"/>
              <a:t> </a:t>
            </a:r>
            <a:r>
              <a:rPr lang="en-US" b="1" dirty="0" err="1"/>
              <a:t>tạp</a:t>
            </a:r>
            <a:r>
              <a:rPr lang="en-US" b="1" dirty="0"/>
              <a:t> = 3</a:t>
            </a:r>
            <a:endParaRPr lang="en-US" dirty="0"/>
          </a:p>
          <a:p>
            <a:r>
              <a:rPr lang="en-US" b="1" dirty="0" err="1" smtClean="0"/>
              <a:t>Mức</a:t>
            </a:r>
            <a:r>
              <a:rPr lang="en-US" b="1" dirty="0" smtClean="0"/>
              <a:t> </a:t>
            </a:r>
            <a:r>
              <a:rPr lang="en-US" b="1" dirty="0" err="1" smtClean="0"/>
              <a:t>lương</a:t>
            </a:r>
            <a:r>
              <a:rPr lang="en-US" b="1" dirty="0" smtClean="0"/>
              <a:t>: </a:t>
            </a:r>
            <a:r>
              <a:rPr lang="en-US" b="1" dirty="0"/>
              <a:t>100 </a:t>
            </a:r>
            <a:r>
              <a:rPr lang="en-US" b="1" dirty="0" smtClean="0"/>
              <a:t>$/</a:t>
            </a:r>
            <a:r>
              <a:rPr lang="en-US" b="1" dirty="0" err="1" smtClean="0"/>
              <a:t>giờ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275" y="1098827"/>
            <a:ext cx="3891904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b="1" dirty="0" smtClean="0"/>
              <a:t>Cho </a:t>
            </a:r>
            <a:r>
              <a:rPr lang="en-US" altLang="zh-CN" b="1" dirty="0" err="1" smtClean="0"/>
              <a:t>bảng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các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chức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năng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và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số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lượng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sau</a:t>
            </a:r>
            <a:r>
              <a:rPr lang="en-US" altLang="zh-CN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5"/>
          <p:cNvSpPr txBox="1">
            <a:spLocks noGrp="1"/>
          </p:cNvSpPr>
          <p:nvPr>
            <p:ph type="title" idx="2"/>
          </p:nvPr>
        </p:nvSpPr>
        <p:spPr>
          <a:xfrm>
            <a:off x="-305788" y="9362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endParaRPr dirty="0"/>
          </a:p>
        </p:txBody>
      </p:sp>
      <p:sp>
        <p:nvSpPr>
          <p:cNvPr id="2236" name="Google Shape;2236;p45"/>
          <p:cNvSpPr txBox="1">
            <a:spLocks noGrp="1"/>
          </p:cNvSpPr>
          <p:nvPr>
            <p:ph type="title" idx="3"/>
          </p:nvPr>
        </p:nvSpPr>
        <p:spPr>
          <a:xfrm>
            <a:off x="3209335" y="379979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”</a:t>
            </a:r>
            <a:endParaRPr dirty="0"/>
          </a:p>
        </p:txBody>
      </p:sp>
      <p:sp>
        <p:nvSpPr>
          <p:cNvPr id="2247" name="Google Shape;2247;p45"/>
          <p:cNvSpPr/>
          <p:nvPr/>
        </p:nvSpPr>
        <p:spPr>
          <a:xfrm>
            <a:off x="551226" y="61456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76;p44">
            <a:extLst>
              <a:ext uri="{FF2B5EF4-FFF2-40B4-BE49-F238E27FC236}">
                <a16:creationId xmlns:a16="http://schemas.microsoft.com/office/drawing/2014/main" xmlns="" id="{626894C3-5ACC-BA55-0623-338E151F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243" y="235313"/>
            <a:ext cx="3824997" cy="639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990"/>
            </a:pPr>
            <a:r>
              <a:rPr lang="en-US" sz="1800" b="1" dirty="0" err="1" smtClean="0"/>
              <a:t>Cách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làm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endParaRPr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47908"/>
              </p:ext>
            </p:extLst>
          </p:nvPr>
        </p:nvGraphicFramePr>
        <p:xfrm>
          <a:off x="335224" y="1283369"/>
          <a:ext cx="5720671" cy="3230262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479614"/>
                <a:gridCol w="1479614"/>
                <a:gridCol w="1480309"/>
                <a:gridCol w="1281134"/>
              </a:tblGrid>
              <a:tr h="9939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Trọng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Tổng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4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Phức tạp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4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Trung Bình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84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Đơn giản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6963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Tổng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năng</a:t>
                      </a:r>
                      <a:r>
                        <a:rPr lang="en-US" sz="1300" dirty="0">
                          <a:effectLst/>
                        </a:rPr>
                        <a:t> (Function Total Points)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33 +</a:t>
                      </a:r>
                      <a:r>
                        <a:rPr lang="en-US" sz="1300" baseline="0" dirty="0" smtClean="0">
                          <a:effectLst/>
                        </a:rPr>
                        <a:t> 18</a:t>
                      </a:r>
                      <a:r>
                        <a:rPr lang="en-US" sz="1300" dirty="0" smtClean="0">
                          <a:effectLst/>
                        </a:rPr>
                        <a:t> + 4 = 55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6963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Ước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lượng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định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mỗi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điểm</a:t>
                      </a:r>
                      <a:r>
                        <a:rPr lang="en-US" sz="1300" dirty="0">
                          <a:effectLst/>
                        </a:rPr>
                        <a:t> (Estimate define per point)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6963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 effort ước lượng (Total Estimated Effort)</a:t>
                      </a:r>
                      <a:endParaRPr lang="en-US" sz="15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55 </a:t>
                      </a:r>
                      <a:r>
                        <a:rPr lang="en-US" sz="1300" dirty="0">
                          <a:effectLst/>
                        </a:rPr>
                        <a:t>x </a:t>
                      </a:r>
                      <a:r>
                        <a:rPr lang="en-US" sz="1300" dirty="0" smtClean="0">
                          <a:effectLst/>
                        </a:rPr>
                        <a:t>7 </a:t>
                      </a:r>
                      <a:r>
                        <a:rPr lang="en-US" sz="1300" dirty="0">
                          <a:effectLst/>
                        </a:rPr>
                        <a:t>= </a:t>
                      </a:r>
                      <a:r>
                        <a:rPr lang="en-US" sz="1300" dirty="0" smtClean="0">
                          <a:effectLst/>
                        </a:rPr>
                        <a:t>385 </a:t>
                      </a:r>
                      <a:r>
                        <a:rPr lang="en-US" sz="1300" dirty="0" err="1" smtClean="0">
                          <a:effectLst/>
                        </a:rPr>
                        <a:t>giờ</a:t>
                      </a:r>
                      <a:endParaRPr lang="en-US" sz="15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Google Shape;2247;p45"/>
          <p:cNvSpPr/>
          <p:nvPr/>
        </p:nvSpPr>
        <p:spPr>
          <a:xfrm>
            <a:off x="4479032" y="700906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379981" y="2237476"/>
            <a:ext cx="2699851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:</a:t>
            </a:r>
          </a:p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= </a:t>
            </a:r>
            <a:r>
              <a:rPr lang="en-US" dirty="0" smtClean="0"/>
              <a:t>385 </a:t>
            </a:r>
            <a:r>
              <a:rPr lang="en-US" dirty="0" err="1"/>
              <a:t>giờ</a:t>
            </a:r>
            <a:r>
              <a:rPr lang="en-US" dirty="0"/>
              <a:t> x </a:t>
            </a:r>
            <a:r>
              <a:rPr lang="en-US" dirty="0" smtClean="0"/>
              <a:t>100$/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38,500$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1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5"/>
          <p:cNvSpPr txBox="1">
            <a:spLocks noGrp="1"/>
          </p:cNvSpPr>
          <p:nvPr>
            <p:ph type="title" idx="2"/>
          </p:nvPr>
        </p:nvSpPr>
        <p:spPr>
          <a:xfrm>
            <a:off x="1472524" y="180558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endParaRPr dirty="0"/>
          </a:p>
        </p:txBody>
      </p:sp>
      <p:sp>
        <p:nvSpPr>
          <p:cNvPr id="2236" name="Google Shape;2236;p45"/>
          <p:cNvSpPr txBox="1">
            <a:spLocks noGrp="1"/>
          </p:cNvSpPr>
          <p:nvPr>
            <p:ph type="title" idx="3"/>
          </p:nvPr>
        </p:nvSpPr>
        <p:spPr>
          <a:xfrm>
            <a:off x="4987647" y="466908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”</a:t>
            </a:r>
            <a:endParaRPr dirty="0"/>
          </a:p>
        </p:txBody>
      </p:sp>
      <p:sp>
        <p:nvSpPr>
          <p:cNvPr id="2242" name="Google Shape;2242;p45"/>
          <p:cNvSpPr/>
          <p:nvPr/>
        </p:nvSpPr>
        <p:spPr>
          <a:xfrm>
            <a:off x="6011367" y="1039608"/>
            <a:ext cx="136196" cy="205600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5"/>
          <p:cNvSpPr/>
          <p:nvPr/>
        </p:nvSpPr>
        <p:spPr>
          <a:xfrm>
            <a:off x="2521997" y="894943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5"/>
          <p:cNvSpPr/>
          <p:nvPr/>
        </p:nvSpPr>
        <p:spPr>
          <a:xfrm>
            <a:off x="5428318" y="961694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5"/>
          <p:cNvSpPr/>
          <p:nvPr/>
        </p:nvSpPr>
        <p:spPr>
          <a:xfrm>
            <a:off x="2329538" y="148385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76;p44">
            <a:extLst>
              <a:ext uri="{FF2B5EF4-FFF2-40B4-BE49-F238E27FC236}">
                <a16:creationId xmlns:a16="http://schemas.microsoft.com/office/drawing/2014/main" xmlns="" id="{626894C3-5ACC-BA55-0623-338E151F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1555" y="322243"/>
            <a:ext cx="3824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990"/>
            </a:pPr>
            <a:r>
              <a:rPr lang="en-US" sz="3200" b="1" dirty="0" err="1" smtClean="0"/>
              <a:t>Ưu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Điểm</a:t>
            </a:r>
            <a:r>
              <a:rPr lang="en-US" sz="3200" b="1" dirty="0"/>
              <a:t/>
            </a:r>
            <a:br>
              <a:rPr lang="en-US" sz="3200" b="1" dirty="0"/>
            </a:br>
            <a:endParaRPr sz="2970" dirty="0"/>
          </a:p>
        </p:txBody>
      </p:sp>
      <p:sp>
        <p:nvSpPr>
          <p:cNvPr id="2" name="Rectangle 1"/>
          <p:cNvSpPr/>
          <p:nvPr/>
        </p:nvSpPr>
        <p:spPr>
          <a:xfrm>
            <a:off x="2089657" y="1212129"/>
            <a:ext cx="457200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089657" y="2152041"/>
            <a:ext cx="4572000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10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5"/>
          <p:cNvSpPr txBox="1">
            <a:spLocks noGrp="1"/>
          </p:cNvSpPr>
          <p:nvPr>
            <p:ph type="title" idx="2"/>
          </p:nvPr>
        </p:nvSpPr>
        <p:spPr>
          <a:xfrm>
            <a:off x="1337888" y="238294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endParaRPr dirty="0"/>
          </a:p>
        </p:txBody>
      </p:sp>
      <p:sp>
        <p:nvSpPr>
          <p:cNvPr id="2236" name="Google Shape;2236;p45"/>
          <p:cNvSpPr txBox="1">
            <a:spLocks noGrp="1"/>
          </p:cNvSpPr>
          <p:nvPr>
            <p:ph type="title" idx="3"/>
          </p:nvPr>
        </p:nvSpPr>
        <p:spPr>
          <a:xfrm>
            <a:off x="4853011" y="524644"/>
            <a:ext cx="20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”</a:t>
            </a:r>
            <a:endParaRPr dirty="0"/>
          </a:p>
        </p:txBody>
      </p:sp>
      <p:sp>
        <p:nvSpPr>
          <p:cNvPr id="2242" name="Google Shape;2242;p45"/>
          <p:cNvSpPr/>
          <p:nvPr/>
        </p:nvSpPr>
        <p:spPr>
          <a:xfrm>
            <a:off x="5876731" y="1097344"/>
            <a:ext cx="136196" cy="205600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5"/>
          <p:cNvSpPr/>
          <p:nvPr/>
        </p:nvSpPr>
        <p:spPr>
          <a:xfrm>
            <a:off x="2387361" y="952679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5"/>
          <p:cNvSpPr/>
          <p:nvPr/>
        </p:nvSpPr>
        <p:spPr>
          <a:xfrm>
            <a:off x="5293682" y="1019430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5"/>
          <p:cNvSpPr/>
          <p:nvPr/>
        </p:nvSpPr>
        <p:spPr>
          <a:xfrm>
            <a:off x="2194902" y="20612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76;p44">
            <a:extLst>
              <a:ext uri="{FF2B5EF4-FFF2-40B4-BE49-F238E27FC236}">
                <a16:creationId xmlns:a16="http://schemas.microsoft.com/office/drawing/2014/main" xmlns="" id="{626894C3-5ACC-BA55-0623-338E151F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6919" y="379979"/>
            <a:ext cx="38249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990"/>
            </a:pPr>
            <a:r>
              <a:rPr lang="en-US" sz="3200" b="1" dirty="0" err="1" smtClean="0"/>
              <a:t>Nhược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điểm</a:t>
            </a:r>
            <a:r>
              <a:rPr lang="en-US" sz="3200" b="1" dirty="0"/>
              <a:t/>
            </a:r>
            <a:br>
              <a:rPr lang="en-US" sz="3200" b="1" dirty="0"/>
            </a:br>
            <a:endParaRPr sz="2970" dirty="0"/>
          </a:p>
        </p:txBody>
      </p:sp>
      <p:sp>
        <p:nvSpPr>
          <p:cNvPr id="2" name="Rectangle 1"/>
          <p:cNvSpPr/>
          <p:nvPr/>
        </p:nvSpPr>
        <p:spPr>
          <a:xfrm>
            <a:off x="2488359" y="1421330"/>
            <a:ext cx="294234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dirty="0"/>
              <a:t>Độ chính xác có thể bị giới </a:t>
            </a:r>
            <a:r>
              <a:rPr lang="vi-VN" dirty="0" smtClean="0"/>
              <a:t>hạn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488359" y="2021250"/>
            <a:ext cx="294234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dirty="0"/>
              <a:t>Phụ thuộc vào sự đánh giá chủ quan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10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8" name="Google Shape;2828;p61"/>
          <p:cNvCxnSpPr/>
          <p:nvPr/>
        </p:nvCxnSpPr>
        <p:spPr>
          <a:xfrm>
            <a:off x="161776" y="2229106"/>
            <a:ext cx="550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9" name="Google Shape;2829;p61"/>
          <p:cNvCxnSpPr/>
          <p:nvPr/>
        </p:nvCxnSpPr>
        <p:spPr>
          <a:xfrm>
            <a:off x="161776" y="1419481"/>
            <a:ext cx="550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0" name="Google Shape;2830;p61"/>
          <p:cNvCxnSpPr/>
          <p:nvPr/>
        </p:nvCxnSpPr>
        <p:spPr>
          <a:xfrm>
            <a:off x="161776" y="1714756"/>
            <a:ext cx="550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32" name="Google Shape;2832;p61"/>
          <p:cNvCxnSpPr/>
          <p:nvPr/>
        </p:nvCxnSpPr>
        <p:spPr>
          <a:xfrm>
            <a:off x="680979" y="1918842"/>
            <a:ext cx="31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833" name="Google Shape;2833;p61"/>
          <p:cNvSpPr txBox="1">
            <a:spLocks noGrp="1"/>
          </p:cNvSpPr>
          <p:nvPr>
            <p:ph type="ctrTitle"/>
          </p:nvPr>
        </p:nvSpPr>
        <p:spPr>
          <a:xfrm>
            <a:off x="140799" y="634931"/>
            <a:ext cx="5149800" cy="19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834" name="Google Shape;2834;p61"/>
          <p:cNvSpPr/>
          <p:nvPr/>
        </p:nvSpPr>
        <p:spPr>
          <a:xfrm>
            <a:off x="3901425" y="1659238"/>
            <a:ext cx="822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5" name="Google Shape;2835;p61"/>
          <p:cNvCxnSpPr/>
          <p:nvPr/>
        </p:nvCxnSpPr>
        <p:spPr>
          <a:xfrm flipH="1">
            <a:off x="3983708" y="1541305"/>
            <a:ext cx="275400" cy="15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836" name="Google Shape;2836;p61"/>
          <p:cNvSpPr/>
          <p:nvPr/>
        </p:nvSpPr>
        <p:spPr>
          <a:xfrm rot="408307">
            <a:off x="1368285" y="2316016"/>
            <a:ext cx="2646651" cy="697193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7" name="Google Shape;2837;p61"/>
          <p:cNvCxnSpPr/>
          <p:nvPr/>
        </p:nvCxnSpPr>
        <p:spPr>
          <a:xfrm>
            <a:off x="1931819" y="1700348"/>
            <a:ext cx="71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38" name="Google Shape;2838;p61"/>
          <p:cNvSpPr/>
          <p:nvPr/>
        </p:nvSpPr>
        <p:spPr>
          <a:xfrm>
            <a:off x="2246775" y="1659238"/>
            <a:ext cx="822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9" name="Google Shape;2839;p61"/>
          <p:cNvCxnSpPr>
            <a:endCxn id="2834" idx="2"/>
          </p:cNvCxnSpPr>
          <p:nvPr/>
        </p:nvCxnSpPr>
        <p:spPr>
          <a:xfrm>
            <a:off x="3626025" y="1541338"/>
            <a:ext cx="275400" cy="15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840" name="Google Shape;2840;p61"/>
          <p:cNvSpPr/>
          <p:nvPr/>
        </p:nvSpPr>
        <p:spPr>
          <a:xfrm>
            <a:off x="3901425" y="2169436"/>
            <a:ext cx="822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1" name="Google Shape;2841;p61"/>
          <p:cNvCxnSpPr/>
          <p:nvPr/>
        </p:nvCxnSpPr>
        <p:spPr>
          <a:xfrm rot="-5400000">
            <a:off x="4169501" y="1525608"/>
            <a:ext cx="85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42" name="Google Shape;2842;p61"/>
          <p:cNvSpPr/>
          <p:nvPr/>
        </p:nvSpPr>
        <p:spPr>
          <a:xfrm rot="-5400000">
            <a:off x="4556342" y="1484542"/>
            <a:ext cx="822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61"/>
          <p:cNvSpPr/>
          <p:nvPr/>
        </p:nvSpPr>
        <p:spPr>
          <a:xfrm rot="-5400000">
            <a:off x="956309" y="1877751"/>
            <a:ext cx="822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4" name="Google Shape;2844;p61"/>
          <p:cNvCxnSpPr>
            <a:endCxn id="2843" idx="2"/>
          </p:cNvCxnSpPr>
          <p:nvPr/>
        </p:nvCxnSpPr>
        <p:spPr>
          <a:xfrm rot="10800000" flipH="1">
            <a:off x="838409" y="1959951"/>
            <a:ext cx="159000" cy="27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845" name="Google Shape;2845;p61"/>
          <p:cNvSpPr/>
          <p:nvPr/>
        </p:nvSpPr>
        <p:spPr>
          <a:xfrm>
            <a:off x="1183085" y="1356151"/>
            <a:ext cx="822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6" name="Google Shape;2846;p61"/>
          <p:cNvCxnSpPr/>
          <p:nvPr/>
        </p:nvCxnSpPr>
        <p:spPr>
          <a:xfrm flipH="1">
            <a:off x="1265368" y="1238218"/>
            <a:ext cx="275400" cy="15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47" name="Google Shape;2847;p61"/>
          <p:cNvCxnSpPr>
            <a:endCxn id="2845" idx="2"/>
          </p:cNvCxnSpPr>
          <p:nvPr/>
        </p:nvCxnSpPr>
        <p:spPr>
          <a:xfrm>
            <a:off x="907685" y="1238251"/>
            <a:ext cx="275400" cy="15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48" name="Google Shape;2848;p61"/>
          <p:cNvCxnSpPr/>
          <p:nvPr/>
        </p:nvCxnSpPr>
        <p:spPr>
          <a:xfrm>
            <a:off x="1245207" y="2210546"/>
            <a:ext cx="49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49" name="Google Shape;2849;p61"/>
          <p:cNvSpPr/>
          <p:nvPr/>
        </p:nvSpPr>
        <p:spPr>
          <a:xfrm>
            <a:off x="1450268" y="2169436"/>
            <a:ext cx="822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1"/>
          <p:cNvSpPr/>
          <p:nvPr/>
        </p:nvSpPr>
        <p:spPr>
          <a:xfrm rot="7292081">
            <a:off x="2307152" y="814331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61"/>
          <p:cNvSpPr/>
          <p:nvPr/>
        </p:nvSpPr>
        <p:spPr>
          <a:xfrm rot="7292081">
            <a:off x="2835961" y="906912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61"/>
          <p:cNvSpPr/>
          <p:nvPr/>
        </p:nvSpPr>
        <p:spPr>
          <a:xfrm rot="7292081">
            <a:off x="2096259" y="994628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1"/>
          <p:cNvSpPr/>
          <p:nvPr/>
        </p:nvSpPr>
        <p:spPr>
          <a:xfrm rot="7292081">
            <a:off x="2533767" y="827835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1"/>
          <p:cNvSpPr/>
          <p:nvPr/>
        </p:nvSpPr>
        <p:spPr>
          <a:xfrm rot="7292081">
            <a:off x="3073032" y="1037487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61"/>
          <p:cNvSpPr/>
          <p:nvPr/>
        </p:nvSpPr>
        <p:spPr>
          <a:xfrm>
            <a:off x="3626037" y="2743458"/>
            <a:ext cx="146956" cy="221844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1"/>
          <p:cNvSpPr/>
          <p:nvPr/>
        </p:nvSpPr>
        <p:spPr>
          <a:xfrm>
            <a:off x="5085797" y="1045638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1"/>
          <p:cNvSpPr/>
          <p:nvPr/>
        </p:nvSpPr>
        <p:spPr>
          <a:xfrm>
            <a:off x="555708" y="1224569"/>
            <a:ext cx="125268" cy="15893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1"/>
          <p:cNvSpPr/>
          <p:nvPr/>
        </p:nvSpPr>
        <p:spPr>
          <a:xfrm>
            <a:off x="823102" y="2587339"/>
            <a:ext cx="189692" cy="315394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1"/>
          <p:cNvSpPr/>
          <p:nvPr/>
        </p:nvSpPr>
        <p:spPr>
          <a:xfrm>
            <a:off x="632883" y="2419920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1"/>
          <p:cNvSpPr/>
          <p:nvPr/>
        </p:nvSpPr>
        <p:spPr>
          <a:xfrm>
            <a:off x="5044573" y="2872080"/>
            <a:ext cx="125270" cy="208272"/>
          </a:xfrm>
          <a:custGeom>
            <a:avLst/>
            <a:gdLst/>
            <a:ahLst/>
            <a:cxnLst/>
            <a:rect l="l" t="t" r="r" b="b"/>
            <a:pathLst>
              <a:path w="1352" h="2248" extrusionOk="0">
                <a:moveTo>
                  <a:pt x="757" y="1"/>
                </a:moveTo>
                <a:cubicBezTo>
                  <a:pt x="681" y="1"/>
                  <a:pt x="649" y="44"/>
                  <a:pt x="627" y="98"/>
                </a:cubicBezTo>
                <a:cubicBezTo>
                  <a:pt x="595" y="184"/>
                  <a:pt x="573" y="260"/>
                  <a:pt x="541" y="346"/>
                </a:cubicBezTo>
                <a:cubicBezTo>
                  <a:pt x="433" y="627"/>
                  <a:pt x="325" y="919"/>
                  <a:pt x="66" y="1113"/>
                </a:cubicBezTo>
                <a:cubicBezTo>
                  <a:pt x="1" y="1167"/>
                  <a:pt x="1" y="1264"/>
                  <a:pt x="66" y="1318"/>
                </a:cubicBezTo>
                <a:cubicBezTo>
                  <a:pt x="87" y="1351"/>
                  <a:pt x="120" y="1372"/>
                  <a:pt x="152" y="1405"/>
                </a:cubicBezTo>
                <a:cubicBezTo>
                  <a:pt x="314" y="1545"/>
                  <a:pt x="433" y="1740"/>
                  <a:pt x="498" y="1945"/>
                </a:cubicBezTo>
                <a:cubicBezTo>
                  <a:pt x="519" y="2020"/>
                  <a:pt x="552" y="2096"/>
                  <a:pt x="573" y="2161"/>
                </a:cubicBezTo>
                <a:cubicBezTo>
                  <a:pt x="595" y="2215"/>
                  <a:pt x="638" y="2247"/>
                  <a:pt x="692" y="2247"/>
                </a:cubicBezTo>
                <a:cubicBezTo>
                  <a:pt x="757" y="2247"/>
                  <a:pt x="779" y="2204"/>
                  <a:pt x="800" y="2150"/>
                </a:cubicBezTo>
                <a:cubicBezTo>
                  <a:pt x="822" y="2064"/>
                  <a:pt x="833" y="1977"/>
                  <a:pt x="865" y="1891"/>
                </a:cubicBezTo>
                <a:cubicBezTo>
                  <a:pt x="930" y="1696"/>
                  <a:pt x="1005" y="1502"/>
                  <a:pt x="1211" y="1383"/>
                </a:cubicBezTo>
                <a:cubicBezTo>
                  <a:pt x="1243" y="1372"/>
                  <a:pt x="1265" y="1351"/>
                  <a:pt x="1286" y="1329"/>
                </a:cubicBezTo>
                <a:cubicBezTo>
                  <a:pt x="1308" y="1297"/>
                  <a:pt x="1329" y="1253"/>
                  <a:pt x="1351" y="1221"/>
                </a:cubicBezTo>
                <a:cubicBezTo>
                  <a:pt x="1329" y="1178"/>
                  <a:pt x="1308" y="1145"/>
                  <a:pt x="1286" y="1102"/>
                </a:cubicBezTo>
                <a:cubicBezTo>
                  <a:pt x="1232" y="994"/>
                  <a:pt x="1167" y="897"/>
                  <a:pt x="1103" y="789"/>
                </a:cubicBezTo>
                <a:cubicBezTo>
                  <a:pt x="962" y="595"/>
                  <a:pt x="876" y="357"/>
                  <a:pt x="854" y="119"/>
                </a:cubicBezTo>
                <a:cubicBezTo>
                  <a:pt x="854" y="55"/>
                  <a:pt x="811" y="11"/>
                  <a:pt x="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1"/>
          <p:cNvSpPr/>
          <p:nvPr/>
        </p:nvSpPr>
        <p:spPr>
          <a:xfrm>
            <a:off x="4854871" y="3156713"/>
            <a:ext cx="189710" cy="286372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1"/>
          <p:cNvSpPr/>
          <p:nvPr/>
        </p:nvSpPr>
        <p:spPr>
          <a:xfrm>
            <a:off x="544245" y="2684488"/>
            <a:ext cx="147850" cy="187592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3" name="Google Shape;2863;p61"/>
          <p:cNvGrpSpPr/>
          <p:nvPr/>
        </p:nvGrpSpPr>
        <p:grpSpPr>
          <a:xfrm>
            <a:off x="35358" y="1244608"/>
            <a:ext cx="748118" cy="1012823"/>
            <a:chOff x="3046247" y="781808"/>
            <a:chExt cx="957040" cy="1295667"/>
          </a:xfrm>
        </p:grpSpPr>
        <p:sp>
          <p:nvSpPr>
            <p:cNvPr id="2864" name="Google Shape;2864;p61"/>
            <p:cNvSpPr/>
            <p:nvPr/>
          </p:nvSpPr>
          <p:spPr>
            <a:xfrm rot="891290">
              <a:off x="3612061" y="1725199"/>
              <a:ext cx="214640" cy="330281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 rot="891290">
              <a:off x="3098503" y="882420"/>
              <a:ext cx="852528" cy="518798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 rot="891290">
              <a:off x="3188135" y="1504386"/>
              <a:ext cx="572918" cy="435976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7" name="Google Shape;2867;p61"/>
          <p:cNvSpPr/>
          <p:nvPr/>
        </p:nvSpPr>
        <p:spPr>
          <a:xfrm rot="729648">
            <a:off x="4262939" y="2463206"/>
            <a:ext cx="654065" cy="342426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1"/>
          <p:cNvSpPr/>
          <p:nvPr/>
        </p:nvSpPr>
        <p:spPr>
          <a:xfrm rot="729648">
            <a:off x="4158524" y="2822861"/>
            <a:ext cx="452575" cy="265400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61"/>
          <p:cNvSpPr/>
          <p:nvPr/>
        </p:nvSpPr>
        <p:spPr>
          <a:xfrm rot="3507919" flipH="1">
            <a:off x="2307152" y="3117220"/>
            <a:ext cx="269539" cy="365345"/>
          </a:xfrm>
          <a:custGeom>
            <a:avLst/>
            <a:gdLst/>
            <a:ahLst/>
            <a:cxnLst/>
            <a:rect l="l" t="t" r="r" b="b"/>
            <a:pathLst>
              <a:path w="2259" h="3062" extrusionOk="0">
                <a:moveTo>
                  <a:pt x="2050" y="0"/>
                </a:moveTo>
                <a:cubicBezTo>
                  <a:pt x="1940" y="0"/>
                  <a:pt x="1835" y="52"/>
                  <a:pt x="1761" y="135"/>
                </a:cubicBezTo>
                <a:cubicBezTo>
                  <a:pt x="1470" y="426"/>
                  <a:pt x="1221" y="740"/>
                  <a:pt x="1005" y="1096"/>
                </a:cubicBezTo>
                <a:cubicBezTo>
                  <a:pt x="746" y="1550"/>
                  <a:pt x="498" y="2014"/>
                  <a:pt x="249" y="2468"/>
                </a:cubicBezTo>
                <a:cubicBezTo>
                  <a:pt x="174" y="2608"/>
                  <a:pt x="109" y="2738"/>
                  <a:pt x="44" y="2878"/>
                </a:cubicBezTo>
                <a:cubicBezTo>
                  <a:pt x="1" y="2954"/>
                  <a:pt x="22" y="2997"/>
                  <a:pt x="109" y="3029"/>
                </a:cubicBezTo>
                <a:cubicBezTo>
                  <a:pt x="152" y="3040"/>
                  <a:pt x="206" y="3051"/>
                  <a:pt x="260" y="3062"/>
                </a:cubicBezTo>
                <a:cubicBezTo>
                  <a:pt x="368" y="3062"/>
                  <a:pt x="476" y="3008"/>
                  <a:pt x="541" y="2921"/>
                </a:cubicBezTo>
                <a:cubicBezTo>
                  <a:pt x="584" y="2857"/>
                  <a:pt x="638" y="2803"/>
                  <a:pt x="670" y="2738"/>
                </a:cubicBezTo>
                <a:cubicBezTo>
                  <a:pt x="1005" y="2273"/>
                  <a:pt x="1340" y="1798"/>
                  <a:pt x="1686" y="1334"/>
                </a:cubicBezTo>
                <a:cubicBezTo>
                  <a:pt x="1880" y="1085"/>
                  <a:pt x="2053" y="815"/>
                  <a:pt x="2172" y="513"/>
                </a:cubicBezTo>
                <a:cubicBezTo>
                  <a:pt x="2226" y="394"/>
                  <a:pt x="2258" y="264"/>
                  <a:pt x="2247" y="135"/>
                </a:cubicBezTo>
                <a:cubicBezTo>
                  <a:pt x="2237" y="48"/>
                  <a:pt x="2193" y="16"/>
                  <a:pt x="2107" y="5"/>
                </a:cubicBezTo>
                <a:cubicBezTo>
                  <a:pt x="2088" y="2"/>
                  <a:pt x="2069" y="0"/>
                  <a:pt x="2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61"/>
          <p:cNvSpPr/>
          <p:nvPr/>
        </p:nvSpPr>
        <p:spPr>
          <a:xfrm rot="3507919" flipH="1">
            <a:off x="2835961" y="3209817"/>
            <a:ext cx="470471" cy="180167"/>
          </a:xfrm>
          <a:custGeom>
            <a:avLst/>
            <a:gdLst/>
            <a:ahLst/>
            <a:cxnLst/>
            <a:rect l="l" t="t" r="r" b="b"/>
            <a:pathLst>
              <a:path w="3943" h="1510" extrusionOk="0">
                <a:moveTo>
                  <a:pt x="3683" y="0"/>
                </a:moveTo>
                <a:lnTo>
                  <a:pt x="3672" y="22"/>
                </a:lnTo>
                <a:lnTo>
                  <a:pt x="3586" y="22"/>
                </a:lnTo>
                <a:cubicBezTo>
                  <a:pt x="3467" y="44"/>
                  <a:pt x="3348" y="65"/>
                  <a:pt x="3230" y="98"/>
                </a:cubicBezTo>
                <a:cubicBezTo>
                  <a:pt x="2495" y="281"/>
                  <a:pt x="1771" y="530"/>
                  <a:pt x="1069" y="843"/>
                </a:cubicBezTo>
                <a:cubicBezTo>
                  <a:pt x="767" y="972"/>
                  <a:pt x="454" y="1091"/>
                  <a:pt x="151" y="1232"/>
                </a:cubicBezTo>
                <a:cubicBezTo>
                  <a:pt x="86" y="1253"/>
                  <a:pt x="0" y="1286"/>
                  <a:pt x="11" y="1372"/>
                </a:cubicBezTo>
                <a:cubicBezTo>
                  <a:pt x="22" y="1458"/>
                  <a:pt x="108" y="1480"/>
                  <a:pt x="184" y="1491"/>
                </a:cubicBezTo>
                <a:cubicBezTo>
                  <a:pt x="236" y="1503"/>
                  <a:pt x="290" y="1509"/>
                  <a:pt x="345" y="1509"/>
                </a:cubicBezTo>
                <a:cubicBezTo>
                  <a:pt x="436" y="1509"/>
                  <a:pt x="528" y="1492"/>
                  <a:pt x="616" y="1458"/>
                </a:cubicBezTo>
                <a:cubicBezTo>
                  <a:pt x="1069" y="1307"/>
                  <a:pt x="1534" y="1188"/>
                  <a:pt x="1998" y="1070"/>
                </a:cubicBezTo>
                <a:cubicBezTo>
                  <a:pt x="2614" y="908"/>
                  <a:pt x="3197" y="648"/>
                  <a:pt x="3737" y="314"/>
                </a:cubicBezTo>
                <a:cubicBezTo>
                  <a:pt x="3791" y="270"/>
                  <a:pt x="3845" y="227"/>
                  <a:pt x="3888" y="173"/>
                </a:cubicBezTo>
                <a:cubicBezTo>
                  <a:pt x="3942" y="141"/>
                  <a:pt x="3921" y="65"/>
                  <a:pt x="3867" y="54"/>
                </a:cubicBezTo>
                <a:cubicBezTo>
                  <a:pt x="3802" y="33"/>
                  <a:pt x="3748" y="11"/>
                  <a:pt x="36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1"/>
          <p:cNvSpPr/>
          <p:nvPr/>
        </p:nvSpPr>
        <p:spPr>
          <a:xfrm rot="3507919" flipH="1">
            <a:off x="2096259" y="2937281"/>
            <a:ext cx="99392" cy="364987"/>
          </a:xfrm>
          <a:custGeom>
            <a:avLst/>
            <a:gdLst/>
            <a:ahLst/>
            <a:cxnLst/>
            <a:rect l="l" t="t" r="r" b="b"/>
            <a:pathLst>
              <a:path w="833" h="3059" extrusionOk="0">
                <a:moveTo>
                  <a:pt x="594" y="0"/>
                </a:moveTo>
                <a:cubicBezTo>
                  <a:pt x="491" y="0"/>
                  <a:pt x="428" y="37"/>
                  <a:pt x="390" y="132"/>
                </a:cubicBezTo>
                <a:cubicBezTo>
                  <a:pt x="271" y="445"/>
                  <a:pt x="184" y="769"/>
                  <a:pt x="152" y="1104"/>
                </a:cubicBezTo>
                <a:cubicBezTo>
                  <a:pt x="109" y="1493"/>
                  <a:pt x="76" y="1871"/>
                  <a:pt x="44" y="2260"/>
                </a:cubicBezTo>
                <a:cubicBezTo>
                  <a:pt x="22" y="2476"/>
                  <a:pt x="12" y="2681"/>
                  <a:pt x="1" y="2886"/>
                </a:cubicBezTo>
                <a:cubicBezTo>
                  <a:pt x="1" y="2940"/>
                  <a:pt x="22" y="2994"/>
                  <a:pt x="76" y="3016"/>
                </a:cubicBezTo>
                <a:cubicBezTo>
                  <a:pt x="126" y="3045"/>
                  <a:pt x="179" y="3058"/>
                  <a:pt x="233" y="3058"/>
                </a:cubicBezTo>
                <a:cubicBezTo>
                  <a:pt x="378" y="3058"/>
                  <a:pt x="517" y="2958"/>
                  <a:pt x="541" y="2800"/>
                </a:cubicBezTo>
                <a:lnTo>
                  <a:pt x="541" y="2789"/>
                </a:lnTo>
                <a:cubicBezTo>
                  <a:pt x="606" y="2476"/>
                  <a:pt x="660" y="2173"/>
                  <a:pt x="714" y="1860"/>
                </a:cubicBezTo>
                <a:cubicBezTo>
                  <a:pt x="779" y="1471"/>
                  <a:pt x="822" y="1072"/>
                  <a:pt x="833" y="672"/>
                </a:cubicBezTo>
                <a:cubicBezTo>
                  <a:pt x="833" y="542"/>
                  <a:pt x="822" y="413"/>
                  <a:pt x="822" y="272"/>
                </a:cubicBezTo>
                <a:cubicBezTo>
                  <a:pt x="822" y="240"/>
                  <a:pt x="811" y="208"/>
                  <a:pt x="811" y="175"/>
                </a:cubicBezTo>
                <a:cubicBezTo>
                  <a:pt x="789" y="56"/>
                  <a:pt x="746" y="13"/>
                  <a:pt x="638" y="2"/>
                </a:cubicBezTo>
                <a:cubicBezTo>
                  <a:pt x="623" y="1"/>
                  <a:pt x="608" y="0"/>
                  <a:pt x="5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61"/>
          <p:cNvSpPr/>
          <p:nvPr/>
        </p:nvSpPr>
        <p:spPr>
          <a:xfrm rot="3507919" flipH="1">
            <a:off x="2533767" y="3216350"/>
            <a:ext cx="425488" cy="252711"/>
          </a:xfrm>
          <a:custGeom>
            <a:avLst/>
            <a:gdLst/>
            <a:ahLst/>
            <a:cxnLst/>
            <a:rect l="l" t="t" r="r" b="b"/>
            <a:pathLst>
              <a:path w="3566" h="2118" extrusionOk="0">
                <a:moveTo>
                  <a:pt x="3349" y="1"/>
                </a:moveTo>
                <a:cubicBezTo>
                  <a:pt x="3241" y="1"/>
                  <a:pt x="3133" y="22"/>
                  <a:pt x="3036" y="44"/>
                </a:cubicBezTo>
                <a:cubicBezTo>
                  <a:pt x="2755" y="130"/>
                  <a:pt x="2485" y="271"/>
                  <a:pt x="2258" y="444"/>
                </a:cubicBezTo>
                <a:cubicBezTo>
                  <a:pt x="1556" y="919"/>
                  <a:pt x="865" y="1394"/>
                  <a:pt x="163" y="1869"/>
                </a:cubicBezTo>
                <a:cubicBezTo>
                  <a:pt x="131" y="1891"/>
                  <a:pt x="87" y="1923"/>
                  <a:pt x="55" y="1956"/>
                </a:cubicBezTo>
                <a:cubicBezTo>
                  <a:pt x="1" y="1999"/>
                  <a:pt x="1" y="2042"/>
                  <a:pt x="66" y="2064"/>
                </a:cubicBezTo>
                <a:cubicBezTo>
                  <a:pt x="120" y="2085"/>
                  <a:pt x="185" y="2107"/>
                  <a:pt x="249" y="2118"/>
                </a:cubicBezTo>
                <a:cubicBezTo>
                  <a:pt x="303" y="2118"/>
                  <a:pt x="357" y="2107"/>
                  <a:pt x="401" y="2085"/>
                </a:cubicBezTo>
                <a:cubicBezTo>
                  <a:pt x="519" y="2042"/>
                  <a:pt x="638" y="1999"/>
                  <a:pt x="746" y="1934"/>
                </a:cubicBezTo>
                <a:cubicBezTo>
                  <a:pt x="1405" y="1556"/>
                  <a:pt x="2053" y="1178"/>
                  <a:pt x="2701" y="789"/>
                </a:cubicBezTo>
                <a:cubicBezTo>
                  <a:pt x="2993" y="627"/>
                  <a:pt x="3252" y="422"/>
                  <a:pt x="3490" y="184"/>
                </a:cubicBezTo>
                <a:cubicBezTo>
                  <a:pt x="3565" y="87"/>
                  <a:pt x="3554" y="44"/>
                  <a:pt x="3436" y="12"/>
                </a:cubicBezTo>
                <a:cubicBezTo>
                  <a:pt x="3414" y="1"/>
                  <a:pt x="3382" y="1"/>
                  <a:pt x="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1"/>
          <p:cNvSpPr/>
          <p:nvPr/>
        </p:nvSpPr>
        <p:spPr>
          <a:xfrm rot="3507919" flipH="1">
            <a:off x="3073032" y="3185791"/>
            <a:ext cx="519510" cy="73618"/>
          </a:xfrm>
          <a:custGeom>
            <a:avLst/>
            <a:gdLst/>
            <a:ahLst/>
            <a:cxnLst/>
            <a:rect l="l" t="t" r="r" b="b"/>
            <a:pathLst>
              <a:path w="4354" h="617" extrusionOk="0">
                <a:moveTo>
                  <a:pt x="3986" y="1"/>
                </a:moveTo>
                <a:lnTo>
                  <a:pt x="3986" y="12"/>
                </a:lnTo>
                <a:cubicBezTo>
                  <a:pt x="3738" y="22"/>
                  <a:pt x="3500" y="22"/>
                  <a:pt x="3252" y="44"/>
                </a:cubicBezTo>
                <a:cubicBezTo>
                  <a:pt x="2863" y="66"/>
                  <a:pt x="2474" y="66"/>
                  <a:pt x="2085" y="109"/>
                </a:cubicBezTo>
                <a:cubicBezTo>
                  <a:pt x="1567" y="163"/>
                  <a:pt x="1048" y="238"/>
                  <a:pt x="530" y="303"/>
                </a:cubicBezTo>
                <a:cubicBezTo>
                  <a:pt x="390" y="325"/>
                  <a:pt x="238" y="357"/>
                  <a:pt x="109" y="390"/>
                </a:cubicBezTo>
                <a:cubicBezTo>
                  <a:pt x="66" y="400"/>
                  <a:pt x="1" y="422"/>
                  <a:pt x="12" y="487"/>
                </a:cubicBezTo>
                <a:cubicBezTo>
                  <a:pt x="22" y="519"/>
                  <a:pt x="66" y="552"/>
                  <a:pt x="109" y="573"/>
                </a:cubicBezTo>
                <a:cubicBezTo>
                  <a:pt x="181" y="602"/>
                  <a:pt x="253" y="616"/>
                  <a:pt x="328" y="616"/>
                </a:cubicBezTo>
                <a:cubicBezTo>
                  <a:pt x="366" y="616"/>
                  <a:pt x="404" y="613"/>
                  <a:pt x="444" y="606"/>
                </a:cubicBezTo>
                <a:cubicBezTo>
                  <a:pt x="973" y="573"/>
                  <a:pt x="1502" y="562"/>
                  <a:pt x="2031" y="541"/>
                </a:cubicBezTo>
                <a:cubicBezTo>
                  <a:pt x="2604" y="519"/>
                  <a:pt x="3176" y="454"/>
                  <a:pt x="3738" y="346"/>
                </a:cubicBezTo>
                <a:cubicBezTo>
                  <a:pt x="3932" y="314"/>
                  <a:pt x="4116" y="249"/>
                  <a:pt x="4289" y="152"/>
                </a:cubicBezTo>
                <a:cubicBezTo>
                  <a:pt x="4321" y="130"/>
                  <a:pt x="4343" y="98"/>
                  <a:pt x="4354" y="76"/>
                </a:cubicBezTo>
                <a:cubicBezTo>
                  <a:pt x="4321" y="55"/>
                  <a:pt x="4300" y="12"/>
                  <a:pt x="4267" y="12"/>
                </a:cubicBezTo>
                <a:cubicBezTo>
                  <a:pt x="4170" y="1"/>
                  <a:pt x="4084" y="1"/>
                  <a:pt x="3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61"/>
          <p:cNvSpPr/>
          <p:nvPr/>
        </p:nvSpPr>
        <p:spPr>
          <a:xfrm>
            <a:off x="783476" y="3001581"/>
            <a:ext cx="314325" cy="238125"/>
          </a:xfrm>
          <a:custGeom>
            <a:avLst/>
            <a:gdLst/>
            <a:ahLst/>
            <a:cxnLst/>
            <a:rect l="l" t="t" r="r" b="b"/>
            <a:pathLst>
              <a:path w="12573" h="9525" extrusionOk="0">
                <a:moveTo>
                  <a:pt x="12573" y="9525"/>
                </a:moveTo>
                <a:cubicBezTo>
                  <a:pt x="7585" y="7862"/>
                  <a:pt x="3718" y="3718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84" name="Google Shape;2884;p61"/>
          <p:cNvSpPr txBox="1"/>
          <p:nvPr/>
        </p:nvSpPr>
        <p:spPr>
          <a:xfrm>
            <a:off x="783476" y="3199356"/>
            <a:ext cx="10920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DIFFERENT ORNAMENTS</a:t>
            </a:r>
            <a:endParaRPr sz="700" dirty="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85" name="Google Shape;2885;p61"/>
          <p:cNvSpPr txBox="1"/>
          <p:nvPr/>
        </p:nvSpPr>
        <p:spPr>
          <a:xfrm>
            <a:off x="3746901" y="644956"/>
            <a:ext cx="10920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TOP LINE</a:t>
            </a:r>
            <a:endParaRPr sz="7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86" name="Google Shape;2886;p61"/>
          <p:cNvSpPr/>
          <p:nvPr/>
        </p:nvSpPr>
        <p:spPr>
          <a:xfrm>
            <a:off x="4076651" y="905131"/>
            <a:ext cx="64875" cy="400050"/>
          </a:xfrm>
          <a:custGeom>
            <a:avLst/>
            <a:gdLst/>
            <a:ahLst/>
            <a:cxnLst/>
            <a:rect l="l" t="t" r="r" b="b"/>
            <a:pathLst>
              <a:path w="2595" h="16002" extrusionOk="0">
                <a:moveTo>
                  <a:pt x="762" y="0"/>
                </a:moveTo>
                <a:cubicBezTo>
                  <a:pt x="2866" y="4908"/>
                  <a:pt x="3776" y="12226"/>
                  <a:pt x="0" y="1600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pic>
        <p:nvPicPr>
          <p:cNvPr id="10242" name="Picture 2" descr="Ảnh động tạm biệt cho PowerPoint - Mobitool">
            <a:extLst>
              <a:ext uri="{FF2B5EF4-FFF2-40B4-BE49-F238E27FC236}">
                <a16:creationId xmlns:a16="http://schemas.microsoft.com/office/drawing/2014/main" xmlns="" id="{29FC8EE3-8636-157E-E9CF-AB769E16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58" y="2165185"/>
            <a:ext cx="2746346" cy="1570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35"/>
          <p:cNvSpPr txBox="1">
            <a:spLocks noGrp="1"/>
          </p:cNvSpPr>
          <p:nvPr>
            <p:ph type="subTitle" idx="1"/>
          </p:nvPr>
        </p:nvSpPr>
        <p:spPr>
          <a:xfrm>
            <a:off x="5405329" y="4077020"/>
            <a:ext cx="3324900" cy="386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TensorFlow and other libraries</a:t>
            </a:r>
            <a:endParaRPr dirty="0"/>
          </a:p>
        </p:txBody>
      </p:sp>
      <p:sp>
        <p:nvSpPr>
          <p:cNvPr id="322" name="Google Shape;1569;p34">
            <a:extLst>
              <a:ext uri="{FF2B5EF4-FFF2-40B4-BE49-F238E27FC236}">
                <a16:creationId xmlns:a16="http://schemas.microsoft.com/office/drawing/2014/main" xmlns="" id="{1DF38617-D913-3CC2-02F1-921BB2870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386" y="493665"/>
            <a:ext cx="5483939" cy="740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b="1" dirty="0"/>
              <a:t>Software Test Estimation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là</a:t>
            </a:r>
            <a:r>
              <a:rPr lang="en-US" sz="2000" b="1" dirty="0" smtClean="0"/>
              <a:t> </a:t>
            </a:r>
            <a:r>
              <a:rPr lang="en-US" sz="2000" b="1" dirty="0" err="1"/>
              <a:t>gì</a:t>
            </a:r>
            <a:r>
              <a:rPr lang="en-US" sz="2000" b="1" dirty="0"/>
              <a:t> ?</a:t>
            </a:r>
            <a:r>
              <a:rPr lang="en-US" sz="5400" dirty="0"/>
              <a:t/>
            </a:r>
            <a:br>
              <a:rPr lang="en-US" sz="5400" dirty="0"/>
            </a:br>
            <a:endParaRPr sz="5400" dirty="0"/>
          </a:p>
        </p:txBody>
      </p:sp>
      <p:sp>
        <p:nvSpPr>
          <p:cNvPr id="6" name="Right Arrow 5"/>
          <p:cNvSpPr/>
          <p:nvPr/>
        </p:nvSpPr>
        <p:spPr>
          <a:xfrm>
            <a:off x="650739" y="1077635"/>
            <a:ext cx="639519" cy="68366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50739" y="2231237"/>
            <a:ext cx="639519" cy="68366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06192" y="987696"/>
            <a:ext cx="4635580" cy="87513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ước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tính</a:t>
            </a:r>
            <a:r>
              <a:rPr lang="en-US" dirty="0" smtClean="0">
                <a:solidFill>
                  <a:schemeClr val="tx2"/>
                </a:solidFill>
              </a:rPr>
              <a:t> (Estimate)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 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 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smtClean="0"/>
              <a:t>task,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.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6192" y="2135504"/>
            <a:ext cx="4635580" cy="87513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Việc</a:t>
            </a:r>
            <a:r>
              <a:rPr lang="en-US" dirty="0"/>
              <a:t> estimate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task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569;p34">
            <a:extLst>
              <a:ext uri="{FF2B5EF4-FFF2-40B4-BE49-F238E27FC236}">
                <a16:creationId xmlns:a16="http://schemas.microsoft.com/office/drawing/2014/main" xmlns="" id="{A3ABC980-47C2-DE0A-BA60-9799C703E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5818" y="253340"/>
            <a:ext cx="567133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Thế Tại sao cần phải Estimate ?</a:t>
            </a:r>
            <a:endParaRPr sz="4000" dirty="0"/>
          </a:p>
        </p:txBody>
      </p:sp>
      <p:pic>
        <p:nvPicPr>
          <p:cNvPr id="11" name="Picture 10" descr="https://images.viblo.asia/full/1410dbe4-f5ff-40e8-a735-5e111c4e042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871" y="1461732"/>
            <a:ext cx="3784600" cy="158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37"/>
          <p:cNvSpPr/>
          <p:nvPr/>
        </p:nvSpPr>
        <p:spPr>
          <a:xfrm>
            <a:off x="1771318" y="1183151"/>
            <a:ext cx="103125" cy="187250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 rot="9766985">
            <a:off x="5095668" y="3478002"/>
            <a:ext cx="1863971" cy="552449"/>
          </a:xfrm>
          <a:custGeom>
            <a:avLst/>
            <a:gdLst/>
            <a:ahLst/>
            <a:cxnLst/>
            <a:rect l="l" t="t" r="r" b="b"/>
            <a:pathLst>
              <a:path w="19711" h="5842" extrusionOk="0">
                <a:moveTo>
                  <a:pt x="7342" y="553"/>
                </a:moveTo>
                <a:cubicBezTo>
                  <a:pt x="7357" y="553"/>
                  <a:pt x="7418" y="584"/>
                  <a:pt x="7524" y="650"/>
                </a:cubicBezTo>
                <a:cubicBezTo>
                  <a:pt x="7670" y="730"/>
                  <a:pt x="7803" y="836"/>
                  <a:pt x="7923" y="956"/>
                </a:cubicBezTo>
                <a:cubicBezTo>
                  <a:pt x="7969" y="991"/>
                  <a:pt x="7995" y="1025"/>
                  <a:pt x="7992" y="1025"/>
                </a:cubicBezTo>
                <a:cubicBezTo>
                  <a:pt x="7992" y="1025"/>
                  <a:pt x="7991" y="1024"/>
                  <a:pt x="7989" y="1023"/>
                </a:cubicBezTo>
                <a:lnTo>
                  <a:pt x="7989" y="1036"/>
                </a:lnTo>
                <a:cubicBezTo>
                  <a:pt x="7856" y="956"/>
                  <a:pt x="7737" y="876"/>
                  <a:pt x="7617" y="783"/>
                </a:cubicBezTo>
                <a:cubicBezTo>
                  <a:pt x="7411" y="635"/>
                  <a:pt x="7318" y="553"/>
                  <a:pt x="7342" y="553"/>
                </a:cubicBezTo>
                <a:close/>
                <a:moveTo>
                  <a:pt x="9677" y="172"/>
                </a:moveTo>
                <a:lnTo>
                  <a:pt x="9771" y="225"/>
                </a:lnTo>
                <a:cubicBezTo>
                  <a:pt x="9837" y="252"/>
                  <a:pt x="9903" y="278"/>
                  <a:pt x="9970" y="318"/>
                </a:cubicBezTo>
                <a:cubicBezTo>
                  <a:pt x="10222" y="504"/>
                  <a:pt x="10435" y="730"/>
                  <a:pt x="10608" y="983"/>
                </a:cubicBezTo>
                <a:lnTo>
                  <a:pt x="10688" y="1116"/>
                </a:lnTo>
                <a:lnTo>
                  <a:pt x="10688" y="1116"/>
                </a:lnTo>
                <a:lnTo>
                  <a:pt x="10555" y="1023"/>
                </a:lnTo>
                <a:cubicBezTo>
                  <a:pt x="10249" y="783"/>
                  <a:pt x="9970" y="517"/>
                  <a:pt x="9704" y="225"/>
                </a:cubicBezTo>
                <a:lnTo>
                  <a:pt x="9677" y="172"/>
                </a:lnTo>
                <a:close/>
                <a:moveTo>
                  <a:pt x="11831" y="252"/>
                </a:moveTo>
                <a:lnTo>
                  <a:pt x="11911" y="305"/>
                </a:lnTo>
                <a:cubicBezTo>
                  <a:pt x="11977" y="358"/>
                  <a:pt x="12044" y="398"/>
                  <a:pt x="12097" y="464"/>
                </a:cubicBezTo>
                <a:cubicBezTo>
                  <a:pt x="12163" y="531"/>
                  <a:pt x="12230" y="610"/>
                  <a:pt x="12296" y="690"/>
                </a:cubicBezTo>
                <a:cubicBezTo>
                  <a:pt x="12429" y="890"/>
                  <a:pt x="12549" y="1089"/>
                  <a:pt x="12642" y="1302"/>
                </a:cubicBezTo>
                <a:lnTo>
                  <a:pt x="12668" y="1368"/>
                </a:lnTo>
                <a:lnTo>
                  <a:pt x="12562" y="1275"/>
                </a:lnTo>
                <a:cubicBezTo>
                  <a:pt x="12283" y="1009"/>
                  <a:pt x="12057" y="703"/>
                  <a:pt x="11884" y="371"/>
                </a:cubicBezTo>
                <a:lnTo>
                  <a:pt x="11831" y="252"/>
                </a:lnTo>
                <a:close/>
                <a:moveTo>
                  <a:pt x="5291" y="1076"/>
                </a:moveTo>
                <a:cubicBezTo>
                  <a:pt x="5450" y="1102"/>
                  <a:pt x="5623" y="1142"/>
                  <a:pt x="5769" y="1222"/>
                </a:cubicBezTo>
                <a:cubicBezTo>
                  <a:pt x="5929" y="1302"/>
                  <a:pt x="6088" y="1408"/>
                  <a:pt x="6221" y="1541"/>
                </a:cubicBezTo>
                <a:cubicBezTo>
                  <a:pt x="6273" y="1592"/>
                  <a:pt x="6292" y="1612"/>
                  <a:pt x="6280" y="1612"/>
                </a:cubicBezTo>
                <a:cubicBezTo>
                  <a:pt x="6276" y="1612"/>
                  <a:pt x="6270" y="1610"/>
                  <a:pt x="6261" y="1607"/>
                </a:cubicBezTo>
                <a:cubicBezTo>
                  <a:pt x="6035" y="1541"/>
                  <a:pt x="5822" y="1448"/>
                  <a:pt x="5610" y="1342"/>
                </a:cubicBezTo>
                <a:lnTo>
                  <a:pt x="5623" y="1342"/>
                </a:lnTo>
                <a:cubicBezTo>
                  <a:pt x="5490" y="1275"/>
                  <a:pt x="5384" y="1182"/>
                  <a:pt x="5291" y="1076"/>
                </a:cubicBezTo>
                <a:close/>
                <a:moveTo>
                  <a:pt x="14342" y="1158"/>
                </a:moveTo>
                <a:cubicBezTo>
                  <a:pt x="14351" y="1158"/>
                  <a:pt x="14379" y="1210"/>
                  <a:pt x="14423" y="1315"/>
                </a:cubicBezTo>
                <a:cubicBezTo>
                  <a:pt x="14450" y="1395"/>
                  <a:pt x="14490" y="1474"/>
                  <a:pt x="14516" y="1554"/>
                </a:cubicBezTo>
                <a:cubicBezTo>
                  <a:pt x="14543" y="1661"/>
                  <a:pt x="14556" y="1767"/>
                  <a:pt x="14583" y="1887"/>
                </a:cubicBezTo>
                <a:cubicBezTo>
                  <a:pt x="14516" y="1754"/>
                  <a:pt x="14463" y="1607"/>
                  <a:pt x="14423" y="1461"/>
                </a:cubicBezTo>
                <a:cubicBezTo>
                  <a:pt x="14353" y="1260"/>
                  <a:pt x="14329" y="1158"/>
                  <a:pt x="14342" y="1158"/>
                </a:cubicBezTo>
                <a:close/>
                <a:moveTo>
                  <a:pt x="3237" y="1978"/>
                </a:moveTo>
                <a:cubicBezTo>
                  <a:pt x="3269" y="1978"/>
                  <a:pt x="3388" y="2014"/>
                  <a:pt x="3589" y="2086"/>
                </a:cubicBezTo>
                <a:cubicBezTo>
                  <a:pt x="3775" y="2152"/>
                  <a:pt x="3961" y="2245"/>
                  <a:pt x="4147" y="2365"/>
                </a:cubicBezTo>
                <a:cubicBezTo>
                  <a:pt x="4158" y="2374"/>
                  <a:pt x="4158" y="2378"/>
                  <a:pt x="4149" y="2378"/>
                </a:cubicBezTo>
                <a:cubicBezTo>
                  <a:pt x="4090" y="2378"/>
                  <a:pt x="3671" y="2214"/>
                  <a:pt x="3430" y="2099"/>
                </a:cubicBezTo>
                <a:cubicBezTo>
                  <a:pt x="3267" y="2018"/>
                  <a:pt x="3204" y="1978"/>
                  <a:pt x="3237" y="1978"/>
                </a:cubicBezTo>
                <a:close/>
                <a:moveTo>
                  <a:pt x="12615" y="1847"/>
                </a:moveTo>
                <a:lnTo>
                  <a:pt x="12615" y="1847"/>
                </a:lnTo>
                <a:cubicBezTo>
                  <a:pt x="12589" y="1887"/>
                  <a:pt x="12562" y="1913"/>
                  <a:pt x="12535" y="1940"/>
                </a:cubicBezTo>
                <a:cubicBezTo>
                  <a:pt x="12403" y="2086"/>
                  <a:pt x="12243" y="2206"/>
                  <a:pt x="12070" y="2325"/>
                </a:cubicBezTo>
                <a:lnTo>
                  <a:pt x="11911" y="2418"/>
                </a:lnTo>
                <a:lnTo>
                  <a:pt x="11911" y="2418"/>
                </a:lnTo>
                <a:lnTo>
                  <a:pt x="12017" y="2325"/>
                </a:lnTo>
                <a:cubicBezTo>
                  <a:pt x="12203" y="2152"/>
                  <a:pt x="12403" y="1993"/>
                  <a:pt x="12615" y="1847"/>
                </a:cubicBezTo>
                <a:close/>
                <a:moveTo>
                  <a:pt x="8438" y="1672"/>
                </a:moveTo>
                <a:cubicBezTo>
                  <a:pt x="8439" y="1672"/>
                  <a:pt x="8440" y="1673"/>
                  <a:pt x="8441" y="1674"/>
                </a:cubicBezTo>
                <a:cubicBezTo>
                  <a:pt x="8428" y="1740"/>
                  <a:pt x="8401" y="1794"/>
                  <a:pt x="8375" y="1847"/>
                </a:cubicBezTo>
                <a:lnTo>
                  <a:pt x="8388" y="1833"/>
                </a:lnTo>
                <a:lnTo>
                  <a:pt x="8388" y="1833"/>
                </a:lnTo>
                <a:cubicBezTo>
                  <a:pt x="8296" y="2006"/>
                  <a:pt x="7984" y="2438"/>
                  <a:pt x="7954" y="2438"/>
                </a:cubicBezTo>
                <a:cubicBezTo>
                  <a:pt x="7950" y="2438"/>
                  <a:pt x="7952" y="2428"/>
                  <a:pt x="7963" y="2405"/>
                </a:cubicBezTo>
                <a:cubicBezTo>
                  <a:pt x="8003" y="2339"/>
                  <a:pt x="8109" y="2139"/>
                  <a:pt x="8189" y="2033"/>
                </a:cubicBezTo>
                <a:cubicBezTo>
                  <a:pt x="8373" y="1751"/>
                  <a:pt x="8421" y="1672"/>
                  <a:pt x="8438" y="1672"/>
                </a:cubicBezTo>
                <a:close/>
                <a:moveTo>
                  <a:pt x="10754" y="1528"/>
                </a:moveTo>
                <a:cubicBezTo>
                  <a:pt x="10754" y="1528"/>
                  <a:pt x="10714" y="1568"/>
                  <a:pt x="10674" y="1621"/>
                </a:cubicBezTo>
                <a:lnTo>
                  <a:pt x="10688" y="1621"/>
                </a:lnTo>
                <a:cubicBezTo>
                  <a:pt x="10502" y="1887"/>
                  <a:pt x="10276" y="2113"/>
                  <a:pt x="10036" y="2312"/>
                </a:cubicBezTo>
                <a:cubicBezTo>
                  <a:pt x="9943" y="2378"/>
                  <a:pt x="9864" y="2432"/>
                  <a:pt x="9757" y="2471"/>
                </a:cubicBezTo>
                <a:cubicBezTo>
                  <a:pt x="9903" y="2259"/>
                  <a:pt x="10076" y="2073"/>
                  <a:pt x="10262" y="1900"/>
                </a:cubicBezTo>
                <a:cubicBezTo>
                  <a:pt x="10409" y="1754"/>
                  <a:pt x="10581" y="1634"/>
                  <a:pt x="10754" y="1528"/>
                </a:cubicBezTo>
                <a:close/>
                <a:moveTo>
                  <a:pt x="16043" y="1920"/>
                </a:moveTo>
                <a:cubicBezTo>
                  <a:pt x="16055" y="1920"/>
                  <a:pt x="16091" y="1980"/>
                  <a:pt x="16165" y="2099"/>
                </a:cubicBezTo>
                <a:cubicBezTo>
                  <a:pt x="16218" y="2206"/>
                  <a:pt x="16258" y="2312"/>
                  <a:pt x="16297" y="2432"/>
                </a:cubicBezTo>
                <a:cubicBezTo>
                  <a:pt x="16351" y="2604"/>
                  <a:pt x="16377" y="2777"/>
                  <a:pt x="16390" y="2950"/>
                </a:cubicBezTo>
                <a:cubicBezTo>
                  <a:pt x="16390" y="2951"/>
                  <a:pt x="16389" y="2951"/>
                  <a:pt x="16388" y="2951"/>
                </a:cubicBezTo>
                <a:cubicBezTo>
                  <a:pt x="16341" y="2951"/>
                  <a:pt x="16136" y="2385"/>
                  <a:pt x="16071" y="2099"/>
                </a:cubicBezTo>
                <a:cubicBezTo>
                  <a:pt x="16045" y="1980"/>
                  <a:pt x="16032" y="1920"/>
                  <a:pt x="16043" y="1920"/>
                </a:cubicBezTo>
                <a:close/>
                <a:moveTo>
                  <a:pt x="14343" y="2525"/>
                </a:moveTo>
                <a:lnTo>
                  <a:pt x="14343" y="2525"/>
                </a:lnTo>
                <a:cubicBezTo>
                  <a:pt x="14290" y="2578"/>
                  <a:pt x="14224" y="2631"/>
                  <a:pt x="14157" y="2671"/>
                </a:cubicBezTo>
                <a:cubicBezTo>
                  <a:pt x="14038" y="2751"/>
                  <a:pt x="13905" y="2830"/>
                  <a:pt x="13772" y="2897"/>
                </a:cubicBezTo>
                <a:lnTo>
                  <a:pt x="13572" y="2990"/>
                </a:lnTo>
                <a:lnTo>
                  <a:pt x="13572" y="2990"/>
                </a:lnTo>
                <a:lnTo>
                  <a:pt x="13732" y="2884"/>
                </a:lnTo>
                <a:cubicBezTo>
                  <a:pt x="13931" y="2751"/>
                  <a:pt x="14131" y="2631"/>
                  <a:pt x="14343" y="2525"/>
                </a:cubicBezTo>
                <a:close/>
                <a:moveTo>
                  <a:pt x="1741" y="2903"/>
                </a:moveTo>
                <a:cubicBezTo>
                  <a:pt x="1798" y="2903"/>
                  <a:pt x="1934" y="2937"/>
                  <a:pt x="2127" y="3003"/>
                </a:cubicBezTo>
                <a:cubicBezTo>
                  <a:pt x="2313" y="3056"/>
                  <a:pt x="2499" y="3136"/>
                  <a:pt x="2672" y="3242"/>
                </a:cubicBezTo>
                <a:lnTo>
                  <a:pt x="2752" y="3282"/>
                </a:lnTo>
                <a:lnTo>
                  <a:pt x="2552" y="3242"/>
                </a:lnTo>
                <a:cubicBezTo>
                  <a:pt x="2300" y="3189"/>
                  <a:pt x="2060" y="3110"/>
                  <a:pt x="1834" y="3003"/>
                </a:cubicBezTo>
                <a:cubicBezTo>
                  <a:pt x="1708" y="2937"/>
                  <a:pt x="1685" y="2903"/>
                  <a:pt x="1741" y="2903"/>
                </a:cubicBezTo>
                <a:close/>
                <a:moveTo>
                  <a:pt x="6394" y="2126"/>
                </a:moveTo>
                <a:lnTo>
                  <a:pt x="6394" y="2126"/>
                </a:lnTo>
                <a:cubicBezTo>
                  <a:pt x="6381" y="2192"/>
                  <a:pt x="6367" y="2259"/>
                  <a:pt x="6354" y="2325"/>
                </a:cubicBezTo>
                <a:cubicBezTo>
                  <a:pt x="6314" y="2525"/>
                  <a:pt x="6261" y="2711"/>
                  <a:pt x="6181" y="2897"/>
                </a:cubicBezTo>
                <a:cubicBezTo>
                  <a:pt x="6115" y="3070"/>
                  <a:pt x="6035" y="3242"/>
                  <a:pt x="5942" y="3402"/>
                </a:cubicBezTo>
                <a:cubicBezTo>
                  <a:pt x="5931" y="3417"/>
                  <a:pt x="5923" y="3427"/>
                  <a:pt x="5918" y="3427"/>
                </a:cubicBezTo>
                <a:cubicBezTo>
                  <a:pt x="5907" y="3427"/>
                  <a:pt x="5917" y="3366"/>
                  <a:pt x="5955" y="3176"/>
                </a:cubicBezTo>
                <a:cubicBezTo>
                  <a:pt x="5995" y="2937"/>
                  <a:pt x="6062" y="2711"/>
                  <a:pt x="6168" y="2498"/>
                </a:cubicBezTo>
                <a:cubicBezTo>
                  <a:pt x="6221" y="2365"/>
                  <a:pt x="6301" y="2245"/>
                  <a:pt x="6394" y="2126"/>
                </a:cubicBezTo>
                <a:close/>
                <a:moveTo>
                  <a:pt x="17707" y="2565"/>
                </a:moveTo>
                <a:cubicBezTo>
                  <a:pt x="17720" y="2631"/>
                  <a:pt x="17720" y="2684"/>
                  <a:pt x="17733" y="2751"/>
                </a:cubicBezTo>
                <a:cubicBezTo>
                  <a:pt x="17746" y="3030"/>
                  <a:pt x="17746" y="3322"/>
                  <a:pt x="17707" y="3601"/>
                </a:cubicBezTo>
                <a:cubicBezTo>
                  <a:pt x="17667" y="3256"/>
                  <a:pt x="17667" y="2910"/>
                  <a:pt x="17707" y="2565"/>
                </a:cubicBezTo>
                <a:close/>
                <a:moveTo>
                  <a:pt x="15965" y="3429"/>
                </a:moveTo>
                <a:lnTo>
                  <a:pt x="15965" y="3429"/>
                </a:lnTo>
                <a:cubicBezTo>
                  <a:pt x="15939" y="3455"/>
                  <a:pt x="15912" y="3482"/>
                  <a:pt x="15885" y="3495"/>
                </a:cubicBezTo>
                <a:cubicBezTo>
                  <a:pt x="15726" y="3601"/>
                  <a:pt x="15540" y="3681"/>
                  <a:pt x="15354" y="3748"/>
                </a:cubicBezTo>
                <a:cubicBezTo>
                  <a:pt x="15314" y="3774"/>
                  <a:pt x="15261" y="3787"/>
                  <a:pt x="15221" y="3801"/>
                </a:cubicBezTo>
                <a:cubicBezTo>
                  <a:pt x="15460" y="3655"/>
                  <a:pt x="15713" y="3535"/>
                  <a:pt x="15965" y="3429"/>
                </a:cubicBezTo>
                <a:close/>
                <a:moveTo>
                  <a:pt x="4467" y="3043"/>
                </a:moveTo>
                <a:cubicBezTo>
                  <a:pt x="4453" y="3123"/>
                  <a:pt x="4440" y="3189"/>
                  <a:pt x="4413" y="3256"/>
                </a:cubicBezTo>
                <a:cubicBezTo>
                  <a:pt x="4387" y="3375"/>
                  <a:pt x="4347" y="3482"/>
                  <a:pt x="4307" y="3588"/>
                </a:cubicBezTo>
                <a:cubicBezTo>
                  <a:pt x="4262" y="3712"/>
                  <a:pt x="4149" y="3914"/>
                  <a:pt x="4141" y="3914"/>
                </a:cubicBezTo>
                <a:cubicBezTo>
                  <a:pt x="4140" y="3914"/>
                  <a:pt x="4142" y="3908"/>
                  <a:pt x="4147" y="3894"/>
                </a:cubicBezTo>
                <a:cubicBezTo>
                  <a:pt x="4147" y="3867"/>
                  <a:pt x="4174" y="3801"/>
                  <a:pt x="4187" y="3748"/>
                </a:cubicBezTo>
                <a:cubicBezTo>
                  <a:pt x="4254" y="3495"/>
                  <a:pt x="4347" y="3269"/>
                  <a:pt x="4467" y="3043"/>
                </a:cubicBezTo>
                <a:close/>
                <a:moveTo>
                  <a:pt x="17584" y="4136"/>
                </a:moveTo>
                <a:cubicBezTo>
                  <a:pt x="17601" y="4136"/>
                  <a:pt x="17599" y="4148"/>
                  <a:pt x="17574" y="4173"/>
                </a:cubicBezTo>
                <a:lnTo>
                  <a:pt x="17560" y="4173"/>
                </a:lnTo>
                <a:cubicBezTo>
                  <a:pt x="17334" y="4346"/>
                  <a:pt x="17082" y="4492"/>
                  <a:pt x="16829" y="4598"/>
                </a:cubicBezTo>
                <a:cubicBezTo>
                  <a:pt x="16700" y="4657"/>
                  <a:pt x="16633" y="4686"/>
                  <a:pt x="16619" y="4686"/>
                </a:cubicBezTo>
                <a:cubicBezTo>
                  <a:pt x="16604" y="4686"/>
                  <a:pt x="16647" y="4653"/>
                  <a:pt x="16736" y="4585"/>
                </a:cubicBezTo>
                <a:cubicBezTo>
                  <a:pt x="16936" y="4439"/>
                  <a:pt x="17135" y="4319"/>
                  <a:pt x="17348" y="4226"/>
                </a:cubicBezTo>
                <a:cubicBezTo>
                  <a:pt x="17472" y="4168"/>
                  <a:pt x="17555" y="4136"/>
                  <a:pt x="17584" y="4136"/>
                </a:cubicBezTo>
                <a:close/>
                <a:moveTo>
                  <a:pt x="2991" y="3841"/>
                </a:moveTo>
                <a:lnTo>
                  <a:pt x="2978" y="4027"/>
                </a:lnTo>
                <a:cubicBezTo>
                  <a:pt x="2951" y="4146"/>
                  <a:pt x="2938" y="4279"/>
                  <a:pt x="2898" y="4399"/>
                </a:cubicBezTo>
                <a:cubicBezTo>
                  <a:pt x="2858" y="4572"/>
                  <a:pt x="2805" y="4745"/>
                  <a:pt x="2738" y="4904"/>
                </a:cubicBezTo>
                <a:cubicBezTo>
                  <a:pt x="2725" y="4904"/>
                  <a:pt x="2818" y="4386"/>
                  <a:pt x="2845" y="4279"/>
                </a:cubicBezTo>
                <a:cubicBezTo>
                  <a:pt x="2845" y="4239"/>
                  <a:pt x="2898" y="4133"/>
                  <a:pt x="2938" y="4027"/>
                </a:cubicBezTo>
                <a:lnTo>
                  <a:pt x="2991" y="3841"/>
                </a:lnTo>
                <a:close/>
                <a:moveTo>
                  <a:pt x="1556" y="4479"/>
                </a:moveTo>
                <a:cubicBezTo>
                  <a:pt x="1569" y="4479"/>
                  <a:pt x="1568" y="4488"/>
                  <a:pt x="1555" y="4505"/>
                </a:cubicBezTo>
                <a:cubicBezTo>
                  <a:pt x="1316" y="4718"/>
                  <a:pt x="1223" y="4798"/>
                  <a:pt x="1090" y="4917"/>
                </a:cubicBezTo>
                <a:cubicBezTo>
                  <a:pt x="877" y="5077"/>
                  <a:pt x="651" y="5236"/>
                  <a:pt x="412" y="5383"/>
                </a:cubicBezTo>
                <a:lnTo>
                  <a:pt x="359" y="5409"/>
                </a:lnTo>
                <a:lnTo>
                  <a:pt x="359" y="5409"/>
                </a:lnTo>
                <a:lnTo>
                  <a:pt x="425" y="5329"/>
                </a:lnTo>
                <a:cubicBezTo>
                  <a:pt x="678" y="5024"/>
                  <a:pt x="970" y="4771"/>
                  <a:pt x="1316" y="4598"/>
                </a:cubicBezTo>
                <a:cubicBezTo>
                  <a:pt x="1451" y="4518"/>
                  <a:pt x="1531" y="4479"/>
                  <a:pt x="1556" y="4479"/>
                </a:cubicBezTo>
                <a:close/>
                <a:moveTo>
                  <a:pt x="9610" y="1"/>
                </a:moveTo>
                <a:cubicBezTo>
                  <a:pt x="9498" y="1"/>
                  <a:pt x="9469" y="67"/>
                  <a:pt x="9545" y="185"/>
                </a:cubicBezTo>
                <a:cubicBezTo>
                  <a:pt x="9837" y="531"/>
                  <a:pt x="10156" y="850"/>
                  <a:pt x="10515" y="1142"/>
                </a:cubicBezTo>
                <a:lnTo>
                  <a:pt x="10568" y="1169"/>
                </a:lnTo>
                <a:lnTo>
                  <a:pt x="10475" y="1155"/>
                </a:lnTo>
                <a:cubicBezTo>
                  <a:pt x="10395" y="1155"/>
                  <a:pt x="10302" y="1142"/>
                  <a:pt x="10209" y="1142"/>
                </a:cubicBezTo>
                <a:lnTo>
                  <a:pt x="9771" y="1142"/>
                </a:lnTo>
                <a:cubicBezTo>
                  <a:pt x="9358" y="1155"/>
                  <a:pt x="8933" y="1182"/>
                  <a:pt x="8521" y="1235"/>
                </a:cubicBezTo>
                <a:cubicBezTo>
                  <a:pt x="8481" y="1195"/>
                  <a:pt x="8454" y="1155"/>
                  <a:pt x="8415" y="1102"/>
                </a:cubicBezTo>
                <a:cubicBezTo>
                  <a:pt x="8228" y="863"/>
                  <a:pt x="8003" y="664"/>
                  <a:pt x="7737" y="504"/>
                </a:cubicBezTo>
                <a:cubicBezTo>
                  <a:pt x="7510" y="378"/>
                  <a:pt x="7211" y="264"/>
                  <a:pt x="7090" y="264"/>
                </a:cubicBezTo>
                <a:cubicBezTo>
                  <a:pt x="7083" y="264"/>
                  <a:pt x="7077" y="264"/>
                  <a:pt x="7072" y="265"/>
                </a:cubicBezTo>
                <a:cubicBezTo>
                  <a:pt x="7019" y="278"/>
                  <a:pt x="7032" y="371"/>
                  <a:pt x="7099" y="451"/>
                </a:cubicBezTo>
                <a:cubicBezTo>
                  <a:pt x="7391" y="743"/>
                  <a:pt x="7723" y="996"/>
                  <a:pt x="8082" y="1195"/>
                </a:cubicBezTo>
                <a:lnTo>
                  <a:pt x="8228" y="1275"/>
                </a:lnTo>
                <a:lnTo>
                  <a:pt x="8135" y="1275"/>
                </a:lnTo>
                <a:cubicBezTo>
                  <a:pt x="8056" y="1275"/>
                  <a:pt x="7630" y="1355"/>
                  <a:pt x="7457" y="1381"/>
                </a:cubicBezTo>
                <a:lnTo>
                  <a:pt x="7245" y="1435"/>
                </a:lnTo>
                <a:cubicBezTo>
                  <a:pt x="7165" y="1448"/>
                  <a:pt x="7059" y="1474"/>
                  <a:pt x="6992" y="1501"/>
                </a:cubicBezTo>
                <a:cubicBezTo>
                  <a:pt x="6939" y="1514"/>
                  <a:pt x="6886" y="1528"/>
                  <a:pt x="6886" y="1528"/>
                </a:cubicBezTo>
                <a:cubicBezTo>
                  <a:pt x="6833" y="1541"/>
                  <a:pt x="6793" y="1541"/>
                  <a:pt x="6740" y="1568"/>
                </a:cubicBezTo>
                <a:cubicBezTo>
                  <a:pt x="6626" y="1596"/>
                  <a:pt x="6569" y="1609"/>
                  <a:pt x="6539" y="1609"/>
                </a:cubicBezTo>
                <a:cubicBezTo>
                  <a:pt x="6513" y="1609"/>
                  <a:pt x="6507" y="1599"/>
                  <a:pt x="6500" y="1581"/>
                </a:cubicBezTo>
                <a:cubicBezTo>
                  <a:pt x="6394" y="1435"/>
                  <a:pt x="6261" y="1315"/>
                  <a:pt x="6115" y="1209"/>
                </a:cubicBezTo>
                <a:cubicBezTo>
                  <a:pt x="5862" y="1023"/>
                  <a:pt x="5583" y="916"/>
                  <a:pt x="5277" y="903"/>
                </a:cubicBezTo>
                <a:cubicBezTo>
                  <a:pt x="5051" y="903"/>
                  <a:pt x="5025" y="943"/>
                  <a:pt x="5171" y="1102"/>
                </a:cubicBezTo>
                <a:cubicBezTo>
                  <a:pt x="5450" y="1381"/>
                  <a:pt x="5796" y="1594"/>
                  <a:pt x="6181" y="1714"/>
                </a:cubicBezTo>
                <a:cubicBezTo>
                  <a:pt x="6208" y="1714"/>
                  <a:pt x="6115" y="1754"/>
                  <a:pt x="5969" y="1807"/>
                </a:cubicBezTo>
                <a:cubicBezTo>
                  <a:pt x="5530" y="1953"/>
                  <a:pt x="5091" y="2139"/>
                  <a:pt x="4679" y="2339"/>
                </a:cubicBezTo>
                <a:lnTo>
                  <a:pt x="4533" y="2405"/>
                </a:lnTo>
                <a:lnTo>
                  <a:pt x="4440" y="2325"/>
                </a:lnTo>
                <a:cubicBezTo>
                  <a:pt x="4081" y="2033"/>
                  <a:pt x="3656" y="1833"/>
                  <a:pt x="3217" y="1767"/>
                </a:cubicBezTo>
                <a:cubicBezTo>
                  <a:pt x="3117" y="1747"/>
                  <a:pt x="3061" y="1737"/>
                  <a:pt x="3024" y="1737"/>
                </a:cubicBezTo>
                <a:cubicBezTo>
                  <a:pt x="2988" y="1737"/>
                  <a:pt x="2971" y="1747"/>
                  <a:pt x="2951" y="1767"/>
                </a:cubicBezTo>
                <a:cubicBezTo>
                  <a:pt x="2831" y="1847"/>
                  <a:pt x="2951" y="1953"/>
                  <a:pt x="3363" y="2166"/>
                </a:cubicBezTo>
                <a:cubicBezTo>
                  <a:pt x="3602" y="2299"/>
                  <a:pt x="3855" y="2405"/>
                  <a:pt x="4121" y="2471"/>
                </a:cubicBezTo>
                <a:cubicBezTo>
                  <a:pt x="4174" y="2485"/>
                  <a:pt x="4227" y="2498"/>
                  <a:pt x="4267" y="2525"/>
                </a:cubicBezTo>
                <a:cubicBezTo>
                  <a:pt x="4134" y="2604"/>
                  <a:pt x="4001" y="2684"/>
                  <a:pt x="3868" y="2751"/>
                </a:cubicBezTo>
                <a:cubicBezTo>
                  <a:pt x="3802" y="2777"/>
                  <a:pt x="3496" y="2950"/>
                  <a:pt x="3456" y="2977"/>
                </a:cubicBezTo>
                <a:lnTo>
                  <a:pt x="3244" y="3110"/>
                </a:lnTo>
                <a:cubicBezTo>
                  <a:pt x="3177" y="3149"/>
                  <a:pt x="3111" y="3189"/>
                  <a:pt x="3044" y="3242"/>
                </a:cubicBezTo>
                <a:cubicBezTo>
                  <a:pt x="2991" y="3216"/>
                  <a:pt x="2938" y="3189"/>
                  <a:pt x="2898" y="3149"/>
                </a:cubicBezTo>
                <a:cubicBezTo>
                  <a:pt x="2712" y="3016"/>
                  <a:pt x="2526" y="2923"/>
                  <a:pt x="2313" y="2857"/>
                </a:cubicBezTo>
                <a:cubicBezTo>
                  <a:pt x="2087" y="2764"/>
                  <a:pt x="1848" y="2724"/>
                  <a:pt x="1595" y="2724"/>
                </a:cubicBezTo>
                <a:cubicBezTo>
                  <a:pt x="1515" y="2737"/>
                  <a:pt x="1436" y="2790"/>
                  <a:pt x="1436" y="2817"/>
                </a:cubicBezTo>
                <a:cubicBezTo>
                  <a:pt x="1409" y="2963"/>
                  <a:pt x="2180" y="3282"/>
                  <a:pt x="2765" y="3362"/>
                </a:cubicBezTo>
                <a:cubicBezTo>
                  <a:pt x="2831" y="3375"/>
                  <a:pt x="2845" y="3375"/>
                  <a:pt x="2818" y="3402"/>
                </a:cubicBezTo>
                <a:cubicBezTo>
                  <a:pt x="2539" y="3588"/>
                  <a:pt x="2273" y="3787"/>
                  <a:pt x="2007" y="4013"/>
                </a:cubicBezTo>
                <a:cubicBezTo>
                  <a:pt x="1914" y="4093"/>
                  <a:pt x="1795" y="4160"/>
                  <a:pt x="1675" y="4200"/>
                </a:cubicBezTo>
                <a:cubicBezTo>
                  <a:pt x="1236" y="4332"/>
                  <a:pt x="837" y="4572"/>
                  <a:pt x="518" y="4891"/>
                </a:cubicBezTo>
                <a:cubicBezTo>
                  <a:pt x="213" y="5197"/>
                  <a:pt x="0" y="5582"/>
                  <a:pt x="80" y="5649"/>
                </a:cubicBezTo>
                <a:cubicBezTo>
                  <a:pt x="93" y="5659"/>
                  <a:pt x="107" y="5665"/>
                  <a:pt x="125" y="5665"/>
                </a:cubicBezTo>
                <a:cubicBezTo>
                  <a:pt x="178" y="5665"/>
                  <a:pt x="271" y="5614"/>
                  <a:pt x="518" y="5476"/>
                </a:cubicBezTo>
                <a:cubicBezTo>
                  <a:pt x="970" y="5210"/>
                  <a:pt x="1383" y="4891"/>
                  <a:pt x="1741" y="4519"/>
                </a:cubicBezTo>
                <a:cubicBezTo>
                  <a:pt x="1848" y="4426"/>
                  <a:pt x="2366" y="4013"/>
                  <a:pt x="2765" y="3734"/>
                </a:cubicBezTo>
                <a:lnTo>
                  <a:pt x="2845" y="3681"/>
                </a:lnTo>
                <a:lnTo>
                  <a:pt x="2778" y="3854"/>
                </a:lnTo>
                <a:cubicBezTo>
                  <a:pt x="2659" y="4133"/>
                  <a:pt x="2579" y="4426"/>
                  <a:pt x="2552" y="4718"/>
                </a:cubicBezTo>
                <a:cubicBezTo>
                  <a:pt x="2499" y="5064"/>
                  <a:pt x="2486" y="5117"/>
                  <a:pt x="2512" y="5183"/>
                </a:cubicBezTo>
                <a:cubicBezTo>
                  <a:pt x="2539" y="5250"/>
                  <a:pt x="2552" y="5263"/>
                  <a:pt x="2592" y="5276"/>
                </a:cubicBezTo>
                <a:cubicBezTo>
                  <a:pt x="2645" y="5276"/>
                  <a:pt x="2659" y="5276"/>
                  <a:pt x="2752" y="5157"/>
                </a:cubicBezTo>
                <a:cubicBezTo>
                  <a:pt x="2871" y="4957"/>
                  <a:pt x="2964" y="4731"/>
                  <a:pt x="3031" y="4492"/>
                </a:cubicBezTo>
                <a:cubicBezTo>
                  <a:pt x="3097" y="4213"/>
                  <a:pt x="3137" y="3920"/>
                  <a:pt x="3164" y="3615"/>
                </a:cubicBezTo>
                <a:lnTo>
                  <a:pt x="3164" y="3482"/>
                </a:lnTo>
                <a:lnTo>
                  <a:pt x="3283" y="3402"/>
                </a:lnTo>
                <a:cubicBezTo>
                  <a:pt x="3403" y="3322"/>
                  <a:pt x="3908" y="3030"/>
                  <a:pt x="4094" y="2937"/>
                </a:cubicBezTo>
                <a:lnTo>
                  <a:pt x="4294" y="2817"/>
                </a:lnTo>
                <a:cubicBezTo>
                  <a:pt x="4320" y="2804"/>
                  <a:pt x="4347" y="2790"/>
                  <a:pt x="4387" y="2777"/>
                </a:cubicBezTo>
                <a:lnTo>
                  <a:pt x="4387" y="2777"/>
                </a:lnTo>
                <a:cubicBezTo>
                  <a:pt x="4360" y="2830"/>
                  <a:pt x="4334" y="2870"/>
                  <a:pt x="4307" y="2910"/>
                </a:cubicBezTo>
                <a:cubicBezTo>
                  <a:pt x="4094" y="3256"/>
                  <a:pt x="3948" y="3655"/>
                  <a:pt x="3882" y="4053"/>
                </a:cubicBezTo>
                <a:cubicBezTo>
                  <a:pt x="3855" y="4266"/>
                  <a:pt x="3868" y="4332"/>
                  <a:pt x="3961" y="4332"/>
                </a:cubicBezTo>
                <a:cubicBezTo>
                  <a:pt x="4001" y="4332"/>
                  <a:pt x="4028" y="4306"/>
                  <a:pt x="4161" y="4120"/>
                </a:cubicBezTo>
                <a:cubicBezTo>
                  <a:pt x="4334" y="3894"/>
                  <a:pt x="4453" y="3628"/>
                  <a:pt x="4546" y="3349"/>
                </a:cubicBezTo>
                <a:cubicBezTo>
                  <a:pt x="4599" y="3123"/>
                  <a:pt x="4653" y="2897"/>
                  <a:pt x="4666" y="2671"/>
                </a:cubicBezTo>
                <a:cubicBezTo>
                  <a:pt x="4865" y="2538"/>
                  <a:pt x="5078" y="2432"/>
                  <a:pt x="5291" y="2352"/>
                </a:cubicBezTo>
                <a:lnTo>
                  <a:pt x="5570" y="2232"/>
                </a:lnTo>
                <a:cubicBezTo>
                  <a:pt x="5783" y="2139"/>
                  <a:pt x="5995" y="2073"/>
                  <a:pt x="6221" y="2019"/>
                </a:cubicBezTo>
                <a:lnTo>
                  <a:pt x="6221" y="2019"/>
                </a:lnTo>
                <a:cubicBezTo>
                  <a:pt x="6062" y="2219"/>
                  <a:pt x="5942" y="2445"/>
                  <a:pt x="5849" y="2684"/>
                </a:cubicBezTo>
                <a:cubicBezTo>
                  <a:pt x="5836" y="2724"/>
                  <a:pt x="5809" y="2804"/>
                  <a:pt x="5796" y="2857"/>
                </a:cubicBezTo>
                <a:cubicBezTo>
                  <a:pt x="5716" y="3149"/>
                  <a:pt x="5676" y="3455"/>
                  <a:pt x="5716" y="3761"/>
                </a:cubicBezTo>
                <a:cubicBezTo>
                  <a:pt x="5726" y="3819"/>
                  <a:pt x="5771" y="3856"/>
                  <a:pt x="5810" y="3856"/>
                </a:cubicBezTo>
                <a:cubicBezTo>
                  <a:pt x="5825" y="3856"/>
                  <a:pt x="5838" y="3851"/>
                  <a:pt x="5849" y="3841"/>
                </a:cubicBezTo>
                <a:cubicBezTo>
                  <a:pt x="5889" y="3801"/>
                  <a:pt x="5969" y="3655"/>
                  <a:pt x="6155" y="3336"/>
                </a:cubicBezTo>
                <a:cubicBezTo>
                  <a:pt x="6354" y="2977"/>
                  <a:pt x="6500" y="2578"/>
                  <a:pt x="6554" y="2166"/>
                </a:cubicBezTo>
                <a:lnTo>
                  <a:pt x="6580" y="1887"/>
                </a:lnTo>
                <a:lnTo>
                  <a:pt x="6780" y="1833"/>
                </a:lnTo>
                <a:lnTo>
                  <a:pt x="7152" y="1740"/>
                </a:lnTo>
                <a:cubicBezTo>
                  <a:pt x="7218" y="1714"/>
                  <a:pt x="7285" y="1700"/>
                  <a:pt x="7364" y="1700"/>
                </a:cubicBezTo>
                <a:cubicBezTo>
                  <a:pt x="7378" y="1700"/>
                  <a:pt x="7391" y="1687"/>
                  <a:pt x="7404" y="1687"/>
                </a:cubicBezTo>
                <a:cubicBezTo>
                  <a:pt x="7683" y="1621"/>
                  <a:pt x="7963" y="1568"/>
                  <a:pt x="8255" y="1528"/>
                </a:cubicBezTo>
                <a:lnTo>
                  <a:pt x="8335" y="1528"/>
                </a:lnTo>
                <a:cubicBezTo>
                  <a:pt x="8335" y="1528"/>
                  <a:pt x="8322" y="1568"/>
                  <a:pt x="8295" y="1594"/>
                </a:cubicBezTo>
                <a:cubicBezTo>
                  <a:pt x="8149" y="1767"/>
                  <a:pt x="8016" y="1966"/>
                  <a:pt x="7896" y="2152"/>
                </a:cubicBezTo>
                <a:cubicBezTo>
                  <a:pt x="7803" y="2325"/>
                  <a:pt x="7723" y="2498"/>
                  <a:pt x="7657" y="2684"/>
                </a:cubicBezTo>
                <a:cubicBezTo>
                  <a:pt x="7590" y="2870"/>
                  <a:pt x="7590" y="2923"/>
                  <a:pt x="7683" y="2937"/>
                </a:cubicBezTo>
                <a:cubicBezTo>
                  <a:pt x="7689" y="2939"/>
                  <a:pt x="7695" y="2940"/>
                  <a:pt x="7700" y="2940"/>
                </a:cubicBezTo>
                <a:cubicBezTo>
                  <a:pt x="7733" y="2940"/>
                  <a:pt x="7769" y="2901"/>
                  <a:pt x="7883" y="2764"/>
                </a:cubicBezTo>
                <a:cubicBezTo>
                  <a:pt x="8082" y="2538"/>
                  <a:pt x="8282" y="2285"/>
                  <a:pt x="8454" y="2033"/>
                </a:cubicBezTo>
                <a:cubicBezTo>
                  <a:pt x="8508" y="1926"/>
                  <a:pt x="8561" y="1807"/>
                  <a:pt x="8614" y="1700"/>
                </a:cubicBezTo>
                <a:cubicBezTo>
                  <a:pt x="8654" y="1581"/>
                  <a:pt x="8694" y="1488"/>
                  <a:pt x="8707" y="1488"/>
                </a:cubicBezTo>
                <a:cubicBezTo>
                  <a:pt x="8827" y="1474"/>
                  <a:pt x="8946" y="1461"/>
                  <a:pt x="9066" y="1461"/>
                </a:cubicBezTo>
                <a:lnTo>
                  <a:pt x="9319" y="1435"/>
                </a:lnTo>
                <a:cubicBezTo>
                  <a:pt x="9511" y="1421"/>
                  <a:pt x="9707" y="1415"/>
                  <a:pt x="9905" y="1415"/>
                </a:cubicBezTo>
                <a:cubicBezTo>
                  <a:pt x="10103" y="1415"/>
                  <a:pt x="10302" y="1421"/>
                  <a:pt x="10502" y="1435"/>
                </a:cubicBezTo>
                <a:cubicBezTo>
                  <a:pt x="10502" y="1435"/>
                  <a:pt x="10475" y="1461"/>
                  <a:pt x="10448" y="1474"/>
                </a:cubicBezTo>
                <a:cubicBezTo>
                  <a:pt x="10236" y="1621"/>
                  <a:pt x="10050" y="1780"/>
                  <a:pt x="9877" y="1966"/>
                </a:cubicBezTo>
                <a:cubicBezTo>
                  <a:pt x="9717" y="2126"/>
                  <a:pt x="9584" y="2312"/>
                  <a:pt x="9505" y="2525"/>
                </a:cubicBezTo>
                <a:cubicBezTo>
                  <a:pt x="9478" y="2618"/>
                  <a:pt x="9478" y="2618"/>
                  <a:pt x="9518" y="2644"/>
                </a:cubicBezTo>
                <a:cubicBezTo>
                  <a:pt x="9545" y="2658"/>
                  <a:pt x="9561" y="2664"/>
                  <a:pt x="9584" y="2664"/>
                </a:cubicBezTo>
                <a:cubicBezTo>
                  <a:pt x="9608" y="2664"/>
                  <a:pt x="9638" y="2658"/>
                  <a:pt x="9691" y="2644"/>
                </a:cubicBezTo>
                <a:cubicBezTo>
                  <a:pt x="10063" y="2498"/>
                  <a:pt x="10382" y="2259"/>
                  <a:pt x="10621" y="1940"/>
                </a:cubicBezTo>
                <a:cubicBezTo>
                  <a:pt x="10714" y="1820"/>
                  <a:pt x="10807" y="1700"/>
                  <a:pt x="10887" y="1568"/>
                </a:cubicBezTo>
                <a:cubicBezTo>
                  <a:pt x="10954" y="1474"/>
                  <a:pt x="10954" y="1474"/>
                  <a:pt x="11033" y="1474"/>
                </a:cubicBezTo>
                <a:cubicBezTo>
                  <a:pt x="11485" y="1514"/>
                  <a:pt x="11951" y="1568"/>
                  <a:pt x="12403" y="1647"/>
                </a:cubicBezTo>
                <a:lnTo>
                  <a:pt x="12549" y="1674"/>
                </a:lnTo>
                <a:lnTo>
                  <a:pt x="12482" y="1714"/>
                </a:lnTo>
                <a:cubicBezTo>
                  <a:pt x="12150" y="1940"/>
                  <a:pt x="11844" y="2206"/>
                  <a:pt x="11592" y="2525"/>
                </a:cubicBezTo>
                <a:cubicBezTo>
                  <a:pt x="11525" y="2618"/>
                  <a:pt x="11525" y="2684"/>
                  <a:pt x="11592" y="2711"/>
                </a:cubicBezTo>
                <a:cubicBezTo>
                  <a:pt x="11600" y="2715"/>
                  <a:pt x="11609" y="2717"/>
                  <a:pt x="11620" y="2717"/>
                </a:cubicBezTo>
                <a:cubicBezTo>
                  <a:pt x="11680" y="2717"/>
                  <a:pt x="11791" y="2651"/>
                  <a:pt x="12084" y="2471"/>
                </a:cubicBezTo>
                <a:cubicBezTo>
                  <a:pt x="12336" y="2325"/>
                  <a:pt x="12562" y="2152"/>
                  <a:pt x="12748" y="1926"/>
                </a:cubicBezTo>
                <a:cubicBezTo>
                  <a:pt x="12845" y="1822"/>
                  <a:pt x="12875" y="1780"/>
                  <a:pt x="12944" y="1780"/>
                </a:cubicBezTo>
                <a:cubicBezTo>
                  <a:pt x="12998" y="1780"/>
                  <a:pt x="13075" y="1806"/>
                  <a:pt x="13227" y="1847"/>
                </a:cubicBezTo>
                <a:cubicBezTo>
                  <a:pt x="13572" y="1940"/>
                  <a:pt x="13931" y="2073"/>
                  <a:pt x="14277" y="2206"/>
                </a:cubicBezTo>
                <a:cubicBezTo>
                  <a:pt x="14317" y="2219"/>
                  <a:pt x="14357" y="2245"/>
                  <a:pt x="14397" y="2259"/>
                </a:cubicBezTo>
                <a:lnTo>
                  <a:pt x="14476" y="2272"/>
                </a:lnTo>
                <a:lnTo>
                  <a:pt x="14357" y="2325"/>
                </a:lnTo>
                <a:cubicBezTo>
                  <a:pt x="14064" y="2458"/>
                  <a:pt x="13798" y="2618"/>
                  <a:pt x="13546" y="2804"/>
                </a:cubicBezTo>
                <a:cubicBezTo>
                  <a:pt x="13386" y="2910"/>
                  <a:pt x="13240" y="3043"/>
                  <a:pt x="13120" y="3189"/>
                </a:cubicBezTo>
                <a:cubicBezTo>
                  <a:pt x="13120" y="3242"/>
                  <a:pt x="13134" y="3269"/>
                  <a:pt x="13174" y="3282"/>
                </a:cubicBezTo>
                <a:cubicBezTo>
                  <a:pt x="13453" y="3203"/>
                  <a:pt x="13719" y="3083"/>
                  <a:pt x="13971" y="2950"/>
                </a:cubicBezTo>
                <a:cubicBezTo>
                  <a:pt x="14237" y="2817"/>
                  <a:pt x="14476" y="2631"/>
                  <a:pt x="14676" y="2418"/>
                </a:cubicBezTo>
                <a:cubicBezTo>
                  <a:pt x="14685" y="2399"/>
                  <a:pt x="14702" y="2386"/>
                  <a:pt x="14716" y="2386"/>
                </a:cubicBezTo>
                <a:cubicBezTo>
                  <a:pt x="14721" y="2386"/>
                  <a:pt x="14725" y="2388"/>
                  <a:pt x="14729" y="2392"/>
                </a:cubicBezTo>
                <a:cubicBezTo>
                  <a:pt x="15074" y="2551"/>
                  <a:pt x="15580" y="2804"/>
                  <a:pt x="16005" y="3056"/>
                </a:cubicBezTo>
                <a:lnTo>
                  <a:pt x="16178" y="3149"/>
                </a:lnTo>
                <a:lnTo>
                  <a:pt x="16005" y="3203"/>
                </a:lnTo>
                <a:cubicBezTo>
                  <a:pt x="15659" y="3322"/>
                  <a:pt x="15327" y="3468"/>
                  <a:pt x="15035" y="3668"/>
                </a:cubicBezTo>
                <a:cubicBezTo>
                  <a:pt x="14782" y="3827"/>
                  <a:pt x="14729" y="3907"/>
                  <a:pt x="14809" y="3987"/>
                </a:cubicBezTo>
                <a:cubicBezTo>
                  <a:pt x="14838" y="4006"/>
                  <a:pt x="14853" y="4019"/>
                  <a:pt x="14906" y="4019"/>
                </a:cubicBezTo>
                <a:cubicBezTo>
                  <a:pt x="14925" y="4019"/>
                  <a:pt x="14949" y="4017"/>
                  <a:pt x="14981" y="4013"/>
                </a:cubicBezTo>
                <a:cubicBezTo>
                  <a:pt x="15261" y="3960"/>
                  <a:pt x="15526" y="3867"/>
                  <a:pt x="15779" y="3734"/>
                </a:cubicBezTo>
                <a:cubicBezTo>
                  <a:pt x="15859" y="3694"/>
                  <a:pt x="16138" y="3508"/>
                  <a:pt x="16364" y="3375"/>
                </a:cubicBezTo>
                <a:lnTo>
                  <a:pt x="16444" y="3322"/>
                </a:lnTo>
                <a:lnTo>
                  <a:pt x="16523" y="3375"/>
                </a:lnTo>
                <a:cubicBezTo>
                  <a:pt x="16789" y="3535"/>
                  <a:pt x="17441" y="3987"/>
                  <a:pt x="17441" y="4013"/>
                </a:cubicBezTo>
                <a:cubicBezTo>
                  <a:pt x="17387" y="4040"/>
                  <a:pt x="17334" y="4067"/>
                  <a:pt x="17281" y="4093"/>
                </a:cubicBezTo>
                <a:cubicBezTo>
                  <a:pt x="16896" y="4253"/>
                  <a:pt x="16337" y="4652"/>
                  <a:pt x="16324" y="4771"/>
                </a:cubicBezTo>
                <a:cubicBezTo>
                  <a:pt x="16324" y="4798"/>
                  <a:pt x="16337" y="4824"/>
                  <a:pt x="16351" y="4838"/>
                </a:cubicBezTo>
                <a:cubicBezTo>
                  <a:pt x="16367" y="4863"/>
                  <a:pt x="16379" y="4872"/>
                  <a:pt x="16405" y="4872"/>
                </a:cubicBezTo>
                <a:cubicBezTo>
                  <a:pt x="16421" y="4872"/>
                  <a:pt x="16441" y="4869"/>
                  <a:pt x="16470" y="4864"/>
                </a:cubicBezTo>
                <a:cubicBezTo>
                  <a:pt x="16896" y="4745"/>
                  <a:pt x="17281" y="4545"/>
                  <a:pt x="17640" y="4293"/>
                </a:cubicBezTo>
                <a:lnTo>
                  <a:pt x="17733" y="4213"/>
                </a:lnTo>
                <a:lnTo>
                  <a:pt x="17813" y="4266"/>
                </a:lnTo>
                <a:cubicBezTo>
                  <a:pt x="17853" y="4306"/>
                  <a:pt x="17972" y="4412"/>
                  <a:pt x="18079" y="4505"/>
                </a:cubicBezTo>
                <a:lnTo>
                  <a:pt x="18331" y="4705"/>
                </a:lnTo>
                <a:lnTo>
                  <a:pt x="18424" y="4784"/>
                </a:lnTo>
                <a:cubicBezTo>
                  <a:pt x="18464" y="4811"/>
                  <a:pt x="18690" y="5024"/>
                  <a:pt x="18863" y="5183"/>
                </a:cubicBezTo>
                <a:cubicBezTo>
                  <a:pt x="18903" y="5223"/>
                  <a:pt x="19009" y="5329"/>
                  <a:pt x="19089" y="5436"/>
                </a:cubicBezTo>
                <a:cubicBezTo>
                  <a:pt x="19355" y="5728"/>
                  <a:pt x="19408" y="5781"/>
                  <a:pt x="19475" y="5821"/>
                </a:cubicBezTo>
                <a:cubicBezTo>
                  <a:pt x="19508" y="5835"/>
                  <a:pt x="19540" y="5841"/>
                  <a:pt x="19569" y="5841"/>
                </a:cubicBezTo>
                <a:cubicBezTo>
                  <a:pt x="19654" y="5841"/>
                  <a:pt x="19710" y="5784"/>
                  <a:pt x="19700" y="5675"/>
                </a:cubicBezTo>
                <a:cubicBezTo>
                  <a:pt x="19674" y="5582"/>
                  <a:pt x="19475" y="5369"/>
                  <a:pt x="19235" y="5183"/>
                </a:cubicBezTo>
                <a:cubicBezTo>
                  <a:pt x="19009" y="5024"/>
                  <a:pt x="18797" y="4851"/>
                  <a:pt x="18584" y="4665"/>
                </a:cubicBezTo>
                <a:cubicBezTo>
                  <a:pt x="18358" y="4465"/>
                  <a:pt x="18358" y="4465"/>
                  <a:pt x="18052" y="4213"/>
                </a:cubicBezTo>
                <a:lnTo>
                  <a:pt x="17839" y="4040"/>
                </a:lnTo>
                <a:lnTo>
                  <a:pt x="17853" y="3960"/>
                </a:lnTo>
                <a:cubicBezTo>
                  <a:pt x="17879" y="3482"/>
                  <a:pt x="17879" y="3003"/>
                  <a:pt x="17813" y="2525"/>
                </a:cubicBezTo>
                <a:cubicBezTo>
                  <a:pt x="17773" y="2325"/>
                  <a:pt x="17733" y="2259"/>
                  <a:pt x="17653" y="2259"/>
                </a:cubicBezTo>
                <a:cubicBezTo>
                  <a:pt x="17587" y="2272"/>
                  <a:pt x="17574" y="2339"/>
                  <a:pt x="17534" y="2764"/>
                </a:cubicBezTo>
                <a:cubicBezTo>
                  <a:pt x="17507" y="3056"/>
                  <a:pt x="17507" y="3349"/>
                  <a:pt x="17534" y="3641"/>
                </a:cubicBezTo>
                <a:cubicBezTo>
                  <a:pt x="17547" y="3694"/>
                  <a:pt x="17560" y="3748"/>
                  <a:pt x="17547" y="3801"/>
                </a:cubicBezTo>
                <a:cubicBezTo>
                  <a:pt x="17507" y="3787"/>
                  <a:pt x="17467" y="3761"/>
                  <a:pt x="17427" y="3721"/>
                </a:cubicBezTo>
                <a:cubicBezTo>
                  <a:pt x="17294" y="3628"/>
                  <a:pt x="16989" y="3415"/>
                  <a:pt x="16723" y="3229"/>
                </a:cubicBezTo>
                <a:lnTo>
                  <a:pt x="16537" y="3096"/>
                </a:lnTo>
                <a:lnTo>
                  <a:pt x="16537" y="2937"/>
                </a:lnTo>
                <a:cubicBezTo>
                  <a:pt x="16537" y="2591"/>
                  <a:pt x="16444" y="2259"/>
                  <a:pt x="16271" y="1966"/>
                </a:cubicBezTo>
                <a:cubicBezTo>
                  <a:pt x="16148" y="1767"/>
                  <a:pt x="16045" y="1663"/>
                  <a:pt x="15967" y="1663"/>
                </a:cubicBezTo>
                <a:cubicBezTo>
                  <a:pt x="15935" y="1663"/>
                  <a:pt x="15908" y="1679"/>
                  <a:pt x="15885" y="1714"/>
                </a:cubicBezTo>
                <a:cubicBezTo>
                  <a:pt x="15859" y="1754"/>
                  <a:pt x="15859" y="1780"/>
                  <a:pt x="15885" y="1900"/>
                </a:cubicBezTo>
                <a:cubicBezTo>
                  <a:pt x="15939" y="2192"/>
                  <a:pt x="16018" y="2485"/>
                  <a:pt x="16125" y="2751"/>
                </a:cubicBezTo>
                <a:lnTo>
                  <a:pt x="16178" y="2857"/>
                </a:lnTo>
                <a:lnTo>
                  <a:pt x="16125" y="2830"/>
                </a:lnTo>
                <a:cubicBezTo>
                  <a:pt x="16098" y="2817"/>
                  <a:pt x="16032" y="2777"/>
                  <a:pt x="15965" y="2751"/>
                </a:cubicBezTo>
                <a:cubicBezTo>
                  <a:pt x="15659" y="2565"/>
                  <a:pt x="15021" y="2232"/>
                  <a:pt x="14795" y="2152"/>
                </a:cubicBezTo>
                <a:cubicBezTo>
                  <a:pt x="14782" y="2099"/>
                  <a:pt x="14769" y="2046"/>
                  <a:pt x="14755" y="1993"/>
                </a:cubicBezTo>
                <a:cubicBezTo>
                  <a:pt x="14689" y="1461"/>
                  <a:pt x="14503" y="996"/>
                  <a:pt x="14303" y="836"/>
                </a:cubicBezTo>
                <a:cubicBezTo>
                  <a:pt x="14253" y="796"/>
                  <a:pt x="14233" y="778"/>
                  <a:pt x="14209" y="778"/>
                </a:cubicBezTo>
                <a:cubicBezTo>
                  <a:pt x="14201" y="778"/>
                  <a:pt x="14193" y="780"/>
                  <a:pt x="14184" y="783"/>
                </a:cubicBezTo>
                <a:cubicBezTo>
                  <a:pt x="14157" y="797"/>
                  <a:pt x="14131" y="810"/>
                  <a:pt x="14117" y="836"/>
                </a:cubicBezTo>
                <a:cubicBezTo>
                  <a:pt x="14184" y="1195"/>
                  <a:pt x="14277" y="1541"/>
                  <a:pt x="14410" y="1873"/>
                </a:cubicBezTo>
                <a:cubicBezTo>
                  <a:pt x="14436" y="1926"/>
                  <a:pt x="14436" y="1966"/>
                  <a:pt x="14436" y="1966"/>
                </a:cubicBezTo>
                <a:cubicBezTo>
                  <a:pt x="14370" y="1953"/>
                  <a:pt x="14317" y="1940"/>
                  <a:pt x="14264" y="1913"/>
                </a:cubicBezTo>
                <a:cubicBezTo>
                  <a:pt x="14184" y="1873"/>
                  <a:pt x="14024" y="1820"/>
                  <a:pt x="13918" y="1780"/>
                </a:cubicBezTo>
                <a:lnTo>
                  <a:pt x="13599" y="1674"/>
                </a:lnTo>
                <a:cubicBezTo>
                  <a:pt x="13546" y="1661"/>
                  <a:pt x="13453" y="1634"/>
                  <a:pt x="13400" y="1621"/>
                </a:cubicBezTo>
                <a:cubicBezTo>
                  <a:pt x="13346" y="1607"/>
                  <a:pt x="13280" y="1581"/>
                  <a:pt x="13227" y="1554"/>
                </a:cubicBezTo>
                <a:cubicBezTo>
                  <a:pt x="13160" y="1541"/>
                  <a:pt x="13094" y="1528"/>
                  <a:pt x="13041" y="1514"/>
                </a:cubicBezTo>
                <a:cubicBezTo>
                  <a:pt x="12921" y="1501"/>
                  <a:pt x="12841" y="1461"/>
                  <a:pt x="12855" y="1421"/>
                </a:cubicBezTo>
                <a:cubicBezTo>
                  <a:pt x="12801" y="1275"/>
                  <a:pt x="12748" y="1129"/>
                  <a:pt x="12682" y="983"/>
                </a:cubicBezTo>
                <a:cubicBezTo>
                  <a:pt x="12615" y="850"/>
                  <a:pt x="12522" y="730"/>
                  <a:pt x="12429" y="597"/>
                </a:cubicBezTo>
                <a:cubicBezTo>
                  <a:pt x="12309" y="438"/>
                  <a:pt x="12163" y="278"/>
                  <a:pt x="11990" y="172"/>
                </a:cubicBezTo>
                <a:cubicBezTo>
                  <a:pt x="11911" y="124"/>
                  <a:pt x="11845" y="100"/>
                  <a:pt x="11797" y="100"/>
                </a:cubicBezTo>
                <a:cubicBezTo>
                  <a:pt x="11765" y="100"/>
                  <a:pt x="11741" y="111"/>
                  <a:pt x="11725" y="132"/>
                </a:cubicBezTo>
                <a:cubicBezTo>
                  <a:pt x="11698" y="185"/>
                  <a:pt x="11711" y="185"/>
                  <a:pt x="11751" y="278"/>
                </a:cubicBezTo>
                <a:cubicBezTo>
                  <a:pt x="11924" y="690"/>
                  <a:pt x="12177" y="1049"/>
                  <a:pt x="12482" y="1368"/>
                </a:cubicBezTo>
                <a:cubicBezTo>
                  <a:pt x="12482" y="1368"/>
                  <a:pt x="12256" y="1342"/>
                  <a:pt x="11977" y="1302"/>
                </a:cubicBezTo>
                <a:cubicBezTo>
                  <a:pt x="11632" y="1248"/>
                  <a:pt x="11286" y="1209"/>
                  <a:pt x="10940" y="1182"/>
                </a:cubicBezTo>
                <a:cubicBezTo>
                  <a:pt x="10940" y="1182"/>
                  <a:pt x="10914" y="1169"/>
                  <a:pt x="10914" y="1155"/>
                </a:cubicBezTo>
                <a:cubicBezTo>
                  <a:pt x="10847" y="996"/>
                  <a:pt x="10754" y="836"/>
                  <a:pt x="10648" y="703"/>
                </a:cubicBezTo>
                <a:cubicBezTo>
                  <a:pt x="10382" y="331"/>
                  <a:pt x="9983" y="52"/>
                  <a:pt x="9704" y="12"/>
                </a:cubicBezTo>
                <a:cubicBezTo>
                  <a:pt x="9668" y="5"/>
                  <a:pt x="9637" y="1"/>
                  <a:pt x="9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98" name="Google Shape;1998;p37"/>
          <p:cNvSpPr/>
          <p:nvPr/>
        </p:nvSpPr>
        <p:spPr>
          <a:xfrm>
            <a:off x="7140799" y="813063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886909" y="1517136"/>
            <a:ext cx="137041" cy="204755"/>
          </a:xfrm>
          <a:custGeom>
            <a:avLst/>
            <a:gdLst/>
            <a:ahLst/>
            <a:cxnLst/>
            <a:rect l="l" t="t" r="r" b="b"/>
            <a:pathLst>
              <a:path w="1783" h="2664" extrusionOk="0">
                <a:moveTo>
                  <a:pt x="1102" y="455"/>
                </a:moveTo>
                <a:cubicBezTo>
                  <a:pt x="1242" y="736"/>
                  <a:pt x="1264" y="1060"/>
                  <a:pt x="1448" y="1320"/>
                </a:cubicBezTo>
                <a:lnTo>
                  <a:pt x="951" y="2270"/>
                </a:lnTo>
                <a:cubicBezTo>
                  <a:pt x="951" y="2270"/>
                  <a:pt x="940" y="2259"/>
                  <a:pt x="940" y="2259"/>
                </a:cubicBezTo>
                <a:cubicBezTo>
                  <a:pt x="821" y="2022"/>
                  <a:pt x="659" y="1816"/>
                  <a:pt x="476" y="1633"/>
                </a:cubicBezTo>
                <a:cubicBezTo>
                  <a:pt x="422" y="1600"/>
                  <a:pt x="411" y="1525"/>
                  <a:pt x="454" y="1471"/>
                </a:cubicBezTo>
                <a:lnTo>
                  <a:pt x="1102" y="455"/>
                </a:lnTo>
                <a:close/>
                <a:moveTo>
                  <a:pt x="1119" y="0"/>
                </a:moveTo>
                <a:cubicBezTo>
                  <a:pt x="1027" y="0"/>
                  <a:pt x="940" y="47"/>
                  <a:pt x="886" y="131"/>
                </a:cubicBezTo>
                <a:cubicBezTo>
                  <a:pt x="821" y="218"/>
                  <a:pt x="756" y="315"/>
                  <a:pt x="702" y="412"/>
                </a:cubicBezTo>
                <a:cubicBezTo>
                  <a:pt x="497" y="736"/>
                  <a:pt x="281" y="1071"/>
                  <a:pt x="76" y="1406"/>
                </a:cubicBezTo>
                <a:cubicBezTo>
                  <a:pt x="0" y="1492"/>
                  <a:pt x="11" y="1633"/>
                  <a:pt x="108" y="1698"/>
                </a:cubicBezTo>
                <a:cubicBezTo>
                  <a:pt x="206" y="1795"/>
                  <a:pt x="303" y="1903"/>
                  <a:pt x="378" y="2011"/>
                </a:cubicBezTo>
                <a:cubicBezTo>
                  <a:pt x="497" y="2184"/>
                  <a:pt x="594" y="2356"/>
                  <a:pt x="692" y="2529"/>
                </a:cubicBezTo>
                <a:cubicBezTo>
                  <a:pt x="741" y="2608"/>
                  <a:pt x="818" y="2660"/>
                  <a:pt x="905" y="2660"/>
                </a:cubicBezTo>
                <a:cubicBezTo>
                  <a:pt x="913" y="2660"/>
                  <a:pt x="921" y="2660"/>
                  <a:pt x="929" y="2659"/>
                </a:cubicBezTo>
                <a:cubicBezTo>
                  <a:pt x="945" y="2662"/>
                  <a:pt x="961" y="2664"/>
                  <a:pt x="976" y="2664"/>
                </a:cubicBezTo>
                <a:cubicBezTo>
                  <a:pt x="1067" y="2664"/>
                  <a:pt x="1152" y="2611"/>
                  <a:pt x="1188" y="2518"/>
                </a:cubicBezTo>
                <a:cubicBezTo>
                  <a:pt x="1210" y="2475"/>
                  <a:pt x="1232" y="2432"/>
                  <a:pt x="1253" y="2378"/>
                </a:cubicBezTo>
                <a:cubicBezTo>
                  <a:pt x="1404" y="2086"/>
                  <a:pt x="1556" y="1795"/>
                  <a:pt x="1696" y="1503"/>
                </a:cubicBezTo>
                <a:cubicBezTo>
                  <a:pt x="1728" y="1460"/>
                  <a:pt x="1739" y="1417"/>
                  <a:pt x="1761" y="1363"/>
                </a:cubicBezTo>
                <a:cubicBezTo>
                  <a:pt x="1782" y="1320"/>
                  <a:pt x="1761" y="1266"/>
                  <a:pt x="1707" y="1244"/>
                </a:cubicBezTo>
                <a:cubicBezTo>
                  <a:pt x="1620" y="1222"/>
                  <a:pt x="1599" y="1147"/>
                  <a:pt x="1577" y="1071"/>
                </a:cubicBezTo>
                <a:cubicBezTo>
                  <a:pt x="1491" y="758"/>
                  <a:pt x="1404" y="445"/>
                  <a:pt x="1307" y="131"/>
                </a:cubicBezTo>
                <a:cubicBezTo>
                  <a:pt x="1296" y="88"/>
                  <a:pt x="1264" y="45"/>
                  <a:pt x="1232" y="23"/>
                </a:cubicBezTo>
                <a:cubicBezTo>
                  <a:pt x="1194" y="8"/>
                  <a:pt x="1156" y="0"/>
                  <a:pt x="11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7"/>
          <p:cNvSpPr/>
          <p:nvPr/>
        </p:nvSpPr>
        <p:spPr>
          <a:xfrm>
            <a:off x="7276995" y="965741"/>
            <a:ext cx="114675" cy="14549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1159331" y="2628722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1159332" y="1395681"/>
            <a:ext cx="137025" cy="173858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BAA684C-D1A2-660F-3176-D0C5F068F4E6}"/>
              </a:ext>
            </a:extLst>
          </p:cNvPr>
          <p:cNvSpPr txBox="1"/>
          <p:nvPr/>
        </p:nvSpPr>
        <p:spPr>
          <a:xfrm>
            <a:off x="163771" y="330199"/>
            <a:ext cx="4600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smtClean="0"/>
              <a:t>4 </a:t>
            </a:r>
            <a:r>
              <a:rPr lang="en-US" sz="1800" dirty="0" err="1" smtClean="0"/>
              <a:t>yếu</a:t>
            </a:r>
            <a:r>
              <a:rPr lang="en-US" sz="1800" dirty="0" smtClean="0"/>
              <a:t> </a:t>
            </a:r>
            <a:r>
              <a:rPr lang="en-US" sz="1800" dirty="0" err="1" smtClean="0"/>
              <a:t>tố</a:t>
            </a:r>
            <a:r>
              <a:rPr lang="en-US" sz="1800" dirty="0" smtClean="0"/>
              <a:t> : </a:t>
            </a:r>
          </a:p>
          <a:p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,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, </a:t>
            </a:r>
            <a:r>
              <a:rPr lang="en-US" sz="1800" dirty="0" err="1"/>
              <a:t>kỹ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, chi </a:t>
            </a:r>
            <a:r>
              <a:rPr lang="en-US" sz="1800" dirty="0" err="1"/>
              <a:t>phí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 </a:t>
            </a:r>
            <a:endParaRPr lang="x-none" sz="1800" dirty="0"/>
          </a:p>
        </p:txBody>
      </p:sp>
      <p:pic>
        <p:nvPicPr>
          <p:cNvPr id="16" name="Picture 15" descr="https://images.viblo.asia/full/082c4d3a-e9d1-42c3-baac-2d35d6649a7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9222" y="1183151"/>
            <a:ext cx="3919868" cy="2351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1998;p37"/>
          <p:cNvSpPr/>
          <p:nvPr/>
        </p:nvSpPr>
        <p:spPr>
          <a:xfrm>
            <a:off x="6786152" y="1358919"/>
            <a:ext cx="136196" cy="205601"/>
          </a:xfrm>
          <a:custGeom>
            <a:avLst/>
            <a:gdLst/>
            <a:ahLst/>
            <a:cxnLst/>
            <a:rect l="l" t="t" r="r" b="b"/>
            <a:pathLst>
              <a:path w="1772" h="2675" extrusionOk="0">
                <a:moveTo>
                  <a:pt x="951" y="492"/>
                </a:moveTo>
                <a:cubicBezTo>
                  <a:pt x="1124" y="772"/>
                  <a:pt x="1210" y="1107"/>
                  <a:pt x="1502" y="1291"/>
                </a:cubicBezTo>
                <a:cubicBezTo>
                  <a:pt x="1307" y="1615"/>
                  <a:pt x="1102" y="1939"/>
                  <a:pt x="908" y="2274"/>
                </a:cubicBezTo>
                <a:lnTo>
                  <a:pt x="875" y="2209"/>
                </a:lnTo>
                <a:cubicBezTo>
                  <a:pt x="757" y="1928"/>
                  <a:pt x="605" y="1680"/>
                  <a:pt x="411" y="1453"/>
                </a:cubicBezTo>
                <a:cubicBezTo>
                  <a:pt x="389" y="1431"/>
                  <a:pt x="400" y="1377"/>
                  <a:pt x="400" y="1356"/>
                </a:cubicBezTo>
                <a:cubicBezTo>
                  <a:pt x="411" y="1334"/>
                  <a:pt x="433" y="1313"/>
                  <a:pt x="443" y="1302"/>
                </a:cubicBezTo>
                <a:cubicBezTo>
                  <a:pt x="649" y="1053"/>
                  <a:pt x="821" y="772"/>
                  <a:pt x="951" y="492"/>
                </a:cubicBezTo>
                <a:close/>
                <a:moveTo>
                  <a:pt x="926" y="0"/>
                </a:moveTo>
                <a:cubicBezTo>
                  <a:pt x="824" y="0"/>
                  <a:pt x="727" y="56"/>
                  <a:pt x="681" y="157"/>
                </a:cubicBezTo>
                <a:cubicBezTo>
                  <a:pt x="573" y="373"/>
                  <a:pt x="465" y="600"/>
                  <a:pt x="346" y="805"/>
                </a:cubicBezTo>
                <a:cubicBezTo>
                  <a:pt x="249" y="978"/>
                  <a:pt x="141" y="1140"/>
                  <a:pt x="44" y="1302"/>
                </a:cubicBezTo>
                <a:cubicBezTo>
                  <a:pt x="1" y="1356"/>
                  <a:pt x="1" y="1431"/>
                  <a:pt x="44" y="1485"/>
                </a:cubicBezTo>
                <a:cubicBezTo>
                  <a:pt x="206" y="1701"/>
                  <a:pt x="346" y="1950"/>
                  <a:pt x="454" y="2198"/>
                </a:cubicBezTo>
                <a:cubicBezTo>
                  <a:pt x="497" y="2306"/>
                  <a:pt x="551" y="2414"/>
                  <a:pt x="605" y="2522"/>
                </a:cubicBezTo>
                <a:cubicBezTo>
                  <a:pt x="645" y="2612"/>
                  <a:pt x="741" y="2675"/>
                  <a:pt x="841" y="2675"/>
                </a:cubicBezTo>
                <a:cubicBezTo>
                  <a:pt x="849" y="2675"/>
                  <a:pt x="857" y="2674"/>
                  <a:pt x="865" y="2673"/>
                </a:cubicBezTo>
                <a:cubicBezTo>
                  <a:pt x="872" y="2674"/>
                  <a:pt x="879" y="2675"/>
                  <a:pt x="886" y="2675"/>
                </a:cubicBezTo>
                <a:cubicBezTo>
                  <a:pt x="974" y="2675"/>
                  <a:pt x="1051" y="2613"/>
                  <a:pt x="1081" y="2533"/>
                </a:cubicBezTo>
                <a:cubicBezTo>
                  <a:pt x="1081" y="2501"/>
                  <a:pt x="1091" y="2479"/>
                  <a:pt x="1113" y="2447"/>
                </a:cubicBezTo>
                <a:cubicBezTo>
                  <a:pt x="1275" y="2187"/>
                  <a:pt x="1437" y="1917"/>
                  <a:pt x="1588" y="1647"/>
                </a:cubicBezTo>
                <a:cubicBezTo>
                  <a:pt x="1653" y="1539"/>
                  <a:pt x="1707" y="1421"/>
                  <a:pt x="1761" y="1302"/>
                </a:cubicBezTo>
                <a:cubicBezTo>
                  <a:pt x="1772" y="1280"/>
                  <a:pt x="1761" y="1248"/>
                  <a:pt x="1750" y="1226"/>
                </a:cubicBezTo>
                <a:cubicBezTo>
                  <a:pt x="1729" y="1172"/>
                  <a:pt x="1685" y="1140"/>
                  <a:pt x="1664" y="1097"/>
                </a:cubicBezTo>
                <a:cubicBezTo>
                  <a:pt x="1459" y="783"/>
                  <a:pt x="1286" y="459"/>
                  <a:pt x="1135" y="124"/>
                </a:cubicBezTo>
                <a:cubicBezTo>
                  <a:pt x="1113" y="81"/>
                  <a:pt x="1081" y="49"/>
                  <a:pt x="1048" y="27"/>
                </a:cubicBezTo>
                <a:cubicBezTo>
                  <a:pt x="1008" y="9"/>
                  <a:pt x="967" y="0"/>
                  <a:pt x="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00;p37"/>
          <p:cNvSpPr/>
          <p:nvPr/>
        </p:nvSpPr>
        <p:spPr>
          <a:xfrm>
            <a:off x="7026124" y="1370401"/>
            <a:ext cx="114675" cy="14549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93;p37"/>
          <p:cNvSpPr/>
          <p:nvPr/>
        </p:nvSpPr>
        <p:spPr>
          <a:xfrm>
            <a:off x="7257042" y="1878658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1993;p37"/>
          <p:cNvSpPr/>
          <p:nvPr/>
        </p:nvSpPr>
        <p:spPr>
          <a:xfrm>
            <a:off x="6845058" y="2085926"/>
            <a:ext cx="154579" cy="283562"/>
          </a:xfrm>
          <a:custGeom>
            <a:avLst/>
            <a:gdLst/>
            <a:ahLst/>
            <a:cxnLst/>
            <a:rect l="l" t="t" r="r" b="b"/>
            <a:pathLst>
              <a:path w="1232" h="2260" extrusionOk="0">
                <a:moveTo>
                  <a:pt x="616" y="0"/>
                </a:moveTo>
                <a:cubicBezTo>
                  <a:pt x="562" y="0"/>
                  <a:pt x="540" y="33"/>
                  <a:pt x="530" y="87"/>
                </a:cubicBezTo>
                <a:cubicBezTo>
                  <a:pt x="519" y="108"/>
                  <a:pt x="508" y="130"/>
                  <a:pt x="508" y="162"/>
                </a:cubicBezTo>
                <a:cubicBezTo>
                  <a:pt x="454" y="508"/>
                  <a:pt x="314" y="832"/>
                  <a:pt x="108" y="1102"/>
                </a:cubicBezTo>
                <a:cubicBezTo>
                  <a:pt x="87" y="1124"/>
                  <a:pt x="65" y="1156"/>
                  <a:pt x="54" y="1178"/>
                </a:cubicBezTo>
                <a:cubicBezTo>
                  <a:pt x="0" y="1243"/>
                  <a:pt x="11" y="1329"/>
                  <a:pt x="87" y="1372"/>
                </a:cubicBezTo>
                <a:cubicBezTo>
                  <a:pt x="184" y="1469"/>
                  <a:pt x="270" y="1577"/>
                  <a:pt x="314" y="1707"/>
                </a:cubicBezTo>
                <a:cubicBezTo>
                  <a:pt x="378" y="1869"/>
                  <a:pt x="443" y="2020"/>
                  <a:pt x="508" y="2171"/>
                </a:cubicBezTo>
                <a:cubicBezTo>
                  <a:pt x="518" y="2220"/>
                  <a:pt x="545" y="2259"/>
                  <a:pt x="597" y="2259"/>
                </a:cubicBezTo>
                <a:cubicBezTo>
                  <a:pt x="603" y="2259"/>
                  <a:pt x="609" y="2259"/>
                  <a:pt x="616" y="2258"/>
                </a:cubicBezTo>
                <a:cubicBezTo>
                  <a:pt x="670" y="2258"/>
                  <a:pt x="703" y="2215"/>
                  <a:pt x="713" y="2150"/>
                </a:cubicBezTo>
                <a:cubicBezTo>
                  <a:pt x="746" y="1901"/>
                  <a:pt x="865" y="1664"/>
                  <a:pt x="1037" y="1480"/>
                </a:cubicBezTo>
                <a:cubicBezTo>
                  <a:pt x="1091" y="1415"/>
                  <a:pt x="1145" y="1340"/>
                  <a:pt x="1199" y="1264"/>
                </a:cubicBezTo>
                <a:cubicBezTo>
                  <a:pt x="1210" y="1243"/>
                  <a:pt x="1221" y="1210"/>
                  <a:pt x="1232" y="1189"/>
                </a:cubicBezTo>
                <a:cubicBezTo>
                  <a:pt x="1221" y="1167"/>
                  <a:pt x="1210" y="1145"/>
                  <a:pt x="1199" y="1124"/>
                </a:cubicBezTo>
                <a:cubicBezTo>
                  <a:pt x="1156" y="1081"/>
                  <a:pt x="1113" y="1048"/>
                  <a:pt x="1081" y="994"/>
                </a:cubicBezTo>
                <a:cubicBezTo>
                  <a:pt x="951" y="811"/>
                  <a:pt x="854" y="605"/>
                  <a:pt x="800" y="378"/>
                </a:cubicBezTo>
                <a:cubicBezTo>
                  <a:pt x="767" y="281"/>
                  <a:pt x="746" y="173"/>
                  <a:pt x="713" y="76"/>
                </a:cubicBezTo>
                <a:cubicBezTo>
                  <a:pt x="703" y="33"/>
                  <a:pt x="670" y="0"/>
                  <a:pt x="6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000;p37"/>
          <p:cNvSpPr/>
          <p:nvPr/>
        </p:nvSpPr>
        <p:spPr>
          <a:xfrm>
            <a:off x="7178524" y="1522801"/>
            <a:ext cx="114675" cy="145496"/>
          </a:xfrm>
          <a:custGeom>
            <a:avLst/>
            <a:gdLst/>
            <a:ahLst/>
            <a:cxnLst/>
            <a:rect l="l" t="t" r="r" b="b"/>
            <a:pathLst>
              <a:path w="1492" h="1893" extrusionOk="0">
                <a:moveTo>
                  <a:pt x="773" y="1"/>
                </a:moveTo>
                <a:cubicBezTo>
                  <a:pt x="768" y="1"/>
                  <a:pt x="762" y="1"/>
                  <a:pt x="757" y="2"/>
                </a:cubicBezTo>
                <a:cubicBezTo>
                  <a:pt x="703" y="2"/>
                  <a:pt x="692" y="46"/>
                  <a:pt x="692" y="89"/>
                </a:cubicBezTo>
                <a:lnTo>
                  <a:pt x="692" y="564"/>
                </a:lnTo>
                <a:lnTo>
                  <a:pt x="670" y="575"/>
                </a:lnTo>
                <a:cubicBezTo>
                  <a:pt x="649" y="542"/>
                  <a:pt x="616" y="521"/>
                  <a:pt x="584" y="499"/>
                </a:cubicBezTo>
                <a:cubicBezTo>
                  <a:pt x="444" y="402"/>
                  <a:pt x="292" y="305"/>
                  <a:pt x="152" y="218"/>
                </a:cubicBezTo>
                <a:cubicBezTo>
                  <a:pt x="134" y="214"/>
                  <a:pt x="116" y="211"/>
                  <a:pt x="99" y="211"/>
                </a:cubicBezTo>
                <a:cubicBezTo>
                  <a:pt x="75" y="211"/>
                  <a:pt x="52" y="217"/>
                  <a:pt x="33" y="229"/>
                </a:cubicBezTo>
                <a:cubicBezTo>
                  <a:pt x="1" y="272"/>
                  <a:pt x="33" y="326"/>
                  <a:pt x="55" y="348"/>
                </a:cubicBezTo>
                <a:cubicBezTo>
                  <a:pt x="87" y="370"/>
                  <a:pt x="109" y="391"/>
                  <a:pt x="130" y="413"/>
                </a:cubicBezTo>
                <a:lnTo>
                  <a:pt x="562" y="802"/>
                </a:lnTo>
                <a:lnTo>
                  <a:pt x="627" y="856"/>
                </a:lnTo>
                <a:cubicBezTo>
                  <a:pt x="454" y="1018"/>
                  <a:pt x="292" y="1169"/>
                  <a:pt x="130" y="1320"/>
                </a:cubicBezTo>
                <a:cubicBezTo>
                  <a:pt x="87" y="1353"/>
                  <a:pt x="22" y="1396"/>
                  <a:pt x="66" y="1450"/>
                </a:cubicBezTo>
                <a:cubicBezTo>
                  <a:pt x="79" y="1466"/>
                  <a:pt x="94" y="1473"/>
                  <a:pt x="110" y="1473"/>
                </a:cubicBezTo>
                <a:cubicBezTo>
                  <a:pt x="145" y="1473"/>
                  <a:pt x="183" y="1440"/>
                  <a:pt x="206" y="1417"/>
                </a:cubicBezTo>
                <a:cubicBezTo>
                  <a:pt x="336" y="1320"/>
                  <a:pt x="465" y="1223"/>
                  <a:pt x="595" y="1126"/>
                </a:cubicBezTo>
                <a:lnTo>
                  <a:pt x="681" y="1050"/>
                </a:lnTo>
                <a:cubicBezTo>
                  <a:pt x="692" y="1245"/>
                  <a:pt x="703" y="1428"/>
                  <a:pt x="714" y="1601"/>
                </a:cubicBezTo>
                <a:cubicBezTo>
                  <a:pt x="714" y="1677"/>
                  <a:pt x="724" y="1763"/>
                  <a:pt x="746" y="1839"/>
                </a:cubicBezTo>
                <a:cubicBezTo>
                  <a:pt x="757" y="1871"/>
                  <a:pt x="778" y="1893"/>
                  <a:pt x="800" y="1893"/>
                </a:cubicBezTo>
                <a:cubicBezTo>
                  <a:pt x="822" y="1893"/>
                  <a:pt x="854" y="1871"/>
                  <a:pt x="865" y="1849"/>
                </a:cubicBezTo>
                <a:cubicBezTo>
                  <a:pt x="876" y="1795"/>
                  <a:pt x="886" y="1752"/>
                  <a:pt x="886" y="1709"/>
                </a:cubicBezTo>
                <a:cubicBezTo>
                  <a:pt x="886" y="1525"/>
                  <a:pt x="897" y="1331"/>
                  <a:pt x="897" y="1147"/>
                </a:cubicBezTo>
                <a:cubicBezTo>
                  <a:pt x="908" y="1126"/>
                  <a:pt x="908" y="1104"/>
                  <a:pt x="908" y="1072"/>
                </a:cubicBezTo>
                <a:cubicBezTo>
                  <a:pt x="994" y="1137"/>
                  <a:pt x="1081" y="1212"/>
                  <a:pt x="1156" y="1277"/>
                </a:cubicBezTo>
                <a:cubicBezTo>
                  <a:pt x="1232" y="1331"/>
                  <a:pt x="1308" y="1374"/>
                  <a:pt x="1383" y="1417"/>
                </a:cubicBezTo>
                <a:cubicBezTo>
                  <a:pt x="1391" y="1423"/>
                  <a:pt x="1400" y="1425"/>
                  <a:pt x="1409" y="1425"/>
                </a:cubicBezTo>
                <a:cubicBezTo>
                  <a:pt x="1437" y="1425"/>
                  <a:pt x="1467" y="1407"/>
                  <a:pt x="1491" y="1407"/>
                </a:cubicBezTo>
                <a:cubicBezTo>
                  <a:pt x="1480" y="1374"/>
                  <a:pt x="1491" y="1331"/>
                  <a:pt x="1470" y="1309"/>
                </a:cubicBezTo>
                <a:cubicBezTo>
                  <a:pt x="1416" y="1245"/>
                  <a:pt x="1362" y="1191"/>
                  <a:pt x="1308" y="1147"/>
                </a:cubicBezTo>
                <a:lnTo>
                  <a:pt x="962" y="813"/>
                </a:lnTo>
                <a:cubicBezTo>
                  <a:pt x="1059" y="737"/>
                  <a:pt x="1146" y="661"/>
                  <a:pt x="1243" y="586"/>
                </a:cubicBezTo>
                <a:cubicBezTo>
                  <a:pt x="1308" y="521"/>
                  <a:pt x="1372" y="456"/>
                  <a:pt x="1437" y="391"/>
                </a:cubicBezTo>
                <a:cubicBezTo>
                  <a:pt x="1470" y="359"/>
                  <a:pt x="1459" y="316"/>
                  <a:pt x="1470" y="283"/>
                </a:cubicBezTo>
                <a:lnTo>
                  <a:pt x="1470" y="283"/>
                </a:lnTo>
                <a:cubicBezTo>
                  <a:pt x="1460" y="286"/>
                  <a:pt x="1450" y="287"/>
                  <a:pt x="1440" y="287"/>
                </a:cubicBezTo>
                <a:cubicBezTo>
                  <a:pt x="1423" y="287"/>
                  <a:pt x="1406" y="284"/>
                  <a:pt x="1391" y="284"/>
                </a:cubicBezTo>
                <a:cubicBezTo>
                  <a:pt x="1376" y="284"/>
                  <a:pt x="1363" y="286"/>
                  <a:pt x="1351" y="294"/>
                </a:cubicBezTo>
                <a:cubicBezTo>
                  <a:pt x="1254" y="359"/>
                  <a:pt x="1167" y="424"/>
                  <a:pt x="1070" y="499"/>
                </a:cubicBezTo>
                <a:cubicBezTo>
                  <a:pt x="1016" y="542"/>
                  <a:pt x="951" y="586"/>
                  <a:pt x="886" y="640"/>
                </a:cubicBezTo>
                <a:cubicBezTo>
                  <a:pt x="876" y="542"/>
                  <a:pt x="876" y="456"/>
                  <a:pt x="865" y="359"/>
                </a:cubicBezTo>
                <a:cubicBezTo>
                  <a:pt x="865" y="272"/>
                  <a:pt x="854" y="175"/>
                  <a:pt x="843" y="78"/>
                </a:cubicBezTo>
                <a:cubicBezTo>
                  <a:pt x="834" y="39"/>
                  <a:pt x="815" y="1"/>
                  <a:pt x="7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92;p37"/>
          <p:cNvSpPr/>
          <p:nvPr/>
        </p:nvSpPr>
        <p:spPr>
          <a:xfrm>
            <a:off x="1581969" y="1721891"/>
            <a:ext cx="171554" cy="288356"/>
          </a:xfrm>
          <a:custGeom>
            <a:avLst/>
            <a:gdLst/>
            <a:ahLst/>
            <a:cxnLst/>
            <a:rect l="l" t="t" r="r" b="b"/>
            <a:pathLst>
              <a:path w="1351" h="2453" extrusionOk="0">
                <a:moveTo>
                  <a:pt x="789" y="1"/>
                </a:moveTo>
                <a:cubicBezTo>
                  <a:pt x="735" y="1"/>
                  <a:pt x="692" y="33"/>
                  <a:pt x="681" y="87"/>
                </a:cubicBezTo>
                <a:cubicBezTo>
                  <a:pt x="552" y="411"/>
                  <a:pt x="379" y="724"/>
                  <a:pt x="195" y="1016"/>
                </a:cubicBezTo>
                <a:cubicBezTo>
                  <a:pt x="141" y="1102"/>
                  <a:pt x="87" y="1178"/>
                  <a:pt x="44" y="1264"/>
                </a:cubicBezTo>
                <a:cubicBezTo>
                  <a:pt x="1" y="1329"/>
                  <a:pt x="12" y="1416"/>
                  <a:pt x="66" y="1470"/>
                </a:cubicBezTo>
                <a:cubicBezTo>
                  <a:pt x="282" y="1675"/>
                  <a:pt x="444" y="1945"/>
                  <a:pt x="530" y="2226"/>
                </a:cubicBezTo>
                <a:cubicBezTo>
                  <a:pt x="541" y="2280"/>
                  <a:pt x="563" y="2334"/>
                  <a:pt x="595" y="2377"/>
                </a:cubicBezTo>
                <a:cubicBezTo>
                  <a:pt x="617" y="2420"/>
                  <a:pt x="660" y="2442"/>
                  <a:pt x="703" y="2452"/>
                </a:cubicBezTo>
                <a:cubicBezTo>
                  <a:pt x="735" y="2452"/>
                  <a:pt x="779" y="2409"/>
                  <a:pt x="800" y="2377"/>
                </a:cubicBezTo>
                <a:cubicBezTo>
                  <a:pt x="822" y="2355"/>
                  <a:pt x="833" y="2334"/>
                  <a:pt x="833" y="2312"/>
                </a:cubicBezTo>
                <a:cubicBezTo>
                  <a:pt x="930" y="1999"/>
                  <a:pt x="1081" y="1718"/>
                  <a:pt x="1297" y="1480"/>
                </a:cubicBezTo>
                <a:cubicBezTo>
                  <a:pt x="1319" y="1448"/>
                  <a:pt x="1340" y="1405"/>
                  <a:pt x="1351" y="1372"/>
                </a:cubicBezTo>
                <a:cubicBezTo>
                  <a:pt x="1340" y="1329"/>
                  <a:pt x="1319" y="1297"/>
                  <a:pt x="1297" y="1264"/>
                </a:cubicBezTo>
                <a:cubicBezTo>
                  <a:pt x="1254" y="1200"/>
                  <a:pt x="1211" y="1124"/>
                  <a:pt x="1167" y="1059"/>
                </a:cubicBezTo>
                <a:cubicBezTo>
                  <a:pt x="1027" y="757"/>
                  <a:pt x="919" y="433"/>
                  <a:pt x="876" y="109"/>
                </a:cubicBezTo>
                <a:cubicBezTo>
                  <a:pt x="865" y="55"/>
                  <a:pt x="854" y="1"/>
                  <a:pt x="7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8"/>
          <p:cNvSpPr txBox="1">
            <a:spLocks noGrp="1"/>
          </p:cNvSpPr>
          <p:nvPr>
            <p:ph type="title"/>
          </p:nvPr>
        </p:nvSpPr>
        <p:spPr>
          <a:xfrm>
            <a:off x="78890" y="662801"/>
            <a:ext cx="4288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9" name="Picture 8" descr="https://images.viblo.asia/full/fa3de4e9-1a2b-455b-8c75-ebe81be5bab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3723" y="971822"/>
            <a:ext cx="5217331" cy="3089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29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39"/>
          <p:cNvSpPr txBox="1">
            <a:spLocks noGrp="1"/>
          </p:cNvSpPr>
          <p:nvPr>
            <p:ph type="title"/>
          </p:nvPr>
        </p:nvSpPr>
        <p:spPr>
          <a:xfrm>
            <a:off x="440619" y="226867"/>
            <a:ext cx="76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Leckerli One"/>
                <a:ea typeface="Leckerli One"/>
                <a:cs typeface="Leckerli One"/>
                <a:sym typeface="Leckerli One"/>
              </a:rPr>
              <a:t>Work </a:t>
            </a:r>
            <a:r>
              <a:rPr lang="en-US" dirty="0" err="1" smtClean="0">
                <a:latin typeface="Leckerli One"/>
                <a:ea typeface="Leckerli One"/>
                <a:cs typeface="Leckerli One"/>
                <a:sym typeface="Leckerli One"/>
              </a:rPr>
              <a:t>Breaakdown</a:t>
            </a:r>
            <a:r>
              <a:rPr lang="en-US" dirty="0" smtClean="0">
                <a:latin typeface="Leckerli One"/>
                <a:ea typeface="Leckerli One"/>
                <a:cs typeface="Leckerli One"/>
                <a:sym typeface="Leckerli One"/>
              </a:rPr>
              <a:t> Structure</a:t>
            </a:r>
            <a:endParaRPr dirty="0"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2045" name="Google Shape;2045;p39"/>
          <p:cNvSpPr txBox="1"/>
          <p:nvPr/>
        </p:nvSpPr>
        <p:spPr>
          <a:xfrm>
            <a:off x="1019276" y="1003334"/>
            <a:ext cx="6514707" cy="400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9276" y="1593187"/>
            <a:ext cx="651470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vi-VN" dirty="0"/>
              <a:t>Mục đích của việc chia nhỏ công việc là để thuận tiện và dễ dàng hơn trong việc triển khai và kiểm soát. </a:t>
            </a:r>
          </a:p>
          <a:p>
            <a:pPr lvl="0"/>
            <a:endParaRPr lang="vi-V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40"/>
          <p:cNvSpPr txBox="1">
            <a:spLocks noGrp="1"/>
          </p:cNvSpPr>
          <p:nvPr>
            <p:ph type="title"/>
          </p:nvPr>
        </p:nvSpPr>
        <p:spPr>
          <a:xfrm>
            <a:off x="271643" y="295903"/>
            <a:ext cx="33875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Nguyên lý hoạt động</a:t>
            </a:r>
            <a:endParaRPr dirty="0"/>
          </a:p>
        </p:txBody>
      </p:sp>
      <p:cxnSp>
        <p:nvCxnSpPr>
          <p:cNvPr id="2078" name="Google Shape;2078;p40"/>
          <p:cNvCxnSpPr/>
          <p:nvPr/>
        </p:nvCxnSpPr>
        <p:spPr>
          <a:xfrm>
            <a:off x="4751609" y="1846176"/>
            <a:ext cx="0" cy="3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Rectangle 4"/>
          <p:cNvSpPr/>
          <p:nvPr/>
        </p:nvSpPr>
        <p:spPr>
          <a:xfrm>
            <a:off x="271639" y="3236358"/>
            <a:ext cx="1540331" cy="891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04875" y="797266"/>
            <a:ext cx="1473743" cy="120611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lớn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83395" y="640066"/>
            <a:ext cx="1068901" cy="90824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17053" y="1711665"/>
            <a:ext cx="1035243" cy="94738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nhỏ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4478618" y="1234160"/>
            <a:ext cx="804777" cy="166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9" idx="1"/>
          </p:cNvCxnSpPr>
          <p:nvPr/>
        </p:nvCxnSpPr>
        <p:spPr>
          <a:xfrm>
            <a:off x="4478618" y="1400321"/>
            <a:ext cx="990043" cy="450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6"/>
            <a:endCxn id="29" idx="2"/>
          </p:cNvCxnSpPr>
          <p:nvPr/>
        </p:nvCxnSpPr>
        <p:spPr>
          <a:xfrm>
            <a:off x="6352296" y="2185359"/>
            <a:ext cx="8078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60110" y="1711665"/>
            <a:ext cx="1035243" cy="94738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nhỏ</a:t>
            </a:r>
            <a:r>
              <a:rPr lang="en-US" dirty="0" smtClean="0">
                <a:solidFill>
                  <a:schemeClr val="tx1"/>
                </a:solidFill>
              </a:rPr>
              <a:t>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4007" y="2008555"/>
            <a:ext cx="34396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con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12124" y="295903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57661" y="2734460"/>
            <a:ext cx="3397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mối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phụ</a:t>
            </a:r>
            <a:r>
              <a:rPr lang="en-US" sz="1200" dirty="0"/>
              <a:t> </a:t>
            </a:r>
            <a:r>
              <a:rPr lang="en-US" sz="1200" dirty="0" err="1"/>
              <a:t>thuộc</a:t>
            </a:r>
            <a:r>
              <a:rPr lang="en-US" sz="1200" dirty="0"/>
              <a:t> </a:t>
            </a: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nhau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342597" y="3011459"/>
            <a:ext cx="1540331" cy="13417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WBS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work package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99031" y="3186858"/>
            <a:ext cx="1540331" cy="891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(Activities)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305434" y="2377887"/>
            <a:ext cx="903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3"/>
            <a:endCxn id="33" idx="1"/>
          </p:cNvCxnSpPr>
          <p:nvPr/>
        </p:nvCxnSpPr>
        <p:spPr>
          <a:xfrm>
            <a:off x="1811970" y="3682338"/>
            <a:ext cx="53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4" idx="1"/>
          </p:cNvCxnSpPr>
          <p:nvPr/>
        </p:nvCxnSpPr>
        <p:spPr>
          <a:xfrm>
            <a:off x="3882928" y="3632838"/>
            <a:ext cx="5161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40"/>
          <p:cNvSpPr txBox="1">
            <a:spLocks noGrp="1"/>
          </p:cNvSpPr>
          <p:nvPr>
            <p:ph type="title"/>
          </p:nvPr>
        </p:nvSpPr>
        <p:spPr>
          <a:xfrm>
            <a:off x="271643" y="295903"/>
            <a:ext cx="33875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</a:t>
            </a:r>
            <a:r>
              <a:rPr lang="en" dirty="0" smtClean="0"/>
              <a:t>í dụ</a:t>
            </a:r>
            <a:endParaRPr dirty="0"/>
          </a:p>
        </p:txBody>
      </p:sp>
      <p:cxnSp>
        <p:nvCxnSpPr>
          <p:cNvPr id="2078" name="Google Shape;2078;p40"/>
          <p:cNvCxnSpPr/>
          <p:nvPr/>
        </p:nvCxnSpPr>
        <p:spPr>
          <a:xfrm>
            <a:off x="4014738" y="2238863"/>
            <a:ext cx="0" cy="3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3" name="Picture 12" descr="https://images.viblo.asia/27c5176b-db40-42a1-ad3e-798a9338f73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0508" y="420736"/>
            <a:ext cx="5295666" cy="3607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604616"/>
      </p:ext>
    </p:extLst>
  </p:cSld>
  <p:clrMapOvr>
    <a:masterClrMapping/>
  </p:clrMapOvr>
</p:sld>
</file>

<file path=ppt/theme/theme1.xml><?xml version="1.0" encoding="utf-8"?>
<a:theme xmlns:a="http://schemas.openxmlformats.org/drawingml/2006/main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2209</Words>
  <Application>Microsoft Office PowerPoint</Application>
  <PresentationFormat>On-screen Show (16:9)</PresentationFormat>
  <Paragraphs>285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宋体</vt:lpstr>
      <vt:lpstr>Helvetica</vt:lpstr>
      <vt:lpstr>Rochester</vt:lpstr>
      <vt:lpstr>Yanone Kaffeesatz</vt:lpstr>
      <vt:lpstr>Calibri</vt:lpstr>
      <vt:lpstr>Leckerli One</vt:lpstr>
      <vt:lpstr>Times New Roman</vt:lpstr>
      <vt:lpstr>Arimo</vt:lpstr>
      <vt:lpstr>Short Stack</vt:lpstr>
      <vt:lpstr>Arial</vt:lpstr>
      <vt:lpstr>Patrick Hand SC</vt:lpstr>
      <vt:lpstr>Lettering Grid MK Plan by Slidesgo</vt:lpstr>
      <vt:lpstr>Software Test Estimation </vt:lpstr>
      <vt:lpstr>Thành Viên</vt:lpstr>
      <vt:lpstr>Software Test Estimation  là gì ? </vt:lpstr>
      <vt:lpstr>Thế Tại sao cần phải Estimate ?</vt:lpstr>
      <vt:lpstr>PowerPoint Presentation</vt:lpstr>
      <vt:lpstr>Các phương pháp để ước lượng </vt:lpstr>
      <vt:lpstr>Work Breaakdown Structure</vt:lpstr>
      <vt:lpstr>Nguyên lý hoạt động</vt:lpstr>
      <vt:lpstr>Ví dụ</vt:lpstr>
      <vt:lpstr>Cách để tạo WBS</vt:lpstr>
      <vt:lpstr>Lợi ích </vt:lpstr>
      <vt:lpstr>Nhược điểm</vt:lpstr>
      <vt:lpstr>Các Tool hỗ trợ</vt:lpstr>
      <vt:lpstr>“</vt:lpstr>
      <vt:lpstr>“</vt:lpstr>
      <vt:lpstr>Ví Dụ</vt:lpstr>
      <vt:lpstr>Cách giải</vt:lpstr>
      <vt:lpstr>Ưu Điểm</vt:lpstr>
      <vt:lpstr>Nhược điểm</vt:lpstr>
      <vt:lpstr>Kết luận</vt:lpstr>
      <vt:lpstr>Functional Point Method </vt:lpstr>
      <vt:lpstr>“</vt:lpstr>
      <vt:lpstr>“</vt:lpstr>
      <vt:lpstr>“</vt:lpstr>
      <vt:lpstr>“</vt:lpstr>
      <vt:lpstr>“</vt:lpstr>
      <vt:lpstr>“</vt:lpstr>
      <vt:lpstr>“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Lettering Grid</dc:title>
  <dc:creator>Admin</dc:creator>
  <cp:lastModifiedBy>Admin</cp:lastModifiedBy>
  <cp:revision>86</cp:revision>
  <dcterms:modified xsi:type="dcterms:W3CDTF">2023-06-22T05:50:39Z</dcterms:modified>
</cp:coreProperties>
</file>