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4"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30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301" r:id="rId41"/>
    <p:sldId id="296" r:id="rId42"/>
    <p:sldId id="297" r:id="rId43"/>
    <p:sldId id="298" r:id="rId44"/>
    <p:sldId id="299" r:id="rId45"/>
    <p:sldId id="302" r:id="rId46"/>
    <p:sldId id="303" r:id="rId47"/>
    <p:sldId id="304" r:id="rId48"/>
    <p:sldId id="305" r:id="rId49"/>
    <p:sldId id="306" r:id="rId50"/>
    <p:sldId id="307" r:id="rId51"/>
    <p:sldId id="308" r:id="rId52"/>
    <p:sldId id="309" r:id="rId53"/>
    <p:sldId id="25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04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10/13/2020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10/13/2020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10/13/2020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10/13/2020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lab.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bitbucket.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2999" y="4649299"/>
            <a:ext cx="6858000" cy="1655762"/>
          </a:xfrm>
        </p:spPr>
        <p:txBody>
          <a:bodyPr/>
          <a:lstStyle/>
          <a:p>
            <a:pPr>
              <a:lnSpc>
                <a:spcPct val="150000"/>
              </a:lnSpc>
            </a:pPr>
            <a:r>
              <a:rPr lang="en-US" dirty="0" err="1"/>
              <a:t>Họ</a:t>
            </a:r>
            <a:r>
              <a:rPr lang="en-US" dirty="0"/>
              <a:t> </a:t>
            </a:r>
            <a:r>
              <a:rPr lang="en-US" dirty="0" err="1"/>
              <a:t>và</a:t>
            </a:r>
            <a:r>
              <a:rPr lang="en-US" dirty="0"/>
              <a:t> </a:t>
            </a:r>
            <a:r>
              <a:rPr lang="en-US" dirty="0" err="1"/>
              <a:t>tên</a:t>
            </a:r>
            <a:r>
              <a:rPr lang="en-US" dirty="0"/>
              <a:t>: </a:t>
            </a:r>
            <a:r>
              <a:rPr lang="en-US" dirty="0" err="1"/>
              <a:t>Đoàn</a:t>
            </a:r>
            <a:r>
              <a:rPr lang="en-US" dirty="0"/>
              <a:t> </a:t>
            </a:r>
            <a:r>
              <a:rPr lang="en-US" dirty="0" err="1"/>
              <a:t>Văn</a:t>
            </a:r>
            <a:r>
              <a:rPr lang="en-US" dirty="0"/>
              <a:t> </a:t>
            </a:r>
            <a:r>
              <a:rPr lang="en-US" dirty="0" err="1"/>
              <a:t>Lợi</a:t>
            </a:r>
            <a:endParaRPr lang="en-US" dirty="0"/>
          </a:p>
          <a:p>
            <a:pPr>
              <a:lnSpc>
                <a:spcPct val="150000"/>
              </a:lnSpc>
            </a:pPr>
            <a:r>
              <a:rPr lang="en-US" dirty="0"/>
              <a:t>Intern: Web </a:t>
            </a:r>
            <a:r>
              <a:rPr lang="en-US" dirty="0" err="1"/>
              <a:t>Fullstack</a:t>
            </a:r>
            <a:endParaRPr lang="en-US" dirty="0"/>
          </a:p>
        </p:txBody>
      </p:sp>
      <p:sp>
        <p:nvSpPr>
          <p:cNvPr id="4" name="Rectangle 3">
            <a:extLst>
              <a:ext uri="{FF2B5EF4-FFF2-40B4-BE49-F238E27FC236}">
                <a16:creationId xmlns:a16="http://schemas.microsoft.com/office/drawing/2014/main" id="{DA1C72AB-C0D8-460D-A657-7CFF2E652555}"/>
              </a:ext>
            </a:extLst>
          </p:cNvPr>
          <p:cNvSpPr/>
          <p:nvPr/>
        </p:nvSpPr>
        <p:spPr>
          <a:xfrm>
            <a:off x="1062994" y="2076381"/>
            <a:ext cx="7018011" cy="1200329"/>
          </a:xfrm>
          <a:prstGeom prst="rect">
            <a:avLst/>
          </a:prstGeom>
          <a:noFill/>
        </p:spPr>
        <p:txBody>
          <a:bodyPr wrap="none" lIns="91440" tIns="45720" rIns="91440" bIns="45720">
            <a:spAutoFit/>
          </a:bodyPr>
          <a:lstStyle/>
          <a:p>
            <a:pPr algn="ctr"/>
            <a:r>
              <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ATV Training 2020</a:t>
            </a:r>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3AF05B7-C8A6-4130-80AD-ADB3DFC6FD52}"/>
              </a:ext>
            </a:extLst>
          </p:cNvPr>
          <p:cNvPicPr>
            <a:picLocks noGrp="1" noChangeAspect="1"/>
          </p:cNvPicPr>
          <p:nvPr>
            <p:ph idx="1"/>
          </p:nvPr>
        </p:nvPicPr>
        <p:blipFill>
          <a:blip r:embed="rId2"/>
          <a:stretch>
            <a:fillRect/>
          </a:stretch>
        </p:blipFill>
        <p:spPr>
          <a:xfrm>
            <a:off x="623417" y="2273136"/>
            <a:ext cx="3535986" cy="3779848"/>
          </a:xfrm>
          <a:prstGeom prst="rect">
            <a:avLst/>
          </a:prstGeom>
        </p:spPr>
      </p:pic>
      <p:sp>
        <p:nvSpPr>
          <p:cNvPr id="5" name="TextBox 4">
            <a:extLst>
              <a:ext uri="{FF2B5EF4-FFF2-40B4-BE49-F238E27FC236}">
                <a16:creationId xmlns:a16="http://schemas.microsoft.com/office/drawing/2014/main" id="{B62FEE31-E13A-4DE3-9F59-DF88A7A6CC46}"/>
              </a:ext>
            </a:extLst>
          </p:cNvPr>
          <p:cNvSpPr txBox="1"/>
          <p:nvPr/>
        </p:nvSpPr>
        <p:spPr>
          <a:xfrm>
            <a:off x="2057400" y="1303020"/>
            <a:ext cx="5166360" cy="523220"/>
          </a:xfrm>
          <a:prstGeom prst="rect">
            <a:avLst/>
          </a:prstGeom>
          <a:noFill/>
        </p:spPr>
        <p:txBody>
          <a:bodyPr wrap="square" rtlCol="0">
            <a:spAutoFit/>
          </a:bodyPr>
          <a:lstStyle/>
          <a:p>
            <a:r>
              <a:rPr lang="en-US" sz="2800" b="1" dirty="0" err="1"/>
              <a:t>Phân</a:t>
            </a:r>
            <a:r>
              <a:rPr lang="en-US" sz="2800" b="1" dirty="0"/>
              <a:t> </a:t>
            </a:r>
            <a:r>
              <a:rPr lang="en-US" sz="2800" b="1" dirty="0" err="1"/>
              <a:t>biệt</a:t>
            </a:r>
            <a:r>
              <a:rPr lang="en-US" sz="2800" b="1" dirty="0"/>
              <a:t> </a:t>
            </a:r>
            <a:r>
              <a:rPr lang="en-US" sz="2800" b="1" dirty="0" err="1"/>
              <a:t>thẻ</a:t>
            </a:r>
            <a:r>
              <a:rPr lang="en-US" sz="2800" b="1" dirty="0"/>
              <a:t> Inline </a:t>
            </a:r>
            <a:r>
              <a:rPr lang="en-US" sz="2800" b="1" dirty="0" err="1"/>
              <a:t>và</a:t>
            </a:r>
            <a:r>
              <a:rPr lang="en-US" sz="2800" b="1" dirty="0"/>
              <a:t> Block</a:t>
            </a:r>
          </a:p>
        </p:txBody>
      </p:sp>
      <p:sp>
        <p:nvSpPr>
          <p:cNvPr id="6" name="TextBox 5">
            <a:extLst>
              <a:ext uri="{FF2B5EF4-FFF2-40B4-BE49-F238E27FC236}">
                <a16:creationId xmlns:a16="http://schemas.microsoft.com/office/drawing/2014/main" id="{E8EDAF27-BBB2-4C11-82F4-570CAE05CF13}"/>
              </a:ext>
            </a:extLst>
          </p:cNvPr>
          <p:cNvSpPr txBox="1"/>
          <p:nvPr/>
        </p:nvSpPr>
        <p:spPr>
          <a:xfrm>
            <a:off x="4640580" y="2273136"/>
            <a:ext cx="3810000" cy="3706024"/>
          </a:xfrm>
          <a:prstGeom prst="rect">
            <a:avLst/>
          </a:prstGeom>
          <a:noFill/>
        </p:spPr>
        <p:txBody>
          <a:bodyPr wrap="square" rtlCol="0">
            <a:spAutoFit/>
          </a:bodyPr>
          <a:lstStyle/>
          <a:p>
            <a:r>
              <a:rPr lang="vi-VN"/>
              <a:t>Phần tử nội dòng (Inline Elements) là thuật ngữ chỉ chung các thẻ HTML khi mà khai báo vào nội dung thì nó vẫn sẽ nằm chung một dòng với các văn bản khác. Một số thẻ inline rất hay dùng đó là &lt;b&gt;, &lt;strong&gt;, &lt;i&gt;, &lt;u&gt;,…và đặc biệt là &lt;span&gt; nếu bạn cần gộp nhóm các phần tử nào đó mà không ảnh hưởng đến các văn bản chung một hàng, thẻ &lt;span&gt; này có ý nghĩa và cách sử dụng giống như &lt;div&gt; nhưng nó được dùng trong inline.</a:t>
            </a:r>
            <a:endParaRPr lang="en-US" dirty="0"/>
          </a:p>
        </p:txBody>
      </p:sp>
    </p:spTree>
    <p:extLst>
      <p:ext uri="{BB962C8B-B14F-4D97-AF65-F5344CB8AC3E}">
        <p14:creationId xmlns:p14="http://schemas.microsoft.com/office/powerpoint/2010/main" val="82950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950" y="1135380"/>
            <a:ext cx="8026400" cy="5722620"/>
          </a:xfrm>
        </p:spPr>
        <p:txBody>
          <a:bodyPr>
            <a:normAutofit fontScale="92500"/>
          </a:bodyPr>
          <a:lstStyle/>
          <a:p>
            <a:pPr marL="0" indent="0" algn="ctr">
              <a:buNone/>
            </a:pPr>
            <a:r>
              <a:rPr lang="en-US" sz="2800" b="1" dirty="0" err="1"/>
              <a:t>Chuẩn</a:t>
            </a:r>
            <a:r>
              <a:rPr lang="en-US" sz="2800" b="1" dirty="0"/>
              <a:t> BEM </a:t>
            </a:r>
            <a:r>
              <a:rPr lang="en-US" sz="2800" b="1" dirty="0" err="1"/>
              <a:t>trong</a:t>
            </a:r>
            <a:r>
              <a:rPr lang="en-US" sz="2800" b="1" dirty="0"/>
              <a:t> </a:t>
            </a:r>
            <a:r>
              <a:rPr lang="en-US" sz="2800" b="1" dirty="0" err="1"/>
              <a:t>đặt</a:t>
            </a:r>
            <a:r>
              <a:rPr lang="en-US" sz="2800" b="1" dirty="0"/>
              <a:t> </a:t>
            </a:r>
            <a:r>
              <a:rPr lang="en-US" sz="2800" b="1" dirty="0" err="1"/>
              <a:t>tên</a:t>
            </a:r>
            <a:r>
              <a:rPr lang="en-US" sz="2800" b="1" dirty="0"/>
              <a:t> class</a:t>
            </a:r>
          </a:p>
          <a:p>
            <a:pPr marL="0" indent="0" algn="ctr">
              <a:buNone/>
            </a:pPr>
            <a:endParaRPr lang="en-US" sz="2800" b="1" dirty="0"/>
          </a:p>
          <a:p>
            <a:pPr>
              <a:buFont typeface="Wingdings" panose="05000000000000000000" pitchFamily="2" charset="2"/>
              <a:buChar char="q"/>
            </a:pPr>
            <a:r>
              <a:rPr lang="en-US" sz="1900" dirty="0"/>
              <a:t> </a:t>
            </a:r>
            <a:r>
              <a:rPr lang="vi-VN" sz="1900" dirty="0"/>
              <a:t>BEM là viết tắt của Block-Element-Modifier, là một tiêu chuẩn quy ước đặt tên cho các tên lớp CSS. BEM giúp cho việc code Frontend dễ đọc và dễ hiểu hơn, dễ làm việc và dễ mở rộng cũng như bảo trì khi làm việc với CSS.</a:t>
            </a:r>
          </a:p>
          <a:p>
            <a:pPr>
              <a:buFont typeface="Wingdings" panose="05000000000000000000" pitchFamily="2" charset="2"/>
              <a:buChar char="q"/>
            </a:pPr>
            <a:r>
              <a:rPr lang="vi-VN" sz="1900" dirty="0"/>
              <a:t>Quy tắc đặt tên:</a:t>
            </a:r>
          </a:p>
          <a:p>
            <a:pPr marL="0" indent="0">
              <a:buNone/>
            </a:pPr>
            <a:r>
              <a:rPr lang="vi-VN" sz="1900" dirty="0"/>
              <a:t>.block {}   /* Block */</a:t>
            </a:r>
          </a:p>
          <a:p>
            <a:pPr marL="0" indent="0">
              <a:buNone/>
            </a:pPr>
            <a:r>
              <a:rPr lang="vi-VN" sz="1900" dirty="0"/>
              <a:t>.block__element {}  /* Element */</a:t>
            </a:r>
          </a:p>
          <a:p>
            <a:pPr marL="0" indent="0">
              <a:buNone/>
            </a:pPr>
            <a:r>
              <a:rPr lang="vi-VN" sz="1900" dirty="0"/>
              <a:t>.block--modifier {}  /* Modifier */</a:t>
            </a:r>
            <a:endParaRPr lang="en-US" sz="1900" dirty="0"/>
          </a:p>
          <a:p>
            <a:pPr>
              <a:buFont typeface="Wingdings" panose="05000000000000000000" pitchFamily="2" charset="2"/>
              <a:buChar char="§"/>
            </a:pPr>
            <a:r>
              <a:rPr lang="vi-VN" sz="1900" dirty="0"/>
              <a:t>Block sẽ đại diện cho một component. Block cũng sẽ đóng vai trò là một parent mà trong nó sẽ có một hoặc nhiều hơn Element con liên quan. </a:t>
            </a:r>
            <a:endParaRPr lang="en-US" sz="1900" dirty="0"/>
          </a:p>
          <a:p>
            <a:pPr>
              <a:buFont typeface="Wingdings" panose="05000000000000000000" pitchFamily="2" charset="2"/>
              <a:buChar char="§"/>
            </a:pPr>
            <a:r>
              <a:rPr lang="vi-VN" sz="1900" dirty="0"/>
              <a:t>Tên class cho Element và mối quan hệ của nó với Block sẽ được diễn tả bằng tên của Block, tiếp theo là hai gạch dưới, và cuối cùng là tên của Element. </a:t>
            </a:r>
            <a:endParaRPr lang="en-US" sz="1900" dirty="0"/>
          </a:p>
          <a:p>
            <a:pPr>
              <a:buFont typeface="Wingdings" panose="05000000000000000000" pitchFamily="2" charset="2"/>
              <a:buChar char="§"/>
            </a:pPr>
            <a:r>
              <a:rPr lang="vi-VN" sz="1900" dirty="0"/>
              <a:t>Thành phần thứ ba của BEM là các Modifier mà chúng sẽ giúp điều chỉnh các trạng thái hoặc phái sinh khác của Block / Element. Tên của Modifier sẽ được nối với tên Block / Element phía trước bởi 02 gạch ngang .</a:t>
            </a:r>
          </a:p>
          <a:p>
            <a:pPr marL="0" indent="0">
              <a:buNone/>
            </a:pPr>
            <a:endParaRPr lang="en-US" dirty="0"/>
          </a:p>
        </p:txBody>
      </p:sp>
    </p:spTree>
    <p:extLst>
      <p:ext uri="{BB962C8B-B14F-4D97-AF65-F5344CB8AC3E}">
        <p14:creationId xmlns:p14="http://schemas.microsoft.com/office/powerpoint/2010/main" val="135969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2800" b="1" dirty="0" err="1"/>
              <a:t>Các</a:t>
            </a:r>
            <a:r>
              <a:rPr lang="en-US" sz="2800" b="1" dirty="0"/>
              <a:t> </a:t>
            </a:r>
            <a:r>
              <a:rPr lang="en-US" sz="2800" b="1" dirty="0" err="1"/>
              <a:t>kiến</a:t>
            </a:r>
            <a:r>
              <a:rPr lang="en-US" sz="2800" b="1" dirty="0"/>
              <a:t> </a:t>
            </a:r>
            <a:r>
              <a:rPr lang="en-US" sz="2800" b="1" dirty="0" err="1"/>
              <a:t>thức</a:t>
            </a:r>
            <a:r>
              <a:rPr lang="en-US" sz="2800" b="1" dirty="0"/>
              <a:t> </a:t>
            </a:r>
            <a:r>
              <a:rPr lang="en-US" sz="2800" b="1" dirty="0" err="1"/>
              <a:t>cơ</a:t>
            </a:r>
            <a:r>
              <a:rPr lang="en-US" sz="2800" b="1" dirty="0"/>
              <a:t> </a:t>
            </a:r>
            <a:r>
              <a:rPr lang="en-US" sz="2800" b="1" dirty="0" err="1"/>
              <a:t>bản</a:t>
            </a:r>
            <a:r>
              <a:rPr lang="en-US" sz="2800" b="1" dirty="0"/>
              <a:t> </a:t>
            </a:r>
            <a:r>
              <a:rPr lang="en-US" sz="2800" b="1" dirty="0" err="1"/>
              <a:t>về</a:t>
            </a:r>
            <a:r>
              <a:rPr lang="en-US" sz="2800" b="1" dirty="0"/>
              <a:t> CSS</a:t>
            </a:r>
          </a:p>
          <a:p>
            <a:pPr marL="0" indent="0">
              <a:buNone/>
            </a:pPr>
            <a:endParaRPr lang="en-US" dirty="0"/>
          </a:p>
        </p:txBody>
      </p:sp>
      <p:sp>
        <p:nvSpPr>
          <p:cNvPr id="4" name="TextBox 3">
            <a:extLst>
              <a:ext uri="{FF2B5EF4-FFF2-40B4-BE49-F238E27FC236}">
                <a16:creationId xmlns:a16="http://schemas.microsoft.com/office/drawing/2014/main" id="{CEB91A58-4142-4FEC-AEB1-CF8142C7DB50}"/>
              </a:ext>
            </a:extLst>
          </p:cNvPr>
          <p:cNvSpPr txBox="1"/>
          <p:nvPr/>
        </p:nvSpPr>
        <p:spPr>
          <a:xfrm>
            <a:off x="557530" y="2292191"/>
            <a:ext cx="4281170" cy="3693319"/>
          </a:xfrm>
          <a:prstGeom prst="rect">
            <a:avLst/>
          </a:prstGeom>
          <a:noFill/>
        </p:spPr>
        <p:txBody>
          <a:bodyPr wrap="square" rtlCol="0">
            <a:spAutoFit/>
          </a:bodyPr>
          <a:lstStyle/>
          <a:p>
            <a:r>
              <a:rPr lang="vi-VN" dirty="0"/>
              <a:t>CSS là chữ viết tắt của Cascading Style Sheets, nó được sử dụng để tìm và định dạng lại các phần tử được tạo ra bởi các ngôn ngữ đánh dấu (ví dụ như HTML). Bạn có thể hiểu đơn giản rằng, nếu HTML đóng vai trò định dạng các phần tử trên website như việc tạo ra các đoạn văn bản, các tiêu đề, bảng,…thì CSS sẽ giúp chúng ta có thể thêm một chút “phong cách” vào các phần tử HTML đó như đổi màu sắc trang, đổi màu chữ, thay đổi cấu trúc,…rất nhiều.</a:t>
            </a:r>
            <a:endParaRPr lang="en-US" dirty="0"/>
          </a:p>
          <a:p>
            <a:endParaRPr lang="en-US" dirty="0"/>
          </a:p>
        </p:txBody>
      </p:sp>
      <p:pic>
        <p:nvPicPr>
          <p:cNvPr id="5" name="Picture 4">
            <a:extLst>
              <a:ext uri="{FF2B5EF4-FFF2-40B4-BE49-F238E27FC236}">
                <a16:creationId xmlns:a16="http://schemas.microsoft.com/office/drawing/2014/main" id="{D7AF7FE8-C35E-4655-BA20-725AF0ADBB91}"/>
              </a:ext>
            </a:extLst>
          </p:cNvPr>
          <p:cNvPicPr>
            <a:picLocks noChangeAspect="1"/>
          </p:cNvPicPr>
          <p:nvPr/>
        </p:nvPicPr>
        <p:blipFill rotWithShape="1">
          <a:blip r:embed="rId2"/>
          <a:srcRect r="29988"/>
          <a:stretch/>
        </p:blipFill>
        <p:spPr>
          <a:xfrm>
            <a:off x="5550217" y="2442210"/>
            <a:ext cx="3255645" cy="3543300"/>
          </a:xfrm>
          <a:prstGeom prst="rect">
            <a:avLst/>
          </a:prstGeom>
        </p:spPr>
      </p:pic>
    </p:spTree>
    <p:extLst>
      <p:ext uri="{BB962C8B-B14F-4D97-AF65-F5344CB8AC3E}">
        <p14:creationId xmlns:p14="http://schemas.microsoft.com/office/powerpoint/2010/main" val="2654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950" y="1346201"/>
            <a:ext cx="8026400" cy="726440"/>
          </a:xfrm>
        </p:spPr>
        <p:txBody>
          <a:bodyPr>
            <a:normAutofit/>
          </a:bodyPr>
          <a:lstStyle/>
          <a:p>
            <a:pPr marL="0" indent="0" algn="ctr">
              <a:buNone/>
            </a:pPr>
            <a:r>
              <a:rPr lang="en-US" sz="2800" b="1" dirty="0" err="1"/>
              <a:t>Cơ</a:t>
            </a:r>
            <a:r>
              <a:rPr lang="en-US" sz="2800" b="1" dirty="0"/>
              <a:t> </a:t>
            </a:r>
            <a:r>
              <a:rPr lang="en-US" sz="2800" b="1" dirty="0" err="1"/>
              <a:t>cấu</a:t>
            </a:r>
            <a:r>
              <a:rPr lang="en-US" sz="2800" b="1" dirty="0"/>
              <a:t> </a:t>
            </a:r>
            <a:r>
              <a:rPr lang="en-US" sz="2800" b="1" dirty="0" err="1"/>
              <a:t>bộ</a:t>
            </a:r>
            <a:r>
              <a:rPr lang="en-US" sz="2800" b="1" dirty="0"/>
              <a:t> </a:t>
            </a:r>
            <a:r>
              <a:rPr lang="en-US" sz="2800" b="1" dirty="0" err="1"/>
              <a:t>quy</a:t>
            </a:r>
            <a:r>
              <a:rPr lang="en-US" sz="2800" b="1" dirty="0"/>
              <a:t> </a:t>
            </a:r>
            <a:r>
              <a:rPr lang="en-US" sz="2800" b="1" dirty="0" err="1"/>
              <a:t>tắc</a:t>
            </a:r>
            <a:r>
              <a:rPr lang="en-US" sz="2800" b="1" dirty="0"/>
              <a:t> CSS</a:t>
            </a:r>
          </a:p>
        </p:txBody>
      </p:sp>
      <p:pic>
        <p:nvPicPr>
          <p:cNvPr id="6147" name="Picture 3">
            <a:extLst>
              <a:ext uri="{FF2B5EF4-FFF2-40B4-BE49-F238E27FC236}">
                <a16:creationId xmlns:a16="http://schemas.microsoft.com/office/drawing/2014/main" id="{574761E9-094A-4EC5-9DB7-606BB8BE2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 y="2133601"/>
            <a:ext cx="829691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10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EFF33A0-8666-4568-BE67-5584902C378E}"/>
              </a:ext>
            </a:extLst>
          </p:cNvPr>
          <p:cNvPicPr>
            <a:picLocks noGrp="1" noChangeAspect="1"/>
          </p:cNvPicPr>
          <p:nvPr>
            <p:ph idx="1"/>
          </p:nvPr>
        </p:nvPicPr>
        <p:blipFill>
          <a:blip r:embed="rId2"/>
          <a:stretch>
            <a:fillRect/>
          </a:stretch>
        </p:blipFill>
        <p:spPr>
          <a:xfrm>
            <a:off x="1005791" y="1633032"/>
            <a:ext cx="6992718" cy="4328535"/>
          </a:xfrm>
          <a:prstGeom prst="rect">
            <a:avLst/>
          </a:prstGeom>
        </p:spPr>
      </p:pic>
    </p:spTree>
    <p:extLst>
      <p:ext uri="{BB962C8B-B14F-4D97-AF65-F5344CB8AC3E}">
        <p14:creationId xmlns:p14="http://schemas.microsoft.com/office/powerpoint/2010/main" val="418318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fontScale="92500" lnSpcReduction="20000"/>
          </a:bodyPr>
          <a:lstStyle/>
          <a:p>
            <a:pPr marL="0" indent="0" algn="ctr">
              <a:buNone/>
            </a:pPr>
            <a:r>
              <a:rPr lang="en-US" sz="2800" b="1" dirty="0"/>
              <a:t>CSS selector </a:t>
            </a:r>
            <a:r>
              <a:rPr lang="en-US" sz="2800" b="1" dirty="0" err="1"/>
              <a:t>và</a:t>
            </a:r>
            <a:r>
              <a:rPr lang="en-US" sz="2800" b="1" dirty="0"/>
              <a:t> combinator</a:t>
            </a:r>
          </a:p>
          <a:p>
            <a:pPr marL="0" indent="0">
              <a:buNone/>
            </a:pPr>
            <a:endParaRPr lang="en-US" sz="2800" dirty="0"/>
          </a:p>
          <a:p>
            <a:pPr>
              <a:buFont typeface="Wingdings" panose="05000000000000000000" pitchFamily="2" charset="2"/>
              <a:buChar char="q"/>
            </a:pPr>
            <a:r>
              <a:rPr lang="en-US" dirty="0"/>
              <a:t> </a:t>
            </a:r>
            <a:r>
              <a:rPr lang="en-US" dirty="0" err="1"/>
              <a:t>Các</a:t>
            </a:r>
            <a:r>
              <a:rPr lang="en-US" dirty="0"/>
              <a:t> CSS selector:</a:t>
            </a:r>
            <a:r>
              <a:rPr lang="en-US" sz="1800" dirty="0"/>
              <a:t> </a:t>
            </a:r>
            <a:r>
              <a:rPr lang="vi-VN" sz="1800" dirty="0"/>
              <a:t>HTML thì có rất nhiều thẻ giống nhau và thông thường chúng ta sẽ đặt các ID, class cho các thẻ để phân biệt, vậy thì trong CSS sẽ dựa vào các ID và class đó để truy xuất tới và cách truy xuất đó ta gọi là selector.</a:t>
            </a:r>
            <a:endParaRPr lang="en-US" sz="1800" dirty="0"/>
          </a:p>
          <a:p>
            <a:pPr lvl="1">
              <a:buFont typeface="Wingdings" panose="05000000000000000000" pitchFamily="2" charset="2"/>
              <a:buChar char="§"/>
            </a:pPr>
            <a:r>
              <a:rPr lang="vi-VN" sz="2000" dirty="0"/>
              <a:t>Bộ chọn phần tử (đôi khi được gọi là thẻ hoặc loại bộ chọn)</a:t>
            </a:r>
            <a:endParaRPr lang="en-US" sz="2000" dirty="0"/>
          </a:p>
          <a:p>
            <a:pPr lvl="1">
              <a:buFont typeface="Wingdings" panose="05000000000000000000" pitchFamily="2" charset="2"/>
              <a:buChar char="§"/>
            </a:pPr>
            <a:r>
              <a:rPr lang="en-US" sz="2000" dirty="0" err="1"/>
              <a:t>Bộ</a:t>
            </a:r>
            <a:r>
              <a:rPr lang="en-US" sz="2000" dirty="0"/>
              <a:t> </a:t>
            </a:r>
            <a:r>
              <a:rPr lang="en-US" sz="2000" dirty="0" err="1"/>
              <a:t>chọn</a:t>
            </a:r>
            <a:r>
              <a:rPr lang="en-US" sz="2000" dirty="0"/>
              <a:t> ID</a:t>
            </a:r>
          </a:p>
          <a:p>
            <a:pPr lvl="1">
              <a:buFont typeface="Wingdings" panose="05000000000000000000" pitchFamily="2" charset="2"/>
              <a:buChar char="§"/>
            </a:pPr>
            <a:r>
              <a:rPr lang="en-US" sz="2000" dirty="0" err="1"/>
              <a:t>Bộ</a:t>
            </a:r>
            <a:r>
              <a:rPr lang="en-US" sz="2000" dirty="0"/>
              <a:t> </a:t>
            </a:r>
            <a:r>
              <a:rPr lang="en-US" sz="2000" dirty="0" err="1"/>
              <a:t>chọn</a:t>
            </a:r>
            <a:r>
              <a:rPr lang="en-US" sz="2000" dirty="0"/>
              <a:t> Class</a:t>
            </a:r>
          </a:p>
          <a:p>
            <a:pPr lvl="1">
              <a:buFont typeface="Wingdings" panose="05000000000000000000" pitchFamily="2" charset="2"/>
              <a:buChar char="§"/>
            </a:pPr>
            <a:r>
              <a:rPr lang="en-US" sz="2000" dirty="0" err="1"/>
              <a:t>Bộ</a:t>
            </a:r>
            <a:r>
              <a:rPr lang="en-US" sz="2000" dirty="0"/>
              <a:t> </a:t>
            </a:r>
            <a:r>
              <a:rPr lang="en-US" sz="2000" dirty="0" err="1"/>
              <a:t>chọn</a:t>
            </a:r>
            <a:r>
              <a:rPr lang="en-US" sz="2000" dirty="0"/>
              <a:t> </a:t>
            </a:r>
            <a:r>
              <a:rPr lang="en-US" sz="2000" dirty="0" err="1"/>
              <a:t>thuộc</a:t>
            </a:r>
            <a:r>
              <a:rPr lang="en-US" sz="2000" dirty="0"/>
              <a:t> </a:t>
            </a:r>
            <a:r>
              <a:rPr lang="en-US" sz="2000" dirty="0" err="1"/>
              <a:t>tính</a:t>
            </a:r>
            <a:endParaRPr lang="en-US" sz="2000" dirty="0"/>
          </a:p>
          <a:p>
            <a:pPr lvl="1">
              <a:buFont typeface="Wingdings" panose="05000000000000000000" pitchFamily="2" charset="2"/>
              <a:buChar char="§"/>
            </a:pPr>
            <a:r>
              <a:rPr lang="en-US" sz="2000" dirty="0" err="1"/>
              <a:t>Bộ</a:t>
            </a:r>
            <a:r>
              <a:rPr lang="en-US" sz="2000" dirty="0"/>
              <a:t> </a:t>
            </a:r>
            <a:r>
              <a:rPr lang="en-US" sz="2000" dirty="0" err="1"/>
              <a:t>chọn</a:t>
            </a:r>
            <a:r>
              <a:rPr lang="en-US" sz="2000" dirty="0"/>
              <a:t> Pseudo-class</a:t>
            </a:r>
          </a:p>
          <a:p>
            <a:pPr lvl="1">
              <a:buFont typeface="Wingdings" panose="05000000000000000000" pitchFamily="2" charset="2"/>
              <a:buChar char="§"/>
            </a:pPr>
            <a:endParaRPr lang="en-US" sz="2000" dirty="0"/>
          </a:p>
          <a:p>
            <a:pPr>
              <a:buFont typeface="Wingdings" panose="05000000000000000000" pitchFamily="2" charset="2"/>
              <a:buChar char="q"/>
            </a:pPr>
            <a:r>
              <a:rPr lang="en-US" sz="2300" dirty="0"/>
              <a:t>Combinator:</a:t>
            </a:r>
          </a:p>
          <a:p>
            <a:pPr lvl="1">
              <a:buFont typeface="Wingdings" panose="05000000000000000000" pitchFamily="2" charset="2"/>
              <a:buChar char="§"/>
            </a:pPr>
            <a:r>
              <a:rPr lang="en-US" sz="2200" dirty="0"/>
              <a:t>Space: select </a:t>
            </a:r>
            <a:r>
              <a:rPr lang="en-US" sz="2200" dirty="0" err="1"/>
              <a:t>những</a:t>
            </a:r>
            <a:r>
              <a:rPr lang="en-US" sz="2200" dirty="0"/>
              <a:t> </a:t>
            </a:r>
            <a:r>
              <a:rPr lang="en-US" sz="2200" dirty="0" err="1"/>
              <a:t>phần</a:t>
            </a:r>
            <a:r>
              <a:rPr lang="en-US" sz="2200" dirty="0"/>
              <a:t> </a:t>
            </a:r>
            <a:r>
              <a:rPr lang="en-US" sz="2200" dirty="0" err="1"/>
              <a:t>tử</a:t>
            </a:r>
            <a:r>
              <a:rPr lang="en-US" sz="2200" dirty="0"/>
              <a:t>  con </a:t>
            </a:r>
            <a:r>
              <a:rPr lang="en-US" sz="2200" dirty="0" err="1"/>
              <a:t>cháu</a:t>
            </a:r>
            <a:r>
              <a:rPr lang="en-US" sz="2200" dirty="0"/>
              <a:t> </a:t>
            </a:r>
            <a:r>
              <a:rPr lang="en-US" sz="2200" dirty="0" err="1"/>
              <a:t>của</a:t>
            </a:r>
            <a:r>
              <a:rPr lang="en-US" sz="2200" dirty="0"/>
              <a:t> </a:t>
            </a:r>
            <a:r>
              <a:rPr lang="en-US" sz="2200" dirty="0" err="1"/>
              <a:t>phần</a:t>
            </a:r>
            <a:r>
              <a:rPr lang="en-US" sz="2200" dirty="0"/>
              <a:t> </a:t>
            </a:r>
            <a:r>
              <a:rPr lang="en-US" sz="2200" dirty="0" err="1"/>
              <a:t>tử</a:t>
            </a:r>
            <a:r>
              <a:rPr lang="en-US" sz="2200" dirty="0"/>
              <a:t> </a:t>
            </a:r>
            <a:r>
              <a:rPr lang="en-US" sz="2200" dirty="0" err="1"/>
              <a:t>đứng</a:t>
            </a:r>
            <a:r>
              <a:rPr lang="en-US" sz="2200" dirty="0"/>
              <a:t> </a:t>
            </a:r>
            <a:r>
              <a:rPr lang="en-US" sz="2200" dirty="0" err="1"/>
              <a:t>trước</a:t>
            </a:r>
            <a:endParaRPr lang="en-US" sz="2200" dirty="0"/>
          </a:p>
          <a:p>
            <a:pPr lvl="1">
              <a:buFont typeface="Wingdings" panose="05000000000000000000" pitchFamily="2" charset="2"/>
              <a:buChar char="§"/>
            </a:pPr>
            <a:r>
              <a:rPr lang="en-US" sz="2200" dirty="0"/>
              <a:t>Child combinator(&gt;): select </a:t>
            </a:r>
            <a:r>
              <a:rPr lang="en-US" sz="2200" dirty="0" err="1"/>
              <a:t>những</a:t>
            </a:r>
            <a:r>
              <a:rPr lang="en-US" sz="2200" dirty="0"/>
              <a:t> </a:t>
            </a:r>
            <a:r>
              <a:rPr lang="en-US" sz="2200" dirty="0" err="1"/>
              <a:t>phần</a:t>
            </a:r>
            <a:r>
              <a:rPr lang="en-US" sz="2200" dirty="0"/>
              <a:t> </a:t>
            </a:r>
            <a:r>
              <a:rPr lang="en-US" sz="2200" dirty="0" err="1"/>
              <a:t>tử</a:t>
            </a:r>
            <a:r>
              <a:rPr lang="en-US" sz="2200" dirty="0"/>
              <a:t> con </a:t>
            </a:r>
            <a:r>
              <a:rPr lang="en-US" sz="2200" dirty="0" err="1"/>
              <a:t>của</a:t>
            </a:r>
            <a:r>
              <a:rPr lang="en-US" sz="2200" dirty="0"/>
              <a:t> </a:t>
            </a:r>
            <a:r>
              <a:rPr lang="en-US" sz="2200" dirty="0" err="1"/>
              <a:t>phần</a:t>
            </a:r>
            <a:r>
              <a:rPr lang="en-US" sz="2200" dirty="0"/>
              <a:t> </a:t>
            </a:r>
            <a:r>
              <a:rPr lang="en-US" sz="2200" dirty="0" err="1"/>
              <a:t>tử</a:t>
            </a:r>
            <a:r>
              <a:rPr lang="en-US" sz="2200" dirty="0"/>
              <a:t> </a:t>
            </a:r>
            <a:r>
              <a:rPr lang="en-US" sz="2200" dirty="0" err="1"/>
              <a:t>đứng</a:t>
            </a:r>
            <a:r>
              <a:rPr lang="en-US" sz="2200" dirty="0"/>
              <a:t> </a:t>
            </a:r>
            <a:r>
              <a:rPr lang="en-US" sz="2200" dirty="0" err="1"/>
              <a:t>trước</a:t>
            </a:r>
            <a:endParaRPr lang="en-US" sz="2200" dirty="0"/>
          </a:p>
          <a:p>
            <a:pPr lvl="1">
              <a:buFont typeface="Wingdings" panose="05000000000000000000" pitchFamily="2" charset="2"/>
              <a:buChar char="§"/>
            </a:pPr>
            <a:r>
              <a:rPr lang="en-US" sz="2200" dirty="0"/>
              <a:t>Adjacent sibling combinator (+): Select </a:t>
            </a:r>
            <a:r>
              <a:rPr lang="en-US" sz="2200" dirty="0" err="1"/>
              <a:t>phần</a:t>
            </a:r>
            <a:r>
              <a:rPr lang="en-US" sz="2200" dirty="0"/>
              <a:t> </a:t>
            </a:r>
            <a:r>
              <a:rPr lang="en-US" sz="2200" dirty="0" err="1"/>
              <a:t>tử</a:t>
            </a:r>
            <a:r>
              <a:rPr lang="en-US" sz="2200" dirty="0"/>
              <a:t> </a:t>
            </a:r>
            <a:r>
              <a:rPr lang="en-US" sz="2200" dirty="0" err="1"/>
              <a:t>nằm</a:t>
            </a:r>
            <a:r>
              <a:rPr lang="en-US" sz="2200" dirty="0"/>
              <a:t> </a:t>
            </a:r>
            <a:r>
              <a:rPr lang="en-US" sz="2200" dirty="0" err="1"/>
              <a:t>liền</a:t>
            </a:r>
            <a:r>
              <a:rPr lang="en-US" sz="2200" dirty="0"/>
              <a:t> </a:t>
            </a:r>
            <a:r>
              <a:rPr lang="en-US" sz="2200" dirty="0" err="1"/>
              <a:t>kề</a:t>
            </a:r>
            <a:r>
              <a:rPr lang="en-US" sz="2200" dirty="0"/>
              <a:t> </a:t>
            </a:r>
            <a:r>
              <a:rPr lang="en-US" sz="2200" dirty="0" err="1"/>
              <a:t>và</a:t>
            </a:r>
            <a:r>
              <a:rPr lang="en-US" sz="2200" dirty="0"/>
              <a:t> </a:t>
            </a:r>
            <a:r>
              <a:rPr lang="en-US" sz="2200" dirty="0" err="1"/>
              <a:t>ngang</a:t>
            </a:r>
            <a:r>
              <a:rPr lang="en-US" sz="2200" dirty="0"/>
              <a:t> </a:t>
            </a:r>
            <a:r>
              <a:rPr lang="en-US" sz="2200" dirty="0" err="1"/>
              <a:t>hàng</a:t>
            </a:r>
            <a:r>
              <a:rPr lang="en-US" sz="2200" dirty="0"/>
              <a:t> </a:t>
            </a:r>
            <a:r>
              <a:rPr lang="en-US" sz="2200" dirty="0" err="1"/>
              <a:t>với</a:t>
            </a:r>
            <a:r>
              <a:rPr lang="en-US" sz="2200" dirty="0"/>
              <a:t> </a:t>
            </a:r>
            <a:r>
              <a:rPr lang="en-US" sz="2200" dirty="0" err="1"/>
              <a:t>phần</a:t>
            </a:r>
            <a:r>
              <a:rPr lang="en-US" sz="2200" dirty="0"/>
              <a:t> </a:t>
            </a:r>
            <a:r>
              <a:rPr lang="en-US" sz="2200" dirty="0" err="1"/>
              <a:t>tử</a:t>
            </a:r>
            <a:r>
              <a:rPr lang="en-US" sz="2200" dirty="0"/>
              <a:t> </a:t>
            </a:r>
            <a:r>
              <a:rPr lang="en-US" sz="2200" dirty="0" err="1"/>
              <a:t>khác</a:t>
            </a:r>
            <a:r>
              <a:rPr lang="en-US" sz="2200" dirty="0"/>
              <a:t> (</a:t>
            </a:r>
            <a:r>
              <a:rPr lang="en-US" sz="2200" dirty="0" err="1"/>
              <a:t>các</a:t>
            </a:r>
            <a:r>
              <a:rPr lang="en-US" sz="2200" dirty="0"/>
              <a:t> </a:t>
            </a:r>
            <a:r>
              <a:rPr lang="en-US" sz="2200" dirty="0" err="1"/>
              <a:t>phần</a:t>
            </a:r>
            <a:r>
              <a:rPr lang="en-US" sz="2200" dirty="0"/>
              <a:t> </a:t>
            </a:r>
            <a:r>
              <a:rPr lang="en-US" sz="2200" dirty="0" err="1"/>
              <a:t>tử</a:t>
            </a:r>
            <a:r>
              <a:rPr lang="en-US" sz="2200" dirty="0"/>
              <a:t> "</a:t>
            </a:r>
            <a:r>
              <a:rPr lang="en-US" sz="2200" dirty="0" err="1"/>
              <a:t>anh</a:t>
            </a:r>
            <a:r>
              <a:rPr lang="en-US" sz="2200" dirty="0"/>
              <a:t> </a:t>
            </a:r>
            <a:r>
              <a:rPr lang="en-US" sz="2200" dirty="0" err="1"/>
              <a:t>em</a:t>
            </a:r>
            <a:r>
              <a:rPr lang="en-US" sz="2200" dirty="0"/>
              <a:t>" </a:t>
            </a:r>
            <a:r>
              <a:rPr lang="en-US" sz="2200" dirty="0" err="1"/>
              <a:t>kề</a:t>
            </a:r>
            <a:r>
              <a:rPr lang="en-US" sz="2200" dirty="0"/>
              <a:t> </a:t>
            </a:r>
            <a:r>
              <a:rPr lang="en-US" sz="2200" dirty="0" err="1"/>
              <a:t>nhau</a:t>
            </a:r>
            <a:r>
              <a:rPr lang="en-US" sz="2200" dirty="0"/>
              <a:t>).</a:t>
            </a:r>
          </a:p>
          <a:p>
            <a:pPr lvl="1">
              <a:buFont typeface="Wingdings" panose="05000000000000000000" pitchFamily="2" charset="2"/>
              <a:buChar char="§"/>
            </a:pPr>
            <a:r>
              <a:rPr lang="en-US" sz="2200" dirty="0"/>
              <a:t>General sibling combinator (~): Select </a:t>
            </a:r>
            <a:r>
              <a:rPr lang="en-US" sz="2200" dirty="0" err="1"/>
              <a:t>phần</a:t>
            </a:r>
            <a:r>
              <a:rPr lang="en-US" sz="2200" dirty="0"/>
              <a:t> </a:t>
            </a:r>
            <a:r>
              <a:rPr lang="en-US" sz="2200" dirty="0" err="1"/>
              <a:t>tử</a:t>
            </a:r>
            <a:r>
              <a:rPr lang="en-US" sz="2200" dirty="0"/>
              <a:t> </a:t>
            </a:r>
            <a:r>
              <a:rPr lang="en-US" sz="2200" dirty="0" err="1"/>
              <a:t>ngang</a:t>
            </a:r>
            <a:r>
              <a:rPr lang="en-US" sz="2200" dirty="0"/>
              <a:t> </a:t>
            </a:r>
            <a:r>
              <a:rPr lang="en-US" sz="2200" dirty="0" err="1"/>
              <a:t>hàng</a:t>
            </a:r>
            <a:r>
              <a:rPr lang="en-US" sz="2200" dirty="0"/>
              <a:t> </a:t>
            </a:r>
            <a:r>
              <a:rPr lang="en-US" sz="2200" dirty="0" err="1"/>
              <a:t>với</a:t>
            </a:r>
            <a:r>
              <a:rPr lang="en-US" sz="2200" dirty="0"/>
              <a:t> </a:t>
            </a:r>
            <a:r>
              <a:rPr lang="en-US" sz="2200" dirty="0" err="1"/>
              <a:t>phần</a:t>
            </a:r>
            <a:r>
              <a:rPr lang="en-US" sz="2200" dirty="0"/>
              <a:t> </a:t>
            </a:r>
            <a:r>
              <a:rPr lang="en-US" sz="2200" dirty="0" err="1"/>
              <a:t>tử</a:t>
            </a:r>
            <a:r>
              <a:rPr lang="en-US" sz="2200" dirty="0"/>
              <a:t> </a:t>
            </a:r>
            <a:r>
              <a:rPr lang="en-US" sz="2200" dirty="0" err="1"/>
              <a:t>khác</a:t>
            </a:r>
            <a:r>
              <a:rPr lang="en-US" sz="2200" dirty="0"/>
              <a:t> (</a:t>
            </a:r>
            <a:r>
              <a:rPr lang="en-US" sz="2200" dirty="0" err="1"/>
              <a:t>các</a:t>
            </a:r>
            <a:r>
              <a:rPr lang="en-US" sz="2200" dirty="0"/>
              <a:t> </a:t>
            </a:r>
            <a:r>
              <a:rPr lang="en-US" sz="2200" dirty="0" err="1"/>
              <a:t>phần</a:t>
            </a:r>
            <a:r>
              <a:rPr lang="en-US" sz="2200" dirty="0"/>
              <a:t> </a:t>
            </a:r>
            <a:r>
              <a:rPr lang="en-US" sz="2200" dirty="0" err="1"/>
              <a:t>tử</a:t>
            </a:r>
            <a:r>
              <a:rPr lang="en-US" sz="2200" dirty="0"/>
              <a:t> "</a:t>
            </a:r>
            <a:r>
              <a:rPr lang="en-US" sz="2200" dirty="0" err="1"/>
              <a:t>anh</a:t>
            </a:r>
            <a:r>
              <a:rPr lang="en-US" sz="2200" dirty="0"/>
              <a:t> </a:t>
            </a:r>
            <a:r>
              <a:rPr lang="en-US" sz="2200" dirty="0" err="1"/>
              <a:t>em</a:t>
            </a:r>
            <a:r>
              <a:rPr lang="en-US" sz="2200" dirty="0"/>
              <a:t>").</a:t>
            </a:r>
          </a:p>
          <a:p>
            <a:pPr marL="0" indent="0">
              <a:buNone/>
            </a:pPr>
            <a:endParaRPr lang="en-US" sz="2300" dirty="0"/>
          </a:p>
          <a:p>
            <a:pPr marL="0" indent="0">
              <a:buNone/>
            </a:pPr>
            <a:endParaRPr lang="en-US" dirty="0"/>
          </a:p>
        </p:txBody>
      </p:sp>
    </p:spTree>
    <p:extLst>
      <p:ext uri="{BB962C8B-B14F-4D97-AF65-F5344CB8AC3E}">
        <p14:creationId xmlns:p14="http://schemas.microsoft.com/office/powerpoint/2010/main" val="352048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542280"/>
          </a:xfrm>
        </p:spPr>
        <p:txBody>
          <a:bodyPr>
            <a:normAutofit fontScale="92500" lnSpcReduction="10000"/>
          </a:bodyPr>
          <a:lstStyle/>
          <a:p>
            <a:pPr marL="0" indent="0" algn="ctr">
              <a:buNone/>
            </a:pPr>
            <a:r>
              <a:rPr lang="en-US" sz="2800" b="1" dirty="0" err="1"/>
              <a:t>Một</a:t>
            </a:r>
            <a:r>
              <a:rPr lang="en-US" sz="2800" b="1" dirty="0"/>
              <a:t> </a:t>
            </a:r>
            <a:r>
              <a:rPr lang="en-US" sz="2800" b="1" dirty="0" err="1"/>
              <a:t>số</a:t>
            </a:r>
            <a:r>
              <a:rPr lang="en-US" sz="2800" b="1" dirty="0"/>
              <a:t> Pseudo-class</a:t>
            </a:r>
          </a:p>
          <a:p>
            <a:pPr marL="0" indent="0">
              <a:buNone/>
            </a:pPr>
            <a:endParaRPr lang="en-US" dirty="0"/>
          </a:p>
          <a:p>
            <a:r>
              <a:rPr lang="en-US" dirty="0"/>
              <a:t>: first-child: </a:t>
            </a:r>
            <a:r>
              <a:rPr lang="en-US" dirty="0" err="1"/>
              <a:t>phần</a:t>
            </a:r>
            <a:r>
              <a:rPr lang="en-US" dirty="0"/>
              <a:t> </a:t>
            </a:r>
            <a:r>
              <a:rPr lang="en-US" dirty="0" err="1"/>
              <a:t>tử</a:t>
            </a:r>
            <a:r>
              <a:rPr lang="en-US" dirty="0"/>
              <a:t> </a:t>
            </a:r>
            <a:r>
              <a:rPr lang="en-US" dirty="0" err="1"/>
              <a:t>đầu</a:t>
            </a:r>
            <a:r>
              <a:rPr lang="en-US" dirty="0"/>
              <a:t> </a:t>
            </a:r>
            <a:r>
              <a:rPr lang="en-US" dirty="0" err="1"/>
              <a:t>tiên</a:t>
            </a:r>
            <a:endParaRPr lang="en-US" dirty="0"/>
          </a:p>
          <a:p>
            <a:r>
              <a:rPr lang="en-US" dirty="0"/>
              <a:t>:not(</a:t>
            </a:r>
            <a:r>
              <a:rPr lang="en-US" dirty="0" err="1"/>
              <a:t>tag_name</a:t>
            </a:r>
            <a:r>
              <a:rPr lang="en-US" dirty="0"/>
              <a:t>): </a:t>
            </a:r>
            <a:r>
              <a:rPr lang="en-US" dirty="0" err="1"/>
              <a:t>ngoại</a:t>
            </a:r>
            <a:r>
              <a:rPr lang="en-US" dirty="0"/>
              <a:t> </a:t>
            </a:r>
            <a:r>
              <a:rPr lang="en-US" dirty="0" err="1"/>
              <a:t>trừ</a:t>
            </a:r>
            <a:r>
              <a:rPr lang="en-US" dirty="0"/>
              <a:t> </a:t>
            </a:r>
            <a:r>
              <a:rPr lang="en-US" dirty="0" err="1"/>
              <a:t>phần</a:t>
            </a:r>
            <a:r>
              <a:rPr lang="en-US" dirty="0"/>
              <a:t> </a:t>
            </a:r>
            <a:r>
              <a:rPr lang="en-US" dirty="0" err="1"/>
              <a:t>tử</a:t>
            </a:r>
            <a:r>
              <a:rPr lang="en-US" dirty="0"/>
              <a:t> </a:t>
            </a:r>
          </a:p>
          <a:p>
            <a:r>
              <a:rPr lang="en-US" dirty="0"/>
              <a:t>[attribute^=value]: select </a:t>
            </a:r>
            <a:r>
              <a:rPr lang="en-US" dirty="0" err="1"/>
              <a:t>các</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attr</a:t>
            </a:r>
            <a:r>
              <a:rPr lang="en-US" dirty="0"/>
              <a:t> </a:t>
            </a:r>
            <a:r>
              <a:rPr lang="en-US" dirty="0" err="1"/>
              <a:t>bắt</a:t>
            </a:r>
            <a:r>
              <a:rPr lang="en-US" dirty="0"/>
              <a:t> </a:t>
            </a:r>
            <a:r>
              <a:rPr lang="en-US" dirty="0" err="1"/>
              <a:t>đầu</a:t>
            </a:r>
            <a:r>
              <a:rPr lang="en-US" dirty="0"/>
              <a:t> </a:t>
            </a:r>
            <a:r>
              <a:rPr lang="en-US" dirty="0" err="1"/>
              <a:t>bằng</a:t>
            </a:r>
            <a:r>
              <a:rPr lang="en-US" dirty="0"/>
              <a:t> value</a:t>
            </a:r>
          </a:p>
          <a:p>
            <a:r>
              <a:rPr lang="en-US" dirty="0"/>
              <a:t>[attribute$=value]: </a:t>
            </a:r>
            <a:r>
              <a:rPr lang="en-US" dirty="0" err="1"/>
              <a:t>tất</a:t>
            </a:r>
            <a:r>
              <a:rPr lang="en-US" dirty="0"/>
              <a:t> </a:t>
            </a:r>
            <a:r>
              <a:rPr lang="en-US" dirty="0" err="1"/>
              <a:t>cả</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attr</a:t>
            </a:r>
            <a:r>
              <a:rPr lang="en-US" dirty="0"/>
              <a:t> </a:t>
            </a:r>
            <a:r>
              <a:rPr lang="en-US" dirty="0" err="1"/>
              <a:t>kết</a:t>
            </a:r>
            <a:r>
              <a:rPr lang="en-US" dirty="0"/>
              <a:t> </a:t>
            </a:r>
            <a:r>
              <a:rPr lang="en-US" dirty="0" err="1"/>
              <a:t>thúc</a:t>
            </a:r>
            <a:r>
              <a:rPr lang="en-US" dirty="0"/>
              <a:t> </a:t>
            </a:r>
            <a:r>
              <a:rPr lang="en-US" dirty="0" err="1"/>
              <a:t>bằng</a:t>
            </a:r>
            <a:r>
              <a:rPr lang="en-US" dirty="0"/>
              <a:t> value</a:t>
            </a:r>
          </a:p>
          <a:p>
            <a:r>
              <a:rPr lang="en-US" dirty="0"/>
              <a:t>[attribute*=value]: </a:t>
            </a:r>
            <a:r>
              <a:rPr lang="en-US" dirty="0" err="1"/>
              <a:t>tất</a:t>
            </a:r>
            <a:r>
              <a:rPr lang="en-US" dirty="0"/>
              <a:t> </a:t>
            </a:r>
            <a:r>
              <a:rPr lang="en-US" dirty="0" err="1"/>
              <a:t>cả</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đặc</a:t>
            </a:r>
            <a:r>
              <a:rPr lang="en-US" dirty="0"/>
              <a:t> </a:t>
            </a:r>
            <a:r>
              <a:rPr lang="en-US" dirty="0" err="1"/>
              <a:t>biệt</a:t>
            </a:r>
            <a:r>
              <a:rPr lang="en-US" dirty="0"/>
              <a:t> </a:t>
            </a:r>
            <a:r>
              <a:rPr lang="en-US" dirty="0" err="1"/>
              <a:t>là</a:t>
            </a:r>
            <a:r>
              <a:rPr lang="en-US" dirty="0"/>
              <a:t> value</a:t>
            </a:r>
          </a:p>
          <a:p>
            <a:r>
              <a:rPr lang="en-US" dirty="0"/>
              <a:t>tag: first-of-type: </a:t>
            </a:r>
            <a:r>
              <a:rPr lang="en-US" dirty="0" err="1"/>
              <a:t>phần</a:t>
            </a:r>
            <a:r>
              <a:rPr lang="en-US" dirty="0"/>
              <a:t> </a:t>
            </a:r>
            <a:r>
              <a:rPr lang="en-US" dirty="0" err="1"/>
              <a:t>tử</a:t>
            </a:r>
            <a:r>
              <a:rPr lang="en-US" dirty="0"/>
              <a:t> tag </a:t>
            </a:r>
            <a:r>
              <a:rPr lang="en-US" dirty="0" err="1"/>
              <a:t>đầu</a:t>
            </a:r>
            <a:r>
              <a:rPr lang="en-US" dirty="0"/>
              <a:t> </a:t>
            </a:r>
            <a:r>
              <a:rPr lang="en-US" dirty="0" err="1"/>
              <a:t>tiên</a:t>
            </a:r>
            <a:r>
              <a:rPr lang="en-US" dirty="0"/>
              <a:t> </a:t>
            </a:r>
            <a:r>
              <a:rPr lang="en-US" dirty="0" err="1"/>
              <a:t>của</a:t>
            </a:r>
            <a:r>
              <a:rPr lang="en-US" dirty="0"/>
              <a:t> cha </a:t>
            </a:r>
            <a:r>
              <a:rPr lang="en-US" dirty="0" err="1"/>
              <a:t>nó</a:t>
            </a:r>
            <a:endParaRPr lang="en-US" dirty="0"/>
          </a:p>
          <a:p>
            <a:r>
              <a:rPr lang="en-US" dirty="0"/>
              <a:t>tag: last-of-type: </a:t>
            </a:r>
            <a:r>
              <a:rPr lang="en-US" dirty="0" err="1"/>
              <a:t>chọn</a:t>
            </a:r>
            <a:r>
              <a:rPr lang="en-US" dirty="0"/>
              <a:t> </a:t>
            </a:r>
            <a:r>
              <a:rPr lang="en-US" dirty="0" err="1"/>
              <a:t>thành</a:t>
            </a:r>
            <a:r>
              <a:rPr lang="en-US" dirty="0"/>
              <a:t> </a:t>
            </a:r>
            <a:r>
              <a:rPr lang="en-US" dirty="0" err="1"/>
              <a:t>phần</a:t>
            </a:r>
            <a:r>
              <a:rPr lang="en-US" dirty="0"/>
              <a:t>  tag </a:t>
            </a:r>
            <a:r>
              <a:rPr lang="en-US" dirty="0" err="1"/>
              <a:t>là</a:t>
            </a:r>
            <a:r>
              <a:rPr lang="en-US" dirty="0"/>
              <a:t> con </a:t>
            </a:r>
            <a:r>
              <a:rPr lang="en-US" dirty="0" err="1"/>
              <a:t>cuối</a:t>
            </a:r>
            <a:r>
              <a:rPr lang="en-US" dirty="0"/>
              <a:t> </a:t>
            </a:r>
            <a:r>
              <a:rPr lang="en-US" dirty="0" err="1"/>
              <a:t>cùng</a:t>
            </a:r>
            <a:r>
              <a:rPr lang="en-US" dirty="0"/>
              <a:t> </a:t>
            </a:r>
            <a:r>
              <a:rPr lang="en-US" dirty="0" err="1"/>
              <a:t>hoặc</a:t>
            </a:r>
            <a:r>
              <a:rPr lang="en-US" dirty="0"/>
              <a:t> </a:t>
            </a:r>
            <a:r>
              <a:rPr lang="en-US" dirty="0" err="1"/>
              <a:t>duy</a:t>
            </a:r>
            <a:r>
              <a:rPr lang="en-US" dirty="0"/>
              <a:t> </a:t>
            </a:r>
            <a:r>
              <a:rPr lang="en-US" dirty="0" err="1"/>
              <a:t>nhất</a:t>
            </a:r>
            <a:r>
              <a:rPr lang="en-US" dirty="0"/>
              <a:t> </a:t>
            </a:r>
            <a:r>
              <a:rPr lang="en-US" dirty="0" err="1"/>
              <a:t>trong</a:t>
            </a:r>
            <a:r>
              <a:rPr lang="en-US" dirty="0"/>
              <a:t> </a:t>
            </a:r>
            <a:r>
              <a:rPr lang="en-US" dirty="0" err="1"/>
              <a:t>các</a:t>
            </a:r>
            <a:r>
              <a:rPr lang="en-US" dirty="0"/>
              <a:t> </a:t>
            </a:r>
            <a:r>
              <a:rPr lang="en-US" dirty="0" err="1"/>
              <a:t>thành</a:t>
            </a:r>
            <a:r>
              <a:rPr lang="en-US" dirty="0"/>
              <a:t> </a:t>
            </a:r>
            <a:r>
              <a:rPr lang="en-US" dirty="0" err="1"/>
              <a:t>phần</a:t>
            </a:r>
            <a:r>
              <a:rPr lang="en-US" dirty="0"/>
              <a:t> cha.</a:t>
            </a:r>
          </a:p>
          <a:p>
            <a:r>
              <a:rPr lang="en-US" dirty="0"/>
              <a:t>tag: only-of-type: </a:t>
            </a:r>
            <a:r>
              <a:rPr lang="en-US" dirty="0" err="1"/>
              <a:t>chọn</a:t>
            </a:r>
            <a:r>
              <a:rPr lang="en-US" dirty="0"/>
              <a:t> </a:t>
            </a:r>
            <a:r>
              <a:rPr lang="en-US" dirty="0" err="1"/>
              <a:t>thành</a:t>
            </a:r>
            <a:r>
              <a:rPr lang="en-US" dirty="0"/>
              <a:t> </a:t>
            </a:r>
            <a:r>
              <a:rPr lang="en-US" dirty="0" err="1"/>
              <a:t>phần</a:t>
            </a:r>
            <a:r>
              <a:rPr lang="en-US" dirty="0"/>
              <a:t> tag </a:t>
            </a:r>
            <a:r>
              <a:rPr lang="en-US" dirty="0" err="1"/>
              <a:t>là</a:t>
            </a:r>
            <a:r>
              <a:rPr lang="en-US" dirty="0"/>
              <a:t> </a:t>
            </a:r>
            <a:r>
              <a:rPr lang="en-US" dirty="0" err="1"/>
              <a:t>thành</a:t>
            </a:r>
            <a:r>
              <a:rPr lang="en-US" dirty="0"/>
              <a:t> </a:t>
            </a:r>
            <a:r>
              <a:rPr lang="en-US" dirty="0" err="1"/>
              <a:t>phần</a:t>
            </a:r>
            <a:r>
              <a:rPr lang="en-US" dirty="0"/>
              <a:t> con </a:t>
            </a:r>
            <a:r>
              <a:rPr lang="en-US" dirty="0" err="1"/>
              <a:t>duy</a:t>
            </a:r>
            <a:r>
              <a:rPr lang="en-US" dirty="0"/>
              <a:t> </a:t>
            </a:r>
            <a:r>
              <a:rPr lang="en-US" dirty="0" err="1"/>
              <a:t>nhất</a:t>
            </a:r>
            <a:r>
              <a:rPr lang="en-US" dirty="0"/>
              <a:t>( </a:t>
            </a:r>
            <a:r>
              <a:rPr lang="en-US" dirty="0" err="1"/>
              <a:t>là</a:t>
            </a:r>
            <a:r>
              <a:rPr lang="en-US" dirty="0"/>
              <a:t> </a:t>
            </a:r>
            <a:r>
              <a:rPr lang="en-US" dirty="0" err="1"/>
              <a:t>thẻ</a:t>
            </a:r>
            <a:r>
              <a:rPr lang="en-US" dirty="0"/>
              <a:t> </a:t>
            </a:r>
            <a:r>
              <a:rPr lang="en-US" dirty="0" err="1"/>
              <a:t>đấy</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thành</a:t>
            </a:r>
            <a:r>
              <a:rPr lang="en-US" dirty="0"/>
              <a:t> </a:t>
            </a:r>
            <a:r>
              <a:rPr lang="en-US" dirty="0" err="1"/>
              <a:t>phần</a:t>
            </a:r>
            <a:r>
              <a:rPr lang="en-US" dirty="0"/>
              <a:t> cha)</a:t>
            </a:r>
          </a:p>
          <a:p>
            <a:r>
              <a:rPr lang="en-US" dirty="0"/>
              <a:t>tag: only-child: </a:t>
            </a:r>
            <a:r>
              <a:rPr lang="en-US" dirty="0" err="1"/>
              <a:t>nó</a:t>
            </a:r>
            <a:r>
              <a:rPr lang="en-US" dirty="0"/>
              <a:t> </a:t>
            </a:r>
            <a:r>
              <a:rPr lang="en-US" dirty="0" err="1"/>
              <a:t>là</a:t>
            </a:r>
            <a:r>
              <a:rPr lang="en-US" dirty="0"/>
              <a:t> con </a:t>
            </a:r>
            <a:r>
              <a:rPr lang="en-US" dirty="0" err="1"/>
              <a:t>duy</a:t>
            </a:r>
            <a:r>
              <a:rPr lang="en-US" dirty="0"/>
              <a:t> </a:t>
            </a:r>
            <a:r>
              <a:rPr lang="en-US" dirty="0" err="1"/>
              <a:t>nhất</a:t>
            </a:r>
            <a:r>
              <a:rPr lang="en-US" dirty="0"/>
              <a:t> </a:t>
            </a:r>
            <a:r>
              <a:rPr lang="en-US" dirty="0" err="1"/>
              <a:t>của</a:t>
            </a:r>
            <a:r>
              <a:rPr lang="en-US" dirty="0"/>
              <a:t> cha </a:t>
            </a:r>
            <a:r>
              <a:rPr lang="en-US" dirty="0" err="1"/>
              <a:t>nó</a:t>
            </a:r>
            <a:r>
              <a:rPr lang="en-US" dirty="0"/>
              <a:t> (</a:t>
            </a:r>
            <a:r>
              <a:rPr lang="en-US" dirty="0" err="1"/>
              <a:t>không</a:t>
            </a:r>
            <a:r>
              <a:rPr lang="en-US" dirty="0"/>
              <a:t> </a:t>
            </a:r>
            <a:r>
              <a:rPr lang="en-US" dirty="0" err="1"/>
              <a:t>chứa</a:t>
            </a:r>
            <a:r>
              <a:rPr lang="en-US" dirty="0"/>
              <a:t> </a:t>
            </a:r>
            <a:r>
              <a:rPr lang="en-US" dirty="0" err="1"/>
              <a:t>các</a:t>
            </a:r>
            <a:r>
              <a:rPr lang="en-US" dirty="0"/>
              <a:t> con </a:t>
            </a:r>
            <a:r>
              <a:rPr lang="en-US" dirty="0" err="1"/>
              <a:t>khác</a:t>
            </a:r>
            <a:r>
              <a:rPr lang="en-US" dirty="0"/>
              <a:t> </a:t>
            </a:r>
            <a:r>
              <a:rPr lang="en-US" dirty="0" err="1"/>
              <a:t>kể</a:t>
            </a:r>
            <a:r>
              <a:rPr lang="en-US" dirty="0"/>
              <a:t> </a:t>
            </a:r>
            <a:r>
              <a:rPr lang="en-US" dirty="0" err="1"/>
              <a:t>cả</a:t>
            </a:r>
            <a:r>
              <a:rPr lang="en-US" dirty="0"/>
              <a:t> </a:t>
            </a:r>
            <a:r>
              <a:rPr lang="en-US" dirty="0" err="1"/>
              <a:t>loại</a:t>
            </a:r>
            <a:r>
              <a:rPr lang="en-US" dirty="0"/>
              <a:t> </a:t>
            </a:r>
            <a:r>
              <a:rPr lang="en-US" dirty="0" err="1"/>
              <a:t>thẻ</a:t>
            </a:r>
            <a:r>
              <a:rPr lang="en-US" dirty="0"/>
              <a:t> </a:t>
            </a:r>
            <a:r>
              <a:rPr lang="en-US" dirty="0" err="1"/>
              <a:t>khác</a:t>
            </a:r>
            <a:r>
              <a:rPr lang="en-US" dirty="0"/>
              <a:t>)</a:t>
            </a:r>
          </a:p>
          <a:p>
            <a:r>
              <a:rPr lang="en-US" dirty="0"/>
              <a:t>tag: nth-child(n): </a:t>
            </a:r>
            <a:r>
              <a:rPr lang="en-US" dirty="0" err="1"/>
              <a:t>thành</a:t>
            </a:r>
            <a:r>
              <a:rPr lang="en-US" dirty="0"/>
              <a:t> </a:t>
            </a:r>
            <a:r>
              <a:rPr lang="en-US" dirty="0" err="1"/>
              <a:t>phần</a:t>
            </a:r>
            <a:r>
              <a:rPr lang="en-US" dirty="0"/>
              <a:t> con </a:t>
            </a:r>
            <a:r>
              <a:rPr lang="en-US" dirty="0" err="1"/>
              <a:t>thứ</a:t>
            </a:r>
            <a:r>
              <a:rPr lang="en-US" dirty="0"/>
              <a:t> n </a:t>
            </a:r>
            <a:r>
              <a:rPr lang="en-US" dirty="0" err="1"/>
              <a:t>của</a:t>
            </a:r>
            <a:r>
              <a:rPr lang="en-US" dirty="0"/>
              <a:t> cha </a:t>
            </a:r>
            <a:r>
              <a:rPr lang="en-US" dirty="0" err="1"/>
              <a:t>nó</a:t>
            </a:r>
            <a:r>
              <a:rPr lang="en-US" dirty="0"/>
              <a:t>, </a:t>
            </a:r>
            <a:r>
              <a:rPr lang="en-US" dirty="0" err="1"/>
              <a:t>tính</a:t>
            </a:r>
            <a:r>
              <a:rPr lang="en-US" dirty="0"/>
              <a:t> </a:t>
            </a:r>
            <a:r>
              <a:rPr lang="en-US" dirty="0" err="1"/>
              <a:t>từ</a:t>
            </a:r>
            <a:r>
              <a:rPr lang="en-US" dirty="0"/>
              <a:t> </a:t>
            </a:r>
            <a:r>
              <a:rPr lang="en-US" dirty="0" err="1"/>
              <a:t>thẻ</a:t>
            </a:r>
            <a:r>
              <a:rPr lang="en-US" dirty="0"/>
              <a:t> </a:t>
            </a:r>
            <a:r>
              <a:rPr lang="en-US" dirty="0" err="1"/>
              <a:t>đầu</a:t>
            </a:r>
            <a:endParaRPr lang="en-US" dirty="0"/>
          </a:p>
          <a:p>
            <a:r>
              <a:rPr lang="en-US" dirty="0"/>
              <a:t>tag: </a:t>
            </a:r>
            <a:r>
              <a:rPr lang="en-US" dirty="0" err="1"/>
              <a:t>ntl</a:t>
            </a:r>
            <a:r>
              <a:rPr lang="en-US" dirty="0"/>
              <a:t>-last-child: </a:t>
            </a:r>
            <a:r>
              <a:rPr lang="en-US" dirty="0" err="1"/>
              <a:t>giống</a:t>
            </a:r>
            <a:r>
              <a:rPr lang="en-US" dirty="0"/>
              <a:t> </a:t>
            </a:r>
            <a:r>
              <a:rPr lang="en-US" dirty="0" err="1"/>
              <a:t>cái</a:t>
            </a:r>
            <a:r>
              <a:rPr lang="en-US" dirty="0"/>
              <a:t> </a:t>
            </a:r>
            <a:r>
              <a:rPr lang="en-US" dirty="0" err="1"/>
              <a:t>trên</a:t>
            </a:r>
            <a:r>
              <a:rPr lang="en-US" dirty="0"/>
              <a:t> </a:t>
            </a:r>
            <a:r>
              <a:rPr lang="en-US" dirty="0" err="1"/>
              <a:t>nhưng</a:t>
            </a:r>
            <a:r>
              <a:rPr lang="en-US" dirty="0"/>
              <a:t> </a:t>
            </a:r>
            <a:r>
              <a:rPr lang="en-US" dirty="0" err="1"/>
              <a:t>tính</a:t>
            </a:r>
            <a:r>
              <a:rPr lang="en-US" dirty="0"/>
              <a:t> </a:t>
            </a:r>
            <a:r>
              <a:rPr lang="en-US" dirty="0" err="1"/>
              <a:t>từ</a:t>
            </a:r>
            <a:r>
              <a:rPr lang="en-US" dirty="0"/>
              <a:t> </a:t>
            </a:r>
            <a:r>
              <a:rPr lang="en-US" dirty="0" err="1"/>
              <a:t>cuối</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56421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fontScale="85000" lnSpcReduction="20000"/>
          </a:bodyPr>
          <a:lstStyle/>
          <a:p>
            <a:pPr marL="0" indent="0" algn="ctr">
              <a:buNone/>
            </a:pPr>
            <a:r>
              <a:rPr lang="en-US" sz="2800" b="1" dirty="0" err="1"/>
              <a:t>Một</a:t>
            </a:r>
            <a:r>
              <a:rPr lang="en-US" sz="2800" b="1" dirty="0"/>
              <a:t> </a:t>
            </a:r>
            <a:r>
              <a:rPr lang="en-US" sz="2800" b="1" dirty="0" err="1"/>
              <a:t>số</a:t>
            </a:r>
            <a:r>
              <a:rPr lang="en-US" sz="2800" b="1" dirty="0"/>
              <a:t> </a:t>
            </a:r>
            <a:r>
              <a:rPr lang="en-US" sz="2800" b="1" dirty="0" err="1"/>
              <a:t>kiến</a:t>
            </a:r>
            <a:r>
              <a:rPr lang="en-US" sz="2800" b="1" dirty="0"/>
              <a:t> </a:t>
            </a:r>
            <a:r>
              <a:rPr lang="en-US" sz="2800" b="1" dirty="0" err="1"/>
              <a:t>thức</a:t>
            </a:r>
            <a:r>
              <a:rPr lang="en-US" sz="2800" b="1" dirty="0"/>
              <a:t> </a:t>
            </a:r>
            <a:r>
              <a:rPr lang="en-US" sz="2800" b="1" dirty="0" err="1"/>
              <a:t>về</a:t>
            </a:r>
            <a:r>
              <a:rPr lang="en-US" sz="2800" b="1" dirty="0"/>
              <a:t> RESPONSIVE</a:t>
            </a:r>
          </a:p>
          <a:p>
            <a:pPr marL="0" indent="0" algn="ctr">
              <a:buNone/>
            </a:pPr>
            <a:endParaRPr lang="en-US" sz="2800" b="1" dirty="0"/>
          </a:p>
          <a:p>
            <a:pPr>
              <a:buFont typeface="Wingdings" panose="05000000000000000000" pitchFamily="2" charset="2"/>
              <a:buChar char="q"/>
            </a:pPr>
            <a:r>
              <a:rPr lang="en-US" dirty="0"/>
              <a:t> </a:t>
            </a:r>
            <a:r>
              <a:rPr lang="vi-VN" dirty="0"/>
              <a:t>Bố cục linh hoạt: Sử dụng kích thước theo % để tự động resize theo kích thước màn hình</a:t>
            </a:r>
            <a:endParaRPr lang="en-US" dirty="0"/>
          </a:p>
          <a:p>
            <a:pPr>
              <a:buFont typeface="Wingdings" panose="05000000000000000000" pitchFamily="2" charset="2"/>
              <a:buChar char="q"/>
            </a:pPr>
            <a:endParaRPr lang="vi-VN" dirty="0"/>
          </a:p>
          <a:p>
            <a:pPr>
              <a:buFont typeface="Wingdings" panose="05000000000000000000" pitchFamily="2" charset="2"/>
              <a:buChar char="q"/>
            </a:pPr>
            <a:r>
              <a:rPr lang="vi-VN" dirty="0"/>
              <a:t>Media Queries: Media Queries được xây dựng như một cách mở rộng các đối tượng. Nó giúp chúng ta đặt các kiểu style khác nhau cho đối tượng trên các trình duyệt và tỷ lệ khung hình khác nhau.</a:t>
            </a:r>
          </a:p>
          <a:p>
            <a:pPr marL="0" indent="0">
              <a:buNone/>
            </a:pPr>
            <a:r>
              <a:rPr lang="en-US" dirty="0"/>
              <a:t>	</a:t>
            </a:r>
            <a:r>
              <a:rPr lang="vi-VN" dirty="0"/>
              <a:t>Cách sử dụng:Sử dụng trực tiếp cú pháp @media ở trong fle style </a:t>
            </a:r>
            <a:r>
              <a:rPr lang="en-US" dirty="0"/>
              <a:t>	</a:t>
            </a:r>
            <a:r>
              <a:rPr lang="vi-VN" dirty="0"/>
              <a:t>sẵn có.</a:t>
            </a:r>
          </a:p>
          <a:p>
            <a:pPr marL="0" indent="0">
              <a:buNone/>
            </a:pPr>
            <a:r>
              <a:rPr lang="en-US" b="1" dirty="0"/>
              <a:t>	</a:t>
            </a:r>
            <a:r>
              <a:rPr lang="vi-VN" b="1" dirty="0"/>
              <a:t>@media all and (max-width: 1024px) {</a:t>
            </a:r>
          </a:p>
          <a:p>
            <a:pPr marL="0" indent="0">
              <a:buNone/>
            </a:pPr>
            <a:r>
              <a:rPr lang="vi-VN" b="1" dirty="0"/>
              <a:t> </a:t>
            </a:r>
            <a:r>
              <a:rPr lang="en-US" b="1" dirty="0"/>
              <a:t>	</a:t>
            </a:r>
            <a:r>
              <a:rPr lang="vi-VN" b="1" dirty="0"/>
              <a:t> .hero { width: 100%; }</a:t>
            </a:r>
          </a:p>
          <a:p>
            <a:pPr marL="0" indent="0">
              <a:buNone/>
            </a:pPr>
            <a:r>
              <a:rPr lang="en-US" b="1" dirty="0"/>
              <a:t>	</a:t>
            </a:r>
            <a:r>
              <a:rPr lang="vi-VN" b="1" dirty="0"/>
              <a:t>}</a:t>
            </a:r>
            <a:endParaRPr lang="en-US" b="1" dirty="0"/>
          </a:p>
          <a:p>
            <a:pPr marL="0" indent="0">
              <a:buNone/>
            </a:pPr>
            <a:endParaRPr lang="vi-VN" b="1" dirty="0"/>
          </a:p>
          <a:p>
            <a:pPr>
              <a:buFont typeface="Wingdings" panose="05000000000000000000" pitchFamily="2" charset="2"/>
              <a:buChar char="q"/>
            </a:pPr>
            <a:r>
              <a:rPr lang="vi-VN" dirty="0"/>
              <a:t>Media linh hoạt</a:t>
            </a:r>
          </a:p>
          <a:p>
            <a:pPr marL="0" indent="0">
              <a:buNone/>
            </a:pPr>
            <a:r>
              <a:rPr lang="vi-VN" dirty="0"/>
              <a:t>Hình ảnh, video hay audio cần phải có khả năng thay đổi kích thước cũng như tỷ lệ thì mới đáp ứng tiêu chuẩn Responsive Web.</a:t>
            </a:r>
          </a:p>
          <a:p>
            <a:pPr marL="0" indent="0">
              <a:buNone/>
            </a:pPr>
            <a:r>
              <a:rPr lang="vi-VN" dirty="0"/>
              <a:t>Một cách nhanh nhất là đặt thuộc tính: max-width: 100%. Làm như vậy sẽ đảm bảo bất kỳ media nào sẽ nhanh chóng chuyển xuống bám theo vị trí của khung container.</a:t>
            </a:r>
          </a:p>
          <a:p>
            <a:pPr marL="0" indent="0">
              <a:buNone/>
            </a:pPr>
            <a:endParaRPr lang="en-US" dirty="0"/>
          </a:p>
          <a:p>
            <a:pPr marL="0" indent="0" algn="ctr">
              <a:buNone/>
            </a:pPr>
            <a:endParaRPr lang="en-US" sz="2800" b="1" dirty="0"/>
          </a:p>
        </p:txBody>
      </p:sp>
    </p:spTree>
    <p:extLst>
      <p:ext uri="{BB962C8B-B14F-4D97-AF65-F5344CB8AC3E}">
        <p14:creationId xmlns:p14="http://schemas.microsoft.com/office/powerpoint/2010/main" val="602593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a:bodyPr>
          <a:lstStyle/>
          <a:p>
            <a:pPr marL="0" indent="0" algn="ctr">
              <a:buNone/>
            </a:pPr>
            <a:r>
              <a:rPr lang="en-US" sz="2800" b="1" dirty="0" err="1"/>
              <a:t>Sử</a:t>
            </a:r>
            <a:r>
              <a:rPr lang="en-US" sz="2800" b="1" dirty="0"/>
              <a:t> </a:t>
            </a:r>
            <a:r>
              <a:rPr lang="en-US" sz="2800" b="1" dirty="0" err="1"/>
              <a:t>dụng</a:t>
            </a:r>
            <a:r>
              <a:rPr lang="en-US" sz="2800" b="1" dirty="0"/>
              <a:t> SASS</a:t>
            </a:r>
          </a:p>
          <a:p>
            <a:pPr marL="0" indent="0">
              <a:buNone/>
            </a:pPr>
            <a:endParaRPr lang="en-US" b="1" i="1" dirty="0"/>
          </a:p>
        </p:txBody>
      </p:sp>
      <p:sp>
        <p:nvSpPr>
          <p:cNvPr id="2" name="TextBox 1">
            <a:extLst>
              <a:ext uri="{FF2B5EF4-FFF2-40B4-BE49-F238E27FC236}">
                <a16:creationId xmlns:a16="http://schemas.microsoft.com/office/drawing/2014/main" id="{34A5A184-0166-4944-BA18-C2EEEB3A059A}"/>
              </a:ext>
            </a:extLst>
          </p:cNvPr>
          <p:cNvSpPr txBox="1"/>
          <p:nvPr/>
        </p:nvSpPr>
        <p:spPr>
          <a:xfrm>
            <a:off x="670560" y="1981180"/>
            <a:ext cx="7814310" cy="4278094"/>
          </a:xfrm>
          <a:prstGeom prst="rect">
            <a:avLst/>
          </a:prstGeom>
          <a:noFill/>
        </p:spPr>
        <p:txBody>
          <a:bodyPr wrap="square" rtlCol="0">
            <a:spAutoFit/>
          </a:bodyPr>
          <a:lstStyle/>
          <a:p>
            <a:pPr marL="285750" indent="-285750">
              <a:buFont typeface="Wingdings" panose="05000000000000000000" pitchFamily="2" charset="2"/>
              <a:buChar char="q"/>
            </a:pPr>
            <a:r>
              <a:rPr lang="en-US" dirty="0" err="1"/>
              <a:t>Khái</a:t>
            </a:r>
            <a:r>
              <a:rPr lang="en-US" dirty="0"/>
              <a:t> </a:t>
            </a:r>
            <a:r>
              <a:rPr lang="en-US" dirty="0" err="1"/>
              <a:t>niệm</a:t>
            </a:r>
            <a:r>
              <a:rPr lang="en-US" dirty="0"/>
              <a:t> SASS: </a:t>
            </a:r>
            <a:r>
              <a:rPr lang="vi-VN" dirty="0"/>
              <a:t>là bộ tiền xử lý cũng như ngôn ngữ lập trình dùng để hỗ trợ cho nền tảng cơ bản CSS</a:t>
            </a:r>
            <a:r>
              <a:rPr lang="en-US" dirty="0"/>
              <a:t>, </a:t>
            </a:r>
            <a:r>
              <a:rPr lang="en-US" dirty="0" err="1"/>
              <a:t>giúp</a:t>
            </a:r>
            <a:r>
              <a:rPr lang="en-US" dirty="0"/>
              <a:t> </a:t>
            </a:r>
            <a:r>
              <a:rPr lang="vi-VN" dirty="0"/>
              <a:t>sắp xếp ngôn ngữ của CSS một cách dễ dàng và gọn gàng hơn bao giờ hết, đồng thời bạn cũng sẽ quản lý nhiều tệp biến đã định nghĩa sẵn từ trước. Ngoài ra</a:t>
            </a:r>
            <a:r>
              <a:rPr lang="en-US" dirty="0"/>
              <a:t>,</a:t>
            </a:r>
            <a:r>
              <a:rPr lang="vi-VN" dirty="0"/>
              <a:t> SASS khá hữu ích trong việc giúp bạn tiết kiệm dung lượng vì nó sẽ tự động nén tệp CSS lại.</a:t>
            </a:r>
            <a:endParaRPr lang="en-US" dirty="0"/>
          </a:p>
          <a:p>
            <a:pPr marL="342900" indent="-342900">
              <a:buFont typeface="Wingdings" panose="05000000000000000000" pitchFamily="2" charset="2"/>
              <a:buChar char="q"/>
            </a:pPr>
            <a:r>
              <a:rPr lang="en-US" sz="2000" dirty="0" err="1"/>
              <a:t>Ngôn</a:t>
            </a:r>
            <a:r>
              <a:rPr lang="en-US" sz="2000" dirty="0"/>
              <a:t> </a:t>
            </a:r>
            <a:r>
              <a:rPr lang="en-US" sz="2000" dirty="0" err="1"/>
              <a:t>ngữ</a:t>
            </a:r>
            <a:r>
              <a:rPr lang="en-US" sz="2000" dirty="0"/>
              <a:t> Sass </a:t>
            </a:r>
            <a:r>
              <a:rPr lang="en-US" sz="2000" dirty="0" err="1"/>
              <a:t>có</a:t>
            </a:r>
            <a:r>
              <a:rPr lang="en-US" sz="2000" dirty="0"/>
              <a:t> </a:t>
            </a:r>
            <a:r>
              <a:rPr lang="en-US" sz="2000" dirty="0" err="1"/>
              <a:t>hai</a:t>
            </a:r>
            <a:r>
              <a:rPr lang="en-US" sz="2000" dirty="0"/>
              <a:t> </a:t>
            </a:r>
            <a:r>
              <a:rPr lang="en-US" sz="2000" dirty="0" err="1"/>
              <a:t>sự</a:t>
            </a:r>
            <a:r>
              <a:rPr lang="en-US" sz="2000" dirty="0"/>
              <a:t> </a:t>
            </a:r>
            <a:r>
              <a:rPr lang="en-US" sz="2000" dirty="0" err="1"/>
              <a:t>lựa</a:t>
            </a:r>
            <a:r>
              <a:rPr lang="en-US" sz="2000" dirty="0"/>
              <a:t> </a:t>
            </a:r>
            <a:r>
              <a:rPr lang="en-US" sz="2000" dirty="0" err="1"/>
              <a:t>chọn</a:t>
            </a:r>
            <a:r>
              <a:rPr lang="en-US" sz="2000" dirty="0"/>
              <a:t> </a:t>
            </a:r>
            <a:r>
              <a:rPr lang="en-US" sz="2000" dirty="0" err="1"/>
              <a:t>cú</a:t>
            </a:r>
            <a:r>
              <a:rPr lang="en-US" sz="2000" dirty="0"/>
              <a:t> </a:t>
            </a:r>
            <a:r>
              <a:rPr lang="en-US" sz="2000" dirty="0" err="1"/>
              <a:t>pháp</a:t>
            </a:r>
            <a:r>
              <a:rPr lang="en-US" sz="2000" dirty="0"/>
              <a:t>:</a:t>
            </a:r>
          </a:p>
          <a:p>
            <a:pPr marL="742950" lvl="1" indent="-285750">
              <a:buFont typeface="Wingdings" panose="05000000000000000000" pitchFamily="2" charset="2"/>
              <a:buChar char="§"/>
            </a:pPr>
            <a:r>
              <a:rPr lang="vi-VN" dirty="0"/>
              <a:t>SASS bản thân có hai kiểu viết khác nhau, một kiểu như là HAML, Pug – Sử dụng indent (cách thụt đầu dòng) để phân tách các khối code , sử dụng xuống dòng để phân biệt rules , có phần mở rộng là .sass. </a:t>
            </a:r>
            <a:endParaRPr lang="en-US" dirty="0"/>
          </a:p>
          <a:p>
            <a:pPr marL="742950" lvl="1" indent="-285750">
              <a:buFont typeface="Wingdings" panose="05000000000000000000" pitchFamily="2" charset="2"/>
              <a:buChar char="§"/>
            </a:pPr>
            <a:r>
              <a:rPr lang="vi-VN" dirty="0"/>
              <a:t>SCSS ra đời sau SASS và có cú pháp viết tương tự như cách viết CSS. Cú pháp này được tạo ra nhằm thu hẹp khoảng cách giữa SASS và CSS bằng cách mang lại một thứ gì đó thân thiện với CSS</a:t>
            </a:r>
            <a:endParaRPr lang="en-US" dirty="0"/>
          </a:p>
        </p:txBody>
      </p:sp>
    </p:spTree>
    <p:extLst>
      <p:ext uri="{BB962C8B-B14F-4D97-AF65-F5344CB8AC3E}">
        <p14:creationId xmlns:p14="http://schemas.microsoft.com/office/powerpoint/2010/main" val="3122258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fontScale="92500" lnSpcReduction="20000"/>
          </a:bodyPr>
          <a:lstStyle/>
          <a:p>
            <a:pPr marL="0" indent="0" algn="ctr">
              <a:buNone/>
            </a:pPr>
            <a:r>
              <a:rPr lang="en-US" sz="2800" b="1" dirty="0" err="1"/>
              <a:t>Một</a:t>
            </a:r>
            <a:r>
              <a:rPr lang="en-US" sz="2800" b="1" dirty="0"/>
              <a:t> </a:t>
            </a:r>
            <a:r>
              <a:rPr lang="en-US" sz="2800" b="1" dirty="0" err="1"/>
              <a:t>số</a:t>
            </a:r>
            <a:r>
              <a:rPr lang="en-US" sz="2800" b="1" dirty="0"/>
              <a:t> </a:t>
            </a:r>
            <a:r>
              <a:rPr lang="en-US" sz="2800" b="1" dirty="0" err="1"/>
              <a:t>cú</a:t>
            </a:r>
            <a:r>
              <a:rPr lang="en-US" sz="2800" b="1" dirty="0"/>
              <a:t> </a:t>
            </a:r>
            <a:r>
              <a:rPr lang="en-US" sz="2800" b="1" dirty="0" err="1"/>
              <a:t>pháp</a:t>
            </a:r>
            <a:r>
              <a:rPr lang="en-US" sz="2800" b="1" dirty="0"/>
              <a:t> c</a:t>
            </a:r>
            <a:r>
              <a:rPr lang="vi-VN" sz="2800" b="1" dirty="0"/>
              <a:t>ơ</a:t>
            </a:r>
            <a:r>
              <a:rPr lang="en-US" sz="2800" b="1" dirty="0"/>
              <a:t> </a:t>
            </a:r>
            <a:r>
              <a:rPr lang="en-US" sz="2800" b="1" dirty="0" err="1"/>
              <a:t>bản</a:t>
            </a:r>
            <a:r>
              <a:rPr lang="en-US" sz="2800" b="1" dirty="0"/>
              <a:t> </a:t>
            </a:r>
            <a:r>
              <a:rPr lang="en-US" sz="2800" b="1" dirty="0" err="1"/>
              <a:t>trong</a:t>
            </a:r>
            <a:r>
              <a:rPr lang="en-US" sz="2800" b="1" dirty="0"/>
              <a:t> SASS</a:t>
            </a:r>
          </a:p>
          <a:p>
            <a:pPr marL="0" indent="0" algn="ctr">
              <a:buNone/>
            </a:pPr>
            <a:endParaRPr lang="en-US" sz="2800" b="1" dirty="0"/>
          </a:p>
          <a:p>
            <a:pPr marL="457200" lvl="0" indent="-457200">
              <a:buFont typeface="+mj-lt"/>
              <a:buAutoNum type="arabicPeriod"/>
            </a:pPr>
            <a:r>
              <a:rPr lang="en-US" b="1" dirty="0" err="1"/>
              <a:t>Biến</a:t>
            </a:r>
            <a:endParaRPr lang="en-US" b="1" dirty="0"/>
          </a:p>
          <a:p>
            <a:pPr marL="342900" lvl="1" indent="0">
              <a:buNone/>
            </a:pPr>
            <a:r>
              <a:rPr lang="en-US" dirty="0" err="1"/>
              <a:t>Khai</a:t>
            </a:r>
            <a:r>
              <a:rPr lang="en-US" dirty="0"/>
              <a:t> </a:t>
            </a:r>
            <a:r>
              <a:rPr lang="en-US" dirty="0" err="1"/>
              <a:t>báo</a:t>
            </a:r>
            <a:r>
              <a:rPr lang="en-US" dirty="0"/>
              <a:t>: $name: value;</a:t>
            </a:r>
          </a:p>
          <a:p>
            <a:pPr marL="342900" lvl="1" indent="0">
              <a:buNone/>
            </a:pPr>
            <a:r>
              <a:rPr lang="en-US" dirty="0" err="1"/>
              <a:t>Sử</a:t>
            </a:r>
            <a:r>
              <a:rPr lang="en-US" dirty="0"/>
              <a:t> </a:t>
            </a:r>
            <a:r>
              <a:rPr lang="en-US" dirty="0" err="1"/>
              <a:t>dụng</a:t>
            </a:r>
            <a:r>
              <a:rPr lang="en-US" dirty="0"/>
              <a:t> $name</a:t>
            </a:r>
          </a:p>
          <a:p>
            <a:pPr marL="457200" indent="-457200">
              <a:buFont typeface="+mj-lt"/>
              <a:buAutoNum type="arabicPeriod"/>
            </a:pPr>
            <a:r>
              <a:rPr lang="en-US" b="1" dirty="0" err="1"/>
              <a:t>MIXINS</a:t>
            </a:r>
            <a:r>
              <a:rPr lang="en-US" dirty="0" err="1"/>
              <a:t>:có</a:t>
            </a:r>
            <a:r>
              <a:rPr lang="en-US" dirty="0"/>
              <a:t> </a:t>
            </a:r>
            <a:r>
              <a:rPr lang="en-US" dirty="0" err="1"/>
              <a:t>thể</a:t>
            </a:r>
            <a:r>
              <a:rPr lang="en-US" dirty="0"/>
              <a:t> </a:t>
            </a:r>
            <a:r>
              <a:rPr lang="en-US" dirty="0" err="1"/>
              <a:t>hiểu</a:t>
            </a:r>
            <a:r>
              <a:rPr lang="en-US" dirty="0"/>
              <a:t> </a:t>
            </a:r>
            <a:r>
              <a:rPr lang="en-US" dirty="0" err="1"/>
              <a:t>như</a:t>
            </a:r>
            <a:r>
              <a:rPr lang="en-US" dirty="0"/>
              <a:t> </a:t>
            </a:r>
            <a:r>
              <a:rPr lang="en-US" dirty="0" err="1"/>
              <a:t>là</a:t>
            </a:r>
            <a:r>
              <a:rPr lang="en-US" dirty="0"/>
              <a:t> </a:t>
            </a:r>
            <a:r>
              <a:rPr lang="en-US" dirty="0" err="1"/>
              <a:t>xây</a:t>
            </a:r>
            <a:r>
              <a:rPr lang="en-US" dirty="0"/>
              <a:t> </a:t>
            </a:r>
            <a:r>
              <a:rPr lang="en-US" dirty="0" err="1"/>
              <a:t>dựng</a:t>
            </a:r>
            <a:r>
              <a:rPr lang="en-US" dirty="0"/>
              <a:t> </a:t>
            </a:r>
            <a:r>
              <a:rPr lang="en-US" dirty="0" err="1"/>
              <a:t>hàm</a:t>
            </a:r>
            <a:r>
              <a:rPr lang="en-US" dirty="0"/>
              <a:t> </a:t>
            </a:r>
            <a:r>
              <a:rPr lang="en-US" dirty="0" err="1"/>
              <a:t>để</a:t>
            </a:r>
            <a:r>
              <a:rPr lang="en-US" dirty="0"/>
              <a:t> </a:t>
            </a:r>
            <a:r>
              <a:rPr lang="en-US" dirty="0" err="1"/>
              <a:t>tạo</a:t>
            </a:r>
            <a:r>
              <a:rPr lang="en-US" dirty="0"/>
              <a:t> ra </a:t>
            </a:r>
            <a:r>
              <a:rPr lang="en-US" dirty="0" err="1"/>
              <a:t>các</a:t>
            </a:r>
            <a:r>
              <a:rPr lang="en-US" dirty="0"/>
              <a:t> CSS</a:t>
            </a:r>
          </a:p>
          <a:p>
            <a:pPr marL="342900" lvl="1" indent="0">
              <a:buNone/>
            </a:pPr>
            <a:r>
              <a:rPr lang="en-US" dirty="0" err="1"/>
              <a:t>Khai</a:t>
            </a:r>
            <a:r>
              <a:rPr lang="en-US" dirty="0"/>
              <a:t> </a:t>
            </a:r>
            <a:r>
              <a:rPr lang="en-US" dirty="0" err="1"/>
              <a:t>báo</a:t>
            </a:r>
            <a:r>
              <a:rPr lang="en-US" dirty="0"/>
              <a:t>: @</a:t>
            </a:r>
            <a:r>
              <a:rPr lang="en-US" dirty="0" err="1"/>
              <a:t>mixin</a:t>
            </a:r>
            <a:r>
              <a:rPr lang="en-US" dirty="0"/>
              <a:t> </a:t>
            </a:r>
            <a:r>
              <a:rPr lang="en-US" dirty="0" err="1"/>
              <a:t>mixin_name</a:t>
            </a:r>
            <a:r>
              <a:rPr lang="en-US" dirty="0"/>
              <a:t>($arg1, $arg2…){</a:t>
            </a:r>
          </a:p>
          <a:p>
            <a:pPr marL="342900" lvl="1" indent="0">
              <a:buNone/>
            </a:pPr>
            <a:r>
              <a:rPr lang="en-US" dirty="0"/>
              <a:t>}</a:t>
            </a:r>
          </a:p>
          <a:p>
            <a:pPr marL="342900" lvl="1" indent="0">
              <a:buNone/>
            </a:pPr>
            <a:r>
              <a:rPr lang="en-US" dirty="0" err="1"/>
              <a:t>Sử</a:t>
            </a:r>
            <a:r>
              <a:rPr lang="en-US" dirty="0"/>
              <a:t> </a:t>
            </a:r>
            <a:r>
              <a:rPr lang="en-US" dirty="0" err="1"/>
              <a:t>dụng</a:t>
            </a:r>
            <a:r>
              <a:rPr lang="en-US" dirty="0"/>
              <a:t>:</a:t>
            </a:r>
          </a:p>
          <a:p>
            <a:pPr marL="342900" lvl="1" indent="0">
              <a:buNone/>
            </a:pPr>
            <a:r>
              <a:rPr lang="en-US" dirty="0"/>
              <a:t>div{</a:t>
            </a:r>
          </a:p>
          <a:p>
            <a:pPr marL="342900" lvl="1" indent="0">
              <a:buNone/>
            </a:pPr>
            <a:r>
              <a:rPr lang="en-US" dirty="0"/>
              <a:t>@include </a:t>
            </a:r>
            <a:r>
              <a:rPr lang="en-US" dirty="0" err="1"/>
              <a:t>mixin_name</a:t>
            </a:r>
            <a:r>
              <a:rPr lang="en-US" dirty="0"/>
              <a:t>(value1,value2…);</a:t>
            </a:r>
          </a:p>
          <a:p>
            <a:pPr marL="342900" lvl="1" indent="0">
              <a:buNone/>
            </a:pPr>
            <a:r>
              <a:rPr lang="en-US" dirty="0"/>
              <a:t>}</a:t>
            </a:r>
          </a:p>
          <a:p>
            <a:pPr marL="457200" lvl="0" indent="-457200">
              <a:buFont typeface="+mj-lt"/>
              <a:buAutoNum type="arabicPeriod"/>
            </a:pPr>
            <a:r>
              <a:rPr lang="en-US" b="1" dirty="0"/>
              <a:t>EXTENDS</a:t>
            </a:r>
            <a:r>
              <a:rPr lang="en-US" dirty="0"/>
              <a:t>: </a:t>
            </a:r>
            <a:r>
              <a:rPr lang="en-US" dirty="0" err="1"/>
              <a:t>kế</a:t>
            </a:r>
            <a:r>
              <a:rPr lang="en-US" dirty="0"/>
              <a:t> </a:t>
            </a:r>
            <a:r>
              <a:rPr lang="en-US" dirty="0" err="1"/>
              <a:t>thừa</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các</a:t>
            </a:r>
            <a:r>
              <a:rPr lang="en-US" dirty="0"/>
              <a:t> class </a:t>
            </a:r>
            <a:r>
              <a:rPr lang="en-US" dirty="0" err="1"/>
              <a:t>đã</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và</a:t>
            </a:r>
            <a:r>
              <a:rPr lang="en-US" dirty="0"/>
              <a:t> </a:t>
            </a:r>
            <a:r>
              <a:rPr lang="en-US" dirty="0" err="1"/>
              <a:t>muốn</a:t>
            </a:r>
            <a:r>
              <a:rPr lang="en-US" dirty="0"/>
              <a:t> </a:t>
            </a:r>
            <a:r>
              <a:rPr lang="en-US" dirty="0" err="1"/>
              <a:t>thêm</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mới</a:t>
            </a:r>
            <a:endParaRPr lang="en-US" dirty="0"/>
          </a:p>
          <a:p>
            <a:pPr marL="342900" lvl="1" indent="0">
              <a:buNone/>
            </a:pPr>
            <a:r>
              <a:rPr lang="en-US" dirty="0"/>
              <a:t>div{</a:t>
            </a:r>
          </a:p>
          <a:p>
            <a:pPr marL="342900" lvl="1" indent="0">
              <a:buNone/>
            </a:pPr>
            <a:r>
              <a:rPr lang="en-US" dirty="0"/>
              <a:t>@extend .</a:t>
            </a:r>
            <a:r>
              <a:rPr lang="en-US" dirty="0" err="1"/>
              <a:t>name_class</a:t>
            </a:r>
            <a:r>
              <a:rPr lang="en-US" dirty="0"/>
              <a:t>;</a:t>
            </a:r>
          </a:p>
          <a:p>
            <a:pPr marL="342900" lvl="1" indent="0">
              <a:buNone/>
            </a:pPr>
            <a:r>
              <a:rPr lang="en-US" dirty="0" err="1"/>
              <a:t>new_attr</a:t>
            </a:r>
            <a:r>
              <a:rPr lang="en-US" dirty="0"/>
              <a:t>: value;</a:t>
            </a:r>
          </a:p>
          <a:p>
            <a:pPr marL="342900" lvl="1" indent="0">
              <a:buNone/>
            </a:pPr>
            <a:r>
              <a:rPr lang="en-US" dirty="0"/>
              <a:t>}</a:t>
            </a:r>
          </a:p>
          <a:p>
            <a:pPr marL="457200" indent="-457200">
              <a:buFont typeface="+mj-lt"/>
              <a:buAutoNum type="arabicPeriod"/>
            </a:pPr>
            <a:r>
              <a:rPr lang="en-US" b="1" dirty="0"/>
              <a:t>Nesting</a:t>
            </a:r>
            <a:r>
              <a:rPr lang="en-US" dirty="0"/>
              <a:t>: </a:t>
            </a:r>
            <a:r>
              <a:rPr lang="en-US" dirty="0" err="1"/>
              <a:t>cấu</a:t>
            </a:r>
            <a:r>
              <a:rPr lang="en-US" dirty="0"/>
              <a:t> </a:t>
            </a:r>
            <a:r>
              <a:rPr lang="en-US" dirty="0" err="1"/>
              <a:t>trúc</a:t>
            </a:r>
            <a:r>
              <a:rPr lang="en-US" dirty="0"/>
              <a:t> </a:t>
            </a:r>
            <a:r>
              <a:rPr lang="en-US" dirty="0" err="1"/>
              <a:t>lồng</a:t>
            </a:r>
            <a:r>
              <a:rPr lang="en-US" dirty="0"/>
              <a:t> </a:t>
            </a:r>
            <a:r>
              <a:rPr lang="en-US" dirty="0" err="1"/>
              <a:t>nhau</a:t>
            </a:r>
            <a:r>
              <a:rPr lang="en-US" dirty="0"/>
              <a:t> </a:t>
            </a:r>
            <a:r>
              <a:rPr lang="en-US" dirty="0" err="1"/>
              <a:t>chặt</a:t>
            </a:r>
            <a:r>
              <a:rPr lang="en-US" dirty="0"/>
              <a:t> </a:t>
            </a:r>
            <a:r>
              <a:rPr lang="en-US" dirty="0" err="1"/>
              <a:t>chẽ</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9185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err="1"/>
              <a:t>Nội</a:t>
            </a:r>
            <a:r>
              <a:rPr lang="en-US" dirty="0"/>
              <a:t> dung </a:t>
            </a:r>
            <a:r>
              <a:rPr lang="en-US" dirty="0" err="1"/>
              <a:t>chính</a:t>
            </a:r>
            <a:endParaRPr lang="en-US" dirty="0"/>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lang="en-US" sz="2800" dirty="0" err="1"/>
              <a:t>Tìm</a:t>
            </a:r>
            <a:r>
              <a:rPr lang="en-US" sz="2800" dirty="0"/>
              <a:t> </a:t>
            </a:r>
            <a:r>
              <a:rPr lang="en-US" sz="2800" dirty="0" err="1"/>
              <a:t>hiểu</a:t>
            </a:r>
            <a:r>
              <a:rPr lang="en-US" sz="2800" dirty="0"/>
              <a:t> </a:t>
            </a:r>
            <a:r>
              <a:rPr lang="en-US" sz="2800" dirty="0" err="1"/>
              <a:t>về</a:t>
            </a:r>
            <a:r>
              <a:rPr lang="en-US" sz="2800" dirty="0"/>
              <a:t> Git</a:t>
            </a:r>
          </a:p>
          <a:p>
            <a:pPr marL="457200" indent="-457200">
              <a:lnSpc>
                <a:spcPct val="150000"/>
              </a:lnSpc>
              <a:buFont typeface="+mj-lt"/>
              <a:buAutoNum type="arabicPeriod"/>
            </a:pPr>
            <a:r>
              <a:rPr lang="en-US" sz="2800" dirty="0" err="1"/>
              <a:t>Tìm</a:t>
            </a:r>
            <a:r>
              <a:rPr lang="en-US" sz="2800" dirty="0"/>
              <a:t> </a:t>
            </a:r>
            <a:r>
              <a:rPr lang="en-US" sz="2800" dirty="0" err="1"/>
              <a:t>hiểu</a:t>
            </a:r>
            <a:r>
              <a:rPr lang="en-US" sz="2800" dirty="0"/>
              <a:t> </a:t>
            </a:r>
            <a:r>
              <a:rPr lang="en-US" sz="2800" dirty="0" err="1"/>
              <a:t>về</a:t>
            </a:r>
            <a:r>
              <a:rPr lang="en-US" sz="2800" dirty="0"/>
              <a:t> HTML, CSS</a:t>
            </a:r>
          </a:p>
          <a:p>
            <a:pPr marL="457200" indent="-457200">
              <a:lnSpc>
                <a:spcPct val="150000"/>
              </a:lnSpc>
              <a:buFont typeface="+mj-lt"/>
              <a:buAutoNum type="arabicPeriod"/>
            </a:pPr>
            <a:r>
              <a:rPr lang="en-US" sz="2800" dirty="0" err="1"/>
              <a:t>Tìm</a:t>
            </a:r>
            <a:r>
              <a:rPr lang="en-US" sz="2800" dirty="0"/>
              <a:t> </a:t>
            </a:r>
            <a:r>
              <a:rPr lang="en-US" sz="2800" dirty="0" err="1"/>
              <a:t>hiểu</a:t>
            </a:r>
            <a:r>
              <a:rPr lang="en-US" sz="2800" dirty="0"/>
              <a:t> </a:t>
            </a:r>
            <a:r>
              <a:rPr lang="en-US" sz="2800" dirty="0" err="1"/>
              <a:t>về</a:t>
            </a:r>
            <a:r>
              <a:rPr lang="en-US" sz="2800" dirty="0"/>
              <a:t> </a:t>
            </a:r>
            <a:r>
              <a:rPr lang="en-US" sz="2800" dirty="0" err="1"/>
              <a:t>VueJS</a:t>
            </a:r>
            <a:endParaRPr lang="en-US" sz="2800" dirty="0"/>
          </a:p>
          <a:p>
            <a:pPr marL="457200" indent="-457200">
              <a:lnSpc>
                <a:spcPct val="150000"/>
              </a:lnSpc>
              <a:buFont typeface="+mj-lt"/>
              <a:buAutoNum type="arabicPeriod"/>
            </a:pPr>
            <a:r>
              <a:rPr lang="en-US" sz="2800" dirty="0" err="1"/>
              <a:t>Tìm</a:t>
            </a:r>
            <a:r>
              <a:rPr lang="en-US" sz="2800" dirty="0"/>
              <a:t> </a:t>
            </a:r>
            <a:r>
              <a:rPr lang="en-US" sz="2800" dirty="0" err="1"/>
              <a:t>hiểu</a:t>
            </a:r>
            <a:r>
              <a:rPr lang="en-US" sz="2800" dirty="0"/>
              <a:t> </a:t>
            </a:r>
            <a:r>
              <a:rPr lang="en-US" sz="2800" dirty="0" err="1"/>
              <a:t>về</a:t>
            </a:r>
            <a:r>
              <a:rPr lang="en-US" sz="2800" dirty="0"/>
              <a:t> </a:t>
            </a:r>
            <a:r>
              <a:rPr lang="en-US" sz="2800" dirty="0" err="1"/>
              <a:t>ExpressJS</a:t>
            </a:r>
            <a:endParaRPr lang="en-US" sz="2800" dirty="0"/>
          </a:p>
        </p:txBody>
      </p:sp>
    </p:spTree>
    <p:extLst>
      <p:ext uri="{BB962C8B-B14F-4D97-AF65-F5344CB8AC3E}">
        <p14:creationId xmlns:p14="http://schemas.microsoft.com/office/powerpoint/2010/main" val="2365241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a:bodyPr>
          <a:lstStyle/>
          <a:p>
            <a:pPr marL="0" indent="0" algn="ctr">
              <a:buNone/>
            </a:pPr>
            <a:r>
              <a:rPr lang="en-US" sz="2800" b="1" dirty="0" err="1"/>
              <a:t>Giới</a:t>
            </a:r>
            <a:r>
              <a:rPr lang="en-US" sz="2800" b="1" dirty="0"/>
              <a:t> </a:t>
            </a:r>
            <a:r>
              <a:rPr lang="en-US" sz="2800" b="1" dirty="0" err="1"/>
              <a:t>thiệu</a:t>
            </a:r>
            <a:r>
              <a:rPr lang="en-US" sz="2800" b="1" dirty="0"/>
              <a:t> </a:t>
            </a:r>
            <a:r>
              <a:rPr lang="en-US" sz="2800" b="1" dirty="0" err="1"/>
              <a:t>về</a:t>
            </a:r>
            <a:r>
              <a:rPr lang="en-US" sz="2800" b="1" dirty="0"/>
              <a:t> </a:t>
            </a:r>
            <a:r>
              <a:rPr lang="en-US" sz="2800" b="1" dirty="0" err="1"/>
              <a:t>VueJS</a:t>
            </a:r>
            <a:endParaRPr lang="en-US" sz="2800" b="1" dirty="0"/>
          </a:p>
          <a:p>
            <a:pPr marL="0" indent="0">
              <a:buNone/>
            </a:pPr>
            <a:endParaRPr lang="en-US" b="1" dirty="0"/>
          </a:p>
          <a:p>
            <a:pPr marL="0" indent="0">
              <a:buNone/>
            </a:pPr>
            <a:endParaRPr lang="en-US" dirty="0"/>
          </a:p>
        </p:txBody>
      </p:sp>
      <p:sp>
        <p:nvSpPr>
          <p:cNvPr id="5" name="Title 1">
            <a:extLst>
              <a:ext uri="{FF2B5EF4-FFF2-40B4-BE49-F238E27FC236}">
                <a16:creationId xmlns:a16="http://schemas.microsoft.com/office/drawing/2014/main" id="{57114C7B-5E43-4138-AA2F-0F7324F5152C}"/>
              </a:ext>
            </a:extLst>
          </p:cNvPr>
          <p:cNvSpPr>
            <a:spLocks noGrp="1"/>
          </p:cNvSpPr>
          <p:nvPr>
            <p:ph type="title"/>
          </p:nvPr>
        </p:nvSpPr>
        <p:spPr>
          <a:xfrm>
            <a:off x="488950" y="-87315"/>
            <a:ext cx="8026400" cy="1325563"/>
          </a:xfrm>
        </p:spPr>
        <p:txBody>
          <a:bodyPr/>
          <a:lstStyle/>
          <a:p>
            <a:r>
              <a:rPr lang="en-US" dirty="0"/>
              <a:t>3. </a:t>
            </a:r>
            <a:r>
              <a:rPr lang="en-US" dirty="0" err="1"/>
              <a:t>Tìm</a:t>
            </a:r>
            <a:r>
              <a:rPr lang="en-US" dirty="0"/>
              <a:t> </a:t>
            </a:r>
            <a:r>
              <a:rPr lang="en-US" dirty="0" err="1"/>
              <a:t>hiểu</a:t>
            </a:r>
            <a:r>
              <a:rPr lang="en-US" dirty="0"/>
              <a:t> </a:t>
            </a:r>
            <a:r>
              <a:rPr lang="en-US" dirty="0" err="1"/>
              <a:t>về</a:t>
            </a:r>
            <a:r>
              <a:rPr lang="en-US" dirty="0"/>
              <a:t> </a:t>
            </a:r>
            <a:r>
              <a:rPr lang="en-US" dirty="0" err="1"/>
              <a:t>VueJS</a:t>
            </a:r>
            <a:endParaRPr lang="en-US" dirty="0"/>
          </a:p>
        </p:txBody>
      </p:sp>
      <p:sp>
        <p:nvSpPr>
          <p:cNvPr id="6" name="TextBox 5">
            <a:extLst>
              <a:ext uri="{FF2B5EF4-FFF2-40B4-BE49-F238E27FC236}">
                <a16:creationId xmlns:a16="http://schemas.microsoft.com/office/drawing/2014/main" id="{FD240C25-A17E-4A37-A143-A3754E9997C5}"/>
              </a:ext>
            </a:extLst>
          </p:cNvPr>
          <p:cNvSpPr txBox="1"/>
          <p:nvPr/>
        </p:nvSpPr>
        <p:spPr>
          <a:xfrm>
            <a:off x="427990" y="2314633"/>
            <a:ext cx="4130040" cy="3139321"/>
          </a:xfrm>
          <a:prstGeom prst="rect">
            <a:avLst/>
          </a:prstGeom>
          <a:noFill/>
        </p:spPr>
        <p:txBody>
          <a:bodyPr wrap="square" rtlCol="0">
            <a:spAutoFit/>
          </a:bodyPr>
          <a:lstStyle/>
          <a:p>
            <a:pPr marL="285750" indent="-285750">
              <a:buFont typeface="Wingdings" panose="05000000000000000000" pitchFamily="2" charset="2"/>
              <a:buChar char="q"/>
            </a:pPr>
            <a:r>
              <a:rPr lang="vi-VN" dirty="0"/>
              <a:t>VueJS là một JS Framework dùng để xây dựng giao diện người dùng. Có thể đáp ứng được nhu cầu về SPA (Single-Page Applications).</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vi-VN" dirty="0"/>
              <a:t>Vue.js sử dụng mô hình MVVM (Model-View-ViewModel), nhìn vào các chữ đầu viết tắt, chúng ta cũng có thể dễ dàng nhận ra, trong Vue.js có 3 đối tượng cần quan tâm đó là : Model, View, và ViewModel.</a:t>
            </a:r>
            <a:endParaRPr lang="en-US" dirty="0"/>
          </a:p>
        </p:txBody>
      </p:sp>
      <p:pic>
        <p:nvPicPr>
          <p:cNvPr id="7" name="Picture 6">
            <a:extLst>
              <a:ext uri="{FF2B5EF4-FFF2-40B4-BE49-F238E27FC236}">
                <a16:creationId xmlns:a16="http://schemas.microsoft.com/office/drawing/2014/main" id="{8E7A0FDA-04D5-4D83-9079-6E532D0E6F3D}"/>
              </a:ext>
            </a:extLst>
          </p:cNvPr>
          <p:cNvPicPr>
            <a:picLocks noChangeAspect="1"/>
          </p:cNvPicPr>
          <p:nvPr/>
        </p:nvPicPr>
        <p:blipFill>
          <a:blip r:embed="rId2"/>
          <a:stretch>
            <a:fillRect/>
          </a:stretch>
        </p:blipFill>
        <p:spPr>
          <a:xfrm>
            <a:off x="4754880" y="1965960"/>
            <a:ext cx="4130040" cy="4221480"/>
          </a:xfrm>
          <a:prstGeom prst="rect">
            <a:avLst/>
          </a:prstGeom>
        </p:spPr>
      </p:pic>
    </p:spTree>
    <p:extLst>
      <p:ext uri="{BB962C8B-B14F-4D97-AF65-F5344CB8AC3E}">
        <p14:creationId xmlns:p14="http://schemas.microsoft.com/office/powerpoint/2010/main" val="1412000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330" y="1529080"/>
            <a:ext cx="8026400" cy="5328920"/>
          </a:xfrm>
        </p:spPr>
        <p:txBody>
          <a:bodyPr>
            <a:normAutofit/>
          </a:bodyPr>
          <a:lstStyle/>
          <a:p>
            <a:pPr>
              <a:lnSpc>
                <a:spcPct val="150000"/>
              </a:lnSpc>
              <a:buFont typeface="Wingdings" panose="05000000000000000000" pitchFamily="2" charset="2"/>
              <a:buChar char="q"/>
            </a:pPr>
            <a:r>
              <a:rPr lang="vi-VN" dirty="0"/>
              <a:t>Một View : đơn giản là các thẻ html cơ bản, nơi mà chúng ta sẽ render ra dữ liệu để hiển thị cho người dùng. Ở đây, đơn giản nhất mình tạo 1 view đặt tên mà my_view.</a:t>
            </a:r>
          </a:p>
          <a:p>
            <a:pPr>
              <a:lnSpc>
                <a:spcPct val="150000"/>
              </a:lnSpc>
              <a:buFont typeface="Wingdings" panose="05000000000000000000" pitchFamily="2" charset="2"/>
              <a:buChar char="q"/>
            </a:pPr>
            <a:r>
              <a:rPr lang="vi-VN" dirty="0"/>
              <a:t>Một Model: cũng giống như mô hình MVC, model trong view có thể hiểu là nơi chứa dữ liệu hoặc nó cũng có thể chỉ là một đối tượng đơn thuần trong javascript</a:t>
            </a:r>
          </a:p>
          <a:p>
            <a:pPr>
              <a:lnSpc>
                <a:spcPct val="150000"/>
              </a:lnSpc>
              <a:buFont typeface="Wingdings" panose="05000000000000000000" pitchFamily="2" charset="2"/>
              <a:buChar char="q"/>
            </a:pPr>
            <a:r>
              <a:rPr lang="en-US" dirty="0" err="1"/>
              <a:t>Một</a:t>
            </a:r>
            <a:r>
              <a:rPr lang="en-US" dirty="0"/>
              <a:t> </a:t>
            </a:r>
            <a:r>
              <a:rPr lang="en-US" dirty="0" err="1"/>
              <a:t>ViewModel</a:t>
            </a:r>
            <a:r>
              <a:rPr lang="en-US" dirty="0"/>
              <a:t>: </a:t>
            </a:r>
            <a:r>
              <a:rPr lang="en-US" dirty="0" err="1"/>
              <a:t>chính</a:t>
            </a:r>
            <a:r>
              <a:rPr lang="en-US" dirty="0"/>
              <a:t> </a:t>
            </a:r>
            <a:r>
              <a:rPr lang="en-US" dirty="0" err="1"/>
              <a:t>là</a:t>
            </a:r>
            <a:r>
              <a:rPr lang="en-US" dirty="0"/>
              <a:t> </a:t>
            </a:r>
            <a:r>
              <a:rPr lang="en-US" dirty="0" err="1"/>
              <a:t>một</a:t>
            </a:r>
            <a:r>
              <a:rPr lang="en-US" dirty="0"/>
              <a:t> instance </a:t>
            </a:r>
            <a:r>
              <a:rPr lang="en-US" dirty="0" err="1"/>
              <a:t>của</a:t>
            </a:r>
            <a:r>
              <a:rPr lang="en-US" dirty="0"/>
              <a:t> Vue class, </a:t>
            </a:r>
            <a:r>
              <a:rPr lang="en-US" dirty="0" err="1"/>
              <a:t>và</a:t>
            </a:r>
            <a:r>
              <a:rPr lang="en-US" dirty="0"/>
              <a:t> </a:t>
            </a:r>
            <a:r>
              <a:rPr lang="en-US" dirty="0" err="1"/>
              <a:t>chính</a:t>
            </a:r>
            <a:r>
              <a:rPr lang="en-US" dirty="0"/>
              <a:t> </a:t>
            </a:r>
            <a:r>
              <a:rPr lang="en-US" dirty="0" err="1"/>
              <a:t>là</a:t>
            </a:r>
            <a:r>
              <a:rPr lang="en-US" dirty="0"/>
              <a:t> </a:t>
            </a:r>
            <a:r>
              <a:rPr lang="en-US" dirty="0" err="1"/>
              <a:t>cầu</a:t>
            </a:r>
            <a:r>
              <a:rPr lang="en-US" dirty="0"/>
              <a:t> </a:t>
            </a:r>
            <a:r>
              <a:rPr lang="en-US" dirty="0" err="1"/>
              <a:t>nối</a:t>
            </a:r>
            <a:r>
              <a:rPr lang="en-US" dirty="0"/>
              <a:t> </a:t>
            </a:r>
            <a:r>
              <a:rPr lang="en-US" dirty="0" err="1"/>
              <a:t>giữa</a:t>
            </a:r>
            <a:r>
              <a:rPr lang="en-US" dirty="0"/>
              <a:t> view </a:t>
            </a:r>
            <a:r>
              <a:rPr lang="en-US" dirty="0" err="1"/>
              <a:t>và</a:t>
            </a:r>
            <a:r>
              <a:rPr lang="en-US" dirty="0"/>
              <a:t> Model </a:t>
            </a:r>
            <a:r>
              <a:rPr lang="en-US" dirty="0" err="1"/>
              <a:t>Cơ</a:t>
            </a:r>
            <a:r>
              <a:rPr lang="en-US" dirty="0"/>
              <a:t> </a:t>
            </a:r>
            <a:r>
              <a:rPr lang="en-US" dirty="0" err="1"/>
              <a:t>chế</a:t>
            </a:r>
            <a:r>
              <a:rPr lang="en-US" dirty="0"/>
              <a:t> 2-way binding </a:t>
            </a:r>
            <a:r>
              <a:rPr lang="en-US" dirty="0" err="1"/>
              <a:t>trong</a:t>
            </a:r>
            <a:r>
              <a:rPr lang="en-US" dirty="0"/>
              <a:t> Vue:</a:t>
            </a:r>
          </a:p>
          <a:p>
            <a:pPr marL="0" indent="0">
              <a:lnSpc>
                <a:spcPct val="150000"/>
              </a:lnSpc>
              <a:buNone/>
            </a:pPr>
            <a:r>
              <a:rPr lang="en-US" b="1" dirty="0"/>
              <a:t>	Model &lt;-&gt; </a:t>
            </a:r>
            <a:r>
              <a:rPr lang="en-US" b="1" dirty="0" err="1"/>
              <a:t>ViewModel</a:t>
            </a:r>
            <a:r>
              <a:rPr lang="en-US" b="1" dirty="0"/>
              <a:t> &lt;-&gt; View</a:t>
            </a:r>
          </a:p>
          <a:p>
            <a:pPr>
              <a:buFont typeface="Wingdings" panose="05000000000000000000" pitchFamily="2" charset="2"/>
              <a:buChar char="q"/>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20686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lnSpcReduction="10000"/>
          </a:bodyPr>
          <a:lstStyle/>
          <a:p>
            <a:pPr marL="0" indent="0" algn="ctr">
              <a:buNone/>
            </a:pPr>
            <a:r>
              <a:rPr lang="en-US" sz="2800" b="1" dirty="0" err="1"/>
              <a:t>Cài</a:t>
            </a:r>
            <a:r>
              <a:rPr lang="en-US" sz="2800" b="1" dirty="0"/>
              <a:t> </a:t>
            </a:r>
            <a:r>
              <a:rPr lang="en-US" sz="2800" b="1" dirty="0" err="1"/>
              <a:t>đặt</a:t>
            </a:r>
            <a:r>
              <a:rPr lang="en-US" sz="2800" b="1" dirty="0"/>
              <a:t> </a:t>
            </a:r>
            <a:r>
              <a:rPr lang="en-US" sz="2800" b="1" dirty="0" err="1"/>
              <a:t>và</a:t>
            </a:r>
            <a:r>
              <a:rPr lang="en-US" sz="2800" b="1" dirty="0"/>
              <a:t> </a:t>
            </a:r>
            <a:r>
              <a:rPr lang="en-US" sz="2800" b="1" dirty="0" err="1"/>
              <a:t>sử</a:t>
            </a:r>
            <a:r>
              <a:rPr lang="en-US" sz="2800" b="1" dirty="0"/>
              <a:t> </a:t>
            </a:r>
            <a:r>
              <a:rPr lang="en-US" sz="2800" b="1" dirty="0" err="1"/>
              <a:t>dụng</a:t>
            </a:r>
            <a:r>
              <a:rPr lang="en-US" sz="2800" b="1" dirty="0"/>
              <a:t> </a:t>
            </a:r>
            <a:r>
              <a:rPr lang="en-US" sz="2800" b="1" dirty="0" err="1"/>
              <a:t>VueJS</a:t>
            </a:r>
            <a:endParaRPr lang="en-US" sz="2800" b="1" dirty="0"/>
          </a:p>
          <a:p>
            <a:pPr marL="0" indent="0" algn="ctr">
              <a:buNone/>
            </a:pPr>
            <a:endParaRPr lang="en-US" sz="2800" b="1" dirty="0"/>
          </a:p>
          <a:p>
            <a:pPr>
              <a:buFont typeface="Wingdings" panose="05000000000000000000" pitchFamily="2" charset="2"/>
              <a:buChar char="q"/>
            </a:pPr>
            <a:r>
              <a:rPr lang="en-US" dirty="0" err="1"/>
              <a:t>Sử</a:t>
            </a:r>
            <a:r>
              <a:rPr lang="en-US" dirty="0"/>
              <a:t> </a:t>
            </a:r>
            <a:r>
              <a:rPr lang="en-US" dirty="0" err="1"/>
              <a:t>dụng</a:t>
            </a:r>
            <a:r>
              <a:rPr lang="en-US" dirty="0"/>
              <a:t> </a:t>
            </a:r>
            <a:r>
              <a:rPr lang="en-US" dirty="0" err="1"/>
              <a:t>thẻ</a:t>
            </a:r>
            <a:r>
              <a:rPr lang="en-US" dirty="0"/>
              <a:t> &lt;script&gt; </a:t>
            </a:r>
            <a:r>
              <a:rPr lang="en-US" dirty="0" err="1"/>
              <a:t>vào</a:t>
            </a:r>
            <a:r>
              <a:rPr lang="en-US" dirty="0"/>
              <a:t> </a:t>
            </a:r>
            <a:r>
              <a:rPr lang="en-US" dirty="0" err="1"/>
              <a:t>trang</a:t>
            </a:r>
            <a:r>
              <a:rPr lang="en-US" dirty="0"/>
              <a:t> html:</a:t>
            </a:r>
          </a:p>
          <a:p>
            <a:pPr marL="342900" lvl="1" indent="0">
              <a:buNone/>
            </a:pPr>
            <a:r>
              <a:rPr lang="en-US" b="1" dirty="0"/>
              <a:t>&lt;script </a:t>
            </a:r>
            <a:r>
              <a:rPr lang="en-US" b="1" dirty="0" err="1"/>
              <a:t>src</a:t>
            </a:r>
            <a:r>
              <a:rPr lang="en-US" b="1" dirty="0"/>
              <a:t>="https://cdn.jsdelivr.net/</a:t>
            </a:r>
            <a:r>
              <a:rPr lang="en-US" b="1" dirty="0" err="1"/>
              <a:t>npm</a:t>
            </a:r>
            <a:r>
              <a:rPr lang="en-US" b="1" dirty="0"/>
              <a:t>/vue@2.6.10/</a:t>
            </a:r>
            <a:r>
              <a:rPr lang="en-US" b="1" dirty="0" err="1"/>
              <a:t>dist</a:t>
            </a:r>
            <a:r>
              <a:rPr lang="en-US" b="1" dirty="0"/>
              <a:t>/vue.js"&gt;&lt;/script&gt;</a:t>
            </a:r>
          </a:p>
          <a:p>
            <a:pPr marL="342900" lvl="1" indent="0">
              <a:buNone/>
            </a:pPr>
            <a:endParaRPr lang="en-US" b="1" dirty="0"/>
          </a:p>
          <a:p>
            <a:pPr>
              <a:buFont typeface="Wingdings" panose="05000000000000000000" pitchFamily="2" charset="2"/>
              <a:buChar char="q"/>
            </a:pPr>
            <a:r>
              <a:rPr lang="en-US" sz="2000" dirty="0" err="1"/>
              <a:t>Sử</a:t>
            </a:r>
            <a:r>
              <a:rPr lang="en-US" sz="2000" dirty="0"/>
              <a:t> </a:t>
            </a:r>
            <a:r>
              <a:rPr lang="en-US" sz="2000" dirty="0" err="1"/>
              <a:t>dụng</a:t>
            </a:r>
            <a:r>
              <a:rPr lang="en-US" sz="2000" dirty="0"/>
              <a:t> NPM: </a:t>
            </a:r>
            <a:r>
              <a:rPr lang="en-US" sz="2000" dirty="0" err="1"/>
              <a:t>sử</a:t>
            </a:r>
            <a:r>
              <a:rPr lang="en-US" sz="2000" dirty="0"/>
              <a:t> </a:t>
            </a:r>
            <a:r>
              <a:rPr lang="en-US" sz="2000" dirty="0" err="1"/>
              <a:t>dụng</a:t>
            </a:r>
            <a:r>
              <a:rPr lang="en-US" sz="2000" dirty="0"/>
              <a:t> </a:t>
            </a:r>
            <a:r>
              <a:rPr lang="en-US" sz="2000" dirty="0" err="1"/>
              <a:t>khi</a:t>
            </a:r>
            <a:r>
              <a:rPr lang="en-US" sz="2000" dirty="0"/>
              <a:t> </a:t>
            </a:r>
            <a:r>
              <a:rPr lang="en-US" sz="2000" dirty="0" err="1"/>
              <a:t>xây</a:t>
            </a:r>
            <a:r>
              <a:rPr lang="en-US" sz="2000" dirty="0"/>
              <a:t> </a:t>
            </a:r>
            <a:r>
              <a:rPr lang="en-US" sz="2000" dirty="0" err="1"/>
              <a:t>dựng</a:t>
            </a:r>
            <a:r>
              <a:rPr lang="en-US" sz="2000" dirty="0"/>
              <a:t>  </a:t>
            </a:r>
            <a:r>
              <a:rPr lang="en-US" sz="2000" dirty="0" err="1"/>
              <a:t>một</a:t>
            </a:r>
            <a:r>
              <a:rPr lang="en-US" sz="2000" dirty="0"/>
              <a:t> </a:t>
            </a:r>
            <a:r>
              <a:rPr lang="en-US" sz="2000" dirty="0" err="1"/>
              <a:t>ứng</a:t>
            </a:r>
            <a:r>
              <a:rPr lang="en-US" sz="2000" dirty="0"/>
              <a:t> </a:t>
            </a:r>
            <a:r>
              <a:rPr lang="en-US" sz="2000" dirty="0" err="1"/>
              <a:t>dụng</a:t>
            </a:r>
            <a:r>
              <a:rPr lang="en-US" sz="2000" dirty="0"/>
              <a:t> </a:t>
            </a:r>
            <a:r>
              <a:rPr lang="en-US" sz="2000" dirty="0" err="1"/>
              <a:t>lớn</a:t>
            </a:r>
            <a:r>
              <a:rPr lang="en-US" sz="2000" dirty="0"/>
              <a:t> </a:t>
            </a:r>
            <a:r>
              <a:rPr lang="en-US" sz="2000" dirty="0" err="1"/>
              <a:t>với</a:t>
            </a:r>
            <a:r>
              <a:rPr lang="en-US" sz="2000" dirty="0"/>
              <a:t> Vue</a:t>
            </a:r>
          </a:p>
          <a:p>
            <a:pPr marL="342900" lvl="1" indent="0">
              <a:buNone/>
            </a:pPr>
            <a:r>
              <a:rPr lang="en-US" b="1" dirty="0" err="1"/>
              <a:t>npm</a:t>
            </a:r>
            <a:r>
              <a:rPr lang="en-US" b="1" dirty="0"/>
              <a:t> install </a:t>
            </a:r>
            <a:r>
              <a:rPr lang="en-US" b="1" dirty="0" err="1"/>
              <a:t>vue</a:t>
            </a:r>
            <a:endParaRPr lang="en-US" b="1" dirty="0"/>
          </a:p>
          <a:p>
            <a:pPr marL="342900" lvl="1" indent="0">
              <a:buNone/>
            </a:pPr>
            <a:endParaRPr lang="en-US" b="1" dirty="0"/>
          </a:p>
          <a:p>
            <a:pPr>
              <a:buFont typeface="Wingdings" panose="05000000000000000000" pitchFamily="2" charset="2"/>
              <a:buChar char="q"/>
            </a:pPr>
            <a:r>
              <a:rPr lang="en-US" sz="2000" dirty="0" err="1"/>
              <a:t>Sử</a:t>
            </a:r>
            <a:r>
              <a:rPr lang="en-US" sz="2000" dirty="0"/>
              <a:t> </a:t>
            </a:r>
            <a:r>
              <a:rPr lang="en-US" sz="2000" dirty="0" err="1"/>
              <a:t>dụng</a:t>
            </a:r>
            <a:r>
              <a:rPr lang="en-US" sz="2000" dirty="0"/>
              <a:t> </a:t>
            </a:r>
            <a:r>
              <a:rPr lang="en-US" sz="2000" dirty="0" err="1"/>
              <a:t>Vue-Cli:Vue.js</a:t>
            </a:r>
            <a:r>
              <a:rPr lang="en-US" sz="2000" dirty="0"/>
              <a:t> </a:t>
            </a:r>
            <a:r>
              <a:rPr lang="en-US" sz="2000" dirty="0" err="1"/>
              <a:t>cung</a:t>
            </a:r>
            <a:r>
              <a:rPr lang="en-US" sz="2000" dirty="0"/>
              <a:t> </a:t>
            </a:r>
            <a:r>
              <a:rPr lang="en-US" sz="2000" dirty="0" err="1"/>
              <a:t>cấp</a:t>
            </a:r>
            <a:r>
              <a:rPr lang="en-US" sz="2000" dirty="0"/>
              <a:t> </a:t>
            </a:r>
            <a:r>
              <a:rPr lang="en-US" sz="2000" dirty="0" err="1"/>
              <a:t>một</a:t>
            </a:r>
            <a:r>
              <a:rPr lang="en-US" sz="2000" dirty="0"/>
              <a:t> CLI </a:t>
            </a:r>
            <a:r>
              <a:rPr lang="en-US" sz="2000" dirty="0" err="1"/>
              <a:t>giúp</a:t>
            </a:r>
            <a:r>
              <a:rPr lang="en-US" sz="2000" dirty="0"/>
              <a:t> </a:t>
            </a:r>
            <a:r>
              <a:rPr lang="en-US" sz="2000" dirty="0" err="1"/>
              <a:t>nhanh</a:t>
            </a:r>
            <a:r>
              <a:rPr lang="en-US" sz="2000" dirty="0"/>
              <a:t> </a:t>
            </a:r>
            <a:r>
              <a:rPr lang="en-US" sz="2000" dirty="0" err="1"/>
              <a:t>chóng</a:t>
            </a:r>
            <a:r>
              <a:rPr lang="en-US" sz="2000" dirty="0"/>
              <a:t> </a:t>
            </a:r>
            <a:r>
              <a:rPr lang="en-US" sz="2000" dirty="0" err="1"/>
              <a:t>khởi</a:t>
            </a:r>
            <a:r>
              <a:rPr lang="en-US" sz="2000" dirty="0"/>
              <a:t> </a:t>
            </a:r>
            <a:r>
              <a:rPr lang="en-US" sz="2000" dirty="0" err="1"/>
              <a:t>tạo</a:t>
            </a:r>
            <a:r>
              <a:rPr lang="en-US" sz="2000" dirty="0"/>
              <a:t> </a:t>
            </a:r>
            <a:r>
              <a:rPr lang="en-US" sz="2000" dirty="0" err="1"/>
              <a:t>nền</a:t>
            </a:r>
            <a:r>
              <a:rPr lang="en-US" sz="2000" dirty="0"/>
              <a:t> </a:t>
            </a:r>
            <a:r>
              <a:rPr lang="en-US" sz="2000" dirty="0" err="1"/>
              <a:t>tảng</a:t>
            </a:r>
            <a:r>
              <a:rPr lang="en-US" sz="2000" dirty="0"/>
              <a:t> </a:t>
            </a:r>
            <a:r>
              <a:rPr lang="en-US" sz="2000" dirty="0" err="1"/>
              <a:t>cho</a:t>
            </a:r>
            <a:r>
              <a:rPr lang="en-US" sz="2000" dirty="0"/>
              <a:t> </a:t>
            </a:r>
            <a:r>
              <a:rPr lang="en-US" sz="2000" dirty="0" err="1"/>
              <a:t>các</a:t>
            </a:r>
            <a:r>
              <a:rPr lang="en-US" sz="2000" dirty="0"/>
              <a:t> Single Page Application</a:t>
            </a:r>
          </a:p>
          <a:p>
            <a:pPr marL="342900" lvl="1" indent="0">
              <a:buNone/>
            </a:pPr>
            <a:r>
              <a:rPr lang="vi-VN" sz="1600" b="1" dirty="0"/>
              <a:t># cài đặt vue-cli</a:t>
            </a:r>
          </a:p>
          <a:p>
            <a:pPr marL="342900" lvl="1" indent="0">
              <a:buNone/>
            </a:pPr>
            <a:r>
              <a:rPr lang="vi-VN" sz="1600" b="1" dirty="0"/>
              <a:t>$ npm install --global vue-cli</a:t>
            </a:r>
          </a:p>
          <a:p>
            <a:pPr marL="342900" lvl="1" indent="0">
              <a:buNone/>
            </a:pPr>
            <a:r>
              <a:rPr lang="vi-VN" sz="1600" b="1" dirty="0"/>
              <a:t># tạo một dự án mới với template "webpack"</a:t>
            </a:r>
          </a:p>
          <a:p>
            <a:pPr marL="342900" lvl="1" indent="0">
              <a:buNone/>
            </a:pPr>
            <a:r>
              <a:rPr lang="vi-VN" sz="1600" b="1" dirty="0"/>
              <a:t>$ vue init webpack my-project</a:t>
            </a:r>
          </a:p>
          <a:p>
            <a:pPr marL="342900" lvl="1" indent="0">
              <a:buNone/>
            </a:pPr>
            <a:r>
              <a:rPr lang="vi-VN" sz="1600" b="1" dirty="0"/>
              <a:t># cài đặt các thư viện phụ thuộc và bắt tay vào việc!</a:t>
            </a:r>
          </a:p>
          <a:p>
            <a:pPr marL="342900" lvl="1" indent="0">
              <a:buNone/>
            </a:pPr>
            <a:r>
              <a:rPr lang="vi-VN" sz="1600" b="1" dirty="0"/>
              <a:t>$ cd my-project</a:t>
            </a:r>
          </a:p>
          <a:p>
            <a:pPr marL="342900" lvl="1" indent="0">
              <a:buNone/>
            </a:pPr>
            <a:r>
              <a:rPr lang="vi-VN" sz="1600" b="1" dirty="0"/>
              <a:t>$ npm run dev</a:t>
            </a:r>
            <a:endParaRPr lang="en-US" sz="1600" b="1" dirty="0"/>
          </a:p>
          <a:p>
            <a:pPr marL="0" indent="0">
              <a:buNone/>
            </a:pPr>
            <a:endParaRPr lang="en-US" sz="1800" b="1" dirty="0"/>
          </a:p>
        </p:txBody>
      </p:sp>
    </p:spTree>
    <p:extLst>
      <p:ext uri="{BB962C8B-B14F-4D97-AF65-F5344CB8AC3E}">
        <p14:creationId xmlns:p14="http://schemas.microsoft.com/office/powerpoint/2010/main" val="397512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a:bodyPr>
          <a:lstStyle/>
          <a:p>
            <a:pPr marL="0" indent="0" algn="ctr">
              <a:buNone/>
            </a:pPr>
            <a:r>
              <a:rPr lang="en-US" sz="2800" b="1" dirty="0" err="1"/>
              <a:t>Giới</a:t>
            </a:r>
            <a:r>
              <a:rPr lang="en-US" sz="2800" b="1" dirty="0"/>
              <a:t> </a:t>
            </a:r>
            <a:r>
              <a:rPr lang="en-US" sz="2800" b="1" dirty="0" err="1"/>
              <a:t>thiệu</a:t>
            </a:r>
            <a:r>
              <a:rPr lang="en-US" sz="2800" b="1" dirty="0"/>
              <a:t> </a:t>
            </a:r>
            <a:r>
              <a:rPr lang="en-US" sz="2800" b="1" dirty="0" err="1"/>
              <a:t>về</a:t>
            </a:r>
            <a:r>
              <a:rPr lang="en-US" sz="2800" b="1" dirty="0"/>
              <a:t> Vue Instance</a:t>
            </a:r>
          </a:p>
          <a:p>
            <a:pPr marL="0" indent="0">
              <a:buNone/>
            </a:pPr>
            <a:endParaRPr lang="en-US" dirty="0"/>
          </a:p>
          <a:p>
            <a:pPr>
              <a:buFont typeface="Wingdings" panose="05000000000000000000" pitchFamily="2" charset="2"/>
              <a:buChar char="q"/>
            </a:pPr>
            <a:r>
              <a:rPr lang="en-US" dirty="0" err="1"/>
              <a:t>Khái</a:t>
            </a:r>
            <a:r>
              <a:rPr lang="en-US" dirty="0"/>
              <a:t> </a:t>
            </a:r>
            <a:r>
              <a:rPr lang="en-US" dirty="0" err="1"/>
              <a:t>niêm</a:t>
            </a:r>
            <a:r>
              <a:rPr lang="en-US" dirty="0"/>
              <a:t>: </a:t>
            </a:r>
            <a:r>
              <a:rPr lang="en-US" dirty="0" err="1"/>
              <a:t>là</a:t>
            </a:r>
            <a:r>
              <a:rPr lang="en-US" dirty="0"/>
              <a:t> </a:t>
            </a:r>
            <a:r>
              <a:rPr lang="en-US" dirty="0" err="1"/>
              <a:t>một</a:t>
            </a:r>
            <a:r>
              <a:rPr lang="en-US" dirty="0"/>
              <a:t> </a:t>
            </a:r>
            <a:r>
              <a:rPr lang="en-US" dirty="0" err="1"/>
              <a:t>đối</a:t>
            </a:r>
            <a:r>
              <a:rPr lang="en-US" dirty="0"/>
              <a:t> t</a:t>
            </a:r>
            <a:r>
              <a:rPr lang="vi-VN" dirty="0"/>
              <a:t>ư</a:t>
            </a:r>
            <a:r>
              <a:rPr lang="en-US" dirty="0" err="1"/>
              <a:t>ợng</a:t>
            </a:r>
            <a:r>
              <a:rPr lang="en-US" dirty="0"/>
              <a:t> Vue, </a:t>
            </a:r>
            <a:r>
              <a:rPr lang="en-US" dirty="0" err="1"/>
              <a:t>quản</a:t>
            </a:r>
            <a:r>
              <a:rPr lang="en-US" dirty="0"/>
              <a:t> </a:t>
            </a:r>
            <a:r>
              <a:rPr lang="en-US" dirty="0" err="1"/>
              <a:t>lí</a:t>
            </a:r>
            <a:r>
              <a:rPr lang="en-US" dirty="0"/>
              <a:t> </a:t>
            </a:r>
            <a:r>
              <a:rPr lang="en-US" dirty="0" err="1"/>
              <a:t>các</a:t>
            </a:r>
            <a:r>
              <a:rPr lang="en-US" dirty="0"/>
              <a:t> </a:t>
            </a:r>
            <a:r>
              <a:rPr lang="en-US" dirty="0" err="1"/>
              <a:t>tài</a:t>
            </a:r>
            <a:r>
              <a:rPr lang="en-US" dirty="0"/>
              <a:t> </a:t>
            </a:r>
            <a:r>
              <a:rPr lang="en-US" dirty="0" err="1"/>
              <a:t>nguyên</a:t>
            </a:r>
            <a:r>
              <a:rPr lang="en-US" dirty="0"/>
              <a:t> html </a:t>
            </a:r>
            <a:r>
              <a:rPr lang="en-US" dirty="0" err="1"/>
              <a:t>với</a:t>
            </a:r>
            <a:r>
              <a:rPr lang="en-US" dirty="0"/>
              <a:t> </a:t>
            </a:r>
            <a:r>
              <a:rPr lang="en-US" dirty="0" err="1"/>
              <a:t>định</a:t>
            </a:r>
            <a:r>
              <a:rPr lang="en-US" dirty="0"/>
              <a:t> </a:t>
            </a:r>
            <a:r>
              <a:rPr lang="en-US" dirty="0" err="1"/>
              <a:t>danh</a:t>
            </a:r>
            <a:r>
              <a:rPr lang="en-US" dirty="0"/>
              <a:t> t</a:t>
            </a:r>
            <a:r>
              <a:rPr lang="vi-VN" dirty="0"/>
              <a:t>ư</a:t>
            </a:r>
            <a:r>
              <a:rPr lang="en-US" dirty="0" err="1"/>
              <a:t>ơng</a:t>
            </a:r>
            <a:r>
              <a:rPr lang="en-US" dirty="0"/>
              <a:t> </a:t>
            </a:r>
            <a:r>
              <a:rPr lang="en-US" dirty="0" err="1"/>
              <a:t>ứng</a:t>
            </a: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err="1"/>
              <a:t>Khai</a:t>
            </a:r>
            <a:r>
              <a:rPr lang="en-US" dirty="0"/>
              <a:t> </a:t>
            </a:r>
            <a:r>
              <a:rPr lang="en-US" dirty="0" err="1"/>
              <a:t>báo</a:t>
            </a:r>
            <a:r>
              <a:rPr lang="en-US" dirty="0"/>
              <a:t>:	</a:t>
            </a:r>
            <a:r>
              <a:rPr lang="fr-FR" dirty="0"/>
              <a:t>var </a:t>
            </a:r>
            <a:r>
              <a:rPr lang="fr-FR" dirty="0" err="1"/>
              <a:t>vm</a:t>
            </a:r>
            <a:r>
              <a:rPr lang="fr-FR" dirty="0"/>
              <a:t> = new Vue({ // options })</a:t>
            </a:r>
          </a:p>
          <a:p>
            <a:pPr>
              <a:buFont typeface="Wingdings" panose="05000000000000000000" pitchFamily="2" charset="2"/>
              <a:buChar char="q"/>
            </a:pPr>
            <a:endParaRPr lang="fr-FR" dirty="0"/>
          </a:p>
          <a:p>
            <a:pPr>
              <a:buFont typeface="Wingdings" panose="05000000000000000000" pitchFamily="2" charset="2"/>
              <a:buChar char="q"/>
            </a:pPr>
            <a:r>
              <a:rPr lang="fr-FR" dirty="0"/>
              <a:t>Options </a:t>
            </a:r>
            <a:r>
              <a:rPr lang="fr-FR" dirty="0" err="1"/>
              <a:t>gồm</a:t>
            </a:r>
            <a:r>
              <a:rPr lang="fr-FR" dirty="0"/>
              <a:t> </a:t>
            </a:r>
            <a:r>
              <a:rPr lang="fr-FR" dirty="0" err="1"/>
              <a:t>có</a:t>
            </a:r>
            <a:r>
              <a:rPr lang="fr-FR" dirty="0"/>
              <a:t>:</a:t>
            </a:r>
          </a:p>
          <a:p>
            <a:pPr lvl="1">
              <a:buFont typeface="Wingdings" panose="05000000000000000000" pitchFamily="2" charset="2"/>
              <a:buChar char="ü"/>
            </a:pPr>
            <a:r>
              <a:rPr lang="fr-FR" dirty="0"/>
              <a:t>el: </a:t>
            </a:r>
            <a:r>
              <a:rPr lang="fr-FR" dirty="0" err="1"/>
              <a:t>định</a:t>
            </a:r>
            <a:r>
              <a:rPr lang="fr-FR" dirty="0"/>
              <a:t> </a:t>
            </a:r>
            <a:r>
              <a:rPr lang="fr-FR" dirty="0" err="1"/>
              <a:t>danh</a:t>
            </a:r>
            <a:r>
              <a:rPr lang="fr-FR" dirty="0"/>
              <a:t> </a:t>
            </a:r>
            <a:r>
              <a:rPr lang="fr-FR" dirty="0" err="1"/>
              <a:t>cho</a:t>
            </a:r>
            <a:r>
              <a:rPr lang="fr-FR" dirty="0"/>
              <a:t> </a:t>
            </a:r>
            <a:r>
              <a:rPr lang="fr-FR" dirty="0" err="1"/>
              <a:t>khối</a:t>
            </a:r>
            <a:r>
              <a:rPr lang="en-US" dirty="0"/>
              <a:t> html </a:t>
            </a:r>
            <a:r>
              <a:rPr lang="en-US" dirty="0" err="1"/>
              <a:t>mà</a:t>
            </a:r>
            <a:r>
              <a:rPr lang="en-US" dirty="0"/>
              <a:t> </a:t>
            </a:r>
            <a:r>
              <a:rPr lang="en-US" dirty="0" err="1"/>
              <a:t>đối</a:t>
            </a:r>
            <a:r>
              <a:rPr lang="en-US" dirty="0"/>
              <a:t> t</a:t>
            </a:r>
            <a:r>
              <a:rPr lang="vi-VN" dirty="0"/>
              <a:t>ư</a:t>
            </a:r>
            <a:r>
              <a:rPr lang="en-US" dirty="0" err="1"/>
              <a:t>ợng</a:t>
            </a:r>
            <a:r>
              <a:rPr lang="en-US" dirty="0"/>
              <a:t> </a:t>
            </a:r>
            <a:r>
              <a:rPr lang="en-US" dirty="0" err="1"/>
              <a:t>quản</a:t>
            </a:r>
            <a:r>
              <a:rPr lang="en-US" dirty="0"/>
              <a:t> </a:t>
            </a:r>
            <a:r>
              <a:rPr lang="en-US" dirty="0" err="1"/>
              <a:t>lý</a:t>
            </a:r>
            <a:endParaRPr lang="en-US" dirty="0"/>
          </a:p>
          <a:p>
            <a:pPr lvl="1">
              <a:buFont typeface="Wingdings" panose="05000000000000000000" pitchFamily="2" charset="2"/>
              <a:buChar char="ü"/>
            </a:pPr>
            <a:r>
              <a:rPr lang="en-US" dirty="0"/>
              <a:t>data: </a:t>
            </a:r>
            <a:r>
              <a:rPr lang="en-US" dirty="0" err="1"/>
              <a:t>dữ</a:t>
            </a:r>
            <a:r>
              <a:rPr lang="en-US" dirty="0"/>
              <a:t> </a:t>
            </a:r>
            <a:r>
              <a:rPr lang="en-US" dirty="0" err="1"/>
              <a:t>liệu</a:t>
            </a:r>
            <a:r>
              <a:rPr lang="en-US" dirty="0"/>
              <a:t> </a:t>
            </a:r>
            <a:r>
              <a:rPr lang="en-US" dirty="0" err="1"/>
              <a:t>của</a:t>
            </a:r>
            <a:r>
              <a:rPr lang="en-US" dirty="0"/>
              <a:t> </a:t>
            </a:r>
            <a:r>
              <a:rPr lang="en-US" dirty="0" err="1"/>
              <a:t>đối</a:t>
            </a:r>
            <a:r>
              <a:rPr lang="en-US" dirty="0"/>
              <a:t> t</a:t>
            </a:r>
            <a:r>
              <a:rPr lang="vi-VN" dirty="0"/>
              <a:t>ư</a:t>
            </a:r>
            <a:r>
              <a:rPr lang="en-US" dirty="0" err="1"/>
              <a:t>ợng</a:t>
            </a:r>
            <a:endParaRPr lang="en-US" dirty="0"/>
          </a:p>
          <a:p>
            <a:pPr lvl="1">
              <a:buFont typeface="Wingdings" panose="05000000000000000000" pitchFamily="2" charset="2"/>
              <a:buChar char="ü"/>
            </a:pPr>
            <a:r>
              <a:rPr lang="en-US" dirty="0"/>
              <a:t>method: </a:t>
            </a:r>
            <a:r>
              <a:rPr lang="en-US" dirty="0" err="1"/>
              <a:t>các</a:t>
            </a:r>
            <a:r>
              <a:rPr lang="en-US" dirty="0"/>
              <a:t> </a:t>
            </a:r>
            <a:r>
              <a:rPr lang="en-US" dirty="0" err="1"/>
              <a:t>hàm</a:t>
            </a:r>
            <a:r>
              <a:rPr lang="en-US" dirty="0"/>
              <a:t> </a:t>
            </a:r>
            <a:r>
              <a:rPr lang="en-US" dirty="0" err="1"/>
              <a:t>của</a:t>
            </a:r>
            <a:r>
              <a:rPr lang="en-US" dirty="0"/>
              <a:t> </a:t>
            </a:r>
            <a:r>
              <a:rPr lang="en-US" dirty="0" err="1"/>
              <a:t>đối</a:t>
            </a:r>
            <a:r>
              <a:rPr lang="en-US" dirty="0"/>
              <a:t> t</a:t>
            </a:r>
            <a:r>
              <a:rPr lang="vi-VN" dirty="0"/>
              <a:t>ư</a:t>
            </a:r>
            <a:r>
              <a:rPr lang="en-US" dirty="0" err="1"/>
              <a:t>ợng</a:t>
            </a:r>
            <a:endParaRPr lang="en-US" dirty="0"/>
          </a:p>
          <a:p>
            <a:pPr lvl="1">
              <a:buFont typeface="Wingdings" panose="05000000000000000000" pitchFamily="2" charset="2"/>
              <a:buChar char="ü"/>
            </a:pPr>
            <a:r>
              <a:rPr lang="en-US" dirty="0" err="1"/>
              <a:t>computed:các</a:t>
            </a:r>
            <a:r>
              <a:rPr lang="en-US" dirty="0"/>
              <a:t> ‘</a:t>
            </a:r>
            <a:r>
              <a:rPr lang="en-US" dirty="0" err="1"/>
              <a:t>thuộc</a:t>
            </a:r>
            <a:r>
              <a:rPr lang="en-US" dirty="0"/>
              <a:t> </a:t>
            </a:r>
            <a:r>
              <a:rPr lang="en-US" dirty="0" err="1"/>
              <a:t>tính</a:t>
            </a:r>
            <a:r>
              <a:rPr lang="en-US" dirty="0"/>
              <a:t> đ</a:t>
            </a:r>
            <a:r>
              <a:rPr lang="vi-VN" dirty="0"/>
              <a:t>ư</a:t>
            </a:r>
            <a:r>
              <a:rPr lang="en-US" dirty="0" err="1"/>
              <a:t>ợc</a:t>
            </a:r>
            <a:r>
              <a:rPr lang="en-US" dirty="0"/>
              <a:t> </a:t>
            </a:r>
            <a:r>
              <a:rPr lang="en-US" dirty="0" err="1"/>
              <a:t>tính</a:t>
            </a:r>
            <a:r>
              <a:rPr lang="en-US" dirty="0"/>
              <a:t> </a:t>
            </a:r>
            <a:r>
              <a:rPr lang="en-US" dirty="0" err="1"/>
              <a:t>toán</a:t>
            </a:r>
            <a:r>
              <a:rPr lang="en-US" dirty="0"/>
              <a:t>’</a:t>
            </a:r>
          </a:p>
          <a:p>
            <a:pPr lvl="1">
              <a:buFont typeface="Wingdings" panose="05000000000000000000" pitchFamily="2" charset="2"/>
              <a:buChar char="ü"/>
            </a:pPr>
            <a:r>
              <a:rPr lang="en-US" dirty="0"/>
              <a:t>watch: </a:t>
            </a:r>
            <a:r>
              <a:rPr lang="en-US" dirty="0" err="1"/>
              <a:t>lắng</a:t>
            </a:r>
            <a:r>
              <a:rPr lang="en-US" dirty="0"/>
              <a:t> </a:t>
            </a:r>
            <a:r>
              <a:rPr lang="en-US" dirty="0" err="1"/>
              <a:t>nghe</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của</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hàm</a:t>
            </a:r>
            <a:r>
              <a:rPr lang="en-US" dirty="0"/>
              <a:t> </a:t>
            </a:r>
          </a:p>
          <a:p>
            <a:pPr lvl="1">
              <a:buFont typeface="Wingdings" panose="05000000000000000000" pitchFamily="2" charset="2"/>
              <a:buChar char="ü"/>
            </a:pPr>
            <a:r>
              <a:rPr lang="en-US" dirty="0"/>
              <a:t>created, mounted, </a:t>
            </a:r>
            <a:r>
              <a:rPr lang="en-US" dirty="0" err="1"/>
              <a:t>updated,destroyted</a:t>
            </a:r>
            <a:r>
              <a:rPr lang="en-US" dirty="0"/>
              <a:t>: </a:t>
            </a:r>
            <a:r>
              <a:rPr lang="en-US" dirty="0" err="1"/>
              <a:t>các</a:t>
            </a:r>
            <a:r>
              <a:rPr lang="en-US" dirty="0"/>
              <a:t> hook </a:t>
            </a:r>
            <a:r>
              <a:rPr lang="en-US" dirty="0" err="1"/>
              <a:t>của</a:t>
            </a:r>
            <a:r>
              <a:rPr lang="en-US" dirty="0"/>
              <a:t> </a:t>
            </a:r>
            <a:r>
              <a:rPr lang="en-US" dirty="0" err="1"/>
              <a:t>vòng</a:t>
            </a:r>
            <a:r>
              <a:rPr lang="en-US" dirty="0"/>
              <a:t> </a:t>
            </a:r>
            <a:r>
              <a:rPr lang="en-US" dirty="0" err="1"/>
              <a:t>đời</a:t>
            </a:r>
            <a:r>
              <a:rPr lang="en-US" dirty="0"/>
              <a:t> </a:t>
            </a:r>
          </a:p>
        </p:txBody>
      </p:sp>
    </p:spTree>
    <p:extLst>
      <p:ext uri="{BB962C8B-B14F-4D97-AF65-F5344CB8AC3E}">
        <p14:creationId xmlns:p14="http://schemas.microsoft.com/office/powerpoint/2010/main" val="1902871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330" y="1170940"/>
            <a:ext cx="8026400" cy="5328920"/>
          </a:xfrm>
        </p:spPr>
        <p:txBody>
          <a:bodyPr>
            <a:normAutofit/>
          </a:bodyPr>
          <a:lstStyle/>
          <a:p>
            <a:pPr marL="0" indent="0" algn="ctr">
              <a:buNone/>
            </a:pPr>
            <a:r>
              <a:rPr lang="en-US" sz="2800" b="1" dirty="0" err="1"/>
              <a:t>Cú</a:t>
            </a:r>
            <a:r>
              <a:rPr lang="en-US" sz="2800" b="1" dirty="0"/>
              <a:t> </a:t>
            </a:r>
            <a:r>
              <a:rPr lang="en-US" sz="2800" b="1" dirty="0" err="1"/>
              <a:t>pháp</a:t>
            </a:r>
            <a:endParaRPr lang="en-US" sz="2800" b="1" dirty="0"/>
          </a:p>
          <a:p>
            <a:pPr marL="0" indent="0">
              <a:buNone/>
            </a:pPr>
            <a:endParaRPr lang="en-US" sz="2800" dirty="0"/>
          </a:p>
          <a:p>
            <a:pPr>
              <a:buFont typeface="Wingdings" panose="05000000000000000000" pitchFamily="2" charset="2"/>
              <a:buChar char="q"/>
            </a:pPr>
            <a:r>
              <a:rPr lang="en-US" dirty="0" err="1"/>
              <a:t>Cú</a:t>
            </a:r>
            <a:r>
              <a:rPr lang="en-US" dirty="0"/>
              <a:t> </a:t>
            </a:r>
            <a:r>
              <a:rPr lang="en-US" dirty="0" err="1"/>
              <a:t>pháp</a:t>
            </a:r>
            <a:r>
              <a:rPr lang="en-US" dirty="0"/>
              <a:t> </a:t>
            </a:r>
            <a:r>
              <a:rPr lang="en-US" dirty="0" err="1"/>
              <a:t>khi</a:t>
            </a:r>
            <a:r>
              <a:rPr lang="en-US" dirty="0"/>
              <a:t> </a:t>
            </a:r>
            <a:r>
              <a:rPr lang="en-US" dirty="0" err="1"/>
              <a:t>muốn</a:t>
            </a:r>
            <a:r>
              <a:rPr lang="en-US" dirty="0"/>
              <a:t> </a:t>
            </a:r>
            <a:r>
              <a:rPr lang="en-US" dirty="0" err="1"/>
              <a:t>sử</a:t>
            </a:r>
            <a:r>
              <a:rPr lang="en-US" dirty="0"/>
              <a:t> </a:t>
            </a:r>
            <a:r>
              <a:rPr lang="en-US" dirty="0" err="1"/>
              <a:t>dụng</a:t>
            </a:r>
            <a:r>
              <a:rPr lang="en-US" dirty="0"/>
              <a:t> data </a:t>
            </a:r>
            <a:r>
              <a:rPr lang="en-US" dirty="0" err="1"/>
              <a:t>trong</a:t>
            </a:r>
            <a:r>
              <a:rPr lang="en-US" dirty="0"/>
              <a:t> </a:t>
            </a:r>
            <a:r>
              <a:rPr lang="en-US" dirty="0" err="1"/>
              <a:t>đối</a:t>
            </a:r>
            <a:r>
              <a:rPr lang="en-US" dirty="0"/>
              <a:t> t</a:t>
            </a:r>
            <a:r>
              <a:rPr lang="vi-VN" dirty="0"/>
              <a:t>ư</a:t>
            </a:r>
            <a:r>
              <a:rPr lang="en-US" dirty="0" err="1"/>
              <a:t>ợng</a:t>
            </a:r>
            <a:r>
              <a:rPr lang="en-US" dirty="0"/>
              <a:t> Vue</a:t>
            </a:r>
          </a:p>
          <a:p>
            <a:pPr lvl="1">
              <a:buFont typeface="Wingdings" panose="05000000000000000000" pitchFamily="2" charset="2"/>
              <a:buChar char="§"/>
            </a:pPr>
            <a:r>
              <a:rPr lang="en-US" dirty="0"/>
              <a:t>Text: </a:t>
            </a:r>
            <a:r>
              <a:rPr lang="en-US" dirty="0" err="1"/>
              <a:t>phép</a:t>
            </a:r>
            <a:r>
              <a:rPr lang="en-US" dirty="0"/>
              <a:t> </a:t>
            </a:r>
            <a:r>
              <a:rPr lang="en-US" dirty="0" err="1"/>
              <a:t>nội</a:t>
            </a:r>
            <a:r>
              <a:rPr lang="en-US" dirty="0"/>
              <a:t> </a:t>
            </a:r>
            <a:r>
              <a:rPr lang="en-US" dirty="0" err="1"/>
              <a:t>suy</a:t>
            </a:r>
            <a:r>
              <a:rPr lang="en-US" dirty="0"/>
              <a:t> {{}} </a:t>
            </a:r>
          </a:p>
          <a:p>
            <a:pPr lvl="1">
              <a:buFont typeface="Wingdings" panose="05000000000000000000" pitchFamily="2" charset="2"/>
              <a:buChar char="§"/>
            </a:pPr>
            <a:r>
              <a:rPr lang="en-US" dirty="0"/>
              <a:t>Html: v-html</a:t>
            </a:r>
          </a:p>
          <a:p>
            <a:pPr lvl="1">
              <a:buFont typeface="Wingdings" panose="05000000000000000000" pitchFamily="2" charset="2"/>
              <a:buChar char="§"/>
            </a:pPr>
            <a:r>
              <a:rPr lang="en-US" dirty="0" err="1"/>
              <a:t>Các</a:t>
            </a:r>
            <a:r>
              <a:rPr lang="en-US" dirty="0"/>
              <a:t> </a:t>
            </a:r>
            <a:r>
              <a:rPr lang="en-US" dirty="0" err="1"/>
              <a:t>thuộc</a:t>
            </a:r>
            <a:r>
              <a:rPr lang="en-US" dirty="0"/>
              <a:t> </a:t>
            </a:r>
            <a:r>
              <a:rPr lang="en-US" dirty="0" err="1"/>
              <a:t>tính</a:t>
            </a:r>
            <a:r>
              <a:rPr lang="en-US" dirty="0"/>
              <a:t>: </a:t>
            </a:r>
            <a:r>
              <a:rPr lang="en-US" dirty="0" err="1"/>
              <a:t>Cú</a:t>
            </a:r>
            <a:r>
              <a:rPr lang="en-US" dirty="0"/>
              <a:t> </a:t>
            </a:r>
            <a:r>
              <a:rPr lang="en-US" dirty="0" err="1"/>
              <a:t>pháp</a:t>
            </a:r>
            <a:r>
              <a:rPr lang="en-US" dirty="0"/>
              <a:t> {{}} </a:t>
            </a:r>
            <a:r>
              <a:rPr lang="en-US" dirty="0" err="1"/>
              <a:t>không</a:t>
            </a:r>
            <a:r>
              <a:rPr lang="en-US" dirty="0"/>
              <a:t> đ</a:t>
            </a:r>
            <a:r>
              <a:rPr lang="vi-VN" dirty="0"/>
              <a:t>ư</a:t>
            </a:r>
            <a:r>
              <a:rPr lang="en-US" dirty="0" err="1"/>
              <a:t>ợc</a:t>
            </a:r>
            <a:r>
              <a:rPr lang="en-US" dirty="0"/>
              <a:t> </a:t>
            </a:r>
            <a:r>
              <a:rPr lang="en-US" dirty="0" err="1"/>
              <a:t>dùng</a:t>
            </a:r>
            <a:r>
              <a:rPr lang="en-US" dirty="0"/>
              <a:t> </a:t>
            </a:r>
            <a:r>
              <a:rPr lang="en-US" dirty="0" err="1"/>
              <a:t>cho</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thay</a:t>
            </a:r>
            <a:r>
              <a:rPr lang="en-US" dirty="0"/>
              <a:t> </a:t>
            </a:r>
            <a:r>
              <a:rPr lang="en-US" dirty="0" err="1"/>
              <a:t>vào</a:t>
            </a:r>
            <a:r>
              <a:rPr lang="en-US" dirty="0"/>
              <a:t> </a:t>
            </a:r>
            <a:r>
              <a:rPr lang="en-US" dirty="0" err="1"/>
              <a:t>đó</a:t>
            </a:r>
            <a:r>
              <a:rPr lang="en-US" dirty="0"/>
              <a:t> </a:t>
            </a:r>
            <a:r>
              <a:rPr lang="en-US" dirty="0" err="1"/>
              <a:t>phải</a:t>
            </a:r>
            <a:r>
              <a:rPr lang="en-US" dirty="0"/>
              <a:t> </a:t>
            </a:r>
            <a:r>
              <a:rPr lang="en-US" dirty="0" err="1"/>
              <a:t>sử</a:t>
            </a:r>
            <a:r>
              <a:rPr lang="en-US" dirty="0"/>
              <a:t> </a:t>
            </a:r>
            <a:r>
              <a:rPr lang="en-US" dirty="0" err="1"/>
              <a:t>dụng</a:t>
            </a:r>
            <a:r>
              <a:rPr lang="en-US" dirty="0"/>
              <a:t> directive v-bind. </a:t>
            </a:r>
            <a:r>
              <a:rPr lang="en-US" dirty="0" err="1"/>
              <a:t>Đây</a:t>
            </a:r>
            <a:r>
              <a:rPr lang="en-US" dirty="0"/>
              <a:t> </a:t>
            </a:r>
            <a:r>
              <a:rPr lang="en-US" dirty="0" err="1"/>
              <a:t>là</a:t>
            </a:r>
            <a:r>
              <a:rPr lang="en-US" dirty="0"/>
              <a:t> binding </a:t>
            </a:r>
            <a:r>
              <a:rPr lang="en-US" dirty="0" err="1"/>
              <a:t>dữ</a:t>
            </a:r>
            <a:r>
              <a:rPr lang="en-US" dirty="0"/>
              <a:t> </a:t>
            </a:r>
            <a:r>
              <a:rPr lang="en-US" dirty="0" err="1"/>
              <a:t>liệu</a:t>
            </a:r>
            <a:endParaRPr lang="en-US" dirty="0"/>
          </a:p>
          <a:p>
            <a:pPr lvl="1">
              <a:buFont typeface="Wingdings" panose="05000000000000000000" pitchFamily="2" charset="2"/>
              <a:buChar char="§"/>
            </a:pPr>
            <a:endParaRPr lang="en-US" dirty="0"/>
          </a:p>
          <a:p>
            <a:pPr>
              <a:buFont typeface="Wingdings" panose="05000000000000000000" pitchFamily="2" charset="2"/>
              <a:buChar char="q"/>
            </a:pPr>
            <a:r>
              <a:rPr lang="en-US" sz="1900" dirty="0"/>
              <a:t>Directive: </a:t>
            </a:r>
            <a:r>
              <a:rPr lang="vi-VN" sz="1700" dirty="0"/>
              <a:t>Directive là các thuộc tính đặc biệt với prefix (tiếp đầu ngữ) v-. Giá trị của thuộc tính directive phải là một biểu thức JavaScript đơn lẻ (ngoại trừ v-for). Nhiệm vụ của một directive là áp dụng các hiệu ứng phụ vào DOM khi giá trị của biểu thức thay đổi</a:t>
            </a:r>
            <a:endParaRPr lang="en-US" sz="1700" dirty="0"/>
          </a:p>
          <a:p>
            <a:pPr lvl="1">
              <a:buFont typeface="Wingdings" panose="05000000000000000000" pitchFamily="2" charset="2"/>
              <a:buChar char="§"/>
            </a:pPr>
            <a:r>
              <a:rPr lang="en-US" dirty="0" err="1"/>
              <a:t>Tham</a:t>
            </a:r>
            <a:r>
              <a:rPr lang="en-US" dirty="0"/>
              <a:t> </a:t>
            </a:r>
            <a:r>
              <a:rPr lang="en-US" dirty="0" err="1"/>
              <a:t>số:Một</a:t>
            </a:r>
            <a:r>
              <a:rPr lang="en-US" dirty="0"/>
              <a:t> </a:t>
            </a:r>
            <a:r>
              <a:rPr lang="en-US" dirty="0" err="1"/>
              <a:t>số</a:t>
            </a:r>
            <a:r>
              <a:rPr lang="en-US" dirty="0"/>
              <a:t> directive </a:t>
            </a:r>
            <a:r>
              <a:rPr lang="en-US" dirty="0" err="1"/>
              <a:t>có</a:t>
            </a:r>
            <a:r>
              <a:rPr lang="en-US" dirty="0"/>
              <a:t> </a:t>
            </a:r>
            <a:r>
              <a:rPr lang="en-US" dirty="0" err="1"/>
              <a:t>thể</a:t>
            </a:r>
            <a:r>
              <a:rPr lang="en-US" dirty="0"/>
              <a:t> </a:t>
            </a:r>
            <a:r>
              <a:rPr lang="en-US" dirty="0" err="1"/>
              <a:t>nhận</a:t>
            </a:r>
            <a:r>
              <a:rPr lang="en-US" dirty="0"/>
              <a:t> </a:t>
            </a:r>
            <a:r>
              <a:rPr lang="en-US" dirty="0" err="1"/>
              <a:t>vào</a:t>
            </a:r>
            <a:r>
              <a:rPr lang="en-US" dirty="0"/>
              <a:t> </a:t>
            </a:r>
            <a:r>
              <a:rPr lang="en-US" dirty="0" err="1"/>
              <a:t>một</a:t>
            </a:r>
            <a:r>
              <a:rPr lang="en-US" dirty="0"/>
              <a:t> </a:t>
            </a:r>
            <a:r>
              <a:rPr lang="en-US" dirty="0" err="1"/>
              <a:t>tham</a:t>
            </a:r>
            <a:r>
              <a:rPr lang="en-US" dirty="0"/>
              <a:t> </a:t>
            </a:r>
            <a:r>
              <a:rPr lang="en-US" dirty="0" err="1"/>
              <a:t>số</a:t>
            </a:r>
            <a:r>
              <a:rPr lang="en-US" dirty="0"/>
              <a:t>, </a:t>
            </a:r>
            <a:r>
              <a:rPr lang="en-US" dirty="0" err="1"/>
              <a:t>đánh</a:t>
            </a:r>
            <a:r>
              <a:rPr lang="en-US" dirty="0"/>
              <a:t> </a:t>
            </a:r>
            <a:r>
              <a:rPr lang="en-US" dirty="0" err="1"/>
              <a:t>dấu</a:t>
            </a:r>
            <a:r>
              <a:rPr lang="en-US" dirty="0"/>
              <a:t> </a:t>
            </a:r>
            <a:r>
              <a:rPr lang="en-US" dirty="0" err="1"/>
              <a:t>bằng</a:t>
            </a:r>
            <a:r>
              <a:rPr lang="en-US" dirty="0"/>
              <a:t> </a:t>
            </a:r>
            <a:r>
              <a:rPr lang="en-US" dirty="0" err="1"/>
              <a:t>một</a:t>
            </a:r>
            <a:r>
              <a:rPr lang="en-US" dirty="0"/>
              <a:t> </a:t>
            </a:r>
            <a:r>
              <a:rPr lang="en-US" dirty="0" err="1"/>
              <a:t>dấu</a:t>
            </a:r>
            <a:r>
              <a:rPr lang="en-US" dirty="0"/>
              <a:t> </a:t>
            </a:r>
            <a:r>
              <a:rPr lang="en-US" dirty="0" err="1"/>
              <a:t>hai</a:t>
            </a:r>
            <a:r>
              <a:rPr lang="en-US" dirty="0"/>
              <a:t> </a:t>
            </a:r>
            <a:r>
              <a:rPr lang="en-US" dirty="0" err="1"/>
              <a:t>chấm</a:t>
            </a:r>
            <a:r>
              <a:rPr lang="en-US" dirty="0"/>
              <a:t> </a:t>
            </a:r>
            <a:r>
              <a:rPr lang="en-US" dirty="0" err="1"/>
              <a:t>theo</a:t>
            </a:r>
            <a:r>
              <a:rPr lang="en-US" dirty="0"/>
              <a:t> </a:t>
            </a:r>
            <a:r>
              <a:rPr lang="en-US" dirty="0" err="1"/>
              <a:t>sau</a:t>
            </a:r>
            <a:r>
              <a:rPr lang="en-US" dirty="0"/>
              <a:t> </a:t>
            </a:r>
            <a:r>
              <a:rPr lang="en-US" dirty="0" err="1"/>
              <a:t>tên</a:t>
            </a:r>
            <a:r>
              <a:rPr lang="en-US" dirty="0"/>
              <a:t> </a:t>
            </a:r>
            <a:r>
              <a:rPr lang="en-US" dirty="0" err="1"/>
              <a:t>của</a:t>
            </a:r>
            <a:r>
              <a:rPr lang="en-US" dirty="0"/>
              <a:t> directive</a:t>
            </a:r>
          </a:p>
          <a:p>
            <a:pPr lvl="1">
              <a:buFont typeface="Wingdings" panose="05000000000000000000" pitchFamily="2" charset="2"/>
              <a:buChar char="§"/>
            </a:pPr>
            <a:r>
              <a:rPr lang="en-US" sz="2000" dirty="0"/>
              <a:t>Modifier: </a:t>
            </a:r>
            <a:r>
              <a:rPr lang="vi-VN" sz="1600" dirty="0"/>
              <a:t>Modifier là các hậu tố (postfix) đặc biệt được đánh dấu bằng một dấu chấm, chỉ rõ rằng một directive phải được ràng buộc theo một cách đặc biệt nào đó</a:t>
            </a:r>
            <a:endParaRPr lang="en-US" sz="2000" dirty="0"/>
          </a:p>
        </p:txBody>
      </p:sp>
    </p:spTree>
    <p:extLst>
      <p:ext uri="{BB962C8B-B14F-4D97-AF65-F5344CB8AC3E}">
        <p14:creationId xmlns:p14="http://schemas.microsoft.com/office/powerpoint/2010/main" val="2876959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74A2D-9AAB-4A31-966F-C2A0F32A1223}"/>
              </a:ext>
            </a:extLst>
          </p:cNvPr>
          <p:cNvSpPr>
            <a:spLocks noGrp="1"/>
          </p:cNvSpPr>
          <p:nvPr>
            <p:ph idx="1"/>
          </p:nvPr>
        </p:nvSpPr>
        <p:spPr>
          <a:xfrm>
            <a:off x="488950" y="1209040"/>
            <a:ext cx="8026400" cy="4902199"/>
          </a:xfrm>
        </p:spPr>
        <p:txBody>
          <a:bodyPr>
            <a:normAutofit/>
          </a:bodyPr>
          <a:lstStyle/>
          <a:p>
            <a:pPr marL="0" indent="0" algn="ctr">
              <a:buNone/>
            </a:pPr>
            <a:r>
              <a:rPr lang="en-US" sz="2800" b="1" dirty="0"/>
              <a:t>Binding </a:t>
            </a:r>
            <a:r>
              <a:rPr lang="en-US" sz="2800" b="1" dirty="0" err="1"/>
              <a:t>dữ</a:t>
            </a:r>
            <a:r>
              <a:rPr lang="en-US" sz="2800" b="1" dirty="0"/>
              <a:t> </a:t>
            </a:r>
            <a:r>
              <a:rPr lang="en-US" sz="2800" b="1" dirty="0" err="1"/>
              <a:t>liệu</a:t>
            </a:r>
            <a:endParaRPr lang="en-US" sz="2800" b="1" dirty="0"/>
          </a:p>
          <a:p>
            <a:pPr marL="0" indent="0" algn="ctr">
              <a:buNone/>
            </a:pPr>
            <a:endParaRPr lang="en-US" sz="2800" dirty="0"/>
          </a:p>
          <a:p>
            <a:pPr>
              <a:lnSpc>
                <a:spcPct val="150000"/>
              </a:lnSpc>
              <a:buFont typeface="Wingdings" panose="05000000000000000000" pitchFamily="2" charset="2"/>
              <a:buChar char="q"/>
            </a:pPr>
            <a:r>
              <a:rPr lang="en-US" dirty="0"/>
              <a:t> </a:t>
            </a:r>
            <a:r>
              <a:rPr lang="en-US" dirty="0" err="1"/>
              <a:t>Có</a:t>
            </a:r>
            <a:r>
              <a:rPr lang="en-US" dirty="0"/>
              <a:t> 2 </a:t>
            </a:r>
            <a:r>
              <a:rPr lang="en-US" dirty="0" err="1"/>
              <a:t>loại</a:t>
            </a:r>
            <a:r>
              <a:rPr lang="en-US" dirty="0"/>
              <a:t> binding data:</a:t>
            </a:r>
          </a:p>
          <a:p>
            <a:pPr lvl="1">
              <a:lnSpc>
                <a:spcPct val="150000"/>
              </a:lnSpc>
              <a:buFont typeface="Wingdings" panose="05000000000000000000" pitchFamily="2" charset="2"/>
              <a:buChar char="§"/>
            </a:pPr>
            <a:r>
              <a:rPr lang="en-US" sz="2000" dirty="0"/>
              <a:t>Binding 1 </a:t>
            </a:r>
            <a:r>
              <a:rPr lang="en-US" sz="2000" dirty="0" err="1"/>
              <a:t>chiều</a:t>
            </a:r>
            <a:r>
              <a:rPr lang="en-US" sz="2000" dirty="0"/>
              <a:t>, </a:t>
            </a:r>
            <a:r>
              <a:rPr lang="en-US" sz="2000" dirty="0" err="1"/>
              <a:t>sử</a:t>
            </a:r>
            <a:r>
              <a:rPr lang="en-US" sz="2000" dirty="0"/>
              <a:t> </a:t>
            </a:r>
            <a:r>
              <a:rPr lang="en-US" sz="2000" dirty="0" err="1"/>
              <a:t>dụng</a:t>
            </a:r>
            <a:r>
              <a:rPr lang="en-US" sz="2000" dirty="0"/>
              <a:t> v-bind</a:t>
            </a:r>
          </a:p>
          <a:p>
            <a:pPr lvl="1">
              <a:lnSpc>
                <a:spcPct val="150000"/>
              </a:lnSpc>
              <a:buFont typeface="Wingdings" panose="05000000000000000000" pitchFamily="2" charset="2"/>
              <a:buChar char="§"/>
            </a:pPr>
            <a:r>
              <a:rPr lang="en-US" sz="2000" dirty="0"/>
              <a:t>Binding 2 </a:t>
            </a:r>
            <a:r>
              <a:rPr lang="en-US" sz="2000" dirty="0" err="1"/>
              <a:t>chiều</a:t>
            </a:r>
            <a:r>
              <a:rPr lang="en-US" sz="2000" dirty="0"/>
              <a:t>, </a:t>
            </a:r>
            <a:r>
              <a:rPr lang="en-US" sz="2000" dirty="0" err="1"/>
              <a:t>sử</a:t>
            </a:r>
            <a:r>
              <a:rPr lang="en-US" sz="2000" dirty="0"/>
              <a:t> </a:t>
            </a:r>
            <a:r>
              <a:rPr lang="en-US" sz="2000" dirty="0" err="1"/>
              <a:t>dụng</a:t>
            </a:r>
            <a:r>
              <a:rPr lang="en-US" sz="2000" dirty="0"/>
              <a:t> v-model</a:t>
            </a:r>
          </a:p>
          <a:p>
            <a:pPr>
              <a:lnSpc>
                <a:spcPct val="150000"/>
              </a:lnSpc>
              <a:buFont typeface="Wingdings" panose="05000000000000000000" pitchFamily="2" charset="2"/>
              <a:buChar char="q"/>
            </a:pPr>
            <a:r>
              <a:rPr lang="en-US" sz="2000" dirty="0"/>
              <a:t>Binding </a:t>
            </a:r>
            <a:r>
              <a:rPr lang="en-US" sz="2000" dirty="0" err="1"/>
              <a:t>cho</a:t>
            </a:r>
            <a:r>
              <a:rPr lang="en-US" sz="2000" dirty="0"/>
              <a:t> class </a:t>
            </a:r>
            <a:r>
              <a:rPr lang="en-US" sz="2000" dirty="0" err="1"/>
              <a:t>và</a:t>
            </a:r>
            <a:r>
              <a:rPr lang="en-US" sz="2000" dirty="0"/>
              <a:t> style</a:t>
            </a:r>
          </a:p>
          <a:p>
            <a:pPr lvl="1">
              <a:lnSpc>
                <a:spcPct val="150000"/>
              </a:lnSpc>
              <a:buFont typeface="Wingdings" panose="05000000000000000000" pitchFamily="2" charset="2"/>
              <a:buChar char="§"/>
            </a:pPr>
            <a:r>
              <a:rPr lang="en-US" dirty="0" err="1"/>
              <a:t>Sử</a:t>
            </a:r>
            <a:r>
              <a:rPr lang="en-US" dirty="0"/>
              <a:t> </a:t>
            </a:r>
            <a:r>
              <a:rPr lang="en-US" dirty="0" err="1"/>
              <a:t>dụng</a:t>
            </a:r>
            <a:r>
              <a:rPr lang="en-US" dirty="0"/>
              <a:t> </a:t>
            </a:r>
            <a:r>
              <a:rPr lang="en-US" dirty="0" err="1"/>
              <a:t>cú</a:t>
            </a:r>
            <a:r>
              <a:rPr lang="en-US" dirty="0"/>
              <a:t> </a:t>
            </a:r>
            <a:r>
              <a:rPr lang="en-US" dirty="0" err="1"/>
              <a:t>pháp</a:t>
            </a:r>
            <a:r>
              <a:rPr lang="en-US" dirty="0"/>
              <a:t> object</a:t>
            </a:r>
          </a:p>
          <a:p>
            <a:pPr lvl="1">
              <a:lnSpc>
                <a:spcPct val="150000"/>
              </a:lnSpc>
              <a:buFont typeface="Wingdings" panose="05000000000000000000" pitchFamily="2" charset="2"/>
              <a:buChar char="§"/>
            </a:pPr>
            <a:r>
              <a:rPr lang="en-US" dirty="0" err="1"/>
              <a:t>Sử</a:t>
            </a:r>
            <a:r>
              <a:rPr lang="en-US" dirty="0"/>
              <a:t> </a:t>
            </a:r>
            <a:r>
              <a:rPr lang="en-US" dirty="0" err="1"/>
              <a:t>dụng</a:t>
            </a:r>
            <a:r>
              <a:rPr lang="en-US" dirty="0"/>
              <a:t> </a:t>
            </a:r>
            <a:r>
              <a:rPr lang="en-US" dirty="0" err="1"/>
              <a:t>cú</a:t>
            </a:r>
            <a:r>
              <a:rPr lang="en-US" dirty="0"/>
              <a:t> </a:t>
            </a:r>
            <a:r>
              <a:rPr lang="en-US" dirty="0" err="1"/>
              <a:t>pháp</a:t>
            </a:r>
            <a:r>
              <a:rPr lang="en-US" dirty="0"/>
              <a:t> </a:t>
            </a:r>
            <a:r>
              <a:rPr lang="en-US" dirty="0" err="1"/>
              <a:t>mảng</a:t>
            </a:r>
            <a:endParaRPr lang="en-US" dirty="0"/>
          </a:p>
        </p:txBody>
      </p:sp>
      <p:pic>
        <p:nvPicPr>
          <p:cNvPr id="4" name="Picture 3">
            <a:extLst>
              <a:ext uri="{FF2B5EF4-FFF2-40B4-BE49-F238E27FC236}">
                <a16:creationId xmlns:a16="http://schemas.microsoft.com/office/drawing/2014/main" id="{8C617F68-81B1-48BE-8C4D-599BDBC0AC0E}"/>
              </a:ext>
            </a:extLst>
          </p:cNvPr>
          <p:cNvPicPr>
            <a:picLocks noChangeAspect="1"/>
          </p:cNvPicPr>
          <p:nvPr/>
        </p:nvPicPr>
        <p:blipFill>
          <a:blip r:embed="rId2"/>
          <a:stretch>
            <a:fillRect/>
          </a:stretch>
        </p:blipFill>
        <p:spPr>
          <a:xfrm>
            <a:off x="4641850" y="1588770"/>
            <a:ext cx="4502150" cy="4902198"/>
          </a:xfrm>
          <a:prstGeom prst="rect">
            <a:avLst/>
          </a:prstGeom>
        </p:spPr>
      </p:pic>
    </p:spTree>
    <p:extLst>
      <p:ext uri="{BB962C8B-B14F-4D97-AF65-F5344CB8AC3E}">
        <p14:creationId xmlns:p14="http://schemas.microsoft.com/office/powerpoint/2010/main" val="1869521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lnSpcReduction="10000"/>
          </a:bodyPr>
          <a:lstStyle/>
          <a:p>
            <a:pPr marL="0" indent="0" algn="ctr">
              <a:buNone/>
            </a:pPr>
            <a:r>
              <a:rPr lang="en-US" sz="2800" b="1" dirty="0" err="1"/>
              <a:t>Các</a:t>
            </a:r>
            <a:r>
              <a:rPr lang="en-US" sz="2800" b="1" dirty="0"/>
              <a:t> directive c</a:t>
            </a:r>
            <a:r>
              <a:rPr lang="vi-VN" sz="2800" b="1" dirty="0"/>
              <a:t>ơ</a:t>
            </a:r>
            <a:r>
              <a:rPr lang="en-US" sz="2800" b="1" dirty="0"/>
              <a:t> </a:t>
            </a:r>
            <a:r>
              <a:rPr lang="en-US" sz="2800" b="1" dirty="0" err="1"/>
              <a:t>bản</a:t>
            </a:r>
            <a:endParaRPr lang="en-US" sz="2800" b="1" dirty="0"/>
          </a:p>
          <a:p>
            <a:pPr marL="0" indent="0" algn="ctr">
              <a:buNone/>
            </a:pPr>
            <a:endParaRPr lang="en-US" sz="2800" b="1" dirty="0"/>
          </a:p>
          <a:p>
            <a:pPr lvl="0">
              <a:lnSpc>
                <a:spcPct val="150000"/>
              </a:lnSpc>
              <a:buFont typeface="Wingdings" panose="05000000000000000000" pitchFamily="2" charset="2"/>
              <a:buChar char="ü"/>
            </a:pPr>
            <a:r>
              <a:rPr lang="en-US" dirty="0"/>
              <a:t>v-bind: binding </a:t>
            </a:r>
            <a:r>
              <a:rPr lang="en-US" dirty="0" err="1"/>
              <a:t>dữ</a:t>
            </a:r>
            <a:r>
              <a:rPr lang="en-US" dirty="0"/>
              <a:t> </a:t>
            </a:r>
            <a:r>
              <a:rPr lang="en-US" dirty="0" err="1"/>
              <a:t>liệu</a:t>
            </a:r>
            <a:r>
              <a:rPr lang="en-US" dirty="0"/>
              <a:t> 1 </a:t>
            </a:r>
            <a:r>
              <a:rPr lang="en-US" dirty="0" err="1"/>
              <a:t>chiều</a:t>
            </a:r>
            <a:endParaRPr lang="en-US" dirty="0"/>
          </a:p>
          <a:p>
            <a:pPr lvl="0">
              <a:lnSpc>
                <a:spcPct val="150000"/>
              </a:lnSpc>
              <a:buFont typeface="Wingdings" panose="05000000000000000000" pitchFamily="2" charset="2"/>
              <a:buChar char="ü"/>
            </a:pPr>
            <a:r>
              <a:rPr lang="en-US" dirty="0"/>
              <a:t>v-model: binding </a:t>
            </a:r>
            <a:r>
              <a:rPr lang="en-US" dirty="0" err="1"/>
              <a:t>dữ</a:t>
            </a:r>
            <a:r>
              <a:rPr lang="en-US" dirty="0"/>
              <a:t> </a:t>
            </a:r>
            <a:r>
              <a:rPr lang="en-US" dirty="0" err="1"/>
              <a:t>liệu</a:t>
            </a:r>
            <a:r>
              <a:rPr lang="en-US" dirty="0"/>
              <a:t> 2 </a:t>
            </a:r>
            <a:r>
              <a:rPr lang="en-US" dirty="0" err="1"/>
              <a:t>chiều</a:t>
            </a:r>
            <a:endParaRPr lang="en-US" dirty="0"/>
          </a:p>
          <a:p>
            <a:pPr lvl="0">
              <a:lnSpc>
                <a:spcPct val="150000"/>
              </a:lnSpc>
              <a:buFont typeface="Wingdings" panose="05000000000000000000" pitchFamily="2" charset="2"/>
              <a:buChar char="ü"/>
            </a:pPr>
            <a:r>
              <a:rPr lang="en-US" dirty="0"/>
              <a:t>v-on: </a:t>
            </a:r>
            <a:r>
              <a:rPr lang="en-US" dirty="0" err="1"/>
              <a:t>lắng</a:t>
            </a:r>
            <a:r>
              <a:rPr lang="en-US" dirty="0"/>
              <a:t> </a:t>
            </a:r>
            <a:r>
              <a:rPr lang="en-US" dirty="0" err="1"/>
              <a:t>nghe</a:t>
            </a:r>
            <a:r>
              <a:rPr lang="en-US" dirty="0"/>
              <a:t> </a:t>
            </a:r>
            <a:r>
              <a:rPr lang="en-US" dirty="0" err="1"/>
              <a:t>sự</a:t>
            </a:r>
            <a:r>
              <a:rPr lang="en-US" dirty="0"/>
              <a:t> </a:t>
            </a:r>
            <a:r>
              <a:rPr lang="en-US" dirty="0" err="1"/>
              <a:t>kiện</a:t>
            </a:r>
            <a:endParaRPr lang="en-US" dirty="0"/>
          </a:p>
          <a:p>
            <a:pPr lvl="0">
              <a:lnSpc>
                <a:spcPct val="150000"/>
              </a:lnSpc>
              <a:buFont typeface="Wingdings" panose="05000000000000000000" pitchFamily="2" charset="2"/>
              <a:buChar char="ü"/>
            </a:pPr>
            <a:r>
              <a:rPr lang="en-US" dirty="0"/>
              <a:t>v-if &amp; v-else-if &amp; v-else : </a:t>
            </a:r>
            <a:r>
              <a:rPr lang="en-US" dirty="0" err="1"/>
              <a:t>điều</a:t>
            </a:r>
            <a:r>
              <a:rPr lang="en-US" dirty="0"/>
              <a:t> </a:t>
            </a:r>
            <a:r>
              <a:rPr lang="en-US" dirty="0" err="1"/>
              <a:t>kiện</a:t>
            </a:r>
            <a:endParaRPr lang="en-US" dirty="0"/>
          </a:p>
          <a:p>
            <a:pPr lvl="0">
              <a:lnSpc>
                <a:spcPct val="150000"/>
              </a:lnSpc>
              <a:buFont typeface="Wingdings" panose="05000000000000000000" pitchFamily="2" charset="2"/>
              <a:buChar char="ü"/>
            </a:pPr>
            <a:r>
              <a:rPr lang="en-US" dirty="0"/>
              <a:t>v-show: </a:t>
            </a:r>
            <a:r>
              <a:rPr lang="en-US" dirty="0" err="1"/>
              <a:t>tương</a:t>
            </a:r>
            <a:r>
              <a:rPr lang="en-US" dirty="0"/>
              <a:t>  </a:t>
            </a:r>
            <a:r>
              <a:rPr lang="en-US" dirty="0" err="1"/>
              <a:t>tự</a:t>
            </a:r>
            <a:r>
              <a:rPr lang="en-US" dirty="0"/>
              <a:t> v-if </a:t>
            </a:r>
            <a:r>
              <a:rPr lang="en-US" dirty="0" err="1"/>
              <a:t>nhưng</a:t>
            </a:r>
            <a:r>
              <a:rPr lang="en-US" dirty="0"/>
              <a:t> render ra </a:t>
            </a:r>
            <a:r>
              <a:rPr lang="en-US" dirty="0" err="1"/>
              <a:t>nhưng</a:t>
            </a:r>
            <a:r>
              <a:rPr lang="en-US" dirty="0"/>
              <a:t> </a:t>
            </a:r>
            <a:r>
              <a:rPr lang="en-US" dirty="0" err="1"/>
              <a:t>ẩn</a:t>
            </a:r>
            <a:r>
              <a:rPr lang="en-US" dirty="0"/>
              <a:t> </a:t>
            </a:r>
            <a:r>
              <a:rPr lang="en-US" dirty="0" err="1"/>
              <a:t>đi</a:t>
            </a:r>
            <a:endParaRPr lang="en-US" dirty="0"/>
          </a:p>
          <a:p>
            <a:pPr lvl="0">
              <a:lnSpc>
                <a:spcPct val="150000"/>
              </a:lnSpc>
              <a:buFont typeface="Wingdings" panose="05000000000000000000" pitchFamily="2" charset="2"/>
              <a:buChar char="ü"/>
            </a:pPr>
            <a:r>
              <a:rPr lang="en-US" dirty="0"/>
              <a:t>v-for: </a:t>
            </a:r>
            <a:r>
              <a:rPr lang="en-US" dirty="0" err="1"/>
              <a:t>chạy</a:t>
            </a:r>
            <a:r>
              <a:rPr lang="en-US" dirty="0"/>
              <a:t> </a:t>
            </a:r>
            <a:r>
              <a:rPr lang="en-US" dirty="0" err="1"/>
              <a:t>vòng</a:t>
            </a:r>
            <a:r>
              <a:rPr lang="en-US" dirty="0"/>
              <a:t> </a:t>
            </a:r>
            <a:r>
              <a:rPr lang="en-US" dirty="0" err="1"/>
              <a:t>lặp</a:t>
            </a:r>
            <a:endParaRPr lang="en-US" dirty="0"/>
          </a:p>
          <a:p>
            <a:pPr lvl="0">
              <a:lnSpc>
                <a:spcPct val="150000"/>
              </a:lnSpc>
              <a:buFont typeface="Wingdings" panose="05000000000000000000" pitchFamily="2" charset="2"/>
              <a:buChar char="ü"/>
            </a:pPr>
            <a:r>
              <a:rPr lang="en-US" dirty="0"/>
              <a:t>v-html: </a:t>
            </a:r>
            <a:r>
              <a:rPr lang="en-US" dirty="0" err="1"/>
              <a:t>hiển</a:t>
            </a:r>
            <a:r>
              <a:rPr lang="en-US" dirty="0"/>
              <a:t> </a:t>
            </a:r>
            <a:r>
              <a:rPr lang="en-US" dirty="0" err="1"/>
              <a:t>thị</a:t>
            </a:r>
            <a:r>
              <a:rPr lang="en-US" dirty="0"/>
              <a:t> html </a:t>
            </a:r>
          </a:p>
          <a:p>
            <a:pPr lvl="0">
              <a:lnSpc>
                <a:spcPct val="150000"/>
              </a:lnSpc>
              <a:buFont typeface="Wingdings" panose="05000000000000000000" pitchFamily="2" charset="2"/>
              <a:buChar char="ü"/>
            </a:pPr>
            <a:r>
              <a:rPr lang="en-US" dirty="0"/>
              <a:t>v-once: </a:t>
            </a:r>
            <a:r>
              <a:rPr lang="en-US" dirty="0" err="1"/>
              <a:t>sẽ</a:t>
            </a:r>
            <a:r>
              <a:rPr lang="en-US" dirty="0"/>
              <a:t> </a:t>
            </a:r>
            <a:r>
              <a:rPr lang="en-US" dirty="0" err="1"/>
              <a:t>không</a:t>
            </a:r>
            <a:r>
              <a:rPr lang="en-US" dirty="0"/>
              <a:t> </a:t>
            </a:r>
            <a:r>
              <a:rPr lang="en-US" dirty="0" err="1"/>
              <a:t>thay</a:t>
            </a:r>
            <a:r>
              <a:rPr lang="en-US" dirty="0"/>
              <a:t> </a:t>
            </a:r>
            <a:r>
              <a:rPr lang="en-US" dirty="0" err="1"/>
              <a:t>đổi</a:t>
            </a:r>
            <a:r>
              <a:rPr lang="en-US" dirty="0"/>
              <a:t> </a:t>
            </a:r>
            <a:r>
              <a:rPr lang="en-US" dirty="0" err="1"/>
              <a:t>khi</a:t>
            </a:r>
            <a:r>
              <a:rPr lang="en-US" dirty="0"/>
              <a:t> </a:t>
            </a:r>
            <a:r>
              <a:rPr lang="en-US" dirty="0" err="1"/>
              <a:t>thuộc</a:t>
            </a:r>
            <a:r>
              <a:rPr lang="en-US" dirty="0"/>
              <a:t> </a:t>
            </a:r>
            <a:r>
              <a:rPr lang="en-US" dirty="0" err="1"/>
              <a:t>tính</a:t>
            </a:r>
            <a:r>
              <a:rPr lang="en-US" dirty="0"/>
              <a:t> </a:t>
            </a:r>
            <a:r>
              <a:rPr lang="en-US" dirty="0" err="1"/>
              <a:t>thay</a:t>
            </a:r>
            <a:r>
              <a:rPr lang="en-US" dirty="0"/>
              <a:t> </a:t>
            </a:r>
            <a:r>
              <a:rPr lang="en-US" dirty="0" err="1"/>
              <a:t>đổi</a:t>
            </a:r>
            <a:endParaRPr lang="en-US" dirty="0"/>
          </a:p>
          <a:p>
            <a:pPr marL="0" indent="0">
              <a:buNone/>
            </a:pPr>
            <a:endParaRPr lang="en-US" dirty="0"/>
          </a:p>
        </p:txBody>
      </p:sp>
    </p:spTree>
    <p:extLst>
      <p:ext uri="{BB962C8B-B14F-4D97-AF65-F5344CB8AC3E}">
        <p14:creationId xmlns:p14="http://schemas.microsoft.com/office/powerpoint/2010/main" val="1152807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lnSpcReduction="10000"/>
          </a:bodyPr>
          <a:lstStyle/>
          <a:p>
            <a:pPr marL="0" indent="0" algn="ctr">
              <a:buNone/>
            </a:pPr>
            <a:r>
              <a:rPr lang="en-US" sz="2800" b="1" dirty="0"/>
              <a:t>Lifecycle </a:t>
            </a:r>
            <a:r>
              <a:rPr lang="en-US" sz="2800" b="1" dirty="0" err="1"/>
              <a:t>của</a:t>
            </a:r>
            <a:r>
              <a:rPr lang="en-US" sz="2800" b="1" dirty="0"/>
              <a:t> Vue</a:t>
            </a:r>
          </a:p>
          <a:p>
            <a:pPr marL="0" indent="0">
              <a:buNone/>
            </a:pPr>
            <a:endParaRPr lang="en-US" dirty="0"/>
          </a:p>
          <a:p>
            <a:pPr>
              <a:buFont typeface="Wingdings" panose="05000000000000000000" pitchFamily="2" charset="2"/>
              <a:buChar char="q"/>
            </a:pPr>
            <a:r>
              <a:rPr lang="vi-VN" dirty="0"/>
              <a:t>Creating:</a:t>
            </a:r>
          </a:p>
          <a:p>
            <a:pPr lvl="1">
              <a:buFont typeface="Wingdings" panose="05000000000000000000" pitchFamily="2" charset="2"/>
              <a:buChar char="§"/>
            </a:pPr>
            <a:r>
              <a:rPr lang="vi-VN" dirty="0"/>
              <a:t>beforeCreate: chạy trước khi component được khởi tạo</a:t>
            </a:r>
          </a:p>
          <a:p>
            <a:pPr lvl="1">
              <a:buFont typeface="Wingdings" panose="05000000000000000000" pitchFamily="2" charset="2"/>
              <a:buChar char="§"/>
            </a:pPr>
            <a:r>
              <a:rPr lang="vi-VN" dirty="0"/>
              <a:t>created: chạy khi component đã được tạo (thường dùng để fetch data từ server) = (componentWillMount)</a:t>
            </a:r>
          </a:p>
          <a:p>
            <a:pPr>
              <a:buFont typeface="Wingdings" panose="05000000000000000000" pitchFamily="2" charset="2"/>
              <a:buChar char="q"/>
            </a:pPr>
            <a:r>
              <a:rPr lang="vi-VN" dirty="0"/>
              <a:t>Mouting:</a:t>
            </a:r>
          </a:p>
          <a:p>
            <a:pPr lvl="1">
              <a:buFont typeface="Wingdings" panose="05000000000000000000" pitchFamily="2" charset="2"/>
              <a:buChar char="§"/>
            </a:pPr>
            <a:r>
              <a:rPr lang="vi-VN" dirty="0"/>
              <a:t>beforeMount: gọi khi component đã được compile và trước lần render đầu tiên</a:t>
            </a:r>
          </a:p>
          <a:p>
            <a:pPr lvl="1">
              <a:buFont typeface="Wingdings" panose="05000000000000000000" pitchFamily="2" charset="2"/>
              <a:buChar char="§"/>
            </a:pPr>
            <a:r>
              <a:rPr lang="vi-VN" dirty="0"/>
              <a:t>mounted: gọi khi component đã được render( hiển thị trên màn hình)</a:t>
            </a:r>
          </a:p>
          <a:p>
            <a:pPr>
              <a:buFont typeface="Wingdings" panose="05000000000000000000" pitchFamily="2" charset="2"/>
              <a:buChar char="q"/>
            </a:pPr>
            <a:r>
              <a:rPr lang="vi-VN" dirty="0"/>
              <a:t>Updating:</a:t>
            </a:r>
          </a:p>
          <a:p>
            <a:pPr lvl="1">
              <a:buFont typeface="Wingdings" panose="05000000000000000000" pitchFamily="2" charset="2"/>
              <a:buChar char="§"/>
            </a:pPr>
            <a:r>
              <a:rPr lang="vi-VN" dirty="0"/>
              <a:t>beforeUpdate: được gọi sau khi dữ liệu trên component bị thay đổi và trước khi re-render</a:t>
            </a:r>
          </a:p>
          <a:p>
            <a:pPr lvl="1">
              <a:buFont typeface="Wingdings" panose="05000000000000000000" pitchFamily="2" charset="2"/>
              <a:buChar char="§"/>
            </a:pPr>
            <a:r>
              <a:rPr lang="vi-VN" dirty="0"/>
              <a:t>updated: khi component đã được re-render , DOM đã được cập nhật</a:t>
            </a:r>
          </a:p>
          <a:p>
            <a:pPr>
              <a:buFont typeface="Wingdings" panose="05000000000000000000" pitchFamily="2" charset="2"/>
              <a:buChar char="q"/>
            </a:pPr>
            <a:r>
              <a:rPr lang="vi-VN" dirty="0"/>
              <a:t>Destroy:</a:t>
            </a:r>
          </a:p>
          <a:p>
            <a:pPr lvl="1">
              <a:buFont typeface="Wingdings" panose="05000000000000000000" pitchFamily="2" charset="2"/>
              <a:buChar char="§"/>
            </a:pPr>
            <a:r>
              <a:rPr lang="vi-VN" dirty="0"/>
              <a:t>beforeDestroy: được gọi  trước khi component bị huỷ đi </a:t>
            </a:r>
          </a:p>
          <a:p>
            <a:pPr lvl="1">
              <a:buFont typeface="Wingdings" panose="05000000000000000000" pitchFamily="2" charset="2"/>
              <a:buChar char="§"/>
            </a:pPr>
            <a:r>
              <a:rPr lang="vi-VN" dirty="0"/>
              <a:t>destroyed: component đã bị hủy</a:t>
            </a:r>
          </a:p>
          <a:p>
            <a:pPr marL="0" indent="0">
              <a:buNone/>
            </a:pPr>
            <a:endParaRPr lang="en-US" dirty="0"/>
          </a:p>
        </p:txBody>
      </p:sp>
    </p:spTree>
    <p:extLst>
      <p:ext uri="{BB962C8B-B14F-4D97-AF65-F5344CB8AC3E}">
        <p14:creationId xmlns:p14="http://schemas.microsoft.com/office/powerpoint/2010/main" val="1723542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a:bodyPr>
          <a:lstStyle/>
          <a:p>
            <a:pPr marL="0" indent="0" algn="ctr">
              <a:buNone/>
            </a:pPr>
            <a:r>
              <a:rPr lang="en-US" sz="2800" b="1" dirty="0" err="1"/>
              <a:t>Giới</a:t>
            </a:r>
            <a:r>
              <a:rPr lang="en-US" sz="2800" b="1" dirty="0"/>
              <a:t> </a:t>
            </a:r>
            <a:r>
              <a:rPr lang="en-US" sz="2800" b="1" dirty="0" err="1"/>
              <a:t>thiệu</a:t>
            </a:r>
            <a:r>
              <a:rPr lang="en-US" sz="2800" b="1" dirty="0"/>
              <a:t> </a:t>
            </a:r>
            <a:r>
              <a:rPr lang="en-US" sz="2800" b="1" dirty="0" err="1"/>
              <a:t>về</a:t>
            </a:r>
            <a:r>
              <a:rPr lang="en-US" sz="2800" b="1" dirty="0"/>
              <a:t> Component </a:t>
            </a:r>
            <a:r>
              <a:rPr lang="en-US" sz="2800" b="1" dirty="0" err="1"/>
              <a:t>trong</a:t>
            </a:r>
            <a:r>
              <a:rPr lang="en-US" sz="2800" b="1" dirty="0"/>
              <a:t> Vue</a:t>
            </a:r>
          </a:p>
          <a:p>
            <a:pPr algn="ctr">
              <a:buFont typeface="Wingdings" panose="05000000000000000000" pitchFamily="2" charset="2"/>
              <a:buChar char="q"/>
            </a:pPr>
            <a:endParaRPr lang="en-US" sz="2800" b="1" dirty="0"/>
          </a:p>
          <a:p>
            <a:pPr>
              <a:buFont typeface="Wingdings" panose="05000000000000000000" pitchFamily="2" charset="2"/>
              <a:buChar char="q"/>
            </a:pPr>
            <a:r>
              <a:rPr lang="en-US" dirty="0" err="1"/>
              <a:t>Khái</a:t>
            </a:r>
            <a:r>
              <a:rPr lang="en-US" dirty="0"/>
              <a:t> </a:t>
            </a:r>
            <a:r>
              <a:rPr lang="en-US" dirty="0" err="1"/>
              <a:t>niệm</a:t>
            </a:r>
            <a:r>
              <a:rPr lang="en-US" dirty="0"/>
              <a:t>: </a:t>
            </a:r>
            <a:r>
              <a:rPr lang="vi-VN" sz="1800" dirty="0"/>
              <a:t>Component là các đối tượng Vue có thể sử dụng lại được với một cái tên</a:t>
            </a:r>
            <a:r>
              <a:rPr lang="en-US" sz="1800" dirty="0"/>
              <a:t>. C</a:t>
            </a:r>
            <a:r>
              <a:rPr lang="vi-VN" sz="1800" dirty="0"/>
              <a:t>ó thể dùng component này như là một phần tử bên trong đối tượng Vue gốc </a:t>
            </a:r>
            <a:endParaRPr lang="en-US" sz="1800" dirty="0"/>
          </a:p>
          <a:p>
            <a:pPr>
              <a:buFont typeface="Wingdings" panose="05000000000000000000" pitchFamily="2" charset="2"/>
              <a:buChar char="q"/>
            </a:pPr>
            <a:r>
              <a:rPr lang="en-US" sz="2000" dirty="0" err="1"/>
              <a:t>Khai</a:t>
            </a:r>
            <a:r>
              <a:rPr lang="en-US" sz="2000" dirty="0"/>
              <a:t> </a:t>
            </a:r>
            <a:r>
              <a:rPr lang="en-US" sz="2000" dirty="0" err="1"/>
              <a:t>báo</a:t>
            </a:r>
            <a:r>
              <a:rPr lang="en-US" sz="2000" dirty="0"/>
              <a:t> Component:</a:t>
            </a:r>
          </a:p>
          <a:p>
            <a:pPr marL="342900" lvl="1" indent="0">
              <a:buNone/>
            </a:pPr>
            <a:r>
              <a:rPr lang="en-US" sz="1500" b="1" dirty="0"/>
              <a:t> </a:t>
            </a:r>
            <a:r>
              <a:rPr lang="en-US" sz="1500" b="1" dirty="0" err="1"/>
              <a:t>Vue.component</a:t>
            </a:r>
            <a:r>
              <a:rPr lang="en-US" sz="1500" b="1" dirty="0"/>
              <a:t>(‘</a:t>
            </a:r>
            <a:r>
              <a:rPr lang="en-US" sz="1500" b="1" dirty="0" err="1"/>
              <a:t>component_name</a:t>
            </a:r>
            <a:r>
              <a:rPr lang="en-US" sz="1500" b="1" dirty="0"/>
              <a:t>', {</a:t>
            </a:r>
          </a:p>
          <a:p>
            <a:pPr marL="342900" lvl="1" indent="0">
              <a:buNone/>
            </a:pPr>
            <a:r>
              <a:rPr lang="en-US" sz="1500" b="1" dirty="0"/>
              <a:t>  data: function () {</a:t>
            </a:r>
          </a:p>
          <a:p>
            <a:pPr marL="342900" lvl="1" indent="0">
              <a:buNone/>
            </a:pPr>
            <a:r>
              <a:rPr lang="en-US" sz="1500" b="1" dirty="0"/>
              <a:t>    return {</a:t>
            </a:r>
          </a:p>
          <a:p>
            <a:pPr marL="342900" lvl="1" indent="0">
              <a:buNone/>
            </a:pPr>
            <a:r>
              <a:rPr lang="en-US" sz="1500" b="1" dirty="0"/>
              <a:t>	//data</a:t>
            </a:r>
          </a:p>
          <a:p>
            <a:pPr marL="342900" lvl="1" indent="0">
              <a:buNone/>
            </a:pPr>
            <a:r>
              <a:rPr lang="en-US" sz="1500" b="1" dirty="0"/>
              <a:t>}</a:t>
            </a:r>
          </a:p>
          <a:p>
            <a:pPr marL="342900" lvl="1" indent="0">
              <a:buNone/>
            </a:pPr>
            <a:r>
              <a:rPr lang="en-US" sz="1500" b="1" dirty="0"/>
              <a:t>  },</a:t>
            </a:r>
          </a:p>
          <a:p>
            <a:pPr marL="342900" lvl="1" indent="0">
              <a:buNone/>
            </a:pPr>
            <a:r>
              <a:rPr lang="en-US" sz="1500" b="1" dirty="0"/>
              <a:t>  template: ‘content HTML’</a:t>
            </a:r>
          </a:p>
          <a:p>
            <a:pPr marL="342900" lvl="1" indent="0">
              <a:buNone/>
            </a:pPr>
            <a:r>
              <a:rPr lang="en-US" sz="1500" b="1" dirty="0"/>
              <a:t>})</a:t>
            </a:r>
          </a:p>
          <a:p>
            <a:pPr>
              <a:buFont typeface="Wingdings" panose="05000000000000000000" pitchFamily="2" charset="2"/>
              <a:buChar char="q"/>
            </a:pPr>
            <a:r>
              <a:rPr lang="vi-VN" sz="1800" dirty="0"/>
              <a:t>Vì là những đối tượng Vue tái sử dụng được, các component cùng nhận các tùy chọn như new Vue, ví dụ data, computed, watch, methods, và các hook vòng đời.</a:t>
            </a:r>
            <a:endParaRPr lang="en-US" sz="1800" dirty="0"/>
          </a:p>
          <a:p>
            <a:pPr marL="0" indent="0">
              <a:buNone/>
            </a:pPr>
            <a:endParaRPr lang="en-US" dirty="0"/>
          </a:p>
          <a:p>
            <a:pPr marL="0" indent="0" algn="ctr">
              <a:buNone/>
            </a:pPr>
            <a:endParaRPr lang="en-US" b="1" dirty="0"/>
          </a:p>
          <a:p>
            <a:pPr marL="0" indent="0" algn="ctr">
              <a:buNone/>
            </a:pPr>
            <a:endParaRPr lang="en-US" b="1" dirty="0"/>
          </a:p>
        </p:txBody>
      </p:sp>
    </p:spTree>
    <p:extLst>
      <p:ext uri="{BB962C8B-B14F-4D97-AF65-F5344CB8AC3E}">
        <p14:creationId xmlns:p14="http://schemas.microsoft.com/office/powerpoint/2010/main" val="3382041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a:bodyPr>
          <a:lstStyle/>
          <a:p>
            <a:pPr marL="0" indent="0" algn="ctr">
              <a:buNone/>
            </a:pPr>
            <a:r>
              <a:rPr lang="en-US" sz="2800" b="1" dirty="0"/>
              <a:t>Communicating Event </a:t>
            </a:r>
            <a:r>
              <a:rPr lang="en-US" sz="2800" b="1" dirty="0" err="1"/>
              <a:t>của</a:t>
            </a:r>
            <a:r>
              <a:rPr lang="en-US" sz="2800" b="1" dirty="0"/>
              <a:t> Component</a:t>
            </a:r>
          </a:p>
          <a:p>
            <a:pPr marL="0" indent="0">
              <a:buNone/>
            </a:pPr>
            <a:endParaRPr lang="en-US" dirty="0"/>
          </a:p>
          <a:p>
            <a:pPr>
              <a:buFont typeface="Wingdings" panose="05000000000000000000" pitchFamily="2" charset="2"/>
              <a:buChar char="q"/>
            </a:pPr>
            <a:r>
              <a:rPr lang="vi-VN" dirty="0"/>
              <a:t>Props</a:t>
            </a:r>
          </a:p>
          <a:p>
            <a:pPr lvl="1">
              <a:buFont typeface="Wingdings" panose="05000000000000000000" pitchFamily="2" charset="2"/>
              <a:buChar char="§"/>
            </a:pPr>
            <a:r>
              <a:rPr lang="vi-VN" dirty="0"/>
              <a:t>Props cho phép truyền data từ parent component xuống children component.</a:t>
            </a:r>
          </a:p>
          <a:p>
            <a:pPr lvl="1">
              <a:buFont typeface="Wingdings" panose="05000000000000000000" pitchFamily="2" charset="2"/>
              <a:buChar char="§"/>
            </a:pPr>
            <a:r>
              <a:rPr lang="vi-VN" dirty="0"/>
              <a:t>Khi dữ liệu thay đổi ở component cha, các props mà ta khai báo ở các component con cũng tự động update theo.</a:t>
            </a:r>
            <a:br>
              <a:rPr lang="en-US" dirty="0"/>
            </a:br>
            <a:endParaRPr lang="vi-VN" dirty="0"/>
          </a:p>
          <a:p>
            <a:pPr>
              <a:buFont typeface="Wingdings" panose="05000000000000000000" pitchFamily="2" charset="2"/>
              <a:buChar char="q"/>
            </a:pPr>
            <a:r>
              <a:rPr lang="vi-VN" dirty="0"/>
              <a:t>Custom Events</a:t>
            </a:r>
          </a:p>
          <a:p>
            <a:pPr lvl="1">
              <a:buFont typeface="Wingdings" panose="05000000000000000000" pitchFamily="2" charset="2"/>
              <a:buChar char="§"/>
            </a:pPr>
            <a:r>
              <a:rPr lang="vi-VN" dirty="0"/>
              <a:t>Component cha truyền dữ liệu xuống cho thằng con thông qua props</a:t>
            </a:r>
          </a:p>
          <a:p>
            <a:pPr lvl="1">
              <a:buFont typeface="Wingdings" panose="05000000000000000000" pitchFamily="2" charset="2"/>
              <a:buChar char="§"/>
            </a:pPr>
            <a:r>
              <a:rPr lang="vi-VN" dirty="0"/>
              <a:t>Component con thông báo cho component cha thông qua các event</a:t>
            </a:r>
          </a:p>
          <a:p>
            <a:pPr lvl="1">
              <a:buFont typeface="Wingdings" panose="05000000000000000000" pitchFamily="2" charset="2"/>
              <a:buChar char="§"/>
            </a:pPr>
            <a:r>
              <a:rPr lang="vi-VN" dirty="0"/>
              <a:t>Component con thông báo cho thằng cha thông qua :$emit</a:t>
            </a:r>
          </a:p>
          <a:p>
            <a:pPr marL="685800" lvl="2" indent="0">
              <a:buNone/>
            </a:pPr>
            <a:r>
              <a:rPr lang="vi-VN" b="1" dirty="0"/>
              <a:t>vm.$emit(‘eventName’, data}</a:t>
            </a:r>
          </a:p>
          <a:p>
            <a:pPr lvl="1">
              <a:buFont typeface="Wingdings" panose="05000000000000000000" pitchFamily="2" charset="2"/>
              <a:buChar char="§"/>
            </a:pPr>
            <a:r>
              <a:rPr lang="vi-VN" dirty="0"/>
              <a:t>Component cha lắng nghe sư kiện mà component con phát ra thông qua v-on or $on</a:t>
            </a:r>
            <a:endParaRPr lang="en-US" dirty="0"/>
          </a:p>
          <a:p>
            <a:pPr marL="685800" lvl="2" indent="0">
              <a:buNone/>
            </a:pPr>
            <a:r>
              <a:rPr lang="vi-VN" b="1" dirty="0"/>
              <a:t>&lt;child v-on:counter="countPlus"&gt;&lt;/child&gt;</a:t>
            </a:r>
          </a:p>
          <a:p>
            <a:pPr marL="0" indent="0">
              <a:buNone/>
            </a:pPr>
            <a:endParaRPr lang="en-US" dirty="0"/>
          </a:p>
        </p:txBody>
      </p:sp>
    </p:spTree>
    <p:extLst>
      <p:ext uri="{BB962C8B-B14F-4D97-AF65-F5344CB8AC3E}">
        <p14:creationId xmlns:p14="http://schemas.microsoft.com/office/powerpoint/2010/main" val="271012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Tìm</a:t>
            </a:r>
            <a:r>
              <a:rPr lang="en-US" dirty="0"/>
              <a:t> </a:t>
            </a:r>
            <a:r>
              <a:rPr lang="en-US" dirty="0" err="1"/>
              <a:t>hiểu</a:t>
            </a:r>
            <a:r>
              <a:rPr lang="en-US" dirty="0"/>
              <a:t> </a:t>
            </a:r>
            <a:r>
              <a:rPr lang="en-US" dirty="0" err="1"/>
              <a:t>về</a:t>
            </a:r>
            <a:r>
              <a:rPr lang="en-US" dirty="0"/>
              <a:t> Git</a:t>
            </a:r>
          </a:p>
        </p:txBody>
      </p:sp>
      <p:sp>
        <p:nvSpPr>
          <p:cNvPr id="3" name="Content Placeholder 2"/>
          <p:cNvSpPr>
            <a:spLocks noGrp="1"/>
          </p:cNvSpPr>
          <p:nvPr>
            <p:ph idx="1"/>
          </p:nvPr>
        </p:nvSpPr>
        <p:spPr/>
        <p:txBody>
          <a:bodyPr/>
          <a:lstStyle/>
          <a:p>
            <a:pPr marL="0" indent="0" algn="ctr">
              <a:buNone/>
            </a:pPr>
            <a:r>
              <a:rPr lang="en-US" sz="2800" b="1" dirty="0"/>
              <a:t>S</a:t>
            </a:r>
            <a:r>
              <a:rPr lang="vi-VN" sz="2800" b="1" dirty="0"/>
              <a:t>ơ</a:t>
            </a:r>
            <a:r>
              <a:rPr lang="en-US" sz="2800" b="1" dirty="0"/>
              <a:t> l</a:t>
            </a:r>
            <a:r>
              <a:rPr lang="vi-VN" sz="2800" b="1" dirty="0"/>
              <a:t>ư</a:t>
            </a:r>
            <a:r>
              <a:rPr lang="en-US" sz="2800" b="1" dirty="0" err="1"/>
              <a:t>ợc</a:t>
            </a:r>
            <a:r>
              <a:rPr lang="en-US" sz="2800" b="1" dirty="0"/>
              <a:t> </a:t>
            </a:r>
            <a:r>
              <a:rPr lang="en-US" sz="2800" b="1" dirty="0" err="1"/>
              <a:t>về</a:t>
            </a:r>
            <a:r>
              <a:rPr lang="en-US" sz="2800" b="1" dirty="0"/>
              <a:t> </a:t>
            </a:r>
            <a:r>
              <a:rPr lang="en-US" sz="2800" b="1" dirty="0" err="1"/>
              <a:t>quản</a:t>
            </a:r>
            <a:r>
              <a:rPr lang="en-US" sz="2800" b="1" dirty="0"/>
              <a:t> </a:t>
            </a:r>
            <a:r>
              <a:rPr lang="en-US" sz="2800" b="1" dirty="0" err="1"/>
              <a:t>lý</a:t>
            </a:r>
            <a:r>
              <a:rPr lang="en-US" sz="2800" b="1" dirty="0"/>
              <a:t> </a:t>
            </a:r>
            <a:r>
              <a:rPr lang="en-US" sz="2800" b="1" dirty="0" err="1"/>
              <a:t>phiên</a:t>
            </a:r>
            <a:r>
              <a:rPr lang="en-US" sz="2800" b="1" dirty="0"/>
              <a:t> </a:t>
            </a:r>
            <a:r>
              <a:rPr lang="en-US" sz="2800" b="1" dirty="0" err="1"/>
              <a:t>và</a:t>
            </a:r>
            <a:r>
              <a:rPr lang="en-US" sz="2800" b="1" dirty="0"/>
              <a:t> Git</a:t>
            </a:r>
          </a:p>
          <a:p>
            <a:pPr marL="0" indent="0">
              <a:buNone/>
            </a:pPr>
            <a:endParaRPr lang="en-US" dirty="0"/>
          </a:p>
          <a:p>
            <a:r>
              <a:rPr lang="en-US" dirty="0" err="1"/>
              <a:t>Khái</a:t>
            </a:r>
            <a:r>
              <a:rPr lang="en-US" dirty="0"/>
              <a:t> </a:t>
            </a:r>
            <a:r>
              <a:rPr lang="en-US" dirty="0" err="1"/>
              <a:t>niệm</a:t>
            </a:r>
            <a:r>
              <a:rPr lang="en-US" dirty="0"/>
              <a:t> Git: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phiên</a:t>
            </a:r>
            <a:r>
              <a:rPr lang="en-US" dirty="0"/>
              <a:t> </a:t>
            </a:r>
            <a:r>
              <a:rPr lang="en-US" dirty="0" err="1"/>
              <a:t>phân</a:t>
            </a:r>
            <a:r>
              <a:rPr lang="en-US" dirty="0"/>
              <a:t> </a:t>
            </a:r>
            <a:r>
              <a:rPr lang="en-US" dirty="0" err="1"/>
              <a:t>tán</a:t>
            </a:r>
            <a:endParaRPr lang="en-US" dirty="0"/>
          </a:p>
          <a:p>
            <a:r>
              <a:rPr lang="en-US" dirty="0" err="1"/>
              <a:t>Cách</a:t>
            </a:r>
            <a:r>
              <a:rPr lang="en-US" dirty="0"/>
              <a:t> l</a:t>
            </a:r>
            <a:r>
              <a:rPr lang="vi-VN" dirty="0"/>
              <a:t>ư</a:t>
            </a:r>
            <a:r>
              <a:rPr lang="en-US" dirty="0"/>
              <a:t>u </a:t>
            </a:r>
            <a:r>
              <a:rPr lang="en-US" dirty="0" err="1"/>
              <a:t>trữ</a:t>
            </a:r>
            <a:r>
              <a:rPr lang="en-US" dirty="0"/>
              <a:t> </a:t>
            </a:r>
            <a:r>
              <a:rPr lang="en-US" dirty="0" err="1"/>
              <a:t>dữ</a:t>
            </a:r>
            <a:r>
              <a:rPr lang="en-US" dirty="0"/>
              <a:t> </a:t>
            </a:r>
            <a:r>
              <a:rPr lang="en-US" dirty="0" err="1"/>
              <a:t>liệu</a:t>
            </a:r>
            <a:r>
              <a:rPr lang="en-US" dirty="0"/>
              <a:t>: </a:t>
            </a:r>
            <a:r>
              <a:rPr lang="en-US" dirty="0" err="1"/>
              <a:t>sau</a:t>
            </a:r>
            <a:r>
              <a:rPr lang="en-US" dirty="0"/>
              <a:t> </a:t>
            </a:r>
            <a:r>
              <a:rPr lang="en-US" dirty="0" err="1"/>
              <a:t>mỗi</a:t>
            </a:r>
            <a:r>
              <a:rPr lang="en-US" dirty="0"/>
              <a:t> </a:t>
            </a:r>
            <a:r>
              <a:rPr lang="en-US" dirty="0" err="1"/>
              <a:t>lần</a:t>
            </a:r>
            <a:r>
              <a:rPr lang="en-US" dirty="0"/>
              <a:t> </a:t>
            </a:r>
            <a:r>
              <a:rPr lang="en-US" dirty="0" err="1"/>
              <a:t>thực</a:t>
            </a:r>
            <a:r>
              <a:rPr lang="en-US" dirty="0"/>
              <a:t> </a:t>
            </a:r>
            <a:r>
              <a:rPr lang="en-US" dirty="0" err="1"/>
              <a:t>hiện</a:t>
            </a:r>
            <a:r>
              <a:rPr lang="en-US" dirty="0"/>
              <a:t> l</a:t>
            </a:r>
            <a:r>
              <a:rPr lang="vi-VN" dirty="0"/>
              <a:t>ư</a:t>
            </a:r>
            <a:r>
              <a:rPr lang="en-US" dirty="0"/>
              <a:t>u </a:t>
            </a:r>
            <a:r>
              <a:rPr lang="en-US" dirty="0" err="1"/>
              <a:t>trạng</a:t>
            </a:r>
            <a:r>
              <a:rPr lang="en-US" dirty="0"/>
              <a:t> </a:t>
            </a:r>
            <a:r>
              <a:rPr lang="en-US" dirty="0" err="1"/>
              <a:t>thái</a:t>
            </a:r>
            <a:r>
              <a:rPr lang="en-US" dirty="0"/>
              <a:t> (commit) </a:t>
            </a:r>
            <a:r>
              <a:rPr lang="en-US" dirty="0" err="1"/>
              <a:t>sẽ</a:t>
            </a:r>
            <a:r>
              <a:rPr lang="en-US" dirty="0"/>
              <a:t> </a:t>
            </a:r>
            <a:r>
              <a:rPr lang="en-US" dirty="0" err="1"/>
              <a:t>tạo</a:t>
            </a:r>
            <a:r>
              <a:rPr lang="en-US" dirty="0"/>
              <a:t> ra 1 </a:t>
            </a:r>
            <a:r>
              <a:rPr lang="en-US" dirty="0" err="1"/>
              <a:t>ảnh</a:t>
            </a:r>
            <a:r>
              <a:rPr lang="en-US" dirty="0"/>
              <a:t> </a:t>
            </a:r>
            <a:r>
              <a:rPr lang="en-US" dirty="0" err="1"/>
              <a:t>chụp</a:t>
            </a:r>
            <a:r>
              <a:rPr lang="en-US" dirty="0"/>
              <a:t> (snapshot) l</a:t>
            </a:r>
            <a:r>
              <a:rPr lang="vi-VN" dirty="0"/>
              <a:t>ư</a:t>
            </a:r>
            <a:r>
              <a:rPr lang="en-US" dirty="0"/>
              <a:t>u </a:t>
            </a:r>
            <a:r>
              <a:rPr lang="en-US" dirty="0" err="1"/>
              <a:t>lại</a:t>
            </a:r>
            <a:r>
              <a:rPr lang="en-US" dirty="0"/>
              <a:t> </a:t>
            </a:r>
            <a:r>
              <a:rPr lang="en-US" dirty="0" err="1"/>
              <a:t>nội</a:t>
            </a:r>
            <a:r>
              <a:rPr lang="en-US" dirty="0"/>
              <a:t> dung </a:t>
            </a:r>
            <a:r>
              <a:rPr lang="en-US" dirty="0" err="1"/>
              <a:t>của</a:t>
            </a:r>
            <a:r>
              <a:rPr lang="en-US" dirty="0"/>
              <a:t> </a:t>
            </a:r>
            <a:r>
              <a:rPr lang="en-US" dirty="0" err="1"/>
              <a:t>tất</a:t>
            </a:r>
            <a:r>
              <a:rPr lang="en-US" dirty="0"/>
              <a:t> </a:t>
            </a:r>
            <a:r>
              <a:rPr lang="en-US" dirty="0" err="1"/>
              <a:t>cả</a:t>
            </a:r>
            <a:r>
              <a:rPr lang="en-US" dirty="0"/>
              <a:t> </a:t>
            </a:r>
            <a:r>
              <a:rPr lang="en-US" dirty="0" err="1"/>
              <a:t>tập</a:t>
            </a:r>
            <a:r>
              <a:rPr lang="en-US" dirty="0"/>
              <a:t> tin, </a:t>
            </a:r>
            <a:r>
              <a:rPr lang="en-US" dirty="0" err="1"/>
              <a:t>rồi</a:t>
            </a:r>
            <a:r>
              <a:rPr lang="en-US" dirty="0"/>
              <a:t> </a:t>
            </a:r>
            <a:r>
              <a:rPr lang="en-US" dirty="0" err="1"/>
              <a:t>tạo</a:t>
            </a:r>
            <a:r>
              <a:rPr lang="en-US" dirty="0"/>
              <a:t> </a:t>
            </a:r>
            <a:r>
              <a:rPr lang="en-US" dirty="0" err="1"/>
              <a:t>tham</a:t>
            </a:r>
            <a:r>
              <a:rPr lang="en-US" dirty="0"/>
              <a:t> </a:t>
            </a:r>
            <a:r>
              <a:rPr lang="en-US" dirty="0" err="1"/>
              <a:t>chiếu</a:t>
            </a:r>
            <a:r>
              <a:rPr lang="en-US" dirty="0"/>
              <a:t> </a:t>
            </a:r>
            <a:r>
              <a:rPr lang="en-US" dirty="0" err="1"/>
              <a:t>đến</a:t>
            </a:r>
            <a:r>
              <a:rPr lang="en-US" dirty="0"/>
              <a:t> snapshot </a:t>
            </a:r>
            <a:r>
              <a:rPr lang="en-US" dirty="0" err="1"/>
              <a:t>đó</a:t>
            </a:r>
            <a:endParaRPr lang="en-US" dirty="0"/>
          </a:p>
          <a:p>
            <a:endParaRPr lang="en-US" dirty="0"/>
          </a:p>
        </p:txBody>
      </p:sp>
      <p:pic>
        <p:nvPicPr>
          <p:cNvPr id="5" name="Picture 4">
            <a:extLst>
              <a:ext uri="{FF2B5EF4-FFF2-40B4-BE49-F238E27FC236}">
                <a16:creationId xmlns:a16="http://schemas.microsoft.com/office/drawing/2014/main" id="{C588412C-CDA4-46A8-B74D-9DBA90B180AA}"/>
              </a:ext>
            </a:extLst>
          </p:cNvPr>
          <p:cNvPicPr>
            <a:picLocks noChangeAspect="1"/>
          </p:cNvPicPr>
          <p:nvPr/>
        </p:nvPicPr>
        <p:blipFill>
          <a:blip r:embed="rId2"/>
          <a:stretch>
            <a:fillRect/>
          </a:stretch>
        </p:blipFill>
        <p:spPr>
          <a:xfrm>
            <a:off x="646967" y="3618523"/>
            <a:ext cx="7710365" cy="3239477"/>
          </a:xfrm>
          <a:prstGeom prst="rect">
            <a:avLst/>
          </a:prstGeom>
        </p:spPr>
      </p:pic>
    </p:spTree>
    <p:extLst>
      <p:ext uri="{BB962C8B-B14F-4D97-AF65-F5344CB8AC3E}">
        <p14:creationId xmlns:p14="http://schemas.microsoft.com/office/powerpoint/2010/main" val="4136510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716" y="1529080"/>
            <a:ext cx="8026400" cy="5328920"/>
          </a:xfrm>
        </p:spPr>
        <p:txBody>
          <a:bodyPr>
            <a:normAutofit/>
          </a:bodyPr>
          <a:lstStyle/>
          <a:p>
            <a:pPr>
              <a:buFont typeface="Wingdings" panose="05000000000000000000" pitchFamily="2" charset="2"/>
              <a:buChar char="q"/>
            </a:pPr>
            <a:r>
              <a:rPr lang="vi-VN" dirty="0"/>
              <a:t>Provide và </a:t>
            </a:r>
            <a:r>
              <a:rPr lang="en-US" dirty="0"/>
              <a:t>I</a:t>
            </a:r>
            <a:r>
              <a:rPr lang="vi-VN" dirty="0"/>
              <a:t>nject</a:t>
            </a:r>
            <a:endParaRPr lang="en-US" dirty="0"/>
          </a:p>
          <a:p>
            <a:pPr>
              <a:buFont typeface="Wingdings" panose="05000000000000000000" pitchFamily="2" charset="2"/>
              <a:buChar char="q"/>
            </a:pPr>
            <a:endParaRPr lang="en-US" dirty="0"/>
          </a:p>
          <a:p>
            <a:pPr lvl="1">
              <a:buFont typeface="Wingdings" panose="05000000000000000000" pitchFamily="2" charset="2"/>
              <a:buChar char="§"/>
            </a:pPr>
            <a:r>
              <a:rPr lang="en-US" sz="2000" dirty="0"/>
              <a:t>T</a:t>
            </a:r>
            <a:r>
              <a:rPr lang="vi-VN" sz="2000" dirty="0"/>
              <a:t>ruyền dữ liệu từ các component cha xuống các component con cháu mà không phải theo từng bậc</a:t>
            </a:r>
          </a:p>
          <a:p>
            <a:pPr lvl="1">
              <a:buFont typeface="Wingdings" panose="05000000000000000000" pitchFamily="2" charset="2"/>
              <a:buChar char="§"/>
            </a:pPr>
            <a:r>
              <a:rPr lang="vi-VN" sz="2000" dirty="0"/>
              <a:t>provide: định nghĩa ở component cha, nơi cung cấp dữ liệu.</a:t>
            </a:r>
            <a:endParaRPr lang="vi-VN" dirty="0"/>
          </a:p>
          <a:p>
            <a:pPr marL="342900" lvl="1" indent="0">
              <a:buNone/>
            </a:pPr>
            <a:r>
              <a:rPr lang="vi-VN" b="1" dirty="0"/>
              <a:t>provide: function () {</a:t>
            </a:r>
          </a:p>
          <a:p>
            <a:pPr marL="342900" lvl="1" indent="0">
              <a:buNone/>
            </a:pPr>
            <a:r>
              <a:rPr lang="vi-VN" b="1" dirty="0"/>
              <a:t>  return {</a:t>
            </a:r>
          </a:p>
          <a:p>
            <a:pPr marL="342900" lvl="1" indent="0">
              <a:buNone/>
            </a:pPr>
            <a:r>
              <a:rPr lang="vi-VN" b="1" dirty="0"/>
              <a:t>    name: object or function</a:t>
            </a:r>
          </a:p>
          <a:p>
            <a:pPr marL="342900" lvl="1" indent="0">
              <a:buNone/>
            </a:pPr>
            <a:r>
              <a:rPr lang="vi-VN" b="1" dirty="0"/>
              <a:t>  }</a:t>
            </a:r>
          </a:p>
          <a:p>
            <a:pPr marL="342900" lvl="1" indent="0">
              <a:buNone/>
            </a:pPr>
            <a:r>
              <a:rPr lang="vi-VN" b="1" dirty="0"/>
              <a:t>}</a:t>
            </a:r>
          </a:p>
          <a:p>
            <a:pPr lvl="1">
              <a:buFont typeface="Wingdings" panose="05000000000000000000" pitchFamily="2" charset="2"/>
              <a:buChar char="§"/>
            </a:pPr>
            <a:r>
              <a:rPr lang="vi-VN" sz="2000" dirty="0"/>
              <a:t>inject: định nghĩa ở component con, sử dụng dữ liệu được cung cấp từ component cha</a:t>
            </a:r>
          </a:p>
          <a:p>
            <a:pPr marL="342900" lvl="1" indent="0">
              <a:buNone/>
            </a:pPr>
            <a:r>
              <a:rPr lang="vi-VN" sz="2000" b="1" dirty="0"/>
              <a:t>inject: ['name'] sử dụng như props</a:t>
            </a:r>
          </a:p>
          <a:p>
            <a:pPr marL="0" indent="0">
              <a:buNone/>
            </a:pPr>
            <a:endParaRPr lang="en-US" dirty="0"/>
          </a:p>
        </p:txBody>
      </p:sp>
    </p:spTree>
    <p:extLst>
      <p:ext uri="{BB962C8B-B14F-4D97-AF65-F5344CB8AC3E}">
        <p14:creationId xmlns:p14="http://schemas.microsoft.com/office/powerpoint/2010/main" val="741428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00" y="1529080"/>
            <a:ext cx="8026400" cy="5328920"/>
          </a:xfrm>
        </p:spPr>
        <p:txBody>
          <a:bodyPr>
            <a:normAutofit/>
          </a:bodyPr>
          <a:lstStyle/>
          <a:p>
            <a:pPr>
              <a:buFont typeface="Wingdings" panose="05000000000000000000" pitchFamily="2" charset="2"/>
              <a:buChar char="q"/>
            </a:pPr>
            <a:r>
              <a:rPr lang="en-US" dirty="0" err="1"/>
              <a:t>EventBus</a:t>
            </a:r>
            <a:endParaRPr lang="en-US" dirty="0"/>
          </a:p>
          <a:p>
            <a:pPr>
              <a:buFont typeface="Wingdings" panose="05000000000000000000" pitchFamily="2" charset="2"/>
              <a:buChar char="§"/>
            </a:pPr>
            <a:r>
              <a:rPr lang="vi-VN" dirty="0"/>
              <a:t>Nhiều khi chúng ta cần truyền thông tin giữa các component trong dự án, lúc này cách giao tiếp đơn giản giữa các component là sử dụng $emit và $on </a:t>
            </a:r>
            <a:r>
              <a:rPr lang="en-US" dirty="0" err="1"/>
              <a:t>như</a:t>
            </a:r>
            <a:r>
              <a:rPr lang="en-US" dirty="0"/>
              <a:t> </a:t>
            </a:r>
            <a:r>
              <a:rPr lang="en-US" dirty="0" err="1"/>
              <a:t>thông</a:t>
            </a:r>
            <a:r>
              <a:rPr lang="en-US" dirty="0"/>
              <a:t> </a:t>
            </a:r>
            <a:r>
              <a:rPr lang="en-US" dirty="0" err="1"/>
              <a:t>th</a:t>
            </a:r>
            <a:r>
              <a:rPr lang="vi-VN" dirty="0"/>
              <a:t>ư</a:t>
            </a:r>
            <a:r>
              <a:rPr lang="en-US" dirty="0" err="1"/>
              <a:t>ờng</a:t>
            </a:r>
            <a:r>
              <a:rPr lang="en-US" dirty="0"/>
              <a:t> </a:t>
            </a:r>
            <a:r>
              <a:rPr lang="en-US" dirty="0" err="1"/>
              <a:t>giữa</a:t>
            </a:r>
            <a:r>
              <a:rPr lang="en-US" dirty="0"/>
              <a:t> cha </a:t>
            </a:r>
            <a:r>
              <a:rPr lang="en-US" dirty="0" err="1"/>
              <a:t>và</a:t>
            </a:r>
            <a:r>
              <a:rPr lang="en-US" dirty="0"/>
              <a:t> con.</a:t>
            </a:r>
          </a:p>
          <a:p>
            <a:pPr>
              <a:buFont typeface="Wingdings" panose="05000000000000000000" pitchFamily="2" charset="2"/>
              <a:buChar char="à"/>
            </a:pPr>
            <a:r>
              <a:rPr lang="en-US" dirty="0" err="1">
                <a:sym typeface="Wingdings" panose="05000000000000000000" pitchFamily="2" charset="2"/>
              </a:rPr>
              <a:t>Sử</a:t>
            </a:r>
            <a:r>
              <a:rPr lang="en-US" dirty="0">
                <a:sym typeface="Wingdings" panose="05000000000000000000" pitchFamily="2" charset="2"/>
              </a:rPr>
              <a:t> </a:t>
            </a:r>
            <a:r>
              <a:rPr lang="en-US" dirty="0" err="1">
                <a:sym typeface="Wingdings" panose="05000000000000000000" pitchFamily="2" charset="2"/>
              </a:rPr>
              <a:t>dụng</a:t>
            </a:r>
            <a:r>
              <a:rPr lang="en-US" dirty="0">
                <a:sym typeface="Wingdings" panose="05000000000000000000" pitchFamily="2" charset="2"/>
              </a:rPr>
              <a:t> </a:t>
            </a:r>
            <a:r>
              <a:rPr lang="en-US" dirty="0" err="1">
                <a:sym typeface="Wingdings" panose="05000000000000000000" pitchFamily="2" charset="2"/>
              </a:rPr>
              <a:t>EventBus</a:t>
            </a:r>
            <a:r>
              <a:rPr lang="en-US" dirty="0">
                <a:sym typeface="Wingdings" panose="05000000000000000000" pitchFamily="2" charset="2"/>
              </a:rPr>
              <a:t> </a:t>
            </a:r>
            <a:r>
              <a:rPr lang="en-US" dirty="0" err="1">
                <a:sym typeface="Wingdings" panose="05000000000000000000" pitchFamily="2" charset="2"/>
              </a:rPr>
              <a:t>để</a:t>
            </a:r>
            <a:r>
              <a:rPr lang="en-US" dirty="0">
                <a:sym typeface="Wingdings" panose="05000000000000000000" pitchFamily="2" charset="2"/>
              </a:rPr>
              <a:t> </a:t>
            </a:r>
            <a:r>
              <a:rPr lang="en-US" dirty="0" err="1">
                <a:sym typeface="Wingdings" panose="05000000000000000000" pitchFamily="2" charset="2"/>
              </a:rPr>
              <a:t>giao</a:t>
            </a:r>
            <a:r>
              <a:rPr lang="en-US" dirty="0">
                <a:sym typeface="Wingdings" panose="05000000000000000000" pitchFamily="2" charset="2"/>
              </a:rPr>
              <a:t> </a:t>
            </a:r>
            <a:r>
              <a:rPr lang="en-US" dirty="0" err="1">
                <a:sym typeface="Wingdings" panose="05000000000000000000" pitchFamily="2" charset="2"/>
              </a:rPr>
              <a:t>tiếp</a:t>
            </a:r>
            <a:r>
              <a:rPr lang="en-US" dirty="0">
                <a:sym typeface="Wingdings" panose="05000000000000000000" pitchFamily="2" charset="2"/>
              </a:rPr>
              <a:t> </a:t>
            </a:r>
            <a:r>
              <a:rPr lang="en-US" dirty="0" err="1">
                <a:sym typeface="Wingdings" panose="05000000000000000000" pitchFamily="2" charset="2"/>
              </a:rPr>
              <a:t>giữa</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component </a:t>
            </a:r>
            <a:r>
              <a:rPr lang="en-US" dirty="0" err="1">
                <a:sym typeface="Wingdings" panose="05000000000000000000" pitchFamily="2" charset="2"/>
              </a:rPr>
              <a:t>không</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quan</a:t>
            </a:r>
            <a:r>
              <a:rPr lang="en-US" dirty="0">
                <a:sym typeface="Wingdings" panose="05000000000000000000" pitchFamily="2" charset="2"/>
              </a:rPr>
              <a:t> </a:t>
            </a:r>
            <a:r>
              <a:rPr lang="en-US" dirty="0" err="1">
                <a:sym typeface="Wingdings" panose="05000000000000000000" pitchFamily="2" charset="2"/>
              </a:rPr>
              <a:t>hệ</a:t>
            </a:r>
            <a:r>
              <a:rPr lang="en-US" dirty="0">
                <a:sym typeface="Wingdings" panose="05000000000000000000" pitchFamily="2" charset="2"/>
              </a:rPr>
              <a:t> cha con</a:t>
            </a:r>
          </a:p>
          <a:p>
            <a:pPr>
              <a:buFont typeface="Wingdings" panose="05000000000000000000" pitchFamily="2" charset="2"/>
              <a:buChar char="§"/>
            </a:pPr>
            <a:r>
              <a:rPr lang="en-US" dirty="0"/>
              <a:t>Ta </a:t>
            </a:r>
            <a:r>
              <a:rPr lang="en-US" dirty="0" err="1"/>
              <a:t>khởi</a:t>
            </a:r>
            <a:r>
              <a:rPr lang="en-US" dirty="0"/>
              <a:t> </a:t>
            </a:r>
            <a:r>
              <a:rPr lang="en-US" dirty="0" err="1"/>
              <a:t>tạo</a:t>
            </a:r>
            <a:r>
              <a:rPr lang="en-US" dirty="0"/>
              <a:t> </a:t>
            </a:r>
            <a:r>
              <a:rPr lang="en-US" dirty="0" err="1"/>
              <a:t>một</a:t>
            </a:r>
            <a:r>
              <a:rPr lang="en-US" dirty="0"/>
              <a:t> Vue instance</a:t>
            </a:r>
          </a:p>
          <a:p>
            <a:pPr marL="342900" lvl="1" indent="0">
              <a:buNone/>
            </a:pPr>
            <a:r>
              <a:rPr lang="en-US" sz="2000" b="1" dirty="0"/>
              <a:t>var bus = new Vue()</a:t>
            </a:r>
          </a:p>
          <a:p>
            <a:r>
              <a:rPr lang="en-US" dirty="0" err="1"/>
              <a:t>Khi</a:t>
            </a:r>
            <a:r>
              <a:rPr lang="en-US" dirty="0"/>
              <a:t> component A </a:t>
            </a:r>
            <a:r>
              <a:rPr lang="en-US" dirty="0" err="1"/>
              <a:t>muốn</a:t>
            </a:r>
            <a:r>
              <a:rPr lang="en-US" dirty="0"/>
              <a:t> </a:t>
            </a:r>
            <a:r>
              <a:rPr lang="en-US" dirty="0" err="1"/>
              <a:t>giao</a:t>
            </a:r>
            <a:r>
              <a:rPr lang="en-US" dirty="0"/>
              <a:t> </a:t>
            </a:r>
            <a:r>
              <a:rPr lang="en-US" dirty="0" err="1"/>
              <a:t>tiếp</a:t>
            </a:r>
            <a:r>
              <a:rPr lang="en-US" dirty="0"/>
              <a:t> </a:t>
            </a:r>
            <a:r>
              <a:rPr lang="en-US" dirty="0" err="1"/>
              <a:t>với</a:t>
            </a:r>
            <a:r>
              <a:rPr lang="en-US" dirty="0"/>
              <a:t> component B, component A </a:t>
            </a:r>
            <a:r>
              <a:rPr lang="en-US" dirty="0" err="1"/>
              <a:t>sẽ</a:t>
            </a:r>
            <a:r>
              <a:rPr lang="en-US" dirty="0"/>
              <a:t> </a:t>
            </a:r>
            <a:r>
              <a:rPr lang="en-US" dirty="0" err="1"/>
              <a:t>tạo</a:t>
            </a:r>
            <a:r>
              <a:rPr lang="en-US" dirty="0"/>
              <a:t> ra 1 </a:t>
            </a:r>
            <a:r>
              <a:rPr lang="en-US" dirty="0" err="1"/>
              <a:t>sự</a:t>
            </a:r>
            <a:r>
              <a:rPr lang="en-US" dirty="0"/>
              <a:t> </a:t>
            </a:r>
            <a:r>
              <a:rPr lang="en-US" dirty="0" err="1"/>
              <a:t>kiện</a:t>
            </a:r>
            <a:r>
              <a:rPr lang="en-US" dirty="0"/>
              <a:t>:</a:t>
            </a:r>
          </a:p>
          <a:p>
            <a:pPr marL="342900" lvl="1" indent="0">
              <a:buNone/>
            </a:pPr>
            <a:r>
              <a:rPr lang="en-US" sz="2000" b="1" dirty="0" err="1"/>
              <a:t>bus.$emit</a:t>
            </a:r>
            <a:r>
              <a:rPr lang="en-US" sz="2000" b="1" dirty="0"/>
              <a:t>('event-name', 1)</a:t>
            </a:r>
          </a:p>
          <a:p>
            <a:pPr>
              <a:buFont typeface="Wingdings" panose="05000000000000000000" pitchFamily="2" charset="2"/>
              <a:buChar char="§"/>
            </a:pPr>
            <a:r>
              <a:rPr lang="en-US" dirty="0"/>
              <a:t>Component B </a:t>
            </a:r>
            <a:r>
              <a:rPr lang="en-US" dirty="0" err="1"/>
              <a:t>sẽ</a:t>
            </a:r>
            <a:r>
              <a:rPr lang="en-US" dirty="0"/>
              <a:t> </a:t>
            </a:r>
            <a:r>
              <a:rPr lang="en-US" dirty="0" err="1"/>
              <a:t>lắng</a:t>
            </a:r>
            <a:r>
              <a:rPr lang="en-US" dirty="0"/>
              <a:t> </a:t>
            </a:r>
            <a:r>
              <a:rPr lang="en-US" dirty="0" err="1"/>
              <a:t>nghe</a:t>
            </a:r>
            <a:r>
              <a:rPr lang="en-US" dirty="0"/>
              <a:t> </a:t>
            </a:r>
            <a:r>
              <a:rPr lang="en-US" dirty="0" err="1"/>
              <a:t>sự</a:t>
            </a:r>
            <a:r>
              <a:rPr lang="en-US" dirty="0"/>
              <a:t> </a:t>
            </a:r>
            <a:r>
              <a:rPr lang="en-US" dirty="0" err="1"/>
              <a:t>kiện</a:t>
            </a:r>
            <a:r>
              <a:rPr lang="en-US" dirty="0"/>
              <a:t>:</a:t>
            </a:r>
          </a:p>
          <a:p>
            <a:pPr marL="342900" lvl="1" indent="0">
              <a:buNone/>
            </a:pPr>
            <a:r>
              <a:rPr lang="en-US" sz="2000" b="1" dirty="0" err="1"/>
              <a:t>bus.$on</a:t>
            </a:r>
            <a:r>
              <a:rPr lang="en-US" sz="2000" b="1" dirty="0"/>
              <a:t>('event-name', function (id) {</a:t>
            </a:r>
          </a:p>
          <a:p>
            <a:pPr marL="342900" lvl="1" indent="0">
              <a:buNone/>
            </a:pPr>
            <a:r>
              <a:rPr lang="en-US" sz="2000" b="1" dirty="0"/>
              <a:t> // ...</a:t>
            </a:r>
          </a:p>
        </p:txBody>
      </p:sp>
    </p:spTree>
    <p:extLst>
      <p:ext uri="{BB962C8B-B14F-4D97-AF65-F5344CB8AC3E}">
        <p14:creationId xmlns:p14="http://schemas.microsoft.com/office/powerpoint/2010/main" val="522888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fontScale="92500" lnSpcReduction="10000"/>
          </a:bodyPr>
          <a:lstStyle/>
          <a:p>
            <a:pPr marL="0" indent="0" algn="ctr">
              <a:buNone/>
            </a:pPr>
            <a:r>
              <a:rPr lang="en-US" sz="2800" b="1" dirty="0" err="1"/>
              <a:t>Giới</a:t>
            </a:r>
            <a:r>
              <a:rPr lang="en-US" sz="2800" b="1" dirty="0"/>
              <a:t> </a:t>
            </a:r>
            <a:r>
              <a:rPr lang="en-US" sz="2800" b="1" dirty="0" err="1"/>
              <a:t>thiệu</a:t>
            </a:r>
            <a:r>
              <a:rPr lang="en-US" sz="2800" b="1" dirty="0"/>
              <a:t> </a:t>
            </a:r>
            <a:r>
              <a:rPr lang="en-US" sz="2800" b="1" dirty="0" err="1"/>
              <a:t>về</a:t>
            </a:r>
            <a:r>
              <a:rPr lang="en-US" sz="2800" b="1" dirty="0"/>
              <a:t> Vue Router</a:t>
            </a:r>
          </a:p>
          <a:p>
            <a:pPr marL="0" indent="0" algn="ctr">
              <a:buNone/>
            </a:pPr>
            <a:endParaRPr lang="en-US" sz="2800" b="1" dirty="0"/>
          </a:p>
          <a:p>
            <a:pPr>
              <a:buFont typeface="Wingdings" panose="05000000000000000000" pitchFamily="2" charset="2"/>
              <a:buChar char="q"/>
            </a:pPr>
            <a:r>
              <a:rPr lang="en-US" dirty="0" err="1"/>
              <a:t>Khái</a:t>
            </a:r>
            <a:r>
              <a:rPr lang="en-US" dirty="0"/>
              <a:t> </a:t>
            </a:r>
            <a:r>
              <a:rPr lang="en-US" dirty="0" err="1"/>
              <a:t>niệm</a:t>
            </a:r>
            <a:r>
              <a:rPr lang="en-US" dirty="0"/>
              <a:t>: </a:t>
            </a:r>
            <a:r>
              <a:rPr lang="en-US" sz="2000" dirty="0"/>
              <a:t>Vue router </a:t>
            </a:r>
            <a:r>
              <a:rPr lang="en-US" sz="2000" dirty="0" err="1"/>
              <a:t>là</a:t>
            </a:r>
            <a:r>
              <a:rPr lang="en-US" sz="2000" dirty="0"/>
              <a:t> router </a:t>
            </a:r>
            <a:r>
              <a:rPr lang="en-US" sz="2000" dirty="0" err="1"/>
              <a:t>chính</a:t>
            </a:r>
            <a:r>
              <a:rPr lang="en-US" sz="2000" dirty="0"/>
              <a:t> </a:t>
            </a:r>
            <a:r>
              <a:rPr lang="en-US" sz="2000" dirty="0" err="1"/>
              <a:t>thức</a:t>
            </a:r>
            <a:r>
              <a:rPr lang="en-US" sz="2000" dirty="0"/>
              <a:t> </a:t>
            </a:r>
            <a:r>
              <a:rPr lang="en-US" sz="2000" dirty="0" err="1"/>
              <a:t>cho</a:t>
            </a:r>
            <a:r>
              <a:rPr lang="en-US" sz="2000" dirty="0"/>
              <a:t> Vue.js. </a:t>
            </a:r>
            <a:r>
              <a:rPr lang="en-US" sz="2000" dirty="0" err="1"/>
              <a:t>Nó</a:t>
            </a:r>
            <a:r>
              <a:rPr lang="en-US" sz="2000" dirty="0"/>
              <a:t> </a:t>
            </a:r>
            <a:r>
              <a:rPr lang="en-US" sz="2000" dirty="0" err="1"/>
              <a:t>tích</a:t>
            </a:r>
            <a:r>
              <a:rPr lang="en-US" sz="2000" dirty="0"/>
              <a:t> </a:t>
            </a:r>
            <a:r>
              <a:rPr lang="en-US" sz="2000" dirty="0" err="1"/>
              <a:t>hợp</a:t>
            </a:r>
            <a:r>
              <a:rPr lang="en-US" sz="2000" dirty="0"/>
              <a:t> </a:t>
            </a:r>
            <a:r>
              <a:rPr lang="en-US" sz="2000" dirty="0" err="1"/>
              <a:t>sâu</a:t>
            </a:r>
            <a:r>
              <a:rPr lang="en-US" sz="2000" dirty="0"/>
              <a:t> </a:t>
            </a:r>
            <a:r>
              <a:rPr lang="en-US" sz="2000" dirty="0" err="1"/>
              <a:t>với</a:t>
            </a:r>
            <a:r>
              <a:rPr lang="en-US" sz="2000" dirty="0"/>
              <a:t> Vue.js core </a:t>
            </a:r>
            <a:r>
              <a:rPr lang="en-US" sz="2000" dirty="0" err="1"/>
              <a:t>để</a:t>
            </a:r>
            <a:r>
              <a:rPr lang="en-US" sz="2000" dirty="0"/>
              <a:t> </a:t>
            </a:r>
            <a:r>
              <a:rPr lang="en-US" sz="2000" dirty="0" err="1"/>
              <a:t>giúp</a:t>
            </a:r>
            <a:r>
              <a:rPr lang="en-US" sz="2000" dirty="0"/>
              <a:t> </a:t>
            </a:r>
            <a:r>
              <a:rPr lang="en-US" sz="2000" dirty="0" err="1"/>
              <a:t>xây</a:t>
            </a:r>
            <a:r>
              <a:rPr lang="en-US" sz="2000" dirty="0"/>
              <a:t> </a:t>
            </a:r>
            <a:r>
              <a:rPr lang="en-US" sz="2000" dirty="0" err="1"/>
              <a:t>dựng</a:t>
            </a:r>
            <a:r>
              <a:rPr lang="en-US" sz="2000" dirty="0"/>
              <a:t> </a:t>
            </a:r>
            <a:r>
              <a:rPr lang="en-US" sz="2000" dirty="0" err="1"/>
              <a:t>các</a:t>
            </a:r>
            <a:r>
              <a:rPr lang="en-US" sz="2000" dirty="0"/>
              <a:t> SPA </a:t>
            </a:r>
            <a:r>
              <a:rPr lang="en-US" sz="2000" dirty="0" err="1"/>
              <a:t>với</a:t>
            </a:r>
            <a:r>
              <a:rPr lang="en-US" sz="2000" dirty="0"/>
              <a:t> Vue.js </a:t>
            </a:r>
            <a:r>
              <a:rPr lang="en-US" sz="2000" dirty="0" err="1"/>
              <a:t>một</a:t>
            </a:r>
            <a:r>
              <a:rPr lang="en-US" sz="2000" dirty="0"/>
              <a:t> </a:t>
            </a:r>
            <a:r>
              <a:rPr lang="en-US" sz="2000" dirty="0" err="1"/>
              <a:t>cách</a:t>
            </a:r>
            <a:r>
              <a:rPr lang="en-US" sz="2000" dirty="0"/>
              <a:t> </a:t>
            </a:r>
            <a:r>
              <a:rPr lang="en-US" sz="2000" dirty="0" err="1"/>
              <a:t>dễ</a:t>
            </a:r>
            <a:r>
              <a:rPr lang="en-US" sz="2000" dirty="0"/>
              <a:t> </a:t>
            </a:r>
            <a:r>
              <a:rPr lang="en-US" sz="2000" dirty="0" err="1"/>
              <a:t>dàng</a:t>
            </a:r>
            <a:r>
              <a:rPr lang="en-US" sz="2000" dirty="0"/>
              <a:t>.</a:t>
            </a:r>
          </a:p>
          <a:p>
            <a:pPr>
              <a:buFont typeface="Wingdings" panose="05000000000000000000" pitchFamily="2" charset="2"/>
              <a:buChar char="q"/>
            </a:pPr>
            <a:r>
              <a:rPr lang="fr-FR" sz="2000" dirty="0" err="1"/>
              <a:t>Sử</a:t>
            </a:r>
            <a:r>
              <a:rPr lang="fr-FR" sz="2000" dirty="0"/>
              <a:t> </a:t>
            </a:r>
            <a:r>
              <a:rPr lang="fr-FR" sz="2000" dirty="0" err="1"/>
              <a:t>dụng</a:t>
            </a:r>
            <a:r>
              <a:rPr lang="fr-FR" sz="2000" dirty="0"/>
              <a:t> </a:t>
            </a:r>
            <a:r>
              <a:rPr lang="fr-FR" sz="2000" dirty="0" err="1"/>
              <a:t>thư</a:t>
            </a:r>
            <a:r>
              <a:rPr lang="fr-FR" sz="2000" dirty="0"/>
              <a:t> </a:t>
            </a:r>
            <a:r>
              <a:rPr lang="fr-FR" sz="2000" dirty="0" err="1"/>
              <a:t>viện</a:t>
            </a:r>
            <a:r>
              <a:rPr lang="fr-FR" sz="2000" dirty="0"/>
              <a:t> :vue-router</a:t>
            </a:r>
          </a:p>
          <a:p>
            <a:pPr>
              <a:buFont typeface="Wingdings" panose="05000000000000000000" pitchFamily="2" charset="2"/>
              <a:buChar char="q"/>
            </a:pPr>
            <a:r>
              <a:rPr lang="vi-VN" sz="2000" dirty="0"/>
              <a:t>Các bước tạo router:</a:t>
            </a:r>
          </a:p>
          <a:p>
            <a:pPr marL="342900" lvl="1" indent="0">
              <a:buNone/>
            </a:pPr>
            <a:r>
              <a:rPr lang="vi-VN" sz="1600" dirty="0"/>
              <a:t>B1: Tại file src/router/index.js: Định nghĩa và khai báo các router</a:t>
            </a:r>
          </a:p>
          <a:p>
            <a:pPr marL="685800" lvl="2" indent="0">
              <a:lnSpc>
                <a:spcPct val="120000"/>
              </a:lnSpc>
              <a:buNone/>
            </a:pPr>
            <a:r>
              <a:rPr lang="vi-VN" sz="1400" b="1" dirty="0"/>
              <a:t>Vue.use(Router)</a:t>
            </a:r>
          </a:p>
          <a:p>
            <a:pPr marL="685800" lvl="2" indent="0">
              <a:lnSpc>
                <a:spcPct val="120000"/>
              </a:lnSpc>
              <a:buNone/>
            </a:pPr>
            <a:r>
              <a:rPr lang="vi-VN" sz="1400" b="1" dirty="0"/>
              <a:t>export default new Router({</a:t>
            </a:r>
          </a:p>
          <a:p>
            <a:pPr marL="685800" lvl="2" indent="0">
              <a:lnSpc>
                <a:spcPct val="120000"/>
              </a:lnSpc>
              <a:buNone/>
            </a:pPr>
            <a:r>
              <a:rPr lang="vi-VN" sz="1400" b="1" dirty="0"/>
              <a:t>  routes: [{path: '/',name: 'HelloWorld',component: HelloWorld} ]})</a:t>
            </a:r>
          </a:p>
          <a:p>
            <a:pPr marL="342900" lvl="1" indent="0">
              <a:buNone/>
            </a:pPr>
            <a:r>
              <a:rPr lang="vi-VN" sz="1600" dirty="0"/>
              <a:t>B2: Thêm router vừa định nghĩa vào phần khai báo trong thư mục main.js</a:t>
            </a:r>
          </a:p>
          <a:p>
            <a:pPr marL="342900" lvl="1" indent="0">
              <a:buNone/>
            </a:pPr>
            <a:r>
              <a:rPr lang="vi-VN" sz="1600" dirty="0"/>
              <a:t>B3: Hiển thị các router Component dựa trên các router sử dụng &lt;router-view /&gt;</a:t>
            </a:r>
          </a:p>
          <a:p>
            <a:pPr marL="342900" lvl="1" indent="0">
              <a:buNone/>
            </a:pPr>
            <a:r>
              <a:rPr lang="vi-VN" sz="1700" dirty="0"/>
              <a:t>B4: Sử dụng &lt;router-link&gt; để chuyển qua lại giữa các navigation</a:t>
            </a:r>
            <a:r>
              <a:rPr lang="en-US" sz="1700" dirty="0"/>
              <a:t>:</a:t>
            </a:r>
          </a:p>
          <a:p>
            <a:pPr marL="685800" lvl="2" indent="0">
              <a:buNone/>
            </a:pPr>
            <a:r>
              <a:rPr lang="vi-VN" sz="1400" dirty="0"/>
              <a:t> </a:t>
            </a:r>
            <a:r>
              <a:rPr lang="vi-VN" sz="1400" b="1" dirty="0"/>
              <a:t>&lt;router-link to=‘</a:t>
            </a:r>
            <a:r>
              <a:rPr lang="en-US" sz="1400" b="1" dirty="0"/>
              <a:t>/path</a:t>
            </a:r>
            <a:r>
              <a:rPr lang="vi-VN" sz="1400" b="1" dirty="0"/>
              <a:t>’&gt;</a:t>
            </a:r>
            <a:r>
              <a:rPr lang="en-US" sz="1400" b="1" dirty="0"/>
              <a:t>Name</a:t>
            </a:r>
            <a:r>
              <a:rPr lang="vi-VN" sz="1400" b="1" dirty="0"/>
              <a:t>&lt;/router-link&gt;</a:t>
            </a:r>
          </a:p>
          <a:p>
            <a:pPr>
              <a:buFont typeface="Wingdings" panose="05000000000000000000" pitchFamily="2" charset="2"/>
              <a:buChar char="q"/>
            </a:pPr>
            <a:r>
              <a:rPr lang="fr-FR" sz="2000" dirty="0"/>
              <a:t>Router </a:t>
            </a:r>
            <a:r>
              <a:rPr lang="fr-FR" sz="2000" dirty="0" err="1"/>
              <a:t>động</a:t>
            </a:r>
            <a:endParaRPr lang="fr-FR" sz="2000" dirty="0"/>
          </a:p>
          <a:p>
            <a:pPr lvl="1">
              <a:buFont typeface="Wingdings" panose="05000000000000000000" pitchFamily="2" charset="2"/>
              <a:buChar char="§"/>
            </a:pPr>
            <a:r>
              <a:rPr lang="fr-FR" sz="1700" dirty="0"/>
              <a:t>Path: { </a:t>
            </a:r>
            <a:r>
              <a:rPr lang="fr-FR" sz="1700" dirty="0" err="1"/>
              <a:t>path</a:t>
            </a:r>
            <a:r>
              <a:rPr lang="fr-FR" sz="1700" dirty="0"/>
              <a:t>: '/</a:t>
            </a:r>
            <a:r>
              <a:rPr lang="fr-FR" sz="1700" dirty="0" err="1"/>
              <a:t>student</a:t>
            </a:r>
            <a:r>
              <a:rPr lang="fr-FR" sz="1700" dirty="0"/>
              <a:t>/:id', component: </a:t>
            </a:r>
            <a:r>
              <a:rPr lang="fr-FR" sz="1700" dirty="0" err="1"/>
              <a:t>Student</a:t>
            </a:r>
            <a:r>
              <a:rPr lang="fr-FR" sz="1700" dirty="0"/>
              <a:t> }</a:t>
            </a:r>
          </a:p>
          <a:p>
            <a:pPr lvl="1">
              <a:buFont typeface="Wingdings" panose="05000000000000000000" pitchFamily="2" charset="2"/>
              <a:buChar char="§"/>
            </a:pPr>
            <a:r>
              <a:rPr lang="fr-FR" sz="1700" dirty="0" err="1"/>
              <a:t>Lấy</a:t>
            </a:r>
            <a:r>
              <a:rPr lang="fr-FR" sz="1700" dirty="0"/>
              <a:t> </a:t>
            </a:r>
            <a:r>
              <a:rPr lang="fr-FR" sz="1700" dirty="0" err="1"/>
              <a:t>tham</a:t>
            </a:r>
            <a:r>
              <a:rPr lang="fr-FR" sz="1700" dirty="0"/>
              <a:t> </a:t>
            </a:r>
            <a:r>
              <a:rPr lang="fr-FR" sz="1700" dirty="0" err="1"/>
              <a:t>số</a:t>
            </a:r>
            <a:r>
              <a:rPr lang="fr-FR" sz="1700" dirty="0"/>
              <a:t> </a:t>
            </a:r>
            <a:r>
              <a:rPr lang="fr-FR" sz="1700" dirty="0" err="1"/>
              <a:t>truyền</a:t>
            </a:r>
            <a:r>
              <a:rPr lang="fr-FR" sz="1700" dirty="0"/>
              <a:t>: $</a:t>
            </a:r>
            <a:r>
              <a:rPr lang="fr-FR" sz="1700" dirty="0" err="1"/>
              <a:t>router.params.paramName</a:t>
            </a:r>
            <a:endParaRPr lang="fr-FR" sz="1700" dirty="0"/>
          </a:p>
          <a:p>
            <a:pPr>
              <a:buFont typeface="Wingdings" panose="05000000000000000000" pitchFamily="2" charset="2"/>
              <a:buChar char="q"/>
            </a:pPr>
            <a:r>
              <a:rPr lang="fr-FR" sz="2000" dirty="0" err="1"/>
              <a:t>Redirecting</a:t>
            </a:r>
            <a:r>
              <a:rPr lang="fr-FR" sz="2000" dirty="0"/>
              <a:t> </a:t>
            </a:r>
            <a:r>
              <a:rPr lang="fr-FR" sz="2000" dirty="0" err="1"/>
              <a:t>trong</a:t>
            </a:r>
            <a:r>
              <a:rPr lang="fr-FR" sz="2000" dirty="0"/>
              <a:t> </a:t>
            </a:r>
            <a:r>
              <a:rPr lang="fr-FR" sz="2000" dirty="0" err="1"/>
              <a:t>ứng</a:t>
            </a:r>
            <a:r>
              <a:rPr lang="fr-FR" sz="2000" dirty="0"/>
              <a:t> </a:t>
            </a:r>
            <a:r>
              <a:rPr lang="fr-FR" sz="2000" dirty="0" err="1"/>
              <a:t>dụng:</a:t>
            </a:r>
            <a:r>
              <a:rPr lang="fr-FR" sz="2000" b="1" dirty="0" err="1"/>
              <a:t>vm</a:t>
            </a:r>
            <a:r>
              <a:rPr lang="fr-FR" sz="2000" b="1" dirty="0"/>
              <a:t>.$</a:t>
            </a:r>
            <a:r>
              <a:rPr lang="fr-FR" sz="2000" b="1" dirty="0" err="1"/>
              <a:t>router.push</a:t>
            </a:r>
            <a:r>
              <a:rPr lang="fr-FR" sz="2000" b="1" dirty="0"/>
              <a:t>(‘</a:t>
            </a:r>
            <a:r>
              <a:rPr lang="fr-FR" sz="2000" b="1" dirty="0" err="1"/>
              <a:t>path</a:t>
            </a:r>
            <a:r>
              <a:rPr lang="fr-FR" sz="2000" b="1" dirty="0"/>
              <a:t>’)</a:t>
            </a:r>
          </a:p>
          <a:p>
            <a:pPr marL="0" indent="0">
              <a:buNone/>
            </a:pPr>
            <a:endParaRPr lang="fr-FR" sz="2000" dirty="0"/>
          </a:p>
          <a:p>
            <a:pPr marL="0" indent="0">
              <a:buNone/>
            </a:pPr>
            <a:endParaRPr lang="en-US" sz="2000" dirty="0"/>
          </a:p>
        </p:txBody>
      </p:sp>
    </p:spTree>
    <p:extLst>
      <p:ext uri="{BB962C8B-B14F-4D97-AF65-F5344CB8AC3E}">
        <p14:creationId xmlns:p14="http://schemas.microsoft.com/office/powerpoint/2010/main" val="184790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a:bodyPr>
          <a:lstStyle/>
          <a:p>
            <a:pPr marL="0" indent="0" algn="ctr">
              <a:buNone/>
            </a:pPr>
            <a:r>
              <a:rPr lang="en-US" sz="2800" b="1" dirty="0" err="1"/>
              <a:t>Giới</a:t>
            </a:r>
            <a:r>
              <a:rPr lang="en-US" sz="2800" b="1" dirty="0"/>
              <a:t> </a:t>
            </a:r>
            <a:r>
              <a:rPr lang="en-US" sz="2800" b="1" dirty="0" err="1"/>
              <a:t>thiệu</a:t>
            </a:r>
            <a:r>
              <a:rPr lang="en-US" sz="2800" b="1" dirty="0"/>
              <a:t> </a:t>
            </a:r>
            <a:r>
              <a:rPr lang="en-US" sz="2800" b="1" dirty="0" err="1"/>
              <a:t>về</a:t>
            </a:r>
            <a:r>
              <a:rPr lang="en-US" sz="2800" b="1" dirty="0"/>
              <a:t> </a:t>
            </a:r>
            <a:r>
              <a:rPr lang="en-US" sz="2800" b="1" dirty="0" err="1"/>
              <a:t>Axios</a:t>
            </a:r>
            <a:r>
              <a:rPr lang="en-US" sz="2800" b="1" dirty="0"/>
              <a:t> </a:t>
            </a:r>
            <a:r>
              <a:rPr lang="en-US" sz="2800" b="1" dirty="0" err="1"/>
              <a:t>và</a:t>
            </a:r>
            <a:r>
              <a:rPr lang="en-US" sz="2800" b="1" dirty="0"/>
              <a:t> API call</a:t>
            </a:r>
          </a:p>
          <a:p>
            <a:pPr marL="0" indent="0" algn="ctr">
              <a:buNone/>
            </a:pPr>
            <a:endParaRPr lang="en-US" sz="2800" b="1" dirty="0"/>
          </a:p>
          <a:p>
            <a:pPr marL="0" indent="0">
              <a:buNone/>
            </a:pPr>
            <a:endParaRPr lang="en-US" dirty="0"/>
          </a:p>
        </p:txBody>
      </p:sp>
      <p:sp>
        <p:nvSpPr>
          <p:cNvPr id="2" name="TextBox 1">
            <a:extLst>
              <a:ext uri="{FF2B5EF4-FFF2-40B4-BE49-F238E27FC236}">
                <a16:creationId xmlns:a16="http://schemas.microsoft.com/office/drawing/2014/main" id="{7D39EC9E-9D93-4736-BE89-1BC2354A4AE3}"/>
              </a:ext>
            </a:extLst>
          </p:cNvPr>
          <p:cNvSpPr txBox="1"/>
          <p:nvPr/>
        </p:nvSpPr>
        <p:spPr>
          <a:xfrm>
            <a:off x="720090" y="2536180"/>
            <a:ext cx="2914650"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err="1"/>
              <a:t>Khái</a:t>
            </a:r>
            <a:r>
              <a:rPr lang="en-US" dirty="0"/>
              <a:t> </a:t>
            </a:r>
            <a:r>
              <a:rPr lang="en-US" dirty="0" err="1"/>
              <a:t>niệm</a:t>
            </a:r>
            <a:r>
              <a:rPr lang="en-US" dirty="0"/>
              <a:t>:</a:t>
            </a:r>
            <a:r>
              <a:rPr lang="vi-VN" dirty="0"/>
              <a:t>Axios là một HTTP client được viết dựa trên Promises được dùng để hỗ trợ cho việc xây dựng các ứng dụng API từ đơn giản đến phức tạp và có thể được sử dụng cả ở trình duyệt hay Node.js.</a:t>
            </a:r>
          </a:p>
          <a:p>
            <a:pPr marL="285750" indent="-285750">
              <a:buFont typeface="Wingdings" panose="05000000000000000000" pitchFamily="2" charset="2"/>
              <a:buChar char="q"/>
            </a:pPr>
            <a:r>
              <a:rPr lang="en-US" dirty="0" err="1"/>
              <a:t>Cài</a:t>
            </a:r>
            <a:r>
              <a:rPr lang="en-US" dirty="0"/>
              <a:t> </a:t>
            </a:r>
            <a:r>
              <a:rPr lang="en-US" dirty="0" err="1"/>
              <a:t>đặt</a:t>
            </a:r>
            <a:r>
              <a:rPr lang="en-US" dirty="0"/>
              <a:t>: </a:t>
            </a:r>
            <a:r>
              <a:rPr lang="en-US" dirty="0" err="1"/>
              <a:t>Sử</a:t>
            </a:r>
            <a:r>
              <a:rPr lang="en-US" dirty="0"/>
              <a:t> </a:t>
            </a:r>
            <a:r>
              <a:rPr lang="en-US" dirty="0" err="1"/>
              <a:t>dụng</a:t>
            </a:r>
            <a:r>
              <a:rPr lang="en-US" dirty="0"/>
              <a:t> </a:t>
            </a:r>
            <a:r>
              <a:rPr lang="en-US" dirty="0" err="1"/>
              <a:t>npm</a:t>
            </a:r>
            <a:r>
              <a:rPr lang="en-US" dirty="0"/>
              <a:t>: $ </a:t>
            </a:r>
            <a:r>
              <a:rPr lang="en-US" dirty="0" err="1"/>
              <a:t>npm</a:t>
            </a:r>
            <a:r>
              <a:rPr lang="en-US" dirty="0"/>
              <a:t> install --save </a:t>
            </a:r>
            <a:r>
              <a:rPr lang="en-US" dirty="0" err="1"/>
              <a:t>axios</a:t>
            </a:r>
            <a:endParaRPr lang="en-US" dirty="0"/>
          </a:p>
        </p:txBody>
      </p:sp>
      <p:pic>
        <p:nvPicPr>
          <p:cNvPr id="4" name="Picture 3">
            <a:extLst>
              <a:ext uri="{FF2B5EF4-FFF2-40B4-BE49-F238E27FC236}">
                <a16:creationId xmlns:a16="http://schemas.microsoft.com/office/drawing/2014/main" id="{2CD20017-5A00-492E-AA20-584C6DF9B224}"/>
              </a:ext>
            </a:extLst>
          </p:cNvPr>
          <p:cNvPicPr>
            <a:picLocks noChangeAspect="1"/>
          </p:cNvPicPr>
          <p:nvPr/>
        </p:nvPicPr>
        <p:blipFill>
          <a:blip r:embed="rId2"/>
          <a:stretch>
            <a:fillRect/>
          </a:stretch>
        </p:blipFill>
        <p:spPr>
          <a:xfrm>
            <a:off x="3740150" y="2087880"/>
            <a:ext cx="4945380" cy="4312920"/>
          </a:xfrm>
          <a:prstGeom prst="rect">
            <a:avLst/>
          </a:prstGeom>
        </p:spPr>
      </p:pic>
    </p:spTree>
    <p:extLst>
      <p:ext uri="{BB962C8B-B14F-4D97-AF65-F5344CB8AC3E}">
        <p14:creationId xmlns:p14="http://schemas.microsoft.com/office/powerpoint/2010/main" val="1044140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lnSpcReduction="10000"/>
          </a:bodyPr>
          <a:lstStyle/>
          <a:p>
            <a:pPr>
              <a:buFont typeface="Wingdings" panose="05000000000000000000" pitchFamily="2" charset="2"/>
              <a:buChar char="q"/>
            </a:pPr>
            <a:r>
              <a:rPr lang="en-US" dirty="0" err="1"/>
              <a:t>Axios</a:t>
            </a:r>
            <a:r>
              <a:rPr lang="en-US" dirty="0"/>
              <a:t> API</a:t>
            </a:r>
          </a:p>
          <a:p>
            <a:pPr>
              <a:buFont typeface="Wingdings" panose="05000000000000000000" pitchFamily="2" charset="2"/>
              <a:buChar char="q"/>
            </a:pPr>
            <a:endParaRPr lang="en-US" dirty="0"/>
          </a:p>
          <a:p>
            <a:pPr lvl="0">
              <a:buFont typeface="Wingdings" panose="05000000000000000000" pitchFamily="2" charset="2"/>
              <a:buChar char="§"/>
            </a:pPr>
            <a:r>
              <a:rPr lang="en-US" dirty="0" err="1"/>
              <a:t>Hoạt</a:t>
            </a:r>
            <a:r>
              <a:rPr lang="en-US" dirty="0"/>
              <a:t> </a:t>
            </a:r>
            <a:r>
              <a:rPr lang="en-US" dirty="0" err="1"/>
              <a:t>động</a:t>
            </a:r>
            <a:r>
              <a:rPr lang="en-US" dirty="0"/>
              <a:t> </a:t>
            </a:r>
            <a:r>
              <a:rPr lang="en-US" dirty="0" err="1"/>
              <a:t>tương</a:t>
            </a:r>
            <a:r>
              <a:rPr lang="en-US" dirty="0"/>
              <a:t> </a:t>
            </a:r>
            <a:r>
              <a:rPr lang="en-US" dirty="0" err="1"/>
              <a:t>tự</a:t>
            </a:r>
            <a:r>
              <a:rPr lang="en-US" dirty="0"/>
              <a:t> </a:t>
            </a:r>
            <a:r>
              <a:rPr lang="en-US" dirty="0" err="1"/>
              <a:t>như</a:t>
            </a:r>
            <a:r>
              <a:rPr lang="en-US" dirty="0"/>
              <a:t> fetch </a:t>
            </a:r>
            <a:r>
              <a:rPr lang="en-US" dirty="0" err="1"/>
              <a:t>có</a:t>
            </a:r>
            <a:r>
              <a:rPr lang="en-US" dirty="0"/>
              <a:t> </a:t>
            </a:r>
            <a:r>
              <a:rPr lang="en-US" dirty="0" err="1"/>
              <a:t>một</a:t>
            </a:r>
            <a:r>
              <a:rPr lang="en-US" dirty="0"/>
              <a:t> </a:t>
            </a:r>
            <a:r>
              <a:rPr lang="en-US" dirty="0" err="1"/>
              <a:t>số</a:t>
            </a:r>
            <a:r>
              <a:rPr lang="en-US" dirty="0"/>
              <a:t> </a:t>
            </a:r>
            <a:r>
              <a:rPr lang="en-US" dirty="0" err="1"/>
              <a:t>cải</a:t>
            </a:r>
            <a:r>
              <a:rPr lang="en-US" dirty="0"/>
              <a:t> </a:t>
            </a:r>
            <a:r>
              <a:rPr lang="en-US" dirty="0" err="1"/>
              <a:t>tiến</a:t>
            </a:r>
            <a:r>
              <a:rPr lang="en-US" dirty="0"/>
              <a:t> so </a:t>
            </a:r>
            <a:r>
              <a:rPr lang="en-US" dirty="0" err="1"/>
              <a:t>với</a:t>
            </a:r>
            <a:r>
              <a:rPr lang="en-US" dirty="0"/>
              <a:t> fetch </a:t>
            </a:r>
            <a:r>
              <a:rPr lang="en-US" dirty="0" err="1"/>
              <a:t>được</a:t>
            </a:r>
            <a:r>
              <a:rPr lang="en-US" dirty="0"/>
              <a:t> </a:t>
            </a:r>
            <a:r>
              <a:rPr lang="en-US" dirty="0" err="1"/>
              <a:t>thể</a:t>
            </a:r>
            <a:r>
              <a:rPr lang="en-US" dirty="0"/>
              <a:t> </a:t>
            </a:r>
            <a:r>
              <a:rPr lang="en-US" dirty="0" err="1"/>
              <a:t>hiện</a:t>
            </a:r>
            <a:r>
              <a:rPr lang="en-US" dirty="0"/>
              <a:t> qua </a:t>
            </a:r>
            <a:r>
              <a:rPr lang="en-US" dirty="0" err="1"/>
              <a:t>từng</a:t>
            </a:r>
            <a:r>
              <a:rPr lang="en-US" dirty="0"/>
              <a:t> API : GET, POST,..</a:t>
            </a:r>
          </a:p>
          <a:p>
            <a:pPr lvl="0">
              <a:buFont typeface="Wingdings" panose="05000000000000000000" pitchFamily="2" charset="2"/>
              <a:buChar char="§"/>
            </a:pPr>
            <a:r>
              <a:rPr lang="en-US" dirty="0" err="1"/>
              <a:t>Các</a:t>
            </a:r>
            <a:r>
              <a:rPr lang="en-US" dirty="0"/>
              <a:t> </a:t>
            </a:r>
            <a:r>
              <a:rPr lang="en-US" dirty="0" err="1"/>
              <a:t>Axios</a:t>
            </a:r>
            <a:r>
              <a:rPr lang="en-US" dirty="0"/>
              <a:t> c</a:t>
            </a:r>
            <a:r>
              <a:rPr lang="vi-VN" dirty="0"/>
              <a:t>ơ</a:t>
            </a:r>
            <a:r>
              <a:rPr lang="en-US" dirty="0"/>
              <a:t> </a:t>
            </a:r>
            <a:r>
              <a:rPr lang="en-US" dirty="0" err="1"/>
              <a:t>bản</a:t>
            </a:r>
            <a:r>
              <a:rPr lang="en-US" dirty="0"/>
              <a:t>:</a:t>
            </a:r>
          </a:p>
          <a:p>
            <a:pPr marL="457200" lvl="0" indent="-457200">
              <a:buFont typeface="+mj-lt"/>
              <a:buAutoNum type="arabicPeriod"/>
            </a:pPr>
            <a:r>
              <a:rPr lang="en-US" dirty="0"/>
              <a:t>GET :</a:t>
            </a:r>
            <a:r>
              <a:rPr lang="en-US" dirty="0" err="1"/>
              <a:t>lấy</a:t>
            </a:r>
            <a:r>
              <a:rPr lang="en-US" dirty="0"/>
              <a:t> </a:t>
            </a:r>
            <a:r>
              <a:rPr lang="en-US" dirty="0" err="1"/>
              <a:t>dữ</a:t>
            </a:r>
            <a:r>
              <a:rPr lang="en-US" dirty="0"/>
              <a:t> </a:t>
            </a:r>
            <a:r>
              <a:rPr lang="en-US" dirty="0" err="1"/>
              <a:t>liệu</a:t>
            </a:r>
            <a:r>
              <a:rPr lang="en-US" dirty="0"/>
              <a:t> </a:t>
            </a:r>
            <a:r>
              <a:rPr lang="en-US" dirty="0" err="1"/>
              <a:t>từ</a:t>
            </a:r>
            <a:r>
              <a:rPr lang="en-US" dirty="0"/>
              <a:t> server </a:t>
            </a:r>
            <a:r>
              <a:rPr lang="en-US" dirty="0" err="1"/>
              <a:t>về</a:t>
            </a:r>
            <a:endParaRPr lang="en-US" dirty="0"/>
          </a:p>
          <a:p>
            <a:pPr marL="685800" lvl="2" indent="0">
              <a:buNone/>
            </a:pPr>
            <a:r>
              <a:rPr lang="en-US" b="1" dirty="0" err="1"/>
              <a:t>axios.get</a:t>
            </a:r>
            <a:r>
              <a:rPr lang="en-US" b="1" dirty="0"/>
              <a:t>("</a:t>
            </a:r>
            <a:r>
              <a:rPr lang="en-US" b="1" dirty="0" err="1"/>
              <a:t>url</a:t>
            </a:r>
            <a:r>
              <a:rPr lang="en-US" b="1" dirty="0"/>
              <a:t>").then(response =&gt; console.log("response", </a:t>
            </a:r>
            <a:r>
              <a:rPr lang="en-US" b="1" dirty="0" err="1"/>
              <a:t>response.data</a:t>
            </a:r>
            <a:r>
              <a:rPr lang="en-US" b="1" dirty="0"/>
              <a:t>))</a:t>
            </a:r>
          </a:p>
          <a:p>
            <a:pPr lvl="2"/>
            <a:r>
              <a:rPr lang="en-US" dirty="0"/>
              <a:t>Fetch </a:t>
            </a:r>
            <a:r>
              <a:rPr lang="en-US" dirty="0" err="1"/>
              <a:t>sẽ</a:t>
            </a:r>
            <a:r>
              <a:rPr lang="en-US" dirty="0"/>
              <a:t> </a:t>
            </a:r>
            <a:r>
              <a:rPr lang="en-US" dirty="0" err="1"/>
              <a:t>cần</a:t>
            </a:r>
            <a:r>
              <a:rPr lang="en-US" dirty="0"/>
              <a:t> </a:t>
            </a:r>
            <a:r>
              <a:rPr lang="en-US" dirty="0" err="1"/>
              <a:t>tới</a:t>
            </a:r>
            <a:r>
              <a:rPr lang="en-US" dirty="0"/>
              <a:t> 2 promise </a:t>
            </a:r>
            <a:r>
              <a:rPr lang="en-US" dirty="0" err="1"/>
              <a:t>mới</a:t>
            </a:r>
            <a:r>
              <a:rPr lang="en-US" dirty="0"/>
              <a:t> </a:t>
            </a:r>
            <a:r>
              <a:rPr lang="en-US" dirty="0" err="1"/>
              <a:t>trả</a:t>
            </a:r>
            <a:r>
              <a:rPr lang="en-US" dirty="0"/>
              <a:t> ra </a:t>
            </a:r>
            <a:r>
              <a:rPr lang="en-US" dirty="0" err="1"/>
              <a:t>được</a:t>
            </a:r>
            <a:r>
              <a:rPr lang="en-US" dirty="0"/>
              <a:t> </a:t>
            </a:r>
            <a:r>
              <a:rPr lang="en-US" dirty="0" err="1"/>
              <a:t>response,axios</a:t>
            </a:r>
            <a:r>
              <a:rPr lang="en-US" dirty="0"/>
              <a:t> </a:t>
            </a:r>
            <a:r>
              <a:rPr lang="en-US" dirty="0" err="1"/>
              <a:t>cần</a:t>
            </a:r>
            <a:r>
              <a:rPr lang="en-US" dirty="0"/>
              <a:t> 1 </a:t>
            </a:r>
            <a:r>
              <a:rPr lang="en-US" dirty="0" err="1"/>
              <a:t>lần</a:t>
            </a:r>
            <a:r>
              <a:rPr lang="en-US" dirty="0"/>
              <a:t> promise</a:t>
            </a:r>
          </a:p>
          <a:p>
            <a:pPr marL="457200" lvl="0" indent="-457200">
              <a:buFont typeface="+mj-lt"/>
              <a:buAutoNum type="arabicPeriod"/>
            </a:pPr>
            <a:r>
              <a:rPr lang="en-US" dirty="0"/>
              <a:t>POST : </a:t>
            </a:r>
            <a:r>
              <a:rPr lang="en-US" dirty="0" err="1"/>
              <a:t>đẩy</a:t>
            </a:r>
            <a:r>
              <a:rPr lang="en-US" dirty="0"/>
              <a:t> </a:t>
            </a:r>
            <a:r>
              <a:rPr lang="en-US" dirty="0" err="1"/>
              <a:t>dữ</a:t>
            </a:r>
            <a:r>
              <a:rPr lang="en-US" dirty="0"/>
              <a:t> </a:t>
            </a:r>
            <a:r>
              <a:rPr lang="en-US" dirty="0" err="1"/>
              <a:t>liệu</a:t>
            </a:r>
            <a:r>
              <a:rPr lang="en-US" dirty="0"/>
              <a:t> </a:t>
            </a:r>
            <a:r>
              <a:rPr lang="en-US" dirty="0" err="1"/>
              <a:t>nên</a:t>
            </a:r>
            <a:r>
              <a:rPr lang="en-US" dirty="0"/>
              <a:t> server</a:t>
            </a:r>
          </a:p>
          <a:p>
            <a:pPr marL="685800" lvl="2" indent="0">
              <a:buNone/>
            </a:pPr>
            <a:r>
              <a:rPr lang="en-US" b="1" dirty="0" err="1"/>
              <a:t>axios.post</a:t>
            </a:r>
            <a:r>
              <a:rPr lang="en-US" b="1" dirty="0"/>
              <a:t>("</a:t>
            </a:r>
            <a:r>
              <a:rPr lang="en-US" b="1" dirty="0" err="1"/>
              <a:t>url</a:t>
            </a:r>
            <a:r>
              <a:rPr lang="en-US" b="1" dirty="0"/>
              <a:t>", </a:t>
            </a:r>
            <a:r>
              <a:rPr lang="en-US" b="1" dirty="0" err="1"/>
              <a:t>dât</a:t>
            </a:r>
            <a:r>
              <a:rPr lang="en-US" b="1" dirty="0"/>
              <a:t>).then(response =&gt; console.log(</a:t>
            </a:r>
            <a:r>
              <a:rPr lang="en-US" b="1" dirty="0" err="1"/>
              <a:t>response.data</a:t>
            </a:r>
            <a:r>
              <a:rPr lang="en-US" b="1" dirty="0"/>
              <a:t>))</a:t>
            </a:r>
          </a:p>
          <a:p>
            <a:pPr marL="685800" lvl="2" indent="0">
              <a:buNone/>
            </a:pPr>
            <a:r>
              <a:rPr lang="en-US" b="1" dirty="0"/>
              <a:t>.catch(error =&gt; console.log(error));</a:t>
            </a:r>
          </a:p>
          <a:p>
            <a:pPr lvl="2"/>
            <a:r>
              <a:rPr lang="en-US" dirty="0"/>
              <a:t>Fetch </a:t>
            </a:r>
            <a:r>
              <a:rPr lang="en-US" dirty="0" err="1"/>
              <a:t>ghi</a:t>
            </a:r>
            <a:r>
              <a:rPr lang="en-US" dirty="0"/>
              <a:t> post </a:t>
            </a:r>
            <a:r>
              <a:rPr lang="en-US" dirty="0" err="1"/>
              <a:t>dữ</a:t>
            </a:r>
            <a:r>
              <a:rPr lang="en-US" dirty="0"/>
              <a:t> </a:t>
            </a:r>
            <a:r>
              <a:rPr lang="en-US" dirty="0" err="1"/>
              <a:t>liệu</a:t>
            </a:r>
            <a:r>
              <a:rPr lang="en-US" dirty="0"/>
              <a:t> </a:t>
            </a:r>
            <a:r>
              <a:rPr lang="en-US" dirty="0" err="1"/>
              <a:t>nên</a:t>
            </a:r>
            <a:r>
              <a:rPr lang="en-US" dirty="0"/>
              <a:t> </a:t>
            </a:r>
            <a:r>
              <a:rPr lang="en-US" dirty="0" err="1"/>
              <a:t>thì</a:t>
            </a:r>
            <a:r>
              <a:rPr lang="en-US" dirty="0"/>
              <a:t> </a:t>
            </a:r>
            <a:r>
              <a:rPr lang="en-US" dirty="0" err="1"/>
              <a:t>cần</a:t>
            </a:r>
            <a:r>
              <a:rPr lang="en-US" dirty="0"/>
              <a:t> convert data sang JSON </a:t>
            </a:r>
            <a:r>
              <a:rPr lang="en-US" dirty="0" err="1"/>
              <a:t>thông</a:t>
            </a:r>
            <a:r>
              <a:rPr lang="en-US" dirty="0"/>
              <a:t> qua </a:t>
            </a:r>
            <a:r>
              <a:rPr lang="en-US" dirty="0" err="1"/>
              <a:t>phương</a:t>
            </a:r>
            <a:r>
              <a:rPr lang="en-US" dirty="0"/>
              <a:t> </a:t>
            </a:r>
            <a:r>
              <a:rPr lang="en-US" dirty="0" err="1"/>
              <a:t>thức</a:t>
            </a:r>
            <a:r>
              <a:rPr lang="en-US" dirty="0"/>
              <a:t> </a:t>
            </a:r>
            <a:r>
              <a:rPr lang="en-US" dirty="0" err="1"/>
              <a:t>JSON.stringify</a:t>
            </a:r>
            <a:r>
              <a:rPr lang="en-US" dirty="0"/>
              <a:t>() </a:t>
            </a:r>
            <a:r>
              <a:rPr lang="en-US" dirty="0" err="1"/>
              <a:t>còn</a:t>
            </a:r>
            <a:r>
              <a:rPr lang="en-US" dirty="0"/>
              <a:t> </a:t>
            </a:r>
            <a:r>
              <a:rPr lang="en-US" dirty="0" err="1"/>
              <a:t>Axios</a:t>
            </a:r>
            <a:r>
              <a:rPr lang="en-US" dirty="0"/>
              <a:t> </a:t>
            </a:r>
            <a:r>
              <a:rPr lang="en-US" dirty="0" err="1"/>
              <a:t>thì</a:t>
            </a:r>
            <a:r>
              <a:rPr lang="en-US" dirty="0"/>
              <a:t> </a:t>
            </a:r>
            <a:r>
              <a:rPr lang="en-US" dirty="0" err="1"/>
              <a:t>không</a:t>
            </a:r>
            <a:r>
              <a:rPr lang="en-US" dirty="0"/>
              <a:t> </a:t>
            </a:r>
            <a:r>
              <a:rPr lang="en-US" dirty="0" err="1"/>
              <a:t>cần</a:t>
            </a:r>
            <a:r>
              <a:rPr lang="en-US" dirty="0"/>
              <a:t> </a:t>
            </a:r>
            <a:r>
              <a:rPr lang="en-US" dirty="0" err="1"/>
              <a:t>thiết</a:t>
            </a:r>
            <a:r>
              <a:rPr lang="en-US" dirty="0"/>
              <a:t>, </a:t>
            </a:r>
            <a:r>
              <a:rPr lang="en-US" dirty="0" err="1"/>
              <a:t>có</a:t>
            </a:r>
            <a:r>
              <a:rPr lang="en-US" dirty="0"/>
              <a:t> </a:t>
            </a:r>
            <a:r>
              <a:rPr lang="en-US" dirty="0" err="1"/>
              <a:t>thể</a:t>
            </a:r>
            <a:r>
              <a:rPr lang="en-US" dirty="0"/>
              <a:t> </a:t>
            </a:r>
            <a:r>
              <a:rPr lang="en-US" dirty="0" err="1"/>
              <a:t>truyền</a:t>
            </a:r>
            <a:r>
              <a:rPr lang="en-US" dirty="0"/>
              <a:t> </a:t>
            </a:r>
            <a:r>
              <a:rPr lang="en-US" dirty="0" err="1"/>
              <a:t>trực</a:t>
            </a:r>
            <a:r>
              <a:rPr lang="en-US" dirty="0"/>
              <a:t> </a:t>
            </a:r>
            <a:r>
              <a:rPr lang="en-US" dirty="0" err="1"/>
              <a:t>tiếp</a:t>
            </a:r>
            <a:r>
              <a:rPr lang="en-US" dirty="0"/>
              <a:t> </a:t>
            </a:r>
            <a:r>
              <a:rPr lang="en-US" dirty="0" err="1"/>
              <a:t>lên</a:t>
            </a:r>
            <a:r>
              <a:rPr lang="en-US" dirty="0"/>
              <a:t>.</a:t>
            </a:r>
          </a:p>
          <a:p>
            <a:pPr marL="457200" lvl="0" indent="-457200">
              <a:buFont typeface="+mj-lt"/>
              <a:buAutoNum type="arabicPeriod"/>
            </a:pPr>
            <a:r>
              <a:rPr lang="en-US" dirty="0"/>
              <a:t>PUT : </a:t>
            </a:r>
            <a:r>
              <a:rPr lang="en-US" dirty="0" err="1"/>
              <a:t>sửa</a:t>
            </a:r>
            <a:r>
              <a:rPr lang="en-US" dirty="0"/>
              <a:t> </a:t>
            </a:r>
            <a:r>
              <a:rPr lang="en-US" dirty="0" err="1"/>
              <a:t>dữ</a:t>
            </a:r>
            <a:r>
              <a:rPr lang="en-US" dirty="0"/>
              <a:t> </a:t>
            </a:r>
            <a:r>
              <a:rPr lang="en-US" dirty="0" err="1"/>
              <a:t>liệu</a:t>
            </a:r>
            <a:r>
              <a:rPr lang="en-US" dirty="0"/>
              <a:t> </a:t>
            </a:r>
            <a:r>
              <a:rPr lang="en-US" dirty="0" err="1"/>
              <a:t>trên</a:t>
            </a:r>
            <a:r>
              <a:rPr lang="en-US" dirty="0"/>
              <a:t> server</a:t>
            </a:r>
          </a:p>
          <a:p>
            <a:pPr marL="685800" lvl="2" indent="0">
              <a:buNone/>
            </a:pPr>
            <a:r>
              <a:rPr lang="en-US" b="1" dirty="0" err="1"/>
              <a:t>axios.put</a:t>
            </a:r>
            <a:r>
              <a:rPr lang="en-US" b="1" dirty="0"/>
              <a:t>(‘</a:t>
            </a:r>
            <a:r>
              <a:rPr lang="en-US" b="1" dirty="0" err="1"/>
              <a:t>url</a:t>
            </a:r>
            <a:r>
              <a:rPr lang="en-US" b="1" dirty="0"/>
              <a:t>’,data);</a:t>
            </a:r>
          </a:p>
          <a:p>
            <a:pPr marL="457200" lvl="0" indent="-457200">
              <a:buFont typeface="+mj-lt"/>
              <a:buAutoNum type="arabicPeriod"/>
            </a:pPr>
            <a:r>
              <a:rPr lang="en-US" dirty="0"/>
              <a:t>DELETE : </a:t>
            </a:r>
            <a:r>
              <a:rPr lang="en-US" dirty="0" err="1"/>
              <a:t>xóa</a:t>
            </a:r>
            <a:r>
              <a:rPr lang="en-US" dirty="0"/>
              <a:t> </a:t>
            </a:r>
            <a:r>
              <a:rPr lang="en-US" dirty="0" err="1"/>
              <a:t>dữ</a:t>
            </a:r>
            <a:r>
              <a:rPr lang="en-US" dirty="0"/>
              <a:t> </a:t>
            </a:r>
            <a:r>
              <a:rPr lang="en-US" dirty="0" err="1"/>
              <a:t>liệu</a:t>
            </a:r>
            <a:r>
              <a:rPr lang="en-US" dirty="0"/>
              <a:t> </a:t>
            </a:r>
            <a:r>
              <a:rPr lang="en-US" dirty="0" err="1"/>
              <a:t>trên</a:t>
            </a:r>
            <a:r>
              <a:rPr lang="en-US" dirty="0"/>
              <a:t> server</a:t>
            </a:r>
          </a:p>
          <a:p>
            <a:pPr marL="685800" lvl="2" indent="0">
              <a:buNone/>
            </a:pPr>
            <a:r>
              <a:rPr lang="en-US" b="1" dirty="0" err="1"/>
              <a:t>axios.delete</a:t>
            </a:r>
            <a:r>
              <a:rPr lang="en-US" b="1" dirty="0"/>
              <a:t>(‘</a:t>
            </a:r>
            <a:r>
              <a:rPr lang="en-US" b="1" dirty="0" err="1"/>
              <a:t>url</a:t>
            </a:r>
            <a:r>
              <a:rPr lang="en-US" b="1"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62406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00" y="1216660"/>
            <a:ext cx="8026400" cy="5328920"/>
          </a:xfrm>
        </p:spPr>
        <p:txBody>
          <a:bodyPr>
            <a:normAutofit lnSpcReduction="10000"/>
          </a:bodyPr>
          <a:lstStyle/>
          <a:p>
            <a:pPr marL="0" indent="0" algn="ctr">
              <a:buNone/>
            </a:pPr>
            <a:r>
              <a:rPr lang="en-US" sz="2800" b="1" dirty="0" err="1"/>
              <a:t>Tương</a:t>
            </a:r>
            <a:r>
              <a:rPr lang="en-US" sz="2800" b="1" dirty="0"/>
              <a:t> </a:t>
            </a:r>
            <a:r>
              <a:rPr lang="en-US" sz="2800" b="1" dirty="0" err="1"/>
              <a:t>tác</a:t>
            </a:r>
            <a:r>
              <a:rPr lang="en-US" sz="2800" b="1" dirty="0"/>
              <a:t> </a:t>
            </a:r>
            <a:r>
              <a:rPr lang="en-US" sz="2800" b="1" dirty="0" err="1"/>
              <a:t>với</a:t>
            </a:r>
            <a:r>
              <a:rPr lang="en-US" sz="2800" b="1" dirty="0"/>
              <a:t> Firebase</a:t>
            </a:r>
          </a:p>
          <a:p>
            <a:pPr marL="0" indent="0" algn="ctr">
              <a:buNone/>
            </a:pPr>
            <a:endParaRPr lang="en-US" sz="2800" b="1" dirty="0"/>
          </a:p>
          <a:p>
            <a:pPr>
              <a:buFont typeface="Wingdings" panose="05000000000000000000" pitchFamily="2" charset="2"/>
              <a:buChar char="q"/>
            </a:pPr>
            <a:r>
              <a:rPr lang="en-US" dirty="0" err="1"/>
              <a:t>Sử</a:t>
            </a:r>
            <a:r>
              <a:rPr lang="en-US" dirty="0"/>
              <a:t> </a:t>
            </a:r>
            <a:r>
              <a:rPr lang="en-US" dirty="0" err="1"/>
              <a:t>dụng</a:t>
            </a:r>
            <a:r>
              <a:rPr lang="en-US" dirty="0"/>
              <a:t> </a:t>
            </a:r>
            <a:r>
              <a:rPr lang="en-US" dirty="0" err="1"/>
              <a:t>vuefire</a:t>
            </a:r>
            <a:r>
              <a:rPr lang="en-US" dirty="0"/>
              <a:t>: </a:t>
            </a:r>
            <a:r>
              <a:rPr lang="en-US" dirty="0" err="1"/>
              <a:t>npm</a:t>
            </a:r>
            <a:r>
              <a:rPr lang="en-US" dirty="0"/>
              <a:t> install firebase </a:t>
            </a:r>
            <a:r>
              <a:rPr lang="en-US" dirty="0" err="1"/>
              <a:t>vuefire</a:t>
            </a:r>
            <a:r>
              <a:rPr lang="en-US" dirty="0"/>
              <a:t> –save</a:t>
            </a:r>
          </a:p>
          <a:p>
            <a:pPr>
              <a:buFont typeface="Wingdings" panose="05000000000000000000" pitchFamily="2" charset="2"/>
              <a:buChar char="q"/>
            </a:pPr>
            <a:r>
              <a:rPr lang="en-US" dirty="0" err="1"/>
              <a:t>Khai</a:t>
            </a:r>
            <a:r>
              <a:rPr lang="en-US" dirty="0"/>
              <a:t> </a:t>
            </a:r>
            <a:r>
              <a:rPr lang="en-US" dirty="0" err="1"/>
              <a:t>báo</a:t>
            </a:r>
            <a:r>
              <a:rPr lang="en-US" dirty="0"/>
              <a:t> </a:t>
            </a:r>
            <a:r>
              <a:rPr lang="en-US" dirty="0" err="1"/>
              <a:t>sử</a:t>
            </a:r>
            <a:r>
              <a:rPr lang="en-US" dirty="0"/>
              <a:t> </a:t>
            </a:r>
            <a:r>
              <a:rPr lang="en-US" dirty="0" err="1"/>
              <a:t>dụng</a:t>
            </a:r>
            <a:r>
              <a:rPr lang="en-US" dirty="0"/>
              <a:t> </a:t>
            </a:r>
            <a:r>
              <a:rPr lang="en-US" dirty="0" err="1"/>
              <a:t>vuefire</a:t>
            </a:r>
            <a:r>
              <a:rPr lang="en-US" dirty="0"/>
              <a:t> </a:t>
            </a:r>
            <a:r>
              <a:rPr lang="en-US" dirty="0" err="1"/>
              <a:t>trong</a:t>
            </a:r>
            <a:r>
              <a:rPr lang="en-US" dirty="0"/>
              <a:t> file main.js</a:t>
            </a:r>
          </a:p>
          <a:p>
            <a:pPr marL="342900" lvl="1" indent="0">
              <a:buNone/>
            </a:pPr>
            <a:r>
              <a:rPr lang="en-US" b="1" dirty="0"/>
              <a:t>Import </a:t>
            </a:r>
            <a:r>
              <a:rPr lang="en-US" b="1" dirty="0" err="1"/>
              <a:t>Vuefire</a:t>
            </a:r>
            <a:r>
              <a:rPr lang="en-US" b="1" dirty="0"/>
              <a:t> from ‘</a:t>
            </a:r>
            <a:r>
              <a:rPr lang="en-US" b="1" dirty="0" err="1"/>
              <a:t>vuefire</a:t>
            </a:r>
            <a:r>
              <a:rPr lang="en-US" b="1" dirty="0"/>
              <a:t>’</a:t>
            </a:r>
          </a:p>
          <a:p>
            <a:pPr marL="342900" lvl="1" indent="0">
              <a:buNone/>
            </a:pPr>
            <a:r>
              <a:rPr lang="en-US" b="1" dirty="0" err="1"/>
              <a:t>Vue.use</a:t>
            </a:r>
            <a:r>
              <a:rPr lang="en-US" b="1" dirty="0"/>
              <a:t>(</a:t>
            </a:r>
            <a:r>
              <a:rPr lang="en-US" b="1" dirty="0" err="1"/>
              <a:t>Vuefire</a:t>
            </a:r>
            <a:r>
              <a:rPr lang="en-US" b="1" dirty="0"/>
              <a:t>)</a:t>
            </a:r>
          </a:p>
          <a:p>
            <a:pPr>
              <a:buFont typeface="Wingdings" panose="05000000000000000000" pitchFamily="2" charset="2"/>
              <a:buChar char="q"/>
            </a:pPr>
            <a:r>
              <a:rPr lang="en-US" dirty="0" err="1"/>
              <a:t>Kết</a:t>
            </a:r>
            <a:r>
              <a:rPr lang="en-US" dirty="0"/>
              <a:t> </a:t>
            </a:r>
            <a:r>
              <a:rPr lang="en-US" dirty="0" err="1"/>
              <a:t>nối</a:t>
            </a:r>
            <a:r>
              <a:rPr lang="en-US" dirty="0"/>
              <a:t> </a:t>
            </a:r>
            <a:r>
              <a:rPr lang="en-US" dirty="0" err="1"/>
              <a:t>với</a:t>
            </a:r>
            <a:r>
              <a:rPr lang="en-US" dirty="0"/>
              <a:t> project </a:t>
            </a:r>
            <a:r>
              <a:rPr lang="en-US" dirty="0" err="1"/>
              <a:t>trên</a:t>
            </a:r>
            <a:r>
              <a:rPr lang="en-US" dirty="0"/>
              <a:t> firebase </a:t>
            </a:r>
            <a:r>
              <a:rPr lang="en-US" dirty="0" err="1"/>
              <a:t>thông</a:t>
            </a:r>
            <a:r>
              <a:rPr lang="en-US" dirty="0"/>
              <a:t> qua </a:t>
            </a:r>
            <a:r>
              <a:rPr lang="en-US" dirty="0" err="1"/>
              <a:t>các</a:t>
            </a:r>
            <a:r>
              <a:rPr lang="en-US" dirty="0"/>
              <a:t> </a:t>
            </a:r>
            <a:r>
              <a:rPr lang="en-US" dirty="0" err="1"/>
              <a:t>tham</a:t>
            </a:r>
            <a:r>
              <a:rPr lang="en-US" dirty="0"/>
              <a:t> </a:t>
            </a:r>
            <a:r>
              <a:rPr lang="en-US" dirty="0" err="1"/>
              <a:t>số</a:t>
            </a:r>
            <a:r>
              <a:rPr lang="en-US" dirty="0"/>
              <a:t> (config) </a:t>
            </a:r>
            <a:r>
              <a:rPr lang="en-US" dirty="0" err="1"/>
              <a:t>của</a:t>
            </a:r>
            <a:r>
              <a:rPr lang="en-US" dirty="0"/>
              <a:t> project firebase</a:t>
            </a:r>
          </a:p>
          <a:p>
            <a:pPr marL="342900" lvl="1" indent="0">
              <a:buNone/>
            </a:pPr>
            <a:r>
              <a:rPr lang="en-US" b="1" dirty="0"/>
              <a:t>let config = {//do thing };</a:t>
            </a:r>
          </a:p>
          <a:p>
            <a:pPr marL="342900" lvl="1" indent="0">
              <a:buNone/>
            </a:pPr>
            <a:r>
              <a:rPr lang="en-US" b="1" dirty="0"/>
              <a:t>let app = </a:t>
            </a:r>
            <a:r>
              <a:rPr lang="en-US" b="1" dirty="0" err="1"/>
              <a:t>Firebase.initializeApp</a:t>
            </a:r>
            <a:r>
              <a:rPr lang="en-US" b="1" dirty="0"/>
              <a:t>(config)</a:t>
            </a:r>
          </a:p>
          <a:p>
            <a:pPr marL="342900" lvl="1" indent="0">
              <a:buNone/>
            </a:pPr>
            <a:r>
              <a:rPr lang="en-US" b="1" dirty="0"/>
              <a:t>let </a:t>
            </a:r>
            <a:r>
              <a:rPr lang="en-US" b="1" dirty="0" err="1"/>
              <a:t>db</a:t>
            </a:r>
            <a:r>
              <a:rPr lang="en-US" b="1" dirty="0"/>
              <a:t> = </a:t>
            </a:r>
            <a:r>
              <a:rPr lang="en-US" b="1" dirty="0" err="1"/>
              <a:t>app.firestore</a:t>
            </a:r>
            <a:r>
              <a:rPr lang="en-US" b="1" dirty="0"/>
              <a:t>()</a:t>
            </a:r>
          </a:p>
          <a:p>
            <a:pPr>
              <a:buFont typeface="Wingdings" panose="05000000000000000000" pitchFamily="2" charset="2"/>
              <a:buChar char="q"/>
            </a:pPr>
            <a:r>
              <a:rPr lang="en-US" dirty="0" err="1"/>
              <a:t>Các</a:t>
            </a:r>
            <a:r>
              <a:rPr lang="en-US" dirty="0"/>
              <a:t> </a:t>
            </a:r>
            <a:r>
              <a:rPr lang="en-US" dirty="0" err="1"/>
              <a:t>thao</a:t>
            </a:r>
            <a:r>
              <a:rPr lang="en-US" dirty="0"/>
              <a:t> </a:t>
            </a:r>
            <a:r>
              <a:rPr lang="en-US" dirty="0" err="1"/>
              <a:t>tác</a:t>
            </a:r>
            <a:r>
              <a:rPr lang="en-US" dirty="0"/>
              <a:t> t</a:t>
            </a:r>
            <a:r>
              <a:rPr lang="vi-VN" dirty="0"/>
              <a:t>ư</a:t>
            </a:r>
            <a:r>
              <a:rPr lang="en-US" dirty="0" err="1"/>
              <a:t>ơng</a:t>
            </a:r>
            <a:r>
              <a:rPr lang="en-US" dirty="0"/>
              <a:t> </a:t>
            </a:r>
            <a:r>
              <a:rPr lang="en-US" dirty="0" err="1"/>
              <a:t>tác</a:t>
            </a:r>
            <a:r>
              <a:rPr lang="en-US" dirty="0"/>
              <a:t> </a:t>
            </a:r>
            <a:r>
              <a:rPr lang="en-US" dirty="0" err="1"/>
              <a:t>với</a:t>
            </a:r>
            <a:r>
              <a:rPr lang="en-US" dirty="0"/>
              <a:t> Firebase</a:t>
            </a:r>
          </a:p>
          <a:p>
            <a:pPr lvl="1">
              <a:buFont typeface="Wingdings" panose="05000000000000000000" pitchFamily="2" charset="2"/>
              <a:buChar char="§"/>
            </a:pPr>
            <a:r>
              <a:rPr lang="en-US" dirty="0" err="1"/>
              <a:t>Get:</a:t>
            </a:r>
            <a:r>
              <a:rPr lang="en-US" b="1" dirty="0" err="1"/>
              <a:t>db.collection</a:t>
            </a:r>
            <a:r>
              <a:rPr lang="en-US" b="1" dirty="0"/>
              <a:t>("cities").doc(id) .get() </a:t>
            </a:r>
          </a:p>
          <a:p>
            <a:pPr lvl="1">
              <a:buFont typeface="Wingdings" panose="05000000000000000000" pitchFamily="2" charset="2"/>
              <a:buChar char="§"/>
            </a:pPr>
            <a:r>
              <a:rPr lang="en-US" dirty="0" err="1"/>
              <a:t>Add:</a:t>
            </a:r>
            <a:r>
              <a:rPr lang="en-US" b="1" dirty="0" err="1"/>
              <a:t>db.collection</a:t>
            </a:r>
            <a:r>
              <a:rPr lang="en-US" b="1" dirty="0"/>
              <a:t>("cities").add(data)</a:t>
            </a:r>
          </a:p>
          <a:p>
            <a:pPr lvl="1">
              <a:buFont typeface="Wingdings" panose="05000000000000000000" pitchFamily="2" charset="2"/>
              <a:buChar char="§"/>
            </a:pPr>
            <a:r>
              <a:rPr lang="en-US" dirty="0" err="1"/>
              <a:t>Update:</a:t>
            </a:r>
            <a:r>
              <a:rPr lang="en-US" b="1" dirty="0" err="1"/>
              <a:t>db.collection</a:t>
            </a:r>
            <a:r>
              <a:rPr lang="en-US" b="1" dirty="0"/>
              <a:t>(collection).doc(id).update(data);</a:t>
            </a:r>
          </a:p>
          <a:p>
            <a:pPr lvl="1">
              <a:buFont typeface="Wingdings" panose="05000000000000000000" pitchFamily="2" charset="2"/>
              <a:buChar char="§"/>
            </a:pPr>
            <a:r>
              <a:rPr lang="en-US" b="1" dirty="0"/>
              <a:t>Delete: </a:t>
            </a:r>
            <a:r>
              <a:rPr lang="en-US" b="1" dirty="0" err="1"/>
              <a:t>db.collection</a:t>
            </a:r>
            <a:r>
              <a:rPr lang="en-US" b="1" dirty="0"/>
              <a:t>(collection).doc(id).delete();</a:t>
            </a:r>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lgn="ctr">
              <a:buNone/>
            </a:pPr>
            <a:endParaRPr lang="en-US" b="1" dirty="0"/>
          </a:p>
          <a:p>
            <a:pPr marL="0" indent="0" algn="ctr">
              <a:buNone/>
            </a:pPr>
            <a:endParaRPr lang="en-US" dirty="0"/>
          </a:p>
        </p:txBody>
      </p:sp>
    </p:spTree>
    <p:extLst>
      <p:ext uri="{BB962C8B-B14F-4D97-AF65-F5344CB8AC3E}">
        <p14:creationId xmlns:p14="http://schemas.microsoft.com/office/powerpoint/2010/main" val="4007606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fontScale="92500" lnSpcReduction="10000"/>
          </a:bodyPr>
          <a:lstStyle/>
          <a:p>
            <a:pPr marL="0" indent="0" algn="ctr">
              <a:buNone/>
            </a:pPr>
            <a:r>
              <a:rPr lang="en-US" sz="2800" b="1" dirty="0"/>
              <a:t>Authentication  </a:t>
            </a:r>
            <a:r>
              <a:rPr lang="en-US" sz="2800" b="1" dirty="0" err="1"/>
              <a:t>với</a:t>
            </a:r>
            <a:r>
              <a:rPr lang="en-US" sz="2800" b="1" dirty="0"/>
              <a:t> </a:t>
            </a:r>
            <a:r>
              <a:rPr lang="en-US" sz="2800" b="1" dirty="0" err="1"/>
              <a:t>VueJS</a:t>
            </a:r>
            <a:endParaRPr lang="en-US" sz="2800" b="1" dirty="0"/>
          </a:p>
          <a:p>
            <a:pPr marL="0" indent="0">
              <a:buNone/>
            </a:pPr>
            <a:endParaRPr lang="en-US" dirty="0"/>
          </a:p>
          <a:p>
            <a:pPr>
              <a:buFont typeface="Wingdings" panose="05000000000000000000" pitchFamily="2" charset="2"/>
              <a:buChar char="q"/>
            </a:pPr>
            <a:r>
              <a:rPr lang="vi-VN" dirty="0">
                <a:latin typeface="Calibri" panose="020F0502020204030204" pitchFamily="34" charset="0"/>
                <a:cs typeface="Calibri" panose="020F0502020204030204" pitchFamily="34" charset="0"/>
              </a:rPr>
              <a:t>Có 2 cơ chế chính để thực thi việc xác thực 1 client trong REST API:</a:t>
            </a: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vi-VN" dirty="0">
                <a:latin typeface="Calibri" panose="020F0502020204030204" pitchFamily="34" charset="0"/>
                <a:cs typeface="Calibri" panose="020F0502020204030204" pitchFamily="34" charset="0"/>
              </a:rPr>
              <a:t>Bearer Token</a:t>
            </a:r>
          </a:p>
          <a:p>
            <a:pPr lvl="1">
              <a:buFont typeface="Wingdings" panose="05000000000000000000" pitchFamily="2" charset="2"/>
              <a:buChar char="§"/>
            </a:pPr>
            <a:r>
              <a:rPr lang="vi-VN" dirty="0">
                <a:latin typeface="Calibri" panose="020F0502020204030204" pitchFamily="34" charset="0"/>
                <a:cs typeface="Calibri" panose="020F0502020204030204" pitchFamily="34" charset="0"/>
              </a:rPr>
              <a:t>Bearer token là giá trị được truyền vào Authentication header của 1 HTTP Request. Nó không được lưu tự động, không hết hạn và không gắn liền với domain. Nó chỉ là 1 giá trị.</a:t>
            </a:r>
          </a:p>
          <a:p>
            <a:pPr lvl="1">
              <a:buFont typeface="Wingdings" panose="05000000000000000000" pitchFamily="2" charset="2"/>
              <a:buChar char="§"/>
            </a:pPr>
            <a:r>
              <a:rPr lang="vi-VN" dirty="0">
                <a:latin typeface="Calibri" panose="020F0502020204030204" pitchFamily="34" charset="0"/>
                <a:cs typeface="Calibri" panose="020F0502020204030204" pitchFamily="34" charset="0"/>
              </a:rPr>
              <a:t>Ứng dụng phía Client, lần đầu request lên server, sẽ lấy về một JWT token thông qua việc đăng nhập username, password. Sau đó, thông qua Javascript để đính kèm JWT token bên trong mỗi HTTP header. Server sẽ xác thực signature tương ứng với payload, nếu chúng trùng nhau, chúng ta có thể tin tưởng nội dung của Payload.</a:t>
            </a:r>
          </a:p>
          <a:p>
            <a:pPr>
              <a:buFont typeface="Wingdings" panose="05000000000000000000" pitchFamily="2" charset="2"/>
              <a:buChar char="v"/>
            </a:pPr>
            <a:r>
              <a:rPr lang="vi-VN" dirty="0">
                <a:latin typeface="Calibri" panose="020F0502020204030204" pitchFamily="34" charset="0"/>
                <a:cs typeface="Calibri" panose="020F0502020204030204" pitchFamily="34" charset="0"/>
              </a:rPr>
              <a:t>Authentication cookie</a:t>
            </a:r>
          </a:p>
          <a:p>
            <a:pPr lvl="1">
              <a:buFont typeface="Wingdings" panose="05000000000000000000" pitchFamily="2" charset="2"/>
              <a:buChar char="§"/>
            </a:pPr>
            <a:r>
              <a:rPr lang="vi-VN" dirty="0">
                <a:latin typeface="Calibri" panose="020F0502020204030204" pitchFamily="34" charset="0"/>
                <a:cs typeface="Calibri" panose="020F0502020204030204" pitchFamily="34" charset="0"/>
              </a:rPr>
              <a:t>Cookie là một cặp name-value, được lưu trên web browser và chúng có thời gian hết hạn, gặp liền với một domain. Cookie được tạo bởi client browser bằng Javascript.</a:t>
            </a:r>
          </a:p>
          <a:p>
            <a:pPr lvl="1">
              <a:buFont typeface="Wingdings" panose="05000000000000000000" pitchFamily="2" charset="2"/>
              <a:buChar char="§"/>
            </a:pPr>
            <a:r>
              <a:rPr lang="vi-VN" dirty="0">
                <a:latin typeface="Calibri" panose="020F0502020204030204" pitchFamily="34" charset="0"/>
                <a:cs typeface="Calibri" panose="020F0502020204030204" pitchFamily="34" charset="0"/>
              </a:rPr>
              <a:t>Web browser tự động gửi cookie kèm mỗi request tới</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cookie domain</a:t>
            </a:r>
          </a:p>
          <a:p>
            <a:pPr lvl="1">
              <a:buFont typeface="Wingdings" panose="05000000000000000000" pitchFamily="2" charset="2"/>
              <a:buChar char="§"/>
            </a:pPr>
            <a:r>
              <a:rPr lang="vi-VN" dirty="0">
                <a:latin typeface="Calibri" panose="020F0502020204030204" pitchFamily="34" charset="0"/>
                <a:cs typeface="Calibri" panose="020F0502020204030204" pitchFamily="34" charset="0"/>
              </a:rPr>
              <a:t>Thông thường, Cookie được sử dụng để lưu một Session ID. Session ID được quản lý bởi server. Ở đây,đang nhắc đến một stateful app nơi mà server cần quản lý trạng thái trên server trong khi JWT token là stateless.</a:t>
            </a:r>
          </a:p>
          <a:p>
            <a:pPr marL="0" indent="0">
              <a:buNone/>
            </a:pPr>
            <a:endParaRPr lang="en-US" dirty="0"/>
          </a:p>
        </p:txBody>
      </p:sp>
    </p:spTree>
    <p:extLst>
      <p:ext uri="{BB962C8B-B14F-4D97-AF65-F5344CB8AC3E}">
        <p14:creationId xmlns:p14="http://schemas.microsoft.com/office/powerpoint/2010/main" val="1264426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a:bodyPr>
          <a:lstStyle/>
          <a:p>
            <a:pPr marL="0" indent="0" algn="ctr">
              <a:buNone/>
            </a:pPr>
            <a:r>
              <a:rPr lang="en-US" sz="2800" b="1" dirty="0" err="1"/>
              <a:t>Giới</a:t>
            </a:r>
            <a:r>
              <a:rPr lang="en-US" sz="2800" b="1" dirty="0"/>
              <a:t> </a:t>
            </a:r>
            <a:r>
              <a:rPr lang="en-US" sz="2800" b="1" dirty="0" err="1"/>
              <a:t>thiệu</a:t>
            </a:r>
            <a:r>
              <a:rPr lang="en-US" sz="2800" b="1" dirty="0"/>
              <a:t> </a:t>
            </a:r>
            <a:r>
              <a:rPr lang="en-US" sz="2800" b="1" dirty="0" err="1"/>
              <a:t>về</a:t>
            </a:r>
            <a:r>
              <a:rPr lang="en-US" sz="2800" b="1" dirty="0"/>
              <a:t> </a:t>
            </a:r>
            <a:r>
              <a:rPr lang="en-US" sz="2800" b="1" dirty="0" err="1"/>
              <a:t>Vuex</a:t>
            </a:r>
            <a:endParaRPr lang="en-US" sz="2800" b="1" dirty="0"/>
          </a:p>
          <a:p>
            <a:pPr marL="0" indent="0" algn="ctr">
              <a:buNone/>
            </a:pPr>
            <a:endParaRPr lang="en-US" sz="2800" b="1" dirty="0"/>
          </a:p>
        </p:txBody>
      </p:sp>
      <p:sp>
        <p:nvSpPr>
          <p:cNvPr id="2" name="TextBox 1">
            <a:extLst>
              <a:ext uri="{FF2B5EF4-FFF2-40B4-BE49-F238E27FC236}">
                <a16:creationId xmlns:a16="http://schemas.microsoft.com/office/drawing/2014/main" id="{0C26D18B-CACE-42BA-8BAD-EB184D512C99}"/>
              </a:ext>
            </a:extLst>
          </p:cNvPr>
          <p:cNvSpPr txBox="1"/>
          <p:nvPr/>
        </p:nvSpPr>
        <p:spPr>
          <a:xfrm>
            <a:off x="320040" y="2308860"/>
            <a:ext cx="40386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err="1"/>
              <a:t>Khái</a:t>
            </a:r>
            <a:r>
              <a:rPr lang="en-US" dirty="0"/>
              <a:t> </a:t>
            </a:r>
            <a:r>
              <a:rPr lang="en-US" dirty="0" err="1"/>
              <a:t>niệm</a:t>
            </a:r>
            <a:r>
              <a:rPr lang="en-US" dirty="0"/>
              <a:t>: </a:t>
            </a:r>
            <a:r>
              <a:rPr lang="vi-VN" dirty="0"/>
              <a:t>VueX là thư viện giúp quản lý trạng thái các component trong VueJS, đây là nơi lưu trữ tập trung dữ liệu cho tất cả các component trong một ứng dụng, với nguyên tắc trạng thái chỉ có thể được thay đổi theo kiểu có thể dự đoán.</a:t>
            </a:r>
          </a:p>
          <a:p>
            <a:pPr marL="285750" indent="-285750">
              <a:buFont typeface="Wingdings" panose="05000000000000000000" pitchFamily="2" charset="2"/>
              <a:buChar char="q"/>
            </a:pPr>
            <a:r>
              <a:rPr lang="vi-VN" dirty="0"/>
              <a:t>Vuex còn được xem như là một thư viện dùng để quản lý state cho các ứng dụng của Vue bằng cách sử dụng store toàn cục.</a:t>
            </a:r>
            <a:endParaRPr lang="en-US" dirty="0"/>
          </a:p>
          <a:p>
            <a:endParaRPr lang="en-US" dirty="0"/>
          </a:p>
        </p:txBody>
      </p:sp>
      <p:pic>
        <p:nvPicPr>
          <p:cNvPr id="5" name="Picture 4">
            <a:extLst>
              <a:ext uri="{FF2B5EF4-FFF2-40B4-BE49-F238E27FC236}">
                <a16:creationId xmlns:a16="http://schemas.microsoft.com/office/drawing/2014/main" id="{787FA3E6-4FFD-49C7-8587-960919575240}"/>
              </a:ext>
            </a:extLst>
          </p:cNvPr>
          <p:cNvPicPr>
            <a:picLocks noChangeAspect="1"/>
          </p:cNvPicPr>
          <p:nvPr/>
        </p:nvPicPr>
        <p:blipFill>
          <a:blip r:embed="rId2"/>
          <a:stretch>
            <a:fillRect/>
          </a:stretch>
        </p:blipFill>
        <p:spPr>
          <a:xfrm>
            <a:off x="4497070" y="1874520"/>
            <a:ext cx="4538662" cy="4655820"/>
          </a:xfrm>
          <a:prstGeom prst="rect">
            <a:avLst/>
          </a:prstGeom>
        </p:spPr>
      </p:pic>
    </p:spTree>
    <p:extLst>
      <p:ext uri="{BB962C8B-B14F-4D97-AF65-F5344CB8AC3E}">
        <p14:creationId xmlns:p14="http://schemas.microsoft.com/office/powerpoint/2010/main" val="1301258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fontScale="70000" lnSpcReduction="20000"/>
          </a:bodyPr>
          <a:lstStyle/>
          <a:p>
            <a:pPr marL="0" indent="0" algn="ctr">
              <a:buNone/>
            </a:pPr>
            <a:r>
              <a:rPr lang="vi-VN" sz="4000" b="1" dirty="0">
                <a:latin typeface="Calibri" panose="020F0502020204030204" pitchFamily="34" charset="0"/>
                <a:cs typeface="Calibri" panose="020F0502020204030204" pitchFamily="34" charset="0"/>
              </a:rPr>
              <a:t>Các khái niệm cơ bản của </a:t>
            </a:r>
            <a:r>
              <a:rPr lang="en-US" sz="4000" b="1" dirty="0">
                <a:latin typeface="Calibri" panose="020F0502020204030204" pitchFamily="34" charset="0"/>
                <a:cs typeface="Calibri" panose="020F0502020204030204" pitchFamily="34" charset="0"/>
              </a:rPr>
              <a:t>V</a:t>
            </a:r>
            <a:r>
              <a:rPr lang="vi-VN" sz="4000" b="1" dirty="0">
                <a:latin typeface="Calibri" panose="020F0502020204030204" pitchFamily="34" charset="0"/>
                <a:cs typeface="Calibri" panose="020F0502020204030204" pitchFamily="34" charset="0"/>
              </a:rPr>
              <a:t>uex</a:t>
            </a:r>
            <a:endParaRPr lang="en-US" sz="4000" b="1" dirty="0">
              <a:latin typeface="Calibri" panose="020F0502020204030204" pitchFamily="34" charset="0"/>
              <a:cs typeface="Calibri" panose="020F0502020204030204" pitchFamily="34" charset="0"/>
            </a:endParaRPr>
          </a:p>
          <a:p>
            <a:pPr marL="0" indent="0" algn="ctr">
              <a:buNone/>
            </a:pPr>
            <a:endParaRPr lang="en-US" sz="3100" b="1"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vi-VN" sz="2300" b="1" dirty="0">
                <a:latin typeface="Calibri" panose="020F0502020204030204" pitchFamily="34" charset="0"/>
                <a:cs typeface="Calibri" panose="020F0502020204030204" pitchFamily="34" charset="0"/>
              </a:rPr>
              <a:t>State (trạng thái)</a:t>
            </a:r>
          </a:p>
          <a:p>
            <a:pPr marL="342900" lvl="1" indent="0">
              <a:buNone/>
            </a:pPr>
            <a:r>
              <a:rPr lang="vi-VN" sz="2100" dirty="0">
                <a:latin typeface="Calibri" panose="020F0502020204030204" pitchFamily="34" charset="0"/>
                <a:cs typeface="Calibri" panose="020F0502020204030204" pitchFamily="34" charset="0"/>
              </a:rPr>
              <a:t>Vuex có thể giúp bạn dễ dàng hơn trong việc xác định các trạng thái</a:t>
            </a:r>
            <a:r>
              <a:rPr lang="en-US" sz="2100" dirty="0">
                <a:latin typeface="Calibri" panose="020F0502020204030204" pitchFamily="34" charset="0"/>
                <a:cs typeface="Calibri" panose="020F0502020204030204" pitchFamily="34" charset="0"/>
              </a:rPr>
              <a:t>. </a:t>
            </a:r>
            <a:r>
              <a:rPr lang="vi-VN" sz="2100" dirty="0">
                <a:latin typeface="Calibri" panose="020F0502020204030204" pitchFamily="34" charset="0"/>
                <a:cs typeface="Calibri" panose="020F0502020204030204" pitchFamily="34" charset="0"/>
              </a:rPr>
              <a:t>Chính là vì nó chỉ sử dụng một cây trạng thái duy nhất để chứa tất cả các trạng thái của ứng dụng. Sử dụng một state duy nhất như thế này sẽ giúp ta đồng bộ được dữ liệu giữa các componet một cách nhanh chóng và chính xác.</a:t>
            </a:r>
            <a:endParaRPr lang="en-US" sz="2100" dirty="0">
              <a:latin typeface="Calibri" panose="020F0502020204030204" pitchFamily="34" charset="0"/>
              <a:cs typeface="Calibri" panose="020F0502020204030204" pitchFamily="34" charset="0"/>
            </a:endParaRPr>
          </a:p>
          <a:p>
            <a:pPr marL="342900" lvl="1" indent="0">
              <a:buNone/>
            </a:pPr>
            <a:endParaRPr lang="vi-VN" sz="21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vi-VN" sz="2300" b="1" dirty="0">
                <a:latin typeface="Calibri" panose="020F0502020204030204" pitchFamily="34" charset="0"/>
                <a:cs typeface="Calibri" panose="020F0502020204030204" pitchFamily="34" charset="0"/>
              </a:rPr>
              <a:t>Getters (lọc trạng thái)</a:t>
            </a:r>
          </a:p>
          <a:p>
            <a:pPr marL="342900" lvl="1" indent="0">
              <a:buNone/>
            </a:pPr>
            <a:r>
              <a:rPr lang="vi-VN" sz="2100" dirty="0">
                <a:latin typeface="Calibri" panose="020F0502020204030204" pitchFamily="34" charset="0"/>
                <a:cs typeface="Calibri" panose="020F0502020204030204" pitchFamily="34" charset="0"/>
              </a:rPr>
              <a:t>Điều mang đến sự khác biệt giữa Vuex và Redux chính là việc ta có thể điều chỉnh dữ liệu trước khi trả về state. Đôi khi chúng ta cần lấy các trạng thái dựa vào việc tính toán, lọc bỏ các trạng thái được cung cấp bởi kho lưu trữ</a:t>
            </a:r>
            <a:endParaRPr lang="en-US" sz="2100" dirty="0">
              <a:latin typeface="Calibri" panose="020F0502020204030204" pitchFamily="34" charset="0"/>
              <a:cs typeface="Calibri" panose="020F0502020204030204" pitchFamily="34" charset="0"/>
            </a:endParaRPr>
          </a:p>
          <a:p>
            <a:pPr marL="342900" lvl="1" indent="0">
              <a:buNone/>
            </a:pPr>
            <a:endParaRPr lang="en-US" sz="21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vi-VN" sz="2300" b="1" dirty="0">
                <a:latin typeface="Calibri" panose="020F0502020204030204" pitchFamily="34" charset="0"/>
                <a:cs typeface="Calibri" panose="020F0502020204030204" pitchFamily="34" charset="0"/>
              </a:rPr>
              <a:t>Mutations</a:t>
            </a:r>
          </a:p>
          <a:p>
            <a:pPr marL="342900" lvl="1" indent="0">
              <a:buNone/>
            </a:pPr>
            <a:r>
              <a:rPr lang="vi-VN" sz="2100" dirty="0">
                <a:latin typeface="Calibri" panose="020F0502020204030204" pitchFamily="34" charset="0"/>
                <a:cs typeface="Calibri" panose="020F0502020204030204" pitchFamily="34" charset="0"/>
              </a:rPr>
              <a:t>Theo như Docs thì mutations là cách duy nhất mà ta có thể thay đổi thực sự state trong store. Và cách để kích hoạt một mutations đó là ta sẽ commit một chuỗi String chính là tên của hàm mà ta muốn gọi trong mutations, nó sẽ nhận state của store làm tham số đầu tiên</a:t>
            </a:r>
            <a:endParaRPr lang="en-US" sz="2100" dirty="0">
              <a:latin typeface="Calibri" panose="020F0502020204030204" pitchFamily="34" charset="0"/>
              <a:cs typeface="Calibri" panose="020F0502020204030204" pitchFamily="34" charset="0"/>
            </a:endParaRPr>
          </a:p>
          <a:p>
            <a:pPr marL="342900" lvl="1" indent="0">
              <a:buNone/>
            </a:pPr>
            <a:endParaRPr lang="en-US" sz="21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vi-VN" sz="2300" b="1" dirty="0">
                <a:latin typeface="Calibri" panose="020F0502020204030204" pitchFamily="34" charset="0"/>
                <a:cs typeface="Calibri" panose="020F0502020204030204" pitchFamily="34" charset="0"/>
              </a:rPr>
              <a:t>Actions (Hành động)</a:t>
            </a:r>
          </a:p>
          <a:p>
            <a:pPr marL="342900" lvl="1" indent="0">
              <a:buNone/>
            </a:pPr>
            <a:r>
              <a:rPr lang="vi-VN" sz="2100" dirty="0">
                <a:latin typeface="Calibri" panose="020F0502020204030204" pitchFamily="34" charset="0"/>
                <a:cs typeface="Calibri" panose="020F0502020204030204" pitchFamily="34" charset="0"/>
              </a:rPr>
              <a:t>Action cũng tương tự như mutation, tuy nhiên có một vài điểm khác biệt. Thay vì thay đổi trạng thái thì các action commit thay đổi, nó có thể chứa các hoạt động không đồng bộ. Đây chính là nơi thể hiện bussiness logic, được gọi là API, save vào database, thực hiện các commit (gọi mutation) để thay đổi state…</a:t>
            </a:r>
            <a:endParaRPr lang="en-US" sz="2100"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Sử</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dụng</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mapState</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mapGetters</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mapMutations</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mapAction</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để</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gọi</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cái</a:t>
            </a:r>
            <a:r>
              <a:rPr lang="en-US" dirty="0">
                <a:latin typeface="Calibri" panose="020F0502020204030204" pitchFamily="34" charset="0"/>
                <a:cs typeface="Calibri" panose="020F0502020204030204" pitchFamily="34" charset="0"/>
                <a:sym typeface="Wingdings" panose="05000000000000000000" pitchFamily="2" charset="2"/>
              </a:rPr>
              <a:t> t</a:t>
            </a:r>
            <a:r>
              <a:rPr lang="vi-VN" dirty="0">
                <a:latin typeface="Calibri" panose="020F0502020204030204" pitchFamily="34" charset="0"/>
                <a:cs typeface="Calibri" panose="020F0502020204030204" pitchFamily="34" charset="0"/>
                <a:sym typeface="Wingdings" panose="05000000000000000000" pitchFamily="2" charset="2"/>
              </a:rPr>
              <a:t>ư</a:t>
            </a:r>
            <a:r>
              <a:rPr lang="en-US" dirty="0" err="1">
                <a:latin typeface="Calibri" panose="020F0502020204030204" pitchFamily="34" charset="0"/>
                <a:cs typeface="Calibri" panose="020F0502020204030204" pitchFamily="34" charset="0"/>
                <a:sym typeface="Wingdings" panose="05000000000000000000" pitchFamily="2" charset="2"/>
              </a:rPr>
              <a:t>ơng</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ứng</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trong</a:t>
            </a:r>
            <a:r>
              <a:rPr lang="en-US" dirty="0">
                <a:latin typeface="Calibri" panose="020F0502020204030204" pitchFamily="34" charset="0"/>
                <a:cs typeface="Calibri" panose="020F0502020204030204" pitchFamily="34" charset="0"/>
                <a:sym typeface="Wingdings" panose="05000000000000000000" pitchFamily="2" charset="2"/>
              </a:rPr>
              <a:t> store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3767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450" y="1148080"/>
            <a:ext cx="8026400" cy="5328920"/>
          </a:xfrm>
        </p:spPr>
        <p:txBody>
          <a:bodyPr>
            <a:normAutofit lnSpcReduction="10000"/>
          </a:bodyPr>
          <a:lstStyle/>
          <a:p>
            <a:pPr>
              <a:buFont typeface="Wingdings" panose="05000000000000000000" pitchFamily="2" charset="2"/>
              <a:buChar char="q"/>
            </a:pPr>
            <a:r>
              <a:rPr lang="en-US" dirty="0"/>
              <a:t>Module</a:t>
            </a:r>
          </a:p>
          <a:p>
            <a:pPr lvl="0"/>
            <a:r>
              <a:rPr lang="en-US" dirty="0" err="1"/>
              <a:t>Sử</a:t>
            </a:r>
            <a:r>
              <a:rPr lang="en-US" dirty="0"/>
              <a:t> </a:t>
            </a:r>
            <a:r>
              <a:rPr lang="en-US" dirty="0" err="1"/>
              <a:t>dụng</a:t>
            </a:r>
            <a:r>
              <a:rPr lang="en-US" dirty="0"/>
              <a:t> </a:t>
            </a:r>
            <a:r>
              <a:rPr lang="en-US" dirty="0" err="1"/>
              <a:t>một</a:t>
            </a:r>
            <a:r>
              <a:rPr lang="en-US" dirty="0"/>
              <a:t> state tree </a:t>
            </a:r>
            <a:r>
              <a:rPr lang="en-US" dirty="0" err="1"/>
              <a:t>duy</a:t>
            </a:r>
            <a:r>
              <a:rPr lang="en-US" dirty="0"/>
              <a:t> </a:t>
            </a:r>
            <a:r>
              <a:rPr lang="en-US" dirty="0" err="1"/>
              <a:t>nhất</a:t>
            </a:r>
            <a:r>
              <a:rPr lang="en-US" dirty="0"/>
              <a:t>, </a:t>
            </a:r>
            <a:r>
              <a:rPr lang="en-US" dirty="0" err="1"/>
              <a:t>tất</a:t>
            </a:r>
            <a:r>
              <a:rPr lang="en-US" dirty="0"/>
              <a:t> </a:t>
            </a:r>
            <a:r>
              <a:rPr lang="en-US" dirty="0" err="1"/>
              <a:t>cả</a:t>
            </a:r>
            <a:r>
              <a:rPr lang="en-US" dirty="0"/>
              <a:t> </a:t>
            </a:r>
            <a:r>
              <a:rPr lang="en-US" dirty="0" err="1"/>
              <a:t>các</a:t>
            </a:r>
            <a:r>
              <a:rPr lang="en-US" dirty="0"/>
              <a:t> state </a:t>
            </a:r>
            <a:r>
              <a:rPr lang="en-US" dirty="0" err="1"/>
              <a:t>lưu</a:t>
            </a:r>
            <a:r>
              <a:rPr lang="en-US" dirty="0"/>
              <a:t> </a:t>
            </a:r>
            <a:r>
              <a:rPr lang="en-US" dirty="0" err="1"/>
              <a:t>trữ</a:t>
            </a:r>
            <a:r>
              <a:rPr lang="en-US" dirty="0"/>
              <a:t> </a:t>
            </a:r>
            <a:r>
              <a:rPr lang="en-US" dirty="0" err="1"/>
              <a:t>trong</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lớn</a:t>
            </a:r>
            <a:r>
              <a:rPr lang="en-US" dirty="0"/>
              <a:t> </a:t>
            </a:r>
            <a:r>
              <a:rPr lang="en-US" dirty="0">
                <a:sym typeface="Wingdings" panose="05000000000000000000" pitchFamily="2" charset="2"/>
              </a:rPr>
              <a:t></a:t>
            </a:r>
            <a:r>
              <a:rPr lang="en-US" dirty="0"/>
              <a:t> </a:t>
            </a:r>
            <a:r>
              <a:rPr lang="en-US" dirty="0" err="1"/>
              <a:t>khi</a:t>
            </a:r>
            <a:r>
              <a:rPr lang="en-US" dirty="0"/>
              <a:t> </a:t>
            </a:r>
            <a:r>
              <a:rPr lang="en-US" dirty="0" err="1"/>
              <a:t>dự</a:t>
            </a:r>
            <a:r>
              <a:rPr lang="en-US" dirty="0"/>
              <a:t> </a:t>
            </a:r>
            <a:r>
              <a:rPr lang="en-US" dirty="0" err="1"/>
              <a:t>án</a:t>
            </a:r>
            <a:r>
              <a:rPr lang="en-US" dirty="0"/>
              <a:t> </a:t>
            </a:r>
            <a:r>
              <a:rPr lang="en-US" dirty="0" err="1"/>
              <a:t>lớn</a:t>
            </a:r>
            <a:r>
              <a:rPr lang="en-US" dirty="0"/>
              <a:t>, </a:t>
            </a:r>
            <a:r>
              <a:rPr lang="en-US" dirty="0" err="1"/>
              <a:t>sẽ</a:t>
            </a:r>
            <a:r>
              <a:rPr lang="en-US" dirty="0"/>
              <a:t> </a:t>
            </a:r>
            <a:r>
              <a:rPr lang="en-US" dirty="0" err="1"/>
              <a:t>khiến</a:t>
            </a:r>
            <a:r>
              <a:rPr lang="en-US" dirty="0"/>
              <a:t> </a:t>
            </a:r>
            <a:r>
              <a:rPr lang="en-US" dirty="0" err="1"/>
              <a:t>cho</a:t>
            </a:r>
            <a:r>
              <a:rPr lang="en-US" dirty="0"/>
              <a:t> store </a:t>
            </a:r>
            <a:r>
              <a:rPr lang="en-US" dirty="0" err="1"/>
              <a:t>bị</a:t>
            </a:r>
            <a:r>
              <a:rPr lang="en-US" dirty="0"/>
              <a:t> </a:t>
            </a:r>
            <a:r>
              <a:rPr lang="en-US" dirty="0" err="1"/>
              <a:t>phình</a:t>
            </a:r>
            <a:r>
              <a:rPr lang="en-US" dirty="0"/>
              <a:t> to </a:t>
            </a:r>
            <a:r>
              <a:rPr lang="en-US" dirty="0" err="1"/>
              <a:t>và</a:t>
            </a:r>
            <a:r>
              <a:rPr lang="en-US" dirty="0"/>
              <a:t> </a:t>
            </a:r>
            <a:r>
              <a:rPr lang="en-US" dirty="0" err="1"/>
              <a:t>khó</a:t>
            </a:r>
            <a:r>
              <a:rPr lang="en-US" dirty="0"/>
              <a:t> </a:t>
            </a:r>
            <a:r>
              <a:rPr lang="en-US" dirty="0" err="1"/>
              <a:t>quản</a:t>
            </a:r>
            <a:r>
              <a:rPr lang="en-US" dirty="0"/>
              <a:t> </a:t>
            </a:r>
            <a:r>
              <a:rPr lang="en-US" dirty="0" err="1"/>
              <a:t>lý</a:t>
            </a:r>
            <a:endParaRPr lang="en-US" dirty="0"/>
          </a:p>
          <a:p>
            <a:pPr lvl="0"/>
            <a:r>
              <a:rPr lang="en-US" dirty="0"/>
              <a:t>Chia </a:t>
            </a:r>
            <a:r>
              <a:rPr lang="en-US" dirty="0" err="1"/>
              <a:t>thành</a:t>
            </a:r>
            <a:r>
              <a:rPr lang="en-US" dirty="0"/>
              <a:t> </a:t>
            </a:r>
            <a:r>
              <a:rPr lang="en-US" dirty="0" err="1"/>
              <a:t>các</a:t>
            </a:r>
            <a:r>
              <a:rPr lang="en-US" dirty="0"/>
              <a:t> module </a:t>
            </a:r>
            <a:r>
              <a:rPr lang="en-US" dirty="0" err="1"/>
              <a:t>để</a:t>
            </a:r>
            <a:r>
              <a:rPr lang="en-US" dirty="0"/>
              <a:t> </a:t>
            </a:r>
            <a:r>
              <a:rPr lang="en-US" dirty="0" err="1"/>
              <a:t>dễ</a:t>
            </a:r>
            <a:r>
              <a:rPr lang="en-US" dirty="0"/>
              <a:t> </a:t>
            </a:r>
            <a:r>
              <a:rPr lang="en-US" dirty="0" err="1"/>
              <a:t>quản</a:t>
            </a:r>
            <a:r>
              <a:rPr lang="en-US" dirty="0"/>
              <a:t> </a:t>
            </a:r>
            <a:r>
              <a:rPr lang="en-US" dirty="0" err="1"/>
              <a:t>lý</a:t>
            </a:r>
            <a:r>
              <a:rPr lang="en-US" dirty="0"/>
              <a:t>, </a:t>
            </a:r>
            <a:r>
              <a:rPr lang="en-US" dirty="0" err="1"/>
              <a:t>mỗi</a:t>
            </a:r>
            <a:r>
              <a:rPr lang="en-US" dirty="0"/>
              <a:t>  module </a:t>
            </a:r>
            <a:r>
              <a:rPr lang="en-US" dirty="0" err="1"/>
              <a:t>gồm</a:t>
            </a:r>
            <a:r>
              <a:rPr lang="en-US" dirty="0"/>
              <a:t>  state, </a:t>
            </a:r>
            <a:r>
              <a:rPr lang="en-US" dirty="0" err="1"/>
              <a:t>muations</a:t>
            </a:r>
            <a:r>
              <a:rPr lang="en-US" dirty="0"/>
              <a:t>, actions, getters </a:t>
            </a:r>
          </a:p>
          <a:p>
            <a:pPr lvl="0"/>
            <a:r>
              <a:rPr lang="en-US" dirty="0" err="1"/>
              <a:t>Sử</a:t>
            </a:r>
            <a:r>
              <a:rPr lang="en-US" dirty="0"/>
              <a:t> </a:t>
            </a:r>
            <a:r>
              <a:rPr lang="en-US" dirty="0" err="1"/>
              <a:t>dụng</a:t>
            </a:r>
            <a:r>
              <a:rPr lang="en-US" dirty="0"/>
              <a:t>: </a:t>
            </a:r>
          </a:p>
          <a:p>
            <a:pPr marL="342900" lvl="1" indent="0">
              <a:buNone/>
            </a:pPr>
            <a:r>
              <a:rPr lang="en-US" b="1" dirty="0"/>
              <a:t>const </a:t>
            </a:r>
            <a:r>
              <a:rPr lang="en-US" b="1" dirty="0" err="1"/>
              <a:t>moduleA</a:t>
            </a:r>
            <a:r>
              <a:rPr lang="en-US" b="1" dirty="0"/>
              <a:t> = {</a:t>
            </a:r>
            <a:endParaRPr lang="en-US" dirty="0"/>
          </a:p>
          <a:p>
            <a:pPr marL="342900" lvl="1" indent="0">
              <a:buNone/>
            </a:pPr>
            <a:r>
              <a:rPr lang="en-US" b="1" dirty="0"/>
              <a:t>  state: () =&gt; ({ ... }),</a:t>
            </a:r>
            <a:endParaRPr lang="en-US" dirty="0"/>
          </a:p>
          <a:p>
            <a:pPr marL="342900" lvl="1" indent="0">
              <a:buNone/>
            </a:pPr>
            <a:r>
              <a:rPr lang="en-US" b="1" dirty="0"/>
              <a:t>  mutations: { ... },</a:t>
            </a:r>
            <a:endParaRPr lang="en-US" dirty="0"/>
          </a:p>
          <a:p>
            <a:pPr marL="342900" lvl="1" indent="0">
              <a:buNone/>
            </a:pPr>
            <a:r>
              <a:rPr lang="en-US" b="1" dirty="0"/>
              <a:t>  actions: { ... },</a:t>
            </a:r>
            <a:endParaRPr lang="en-US" dirty="0"/>
          </a:p>
          <a:p>
            <a:pPr marL="342900" lvl="1" indent="0">
              <a:buNone/>
            </a:pPr>
            <a:r>
              <a:rPr lang="en-US" b="1" dirty="0"/>
              <a:t>  getters: { ... }</a:t>
            </a:r>
            <a:endParaRPr lang="en-US" dirty="0"/>
          </a:p>
          <a:p>
            <a:pPr marL="342900" lvl="1" indent="0">
              <a:buNone/>
            </a:pPr>
            <a:r>
              <a:rPr lang="en-US" b="1" dirty="0"/>
              <a:t>}</a:t>
            </a:r>
          </a:p>
          <a:p>
            <a:pPr marL="342900" lvl="1" indent="0">
              <a:buNone/>
            </a:pPr>
            <a:r>
              <a:rPr lang="en-US" dirty="0"/>
              <a:t>….</a:t>
            </a:r>
          </a:p>
          <a:p>
            <a:pPr marL="342900" lvl="1" indent="0">
              <a:buNone/>
            </a:pPr>
            <a:r>
              <a:rPr lang="en-US" b="1" dirty="0"/>
              <a:t> const store = new </a:t>
            </a:r>
            <a:r>
              <a:rPr lang="en-US" b="1" dirty="0" err="1"/>
              <a:t>Vuex.Store</a:t>
            </a:r>
            <a:r>
              <a:rPr lang="en-US" b="1" dirty="0"/>
              <a:t>({</a:t>
            </a:r>
            <a:endParaRPr lang="en-US" dirty="0"/>
          </a:p>
          <a:p>
            <a:pPr marL="342900" lvl="1" indent="0">
              <a:buNone/>
            </a:pPr>
            <a:r>
              <a:rPr lang="en-US" b="1" dirty="0"/>
              <a:t>  modules: {</a:t>
            </a:r>
            <a:endParaRPr lang="en-US" dirty="0"/>
          </a:p>
          <a:p>
            <a:pPr marL="342900" lvl="1" indent="0">
              <a:buNone/>
            </a:pPr>
            <a:r>
              <a:rPr lang="en-US" b="1" dirty="0"/>
              <a:t>    a: </a:t>
            </a:r>
            <a:r>
              <a:rPr lang="en-US" b="1" dirty="0" err="1"/>
              <a:t>moduleA</a:t>
            </a:r>
            <a:r>
              <a:rPr lang="en-US" b="1" dirty="0"/>
              <a:t>,</a:t>
            </a:r>
          </a:p>
          <a:p>
            <a:pPr marL="342900" lvl="1" indent="0">
              <a:buNone/>
            </a:pPr>
            <a:r>
              <a:rPr lang="en-US" dirty="0"/>
              <a:t>…</a:t>
            </a:r>
            <a:r>
              <a:rPr lang="en-US" b="1" dirty="0"/>
              <a:t>}})</a:t>
            </a:r>
            <a:endParaRPr lang="en-US" dirty="0"/>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790223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2800" b="1" dirty="0" err="1"/>
              <a:t>Cấu</a:t>
            </a:r>
            <a:r>
              <a:rPr lang="en-US" sz="2800" b="1" dirty="0"/>
              <a:t> </a:t>
            </a:r>
            <a:r>
              <a:rPr lang="en-US" sz="2800" b="1" dirty="0" err="1"/>
              <a:t>trúc</a:t>
            </a:r>
            <a:r>
              <a:rPr lang="en-US" sz="2800" b="1" dirty="0"/>
              <a:t> </a:t>
            </a:r>
            <a:r>
              <a:rPr lang="en-US" sz="2800" b="1" dirty="0" err="1"/>
              <a:t>của</a:t>
            </a:r>
            <a:r>
              <a:rPr lang="en-US" sz="2800" b="1" dirty="0"/>
              <a:t> Git Repository</a:t>
            </a:r>
          </a:p>
          <a:p>
            <a:pPr marL="0" indent="0">
              <a:buNone/>
            </a:pPr>
            <a:endParaRPr lang="en-US" b="1" dirty="0"/>
          </a:p>
          <a:p>
            <a:pPr>
              <a:buFont typeface="Wingdings" panose="05000000000000000000" pitchFamily="2" charset="2"/>
              <a:buChar char="q"/>
            </a:pPr>
            <a:r>
              <a:rPr lang="vi-VN" dirty="0"/>
              <a:t>Trong Git, Repository là một kho chứa, lưu trữ source code của bạn. Có hai loại repository</a:t>
            </a:r>
            <a:r>
              <a:rPr lang="en-US" dirty="0"/>
              <a:t>:</a:t>
            </a:r>
          </a:p>
          <a:p>
            <a:pPr>
              <a:buFont typeface="Wingdings" panose="05000000000000000000" pitchFamily="2" charset="2"/>
              <a:buChar char="q"/>
            </a:pPr>
            <a:endParaRPr lang="en-US" dirty="0"/>
          </a:p>
          <a:p>
            <a:pPr marL="342900" lvl="1" indent="0">
              <a:buNone/>
            </a:pPr>
            <a:endParaRPr lang="en-US" b="1" dirty="0"/>
          </a:p>
        </p:txBody>
      </p:sp>
      <p:sp>
        <p:nvSpPr>
          <p:cNvPr id="4" name="TextBox 3">
            <a:extLst>
              <a:ext uri="{FF2B5EF4-FFF2-40B4-BE49-F238E27FC236}">
                <a16:creationId xmlns:a16="http://schemas.microsoft.com/office/drawing/2014/main" id="{A3250F1D-8EE0-492D-8849-39FE7D92208C}"/>
              </a:ext>
            </a:extLst>
          </p:cNvPr>
          <p:cNvSpPr txBox="1"/>
          <p:nvPr/>
        </p:nvSpPr>
        <p:spPr>
          <a:xfrm>
            <a:off x="363416" y="3019648"/>
            <a:ext cx="4076211" cy="3416320"/>
          </a:xfrm>
          <a:prstGeom prst="rect">
            <a:avLst/>
          </a:prstGeom>
          <a:noFill/>
        </p:spPr>
        <p:txBody>
          <a:bodyPr wrap="square" rtlCol="0">
            <a:spAutoFit/>
          </a:bodyPr>
          <a:lstStyle/>
          <a:p>
            <a:pPr marL="742950" lvl="1" indent="-285750">
              <a:buFont typeface="Arial" panose="020B0604020202020204" pitchFamily="34" charset="0"/>
              <a:buChar char="•"/>
            </a:pPr>
            <a:r>
              <a:rPr lang="vi-VN" b="1" dirty="0"/>
              <a:t>Local repository</a:t>
            </a:r>
            <a:r>
              <a:rPr lang="vi-VN" dirty="0"/>
              <a:t>: Là repository được lưu tại một máy tính .</a:t>
            </a:r>
            <a:r>
              <a:rPr lang="en-US" dirty="0"/>
              <a:t>C</a:t>
            </a:r>
            <a:r>
              <a:rPr lang="vi-VN" dirty="0"/>
              <a:t>ó thể thêm, sửa, xóa file, tạo </a:t>
            </a:r>
            <a:r>
              <a:rPr lang="vi-VN" b="1" i="1"/>
              <a:t>"commit</a:t>
            </a:r>
            <a:r>
              <a:rPr lang="vi-VN" b="1" i="1" dirty="0"/>
              <a:t>"</a:t>
            </a:r>
            <a:r>
              <a:rPr lang="vi-VN" dirty="0"/>
              <a:t> để lưu lại</a:t>
            </a:r>
            <a:r>
              <a:rPr lang="en-US" dirty="0"/>
              <a: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vi-VN" b="1" dirty="0"/>
              <a:t>Server repository</a:t>
            </a:r>
            <a:r>
              <a:rPr lang="vi-VN" dirty="0"/>
              <a:t>: Là repository nhưng được lưu tại server của các hosting-service sử dụng Git. Một số hosting-service các bạn có thể biết như: </a:t>
            </a:r>
            <a:r>
              <a:rPr lang="vi-VN" dirty="0">
                <a:hlinkClick r:id="rId2">
                  <a:extLst>
                    <a:ext uri="{A12FA001-AC4F-418D-AE19-62706E023703}">
                      <ahyp:hlinkClr xmlns:ahyp="http://schemas.microsoft.com/office/drawing/2018/hyperlinkcolor" val="tx"/>
                    </a:ext>
                  </a:extLst>
                </a:hlinkClick>
              </a:rPr>
              <a:t>Github</a:t>
            </a:r>
            <a:r>
              <a:rPr lang="vi-VN" dirty="0"/>
              <a:t>, </a:t>
            </a:r>
            <a:r>
              <a:rPr lang="vi-VN" dirty="0">
                <a:hlinkClick r:id="rId3">
                  <a:extLst>
                    <a:ext uri="{A12FA001-AC4F-418D-AE19-62706E023703}">
                      <ahyp:hlinkClr xmlns:ahyp="http://schemas.microsoft.com/office/drawing/2018/hyperlinkcolor" val="tx"/>
                    </a:ext>
                  </a:extLst>
                </a:hlinkClick>
              </a:rPr>
              <a:t>Gitlab</a:t>
            </a:r>
            <a:r>
              <a:rPr lang="vi-VN" dirty="0"/>
              <a:t>, </a:t>
            </a:r>
            <a:r>
              <a:rPr lang="vi-VN" dirty="0">
                <a:hlinkClick r:id="rId4">
                  <a:extLst>
                    <a:ext uri="{A12FA001-AC4F-418D-AE19-62706E023703}">
                      <ahyp:hlinkClr xmlns:ahyp="http://schemas.microsoft.com/office/drawing/2018/hyperlinkcolor" val="tx"/>
                    </a:ext>
                  </a:extLst>
                </a:hlinkClick>
              </a:rPr>
              <a:t>Bitbucket</a:t>
            </a:r>
            <a:endParaRPr lang="en-US" dirty="0"/>
          </a:p>
        </p:txBody>
      </p:sp>
      <p:pic>
        <p:nvPicPr>
          <p:cNvPr id="5" name="Picture 4">
            <a:extLst>
              <a:ext uri="{FF2B5EF4-FFF2-40B4-BE49-F238E27FC236}">
                <a16:creationId xmlns:a16="http://schemas.microsoft.com/office/drawing/2014/main" id="{93F91BDB-D727-477E-9E45-D50AEBB79A16}"/>
              </a:ext>
            </a:extLst>
          </p:cNvPr>
          <p:cNvPicPr>
            <a:picLocks noChangeAspect="1"/>
          </p:cNvPicPr>
          <p:nvPr/>
        </p:nvPicPr>
        <p:blipFill>
          <a:blip r:embed="rId5"/>
          <a:stretch>
            <a:fillRect/>
          </a:stretch>
        </p:blipFill>
        <p:spPr>
          <a:xfrm>
            <a:off x="4348772" y="2727568"/>
            <a:ext cx="4584213" cy="3938955"/>
          </a:xfrm>
          <a:prstGeom prst="rect">
            <a:avLst/>
          </a:prstGeom>
        </p:spPr>
      </p:pic>
    </p:spTree>
    <p:extLst>
      <p:ext uri="{BB962C8B-B14F-4D97-AF65-F5344CB8AC3E}">
        <p14:creationId xmlns:p14="http://schemas.microsoft.com/office/powerpoint/2010/main" val="3581163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83334-8D54-4A02-92EC-BDB0F56A0D67}"/>
              </a:ext>
            </a:extLst>
          </p:cNvPr>
          <p:cNvSpPr>
            <a:spLocks noGrp="1"/>
          </p:cNvSpPr>
          <p:nvPr>
            <p:ph idx="1"/>
          </p:nvPr>
        </p:nvSpPr>
        <p:spPr/>
        <p:txBody>
          <a:bodyPr>
            <a:normAutofit fontScale="92500" lnSpcReduction="10000"/>
          </a:bodyPr>
          <a:lstStyle/>
          <a:p>
            <a:pPr>
              <a:lnSpc>
                <a:spcPct val="150000"/>
              </a:lnSpc>
              <a:buFont typeface="Wingdings" panose="05000000000000000000" pitchFamily="2" charset="2"/>
              <a:buChar char="q"/>
            </a:pPr>
            <a:r>
              <a:rPr lang="vi-VN" dirty="0"/>
              <a:t>Strict Mode</a:t>
            </a:r>
          </a:p>
          <a:p>
            <a:pPr>
              <a:lnSpc>
                <a:spcPct val="150000"/>
              </a:lnSpc>
              <a:buFont typeface="Wingdings" panose="05000000000000000000" pitchFamily="2" charset="2"/>
              <a:buChar char="§"/>
            </a:pPr>
            <a:r>
              <a:rPr lang="vi-VN" dirty="0"/>
              <a:t>Khi bất kì một state nào thay đổi bên ngoài các hàm mutations thì sẽ throw ra 1 lỗi</a:t>
            </a:r>
          </a:p>
          <a:p>
            <a:pPr>
              <a:lnSpc>
                <a:spcPct val="150000"/>
              </a:lnSpc>
              <a:buFont typeface="Wingdings" panose="05000000000000000000" pitchFamily="2" charset="2"/>
              <a:buChar char="§"/>
            </a:pPr>
            <a:r>
              <a:rPr lang="vi-VN" dirty="0"/>
              <a:t>Sử dung: strict: true</a:t>
            </a:r>
          </a:p>
          <a:p>
            <a:pPr>
              <a:lnSpc>
                <a:spcPct val="150000"/>
              </a:lnSpc>
            </a:pPr>
            <a:r>
              <a:rPr lang="vi-VN" dirty="0"/>
              <a:t>Khi sử dụng Strict Mode thì không thể thay đổi trực tiếp state từ các handler bên ngoài mutations. Vì vậy v-model sẽ không sử dụng được như bình thường, có 2 cách để xử lý:</a:t>
            </a:r>
          </a:p>
          <a:p>
            <a:pPr marL="342900" lvl="1" indent="0">
              <a:lnSpc>
                <a:spcPct val="150000"/>
              </a:lnSpc>
              <a:buNone/>
            </a:pPr>
            <a:r>
              <a:rPr lang="vi-VN" dirty="0"/>
              <a:t>C1: Sử dụng v-bind:value và event change or input</a:t>
            </a:r>
          </a:p>
          <a:p>
            <a:pPr marL="342900" lvl="1" indent="0">
              <a:lnSpc>
                <a:spcPct val="150000"/>
              </a:lnSpc>
              <a:buNone/>
            </a:pPr>
            <a:r>
              <a:rPr lang="vi-VN" dirty="0"/>
              <a:t>C2: set biến gồm 2 hàm set và get:</a:t>
            </a:r>
          </a:p>
          <a:p>
            <a:pPr marL="685800" lvl="2" indent="0">
              <a:lnSpc>
                <a:spcPct val="150000"/>
              </a:lnSpc>
              <a:buNone/>
            </a:pPr>
            <a:r>
              <a:rPr lang="en-US" b="1" dirty="0"/>
              <a:t>H</a:t>
            </a:r>
            <a:r>
              <a:rPr lang="vi-VN" b="1" dirty="0"/>
              <a:t>àm get lấy value</a:t>
            </a:r>
          </a:p>
          <a:p>
            <a:pPr marL="685800" lvl="2" indent="0">
              <a:lnSpc>
                <a:spcPct val="150000"/>
              </a:lnSpc>
              <a:buNone/>
            </a:pPr>
            <a:r>
              <a:rPr lang="vi-VN" b="1" dirty="0"/>
              <a:t>Hàm set sẽ gọi mutation để thay đổi state</a:t>
            </a:r>
          </a:p>
          <a:p>
            <a:endParaRPr lang="en-US" dirty="0"/>
          </a:p>
        </p:txBody>
      </p:sp>
    </p:spTree>
    <p:extLst>
      <p:ext uri="{BB962C8B-B14F-4D97-AF65-F5344CB8AC3E}">
        <p14:creationId xmlns:p14="http://schemas.microsoft.com/office/powerpoint/2010/main" val="941992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fontScale="92500" lnSpcReduction="10000"/>
          </a:bodyPr>
          <a:lstStyle/>
          <a:p>
            <a:pPr marL="0" indent="0" algn="ctr">
              <a:buNone/>
            </a:pPr>
            <a:r>
              <a:rPr lang="en-US" sz="2800" b="1" dirty="0" err="1"/>
              <a:t>Đa</a:t>
            </a:r>
            <a:r>
              <a:rPr lang="en-US" sz="2800" b="1" dirty="0"/>
              <a:t> </a:t>
            </a:r>
            <a:r>
              <a:rPr lang="en-US" sz="2800" b="1" dirty="0" err="1"/>
              <a:t>ngôn</a:t>
            </a:r>
            <a:r>
              <a:rPr lang="en-US" sz="2800" b="1" dirty="0"/>
              <a:t> </a:t>
            </a:r>
            <a:r>
              <a:rPr lang="en-US" sz="2800" b="1" dirty="0" err="1"/>
              <a:t>ngữ</a:t>
            </a:r>
            <a:r>
              <a:rPr lang="en-US" sz="2800" b="1" dirty="0"/>
              <a:t> </a:t>
            </a:r>
            <a:r>
              <a:rPr lang="en-US" sz="2800" b="1" dirty="0" err="1"/>
              <a:t>trong</a:t>
            </a:r>
            <a:r>
              <a:rPr lang="en-US" sz="2800" b="1" dirty="0"/>
              <a:t> Vue</a:t>
            </a:r>
          </a:p>
          <a:p>
            <a:pPr marL="0" indent="0" algn="ctr">
              <a:buNone/>
            </a:pPr>
            <a:endParaRPr lang="en-US" sz="2800" b="1" dirty="0"/>
          </a:p>
          <a:p>
            <a:pPr>
              <a:buFont typeface="Wingdings" panose="05000000000000000000" pitchFamily="2" charset="2"/>
              <a:buChar char="q"/>
            </a:pPr>
            <a:r>
              <a:rPr lang="vi-VN" dirty="0"/>
              <a:t>Sử dụng thư viện vue-i18n</a:t>
            </a:r>
          </a:p>
          <a:p>
            <a:pPr>
              <a:buFont typeface="Wingdings" panose="05000000000000000000" pitchFamily="2" charset="2"/>
              <a:buChar char="q"/>
            </a:pPr>
            <a:r>
              <a:rPr lang="vi-VN" dirty="0"/>
              <a:t>Cài đặt : npm i –save vue-i18n</a:t>
            </a:r>
          </a:p>
          <a:p>
            <a:pPr>
              <a:buFont typeface="Wingdings" panose="05000000000000000000" pitchFamily="2" charset="2"/>
              <a:buChar char="q"/>
            </a:pPr>
            <a:r>
              <a:rPr lang="vi-VN" dirty="0"/>
              <a:t>Config để sử dụng:</a:t>
            </a:r>
          </a:p>
          <a:p>
            <a:pPr marL="0" indent="0">
              <a:buNone/>
            </a:pPr>
            <a:r>
              <a:rPr lang="vi-VN" dirty="0"/>
              <a:t>B1: Tạo các file ngôn ngữ</a:t>
            </a:r>
          </a:p>
          <a:p>
            <a:pPr marL="0" indent="0">
              <a:buNone/>
            </a:pPr>
            <a:r>
              <a:rPr lang="vi-VN" dirty="0"/>
              <a:t>B2: Khởi tạo  vue-i18n </a:t>
            </a:r>
            <a:endParaRPr lang="en-US" dirty="0"/>
          </a:p>
          <a:p>
            <a:pPr marL="685800" lvl="2" indent="0">
              <a:buNone/>
            </a:pPr>
            <a:r>
              <a:rPr lang="vi-VN" b="1" dirty="0"/>
              <a:t>Vue.use(VueI18n)</a:t>
            </a:r>
          </a:p>
          <a:p>
            <a:pPr marL="685800" lvl="2" indent="0">
              <a:buNone/>
            </a:pPr>
            <a:r>
              <a:rPr lang="vi-VN" b="1" dirty="0"/>
              <a:t>const messages = {</a:t>
            </a:r>
          </a:p>
          <a:p>
            <a:pPr marL="685800" lvl="2" indent="0">
              <a:buNone/>
            </a:pPr>
            <a:r>
              <a:rPr lang="vi-VN" b="1" dirty="0"/>
              <a:t>  vn: vnMessage, </a:t>
            </a:r>
          </a:p>
          <a:p>
            <a:pPr marL="685800" lvl="2" indent="0">
              <a:buNone/>
            </a:pPr>
            <a:r>
              <a:rPr lang="vi-VN" b="1" dirty="0"/>
              <a:t>  en: enMessage,</a:t>
            </a:r>
            <a:endParaRPr lang="en-US" b="1" dirty="0"/>
          </a:p>
          <a:p>
            <a:pPr marL="685800" lvl="2" indent="0">
              <a:buNone/>
            </a:pPr>
            <a:r>
              <a:rPr lang="en-US" b="1" dirty="0"/>
              <a:t>....</a:t>
            </a:r>
            <a:endParaRPr lang="vi-VN" b="1" dirty="0"/>
          </a:p>
          <a:p>
            <a:pPr marL="685800" lvl="2" indent="0">
              <a:buNone/>
            </a:pPr>
            <a:r>
              <a:rPr lang="vi-VN" b="1" dirty="0"/>
              <a:t>}</a:t>
            </a:r>
          </a:p>
          <a:p>
            <a:pPr marL="685800" lvl="2" indent="0">
              <a:buNone/>
            </a:pPr>
            <a:r>
              <a:rPr lang="vi-VN" b="1" dirty="0"/>
              <a:t>const i18n = new VueI18n({</a:t>
            </a:r>
          </a:p>
          <a:p>
            <a:pPr marL="685800" lvl="2" indent="0">
              <a:buNone/>
            </a:pPr>
            <a:r>
              <a:rPr lang="vi-VN" b="1" dirty="0"/>
              <a:t>  locale: 'vn', // set ngôn ngữ mặc định</a:t>
            </a:r>
          </a:p>
          <a:p>
            <a:pPr marL="685800" lvl="2" indent="0">
              <a:buNone/>
            </a:pPr>
            <a:r>
              <a:rPr lang="vi-VN" b="1" dirty="0"/>
              <a:t>  messages,</a:t>
            </a:r>
          </a:p>
          <a:p>
            <a:pPr marL="685800" lvl="2" indent="0">
              <a:buNone/>
            </a:pPr>
            <a:r>
              <a:rPr lang="vi-VN" b="1" dirty="0"/>
              <a:t>  fallbackLocale: 'vn',</a:t>
            </a:r>
          </a:p>
          <a:p>
            <a:pPr marL="685800" lvl="2" indent="0">
              <a:buNone/>
            </a:pPr>
            <a:r>
              <a:rPr lang="vi-VN" b="1" dirty="0"/>
              <a:t>})</a:t>
            </a:r>
          </a:p>
          <a:p>
            <a:pPr>
              <a:buFont typeface="Wingdings" panose="05000000000000000000" pitchFamily="2" charset="2"/>
              <a:buChar char="q"/>
            </a:pPr>
            <a:r>
              <a:rPr lang="vi-VN" dirty="0"/>
              <a:t>Hiển thị: $t(Định danh)</a:t>
            </a:r>
          </a:p>
          <a:p>
            <a:pPr marL="0" indent="0">
              <a:buNone/>
            </a:pPr>
            <a:endParaRPr lang="en-US" dirty="0"/>
          </a:p>
        </p:txBody>
      </p:sp>
    </p:spTree>
    <p:extLst>
      <p:ext uri="{BB962C8B-B14F-4D97-AF65-F5344CB8AC3E}">
        <p14:creationId xmlns:p14="http://schemas.microsoft.com/office/powerpoint/2010/main" val="2173755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844040"/>
            <a:ext cx="4113530" cy="4686300"/>
          </a:xfrm>
        </p:spPr>
        <p:txBody>
          <a:bodyPr>
            <a:noAutofit/>
          </a:bodyPr>
          <a:lstStyle/>
          <a:p>
            <a:pPr>
              <a:buFont typeface="Wingdings" panose="05000000000000000000" pitchFamily="2" charset="2"/>
              <a:buChar char="q"/>
            </a:pPr>
            <a:r>
              <a:rPr lang="en-US" sz="2000" dirty="0" err="1"/>
              <a:t>Khái</a:t>
            </a:r>
            <a:r>
              <a:rPr lang="en-US" sz="2000" dirty="0"/>
              <a:t> </a:t>
            </a:r>
            <a:r>
              <a:rPr lang="en-US" sz="2000" dirty="0" err="1"/>
              <a:t>niêm</a:t>
            </a:r>
            <a:r>
              <a:rPr lang="en-US" sz="2000" dirty="0"/>
              <a:t>: </a:t>
            </a:r>
            <a:r>
              <a:rPr lang="vi-VN" sz="1800" dirty="0"/>
              <a:t>Expressjs là một framework được xây dựng trên nền tảng của Nodejs. Nó cung cấp các tính năng mạnh mẽ để phát triển web hoặc mobile. Expressjs hỗ trợ các method HTTP và midleware tạo ra API vô cùng mạnh mẽ và dễ sử dụng.</a:t>
            </a:r>
            <a:endParaRPr lang="en-US" sz="1800" dirty="0"/>
          </a:p>
          <a:p>
            <a:pPr>
              <a:buFont typeface="Wingdings" panose="05000000000000000000" pitchFamily="2" charset="2"/>
              <a:buChar char="q"/>
            </a:pPr>
            <a:r>
              <a:rPr lang="en-US" sz="2000" dirty="0" err="1"/>
              <a:t>Một</a:t>
            </a:r>
            <a:r>
              <a:rPr lang="en-US" sz="2000" dirty="0"/>
              <a:t> </a:t>
            </a:r>
            <a:r>
              <a:rPr lang="en-US" sz="2000" dirty="0" err="1"/>
              <a:t>số</a:t>
            </a:r>
            <a:r>
              <a:rPr lang="en-US" sz="2000" dirty="0"/>
              <a:t> </a:t>
            </a:r>
            <a:r>
              <a:rPr lang="vi-VN" sz="1800" dirty="0"/>
              <a:t>ưu điểm các bạn sẽ nhìn thấy được khi sử dụng express framework:</a:t>
            </a:r>
          </a:p>
          <a:p>
            <a:pPr lvl="1">
              <a:buFont typeface="Wingdings" panose="05000000000000000000" pitchFamily="2" charset="2"/>
              <a:buChar char="§"/>
            </a:pPr>
            <a:r>
              <a:rPr lang="vi-VN" sz="1600" dirty="0"/>
              <a:t>Express hỗ trợ chúng ta phát triển ứng dụng theo mô hình MVC.</a:t>
            </a:r>
          </a:p>
          <a:p>
            <a:pPr lvl="1">
              <a:buFont typeface="Wingdings" panose="05000000000000000000" pitchFamily="2" charset="2"/>
              <a:buChar char="§"/>
            </a:pPr>
            <a:r>
              <a:rPr lang="vi-VN" sz="1600" dirty="0"/>
              <a:t>Cho phép định nghĩa các middleware.</a:t>
            </a:r>
          </a:p>
          <a:p>
            <a:pPr lvl="1">
              <a:buFont typeface="Wingdings" panose="05000000000000000000" pitchFamily="2" charset="2"/>
              <a:buChar char="§"/>
            </a:pPr>
            <a:r>
              <a:rPr lang="vi-VN" sz="1600" dirty="0"/>
              <a:t>Định nghĩa rõ ràng các request methods trong route.</a:t>
            </a:r>
          </a:p>
          <a:p>
            <a:pPr lvl="1">
              <a:buFont typeface="Wingdings" panose="05000000000000000000" pitchFamily="2" charset="2"/>
              <a:buChar char="§"/>
            </a:pPr>
            <a:r>
              <a:rPr lang="vi-VN" sz="1600" dirty="0"/>
              <a:t>Hỗ trợ mạnh về REST API.</a:t>
            </a:r>
            <a:endParaRPr lang="en-US" sz="1600" dirty="0"/>
          </a:p>
          <a:p>
            <a:pPr marL="0" indent="0">
              <a:buNone/>
            </a:pPr>
            <a:endParaRPr lang="vi-VN" sz="1800" dirty="0"/>
          </a:p>
        </p:txBody>
      </p:sp>
      <p:sp>
        <p:nvSpPr>
          <p:cNvPr id="5" name="Title 1">
            <a:extLst>
              <a:ext uri="{FF2B5EF4-FFF2-40B4-BE49-F238E27FC236}">
                <a16:creationId xmlns:a16="http://schemas.microsoft.com/office/drawing/2014/main" id="{87425A75-DAAE-48F4-A35B-2C2C8E196586}"/>
              </a:ext>
            </a:extLst>
          </p:cNvPr>
          <p:cNvSpPr>
            <a:spLocks noGrp="1"/>
          </p:cNvSpPr>
          <p:nvPr>
            <p:ph type="title"/>
          </p:nvPr>
        </p:nvSpPr>
        <p:spPr>
          <a:xfrm>
            <a:off x="488950" y="-87315"/>
            <a:ext cx="8026400" cy="1325563"/>
          </a:xfrm>
        </p:spPr>
        <p:txBody>
          <a:bodyPr/>
          <a:lstStyle/>
          <a:p>
            <a:r>
              <a:rPr lang="en-US" dirty="0"/>
              <a:t>3. </a:t>
            </a:r>
            <a:r>
              <a:rPr lang="en-US" dirty="0" err="1"/>
              <a:t>Tìm</a:t>
            </a:r>
            <a:r>
              <a:rPr lang="en-US" dirty="0"/>
              <a:t> </a:t>
            </a:r>
            <a:r>
              <a:rPr lang="en-US" dirty="0" err="1"/>
              <a:t>hiểu</a:t>
            </a:r>
            <a:r>
              <a:rPr lang="en-US" dirty="0"/>
              <a:t> </a:t>
            </a:r>
            <a:r>
              <a:rPr lang="en-US" dirty="0" err="1"/>
              <a:t>về</a:t>
            </a:r>
            <a:r>
              <a:rPr lang="en-US" dirty="0"/>
              <a:t> </a:t>
            </a:r>
            <a:r>
              <a:rPr lang="en-US" dirty="0" err="1"/>
              <a:t>ExpressJS</a:t>
            </a:r>
            <a:endParaRPr lang="en-US" dirty="0"/>
          </a:p>
        </p:txBody>
      </p:sp>
      <p:pic>
        <p:nvPicPr>
          <p:cNvPr id="6" name="Picture 5">
            <a:extLst>
              <a:ext uri="{FF2B5EF4-FFF2-40B4-BE49-F238E27FC236}">
                <a16:creationId xmlns:a16="http://schemas.microsoft.com/office/drawing/2014/main" id="{094F0CA1-D7C4-4398-927E-A973E1128C76}"/>
              </a:ext>
            </a:extLst>
          </p:cNvPr>
          <p:cNvPicPr>
            <a:picLocks noChangeAspect="1"/>
          </p:cNvPicPr>
          <p:nvPr/>
        </p:nvPicPr>
        <p:blipFill>
          <a:blip r:embed="rId2"/>
          <a:stretch>
            <a:fillRect/>
          </a:stretch>
        </p:blipFill>
        <p:spPr>
          <a:xfrm>
            <a:off x="4684712" y="1844040"/>
            <a:ext cx="4230688" cy="4450080"/>
          </a:xfrm>
          <a:prstGeom prst="rect">
            <a:avLst/>
          </a:prstGeom>
        </p:spPr>
      </p:pic>
    </p:spTree>
    <p:extLst>
      <p:ext uri="{BB962C8B-B14F-4D97-AF65-F5344CB8AC3E}">
        <p14:creationId xmlns:p14="http://schemas.microsoft.com/office/powerpoint/2010/main" val="2547978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330" y="1346200"/>
            <a:ext cx="8026400" cy="5328920"/>
          </a:xfrm>
        </p:spPr>
        <p:txBody>
          <a:bodyPr>
            <a:normAutofit/>
          </a:bodyPr>
          <a:lstStyle/>
          <a:p>
            <a:pPr>
              <a:buFont typeface="Wingdings" panose="05000000000000000000" pitchFamily="2" charset="2"/>
              <a:buChar char="q"/>
            </a:pPr>
            <a:r>
              <a:rPr lang="vi-VN" sz="1900" dirty="0"/>
              <a:t>Do Express framework không được tích hợp sẵn vào trong node.js nên khi muốn sử dụng nó chúng ta phải tải nó về máy với sử dụng được. Và để cải đặt nó chúng ta sử dụng cú pháp của npm</a:t>
            </a:r>
            <a:endParaRPr lang="en-US" sz="1900" dirty="0"/>
          </a:p>
          <a:p>
            <a:pPr marL="0" indent="0">
              <a:buNone/>
            </a:pPr>
            <a:r>
              <a:rPr lang="en-US" sz="1900" dirty="0"/>
              <a:t>	</a:t>
            </a:r>
            <a:r>
              <a:rPr lang="en-US" sz="1900" b="1" dirty="0" err="1"/>
              <a:t>npm</a:t>
            </a:r>
            <a:r>
              <a:rPr lang="en-US" sz="1900" b="1" dirty="0"/>
              <a:t> install - -save express</a:t>
            </a:r>
          </a:p>
          <a:p>
            <a:pPr marL="0" indent="0">
              <a:buNone/>
            </a:pPr>
            <a:endParaRPr lang="en-US" sz="1900" b="1" dirty="0"/>
          </a:p>
          <a:p>
            <a:pPr>
              <a:buFont typeface="Wingdings" panose="05000000000000000000" pitchFamily="2" charset="2"/>
              <a:buChar char="q"/>
            </a:pPr>
            <a:r>
              <a:rPr lang="en-US" dirty="0" err="1"/>
              <a:t>Tạo</a:t>
            </a:r>
            <a:r>
              <a:rPr lang="en-US" dirty="0"/>
              <a:t> </a:t>
            </a:r>
            <a:r>
              <a:rPr lang="en-US" dirty="0" err="1"/>
              <a:t>một</a:t>
            </a:r>
            <a:r>
              <a:rPr lang="en-US" dirty="0"/>
              <a:t> server  đ</a:t>
            </a:r>
            <a:r>
              <a:rPr lang="vi-VN" dirty="0"/>
              <a:t>ơ</a:t>
            </a:r>
            <a:r>
              <a:rPr lang="en-US" dirty="0"/>
              <a:t>n </a:t>
            </a:r>
            <a:r>
              <a:rPr lang="en-US" dirty="0" err="1"/>
              <a:t>giản</a:t>
            </a:r>
            <a:r>
              <a:rPr lang="en-US" dirty="0"/>
              <a:t> </a:t>
            </a:r>
            <a:r>
              <a:rPr lang="en-US" dirty="0" err="1"/>
              <a:t>với</a:t>
            </a:r>
            <a:r>
              <a:rPr lang="en-US" dirty="0"/>
              <a:t> Express:</a:t>
            </a:r>
          </a:p>
          <a:p>
            <a:pPr marL="342900" lvl="1" indent="0">
              <a:buNone/>
            </a:pPr>
            <a:r>
              <a:rPr lang="en-US" b="1" dirty="0"/>
              <a:t>const express = require('express');</a:t>
            </a:r>
          </a:p>
          <a:p>
            <a:pPr marL="342900" lvl="1" indent="0">
              <a:buNone/>
            </a:pPr>
            <a:r>
              <a:rPr lang="en-US" b="1" dirty="0"/>
              <a:t>const app = express();</a:t>
            </a:r>
          </a:p>
          <a:p>
            <a:pPr marL="342900" lvl="1" indent="0">
              <a:buNone/>
            </a:pPr>
            <a:r>
              <a:rPr lang="en-US" b="1" dirty="0"/>
              <a:t>const port = 3000;</a:t>
            </a:r>
          </a:p>
          <a:p>
            <a:pPr marL="342900" lvl="1" indent="0">
              <a:buNone/>
            </a:pPr>
            <a:endParaRPr lang="en-US" b="1" dirty="0"/>
          </a:p>
          <a:p>
            <a:pPr marL="342900" lvl="1" indent="0">
              <a:buNone/>
            </a:pPr>
            <a:r>
              <a:rPr lang="en-US" b="1" dirty="0" err="1"/>
              <a:t>app.get</a:t>
            </a:r>
            <a:r>
              <a:rPr lang="en-US" b="1" dirty="0"/>
              <a:t>('/', (req, res) =&gt; {</a:t>
            </a:r>
          </a:p>
          <a:p>
            <a:pPr marL="342900" lvl="1" indent="0">
              <a:buNone/>
            </a:pPr>
            <a:r>
              <a:rPr lang="en-US" b="1" dirty="0"/>
              <a:t>  </a:t>
            </a:r>
            <a:r>
              <a:rPr lang="en-US" b="1" dirty="0" err="1"/>
              <a:t>res.send</a:t>
            </a:r>
            <a:r>
              <a:rPr lang="en-US" b="1" dirty="0"/>
              <a:t>('Hello World!')</a:t>
            </a:r>
          </a:p>
          <a:p>
            <a:pPr marL="342900" lvl="1" indent="0">
              <a:buNone/>
            </a:pPr>
            <a:r>
              <a:rPr lang="en-US" b="1" dirty="0"/>
              <a:t>});</a:t>
            </a:r>
          </a:p>
          <a:p>
            <a:pPr marL="342900" lvl="1" indent="0">
              <a:buNone/>
            </a:pPr>
            <a:endParaRPr lang="en-US" b="1" dirty="0"/>
          </a:p>
          <a:p>
            <a:pPr marL="342900" lvl="1" indent="0">
              <a:buNone/>
            </a:pPr>
            <a:r>
              <a:rPr lang="en-US" b="1" dirty="0" err="1"/>
              <a:t>app.listen</a:t>
            </a:r>
            <a:r>
              <a:rPr lang="en-US" b="1" dirty="0"/>
              <a:t>(port, () =&gt; {</a:t>
            </a:r>
          </a:p>
          <a:p>
            <a:pPr marL="342900" lvl="1" indent="0">
              <a:buNone/>
            </a:pPr>
            <a:r>
              <a:rPr lang="en-US" b="1" dirty="0"/>
              <a:t>  console.log('Example app listening on port ${port}!')</a:t>
            </a:r>
          </a:p>
          <a:p>
            <a:pPr marL="342900" lvl="1" indent="0">
              <a:buNone/>
            </a:pPr>
            <a:r>
              <a:rPr lang="en-US" b="1" dirty="0"/>
              <a:t>});</a:t>
            </a:r>
          </a:p>
        </p:txBody>
      </p:sp>
    </p:spTree>
    <p:extLst>
      <p:ext uri="{BB962C8B-B14F-4D97-AF65-F5344CB8AC3E}">
        <p14:creationId xmlns:p14="http://schemas.microsoft.com/office/powerpoint/2010/main" val="2076389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lnSpcReduction="10000"/>
          </a:bodyPr>
          <a:lstStyle/>
          <a:p>
            <a:pPr marL="0" indent="0" algn="ctr">
              <a:buNone/>
            </a:pPr>
            <a:r>
              <a:rPr lang="en-US" sz="2800" b="1" dirty="0" err="1"/>
              <a:t>Các</a:t>
            </a:r>
            <a:r>
              <a:rPr lang="en-US" sz="2800" b="1" dirty="0"/>
              <a:t> </a:t>
            </a:r>
            <a:r>
              <a:rPr lang="en-US" sz="2800" b="1" dirty="0" err="1"/>
              <a:t>thành</a:t>
            </a:r>
            <a:r>
              <a:rPr lang="en-US" sz="2800" b="1" dirty="0"/>
              <a:t> </a:t>
            </a:r>
            <a:r>
              <a:rPr lang="en-US" sz="2800" b="1" dirty="0" err="1"/>
              <a:t>phần</a:t>
            </a:r>
            <a:r>
              <a:rPr lang="en-US" sz="2800" b="1" dirty="0"/>
              <a:t> c</a:t>
            </a:r>
            <a:r>
              <a:rPr lang="vi-VN" sz="2800" b="1" dirty="0"/>
              <a:t>ơ</a:t>
            </a:r>
            <a:r>
              <a:rPr lang="en-US" sz="2800" b="1" dirty="0"/>
              <a:t> </a:t>
            </a:r>
            <a:r>
              <a:rPr lang="en-US" sz="2800" b="1" dirty="0" err="1"/>
              <a:t>bản</a:t>
            </a:r>
            <a:r>
              <a:rPr lang="en-US" sz="2800" b="1" dirty="0"/>
              <a:t> </a:t>
            </a:r>
            <a:r>
              <a:rPr lang="en-US" sz="2800" b="1" dirty="0" err="1"/>
              <a:t>của</a:t>
            </a:r>
            <a:r>
              <a:rPr lang="en-US" sz="2800" b="1" dirty="0"/>
              <a:t> Express</a:t>
            </a:r>
          </a:p>
          <a:p>
            <a:pPr marL="0" indent="0" algn="ctr">
              <a:buNone/>
            </a:pPr>
            <a:endParaRPr lang="en-US" sz="2800" b="1" dirty="0"/>
          </a:p>
          <a:p>
            <a:pPr>
              <a:buFont typeface="Wingdings" panose="05000000000000000000" pitchFamily="2" charset="2"/>
              <a:buChar char="q"/>
            </a:pPr>
            <a:r>
              <a:rPr lang="vi-VN" dirty="0"/>
              <a:t>Routing</a:t>
            </a:r>
          </a:p>
          <a:p>
            <a:pPr lvl="1">
              <a:buFont typeface="Wingdings" panose="05000000000000000000" pitchFamily="2" charset="2"/>
              <a:buChar char="§"/>
            </a:pPr>
            <a:r>
              <a:rPr lang="vi-VN" dirty="0"/>
              <a:t>Định tuyến đề cập đến việc xác định cách ứng dụng phản hồi yêu cầu của khách hàng đến một điểm cuối cụ thể, đó là URI (hoặc đường dẫn) và phương thức yêu cầu HTTP </a:t>
            </a:r>
          </a:p>
          <a:p>
            <a:pPr lvl="1">
              <a:buFont typeface="Wingdings" panose="05000000000000000000" pitchFamily="2" charset="2"/>
              <a:buChar char="§"/>
            </a:pPr>
            <a:r>
              <a:rPr lang="vi-VN" dirty="0"/>
              <a:t>Mỗi tuyến có thể có một hoặc nhiều hàm xử lý, được thực thi khi tuyến được khớp.</a:t>
            </a:r>
          </a:p>
          <a:p>
            <a:pPr lvl="1">
              <a:buFont typeface="Wingdings" panose="05000000000000000000" pitchFamily="2" charset="2"/>
              <a:buChar char="§"/>
            </a:pPr>
            <a:r>
              <a:rPr lang="vi-VN" dirty="0"/>
              <a:t>Định nghĩa tuyến có cấu trúc sau:app.METHOD(PATH, HANDLER)</a:t>
            </a:r>
          </a:p>
          <a:p>
            <a:pPr lvl="2">
              <a:buFont typeface="Wingdings" panose="05000000000000000000" pitchFamily="2" charset="2"/>
              <a:buChar char="Ø"/>
            </a:pPr>
            <a:r>
              <a:rPr lang="vi-VN" dirty="0"/>
              <a:t>App là một ví dụ của express.</a:t>
            </a:r>
          </a:p>
          <a:p>
            <a:pPr lvl="2">
              <a:buFont typeface="Wingdings" panose="05000000000000000000" pitchFamily="2" charset="2"/>
              <a:buChar char="Ø"/>
            </a:pPr>
            <a:r>
              <a:rPr lang="vi-VN" dirty="0"/>
              <a:t>METHOD là một phương thức yêu cầu HTTP , ở dạng chữ thường</a:t>
            </a:r>
          </a:p>
          <a:p>
            <a:pPr lvl="2">
              <a:buFont typeface="Wingdings" panose="05000000000000000000" pitchFamily="2" charset="2"/>
              <a:buChar char="Ø"/>
            </a:pPr>
            <a:r>
              <a:rPr lang="vi-VN" dirty="0"/>
              <a:t>PATH là một đường dẫn trên máy chủ.</a:t>
            </a:r>
          </a:p>
          <a:p>
            <a:pPr lvl="2">
              <a:buFont typeface="Wingdings" panose="05000000000000000000" pitchFamily="2" charset="2"/>
              <a:buChar char="Ø"/>
            </a:pPr>
            <a:r>
              <a:rPr lang="vi-VN" dirty="0"/>
              <a:t>HANDLER là hàm được thực thi khi tuyến đường được khớp.</a:t>
            </a:r>
          </a:p>
          <a:p>
            <a:pPr lvl="1">
              <a:buFont typeface="Wingdings" panose="05000000000000000000" pitchFamily="2" charset="2"/>
              <a:buChar char="§"/>
            </a:pPr>
            <a:r>
              <a:rPr lang="vi-VN" dirty="0"/>
              <a:t>Các phương thức HTTP hay sử dụng:</a:t>
            </a:r>
          </a:p>
          <a:p>
            <a:pPr lvl="2">
              <a:buFont typeface="Wingdings" panose="05000000000000000000" pitchFamily="2" charset="2"/>
              <a:buChar char="Ø"/>
            </a:pPr>
            <a:r>
              <a:rPr lang="vi-VN" dirty="0"/>
              <a:t>GET: lấy dữ liệu</a:t>
            </a:r>
          </a:p>
          <a:p>
            <a:pPr lvl="2">
              <a:buFont typeface="Wingdings" panose="05000000000000000000" pitchFamily="2" charset="2"/>
              <a:buChar char="Ø"/>
            </a:pPr>
            <a:r>
              <a:rPr lang="vi-VN" dirty="0"/>
              <a:t>POST: sửa dữ liệu</a:t>
            </a:r>
          </a:p>
          <a:p>
            <a:pPr lvl="2">
              <a:buFont typeface="Wingdings" panose="05000000000000000000" pitchFamily="2" charset="2"/>
              <a:buChar char="Ø"/>
            </a:pPr>
            <a:r>
              <a:rPr lang="vi-VN" dirty="0"/>
              <a:t>PUT: sửa dữ liệu</a:t>
            </a:r>
          </a:p>
          <a:p>
            <a:pPr lvl="2">
              <a:buFont typeface="Wingdings" panose="05000000000000000000" pitchFamily="2" charset="2"/>
              <a:buChar char="Ø"/>
            </a:pPr>
            <a:r>
              <a:rPr lang="vi-VN" dirty="0"/>
              <a:t>DELETE: xóa dữ liệu</a:t>
            </a:r>
          </a:p>
          <a:p>
            <a:pPr marL="0" indent="0">
              <a:buNone/>
            </a:pPr>
            <a:endParaRPr lang="en-US" dirty="0"/>
          </a:p>
        </p:txBody>
      </p:sp>
    </p:spTree>
    <p:extLst>
      <p:ext uri="{BB962C8B-B14F-4D97-AF65-F5344CB8AC3E}">
        <p14:creationId xmlns:p14="http://schemas.microsoft.com/office/powerpoint/2010/main" val="3454392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9C285-38FD-49B9-8B7F-6383E73A1AC5}"/>
              </a:ext>
            </a:extLst>
          </p:cNvPr>
          <p:cNvSpPr>
            <a:spLocks noGrp="1"/>
          </p:cNvSpPr>
          <p:nvPr>
            <p:ph idx="1"/>
          </p:nvPr>
        </p:nvSpPr>
        <p:spPr/>
        <p:txBody>
          <a:bodyPr>
            <a:normAutofit fontScale="92500" lnSpcReduction="20000"/>
          </a:bodyPr>
          <a:lstStyle/>
          <a:p>
            <a:pPr>
              <a:lnSpc>
                <a:spcPct val="150000"/>
              </a:lnSpc>
              <a:buFont typeface="Wingdings" panose="05000000000000000000" pitchFamily="2" charset="2"/>
              <a:buChar char="q"/>
            </a:pPr>
            <a:r>
              <a:rPr lang="en-US" dirty="0" err="1"/>
              <a:t>express.Router</a:t>
            </a:r>
            <a:endParaRPr lang="en-US" dirty="0"/>
          </a:p>
          <a:p>
            <a:pPr lvl="1">
              <a:lnSpc>
                <a:spcPct val="150000"/>
              </a:lnSpc>
              <a:buFont typeface="Wingdings" panose="05000000000000000000" pitchFamily="2" charset="2"/>
              <a:buChar char="§"/>
            </a:pPr>
            <a:r>
              <a:rPr lang="en-US" dirty="0" err="1"/>
              <a:t>Nếu</a:t>
            </a:r>
            <a:r>
              <a:rPr lang="en-US" dirty="0"/>
              <a:t> </a:t>
            </a:r>
            <a:r>
              <a:rPr lang="en-US" dirty="0" err="1"/>
              <a:t>để</a:t>
            </a:r>
            <a:r>
              <a:rPr lang="en-US" dirty="0"/>
              <a:t> </a:t>
            </a:r>
            <a:r>
              <a:rPr lang="en-US" dirty="0" err="1"/>
              <a:t>tất</a:t>
            </a:r>
            <a:r>
              <a:rPr lang="en-US" dirty="0"/>
              <a:t> </a:t>
            </a:r>
            <a:r>
              <a:rPr lang="en-US" dirty="0" err="1"/>
              <a:t>cả</a:t>
            </a:r>
            <a:r>
              <a:rPr lang="en-US" dirty="0"/>
              <a:t> </a:t>
            </a:r>
            <a:r>
              <a:rPr lang="en-US" dirty="0" err="1"/>
              <a:t>các</a:t>
            </a:r>
            <a:r>
              <a:rPr lang="en-US" dirty="0"/>
              <a:t> route </a:t>
            </a:r>
            <a:r>
              <a:rPr lang="en-US" dirty="0" err="1"/>
              <a:t>cùng</a:t>
            </a:r>
            <a:r>
              <a:rPr lang="en-US" dirty="0"/>
              <a:t> </a:t>
            </a:r>
            <a:r>
              <a:rPr lang="en-US" dirty="0" err="1"/>
              <a:t>lại</a:t>
            </a:r>
            <a:r>
              <a:rPr lang="en-US" dirty="0"/>
              <a:t> </a:t>
            </a:r>
            <a:r>
              <a:rPr lang="en-US" dirty="0" err="1"/>
              <a:t>với</a:t>
            </a:r>
            <a:r>
              <a:rPr lang="en-US" dirty="0"/>
              <a:t> </a:t>
            </a:r>
            <a:r>
              <a:rPr lang="en-US" dirty="0" err="1"/>
              <a:t>nhau</a:t>
            </a:r>
            <a:r>
              <a:rPr lang="en-US" dirty="0"/>
              <a:t>, </a:t>
            </a:r>
            <a:r>
              <a:rPr lang="en-US" dirty="0" err="1"/>
              <a:t>sẽ</a:t>
            </a:r>
            <a:r>
              <a:rPr lang="en-US" dirty="0"/>
              <a:t> </a:t>
            </a:r>
            <a:r>
              <a:rPr lang="en-US" dirty="0" err="1"/>
              <a:t>khiến</a:t>
            </a:r>
            <a:r>
              <a:rPr lang="en-US" dirty="0"/>
              <a:t> </a:t>
            </a:r>
            <a:r>
              <a:rPr lang="en-US" dirty="0" err="1"/>
              <a:t>cho</a:t>
            </a:r>
            <a:r>
              <a:rPr lang="en-US" dirty="0"/>
              <a:t> app </a:t>
            </a:r>
            <a:r>
              <a:rPr lang="en-US" dirty="0" err="1"/>
              <a:t>sẽ</a:t>
            </a:r>
            <a:r>
              <a:rPr lang="en-US" dirty="0"/>
              <a:t> </a:t>
            </a:r>
            <a:r>
              <a:rPr lang="en-US" dirty="0" err="1"/>
              <a:t>khiến</a:t>
            </a:r>
            <a:r>
              <a:rPr lang="en-US" dirty="0"/>
              <a:t> </a:t>
            </a:r>
            <a:r>
              <a:rPr lang="en-US" dirty="0" err="1"/>
              <a:t>cho</a:t>
            </a:r>
            <a:r>
              <a:rPr lang="en-US" dirty="0"/>
              <a:t> </a:t>
            </a:r>
            <a:r>
              <a:rPr lang="en-US" dirty="0" err="1"/>
              <a:t>việc</a:t>
            </a:r>
            <a:r>
              <a:rPr lang="en-US" dirty="0"/>
              <a:t> </a:t>
            </a:r>
            <a:r>
              <a:rPr lang="en-US" dirty="0" err="1"/>
              <a:t>sửa</a:t>
            </a:r>
            <a:r>
              <a:rPr lang="en-US" dirty="0"/>
              <a:t> </a:t>
            </a:r>
            <a:r>
              <a:rPr lang="en-US" dirty="0" err="1"/>
              <a:t>chửa</a:t>
            </a:r>
            <a:r>
              <a:rPr lang="en-US" dirty="0"/>
              <a:t>, </a:t>
            </a:r>
            <a:r>
              <a:rPr lang="en-US" dirty="0" err="1"/>
              <a:t>nâng</a:t>
            </a:r>
            <a:r>
              <a:rPr lang="en-US" dirty="0"/>
              <a:t> </a:t>
            </a:r>
            <a:r>
              <a:rPr lang="en-US" dirty="0" err="1"/>
              <a:t>cấp</a:t>
            </a:r>
            <a:r>
              <a:rPr lang="en-US" dirty="0"/>
              <a:t> </a:t>
            </a:r>
            <a:r>
              <a:rPr lang="en-US" dirty="0" err="1"/>
              <a:t>và</a:t>
            </a:r>
            <a:r>
              <a:rPr lang="en-US" dirty="0"/>
              <a:t> </a:t>
            </a:r>
            <a:r>
              <a:rPr lang="en-US" dirty="0" err="1"/>
              <a:t>bảo</a:t>
            </a:r>
            <a:r>
              <a:rPr lang="en-US" dirty="0"/>
              <a:t> </a:t>
            </a:r>
            <a:r>
              <a:rPr lang="en-US" dirty="0" err="1"/>
              <a:t>trì</a:t>
            </a:r>
            <a:r>
              <a:rPr lang="en-US" dirty="0"/>
              <a:t> </a:t>
            </a:r>
            <a:r>
              <a:rPr lang="en-US" dirty="0" err="1"/>
              <a:t>sẽ</a:t>
            </a:r>
            <a:r>
              <a:rPr lang="en-US" dirty="0"/>
              <a:t> </a:t>
            </a:r>
            <a:r>
              <a:rPr lang="en-US" dirty="0" err="1"/>
              <a:t>cực</a:t>
            </a:r>
            <a:r>
              <a:rPr lang="en-US" dirty="0"/>
              <a:t> </a:t>
            </a:r>
            <a:r>
              <a:rPr lang="en-US" dirty="0" err="1"/>
              <a:t>kỳ</a:t>
            </a:r>
            <a:r>
              <a:rPr lang="en-US" dirty="0"/>
              <a:t> </a:t>
            </a:r>
            <a:r>
              <a:rPr lang="en-US" dirty="0" err="1"/>
              <a:t>khó</a:t>
            </a:r>
            <a:r>
              <a:rPr lang="en-US" dirty="0"/>
              <a:t> </a:t>
            </a:r>
            <a:r>
              <a:rPr lang="en-US" dirty="0" err="1"/>
              <a:t>khăn</a:t>
            </a:r>
            <a:endParaRPr lang="en-US" dirty="0"/>
          </a:p>
          <a:p>
            <a:pPr lvl="1">
              <a:lnSpc>
                <a:spcPct val="150000"/>
              </a:lnSpc>
              <a:buFont typeface="Wingdings" panose="05000000000000000000" pitchFamily="2" charset="2"/>
              <a:buChar char="§"/>
            </a:pPr>
            <a:r>
              <a:rPr lang="en-US" sz="1700" dirty="0">
                <a:solidFill>
                  <a:srgbClr val="1B1B1B"/>
                </a:solidFill>
                <a:latin typeface="Open Sans"/>
              </a:rPr>
              <a:t>Do </a:t>
            </a:r>
            <a:r>
              <a:rPr lang="en-US" sz="1700" dirty="0" err="1">
                <a:solidFill>
                  <a:srgbClr val="1B1B1B"/>
                </a:solidFill>
                <a:latin typeface="Open Sans"/>
              </a:rPr>
              <a:t>đó</a:t>
            </a:r>
            <a:r>
              <a:rPr lang="en-US" sz="1700" dirty="0">
                <a:solidFill>
                  <a:srgbClr val="1B1B1B"/>
                </a:solidFill>
                <a:latin typeface="Open Sans"/>
              </a:rPr>
              <a:t> </a:t>
            </a:r>
            <a:r>
              <a:rPr lang="en-US" sz="1700" dirty="0" err="1">
                <a:solidFill>
                  <a:srgbClr val="1B1B1B"/>
                </a:solidFill>
                <a:latin typeface="Open Sans"/>
              </a:rPr>
              <a:t>sẽ</a:t>
            </a:r>
            <a:r>
              <a:rPr lang="en-US" sz="1700" dirty="0">
                <a:solidFill>
                  <a:srgbClr val="1B1B1B"/>
                </a:solidFill>
                <a:latin typeface="Open Sans"/>
              </a:rPr>
              <a:t> </a:t>
            </a:r>
            <a:r>
              <a:rPr lang="vi-VN" sz="1700" dirty="0">
                <a:solidFill>
                  <a:srgbClr val="1B1B1B"/>
                </a:solidFill>
                <a:latin typeface="Open Sans"/>
              </a:rPr>
              <a:t>phân chia các route này theo từng đối tượng. Mỗi đối tượng có một file route riêng, như vậy, việc bảo trì sẽ dễ dàng hơn rất nhiều</a:t>
            </a:r>
            <a:r>
              <a:rPr lang="en-US" sz="1700" dirty="0">
                <a:solidFill>
                  <a:srgbClr val="1B1B1B"/>
                </a:solidFill>
                <a:latin typeface="Open Sans"/>
              </a:rPr>
              <a:t> </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sử</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dụng</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express.Router</a:t>
            </a:r>
            <a:endParaRPr lang="en-US" sz="1700" dirty="0">
              <a:solidFill>
                <a:srgbClr val="1B1B1B"/>
              </a:solidFill>
              <a:latin typeface="Open Sans"/>
              <a:sym typeface="Wingdings" panose="05000000000000000000" pitchFamily="2" charset="2"/>
            </a:endParaRPr>
          </a:p>
          <a:p>
            <a:pPr lvl="1">
              <a:lnSpc>
                <a:spcPct val="150000"/>
              </a:lnSpc>
              <a:buFont typeface="Wingdings" panose="05000000000000000000" pitchFamily="2" charset="2"/>
              <a:buChar char="§"/>
            </a:pPr>
            <a:r>
              <a:rPr lang="en-US" sz="1700" dirty="0" err="1">
                <a:solidFill>
                  <a:srgbClr val="1B1B1B"/>
                </a:solidFill>
                <a:latin typeface="Open Sans"/>
                <a:sym typeface="Wingdings" panose="05000000000000000000" pitchFamily="2" charset="2"/>
              </a:rPr>
              <a:t>Mỗi</a:t>
            </a:r>
            <a:r>
              <a:rPr lang="en-US" sz="1700" dirty="0">
                <a:solidFill>
                  <a:srgbClr val="1B1B1B"/>
                </a:solidFill>
                <a:latin typeface="Open Sans"/>
                <a:sym typeface="Wingdings" panose="05000000000000000000" pitchFamily="2" charset="2"/>
              </a:rPr>
              <a:t> router </a:t>
            </a:r>
            <a:r>
              <a:rPr lang="en-US" sz="1700" dirty="0" err="1">
                <a:solidFill>
                  <a:srgbClr val="1B1B1B"/>
                </a:solidFill>
                <a:latin typeface="Open Sans"/>
                <a:sym typeface="Wingdings" panose="05000000000000000000" pitchFamily="2" charset="2"/>
              </a:rPr>
              <a:t>sẽ</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đảm</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nhiệm</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một</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khối</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công</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việc</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có</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liên</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quan</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đến</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nhau</a:t>
            </a:r>
            <a:r>
              <a:rPr lang="en-US" sz="1700" dirty="0">
                <a:solidFill>
                  <a:srgbClr val="1B1B1B"/>
                </a:solidFill>
                <a:latin typeface="Open Sans"/>
                <a:sym typeface="Wingdings" panose="05000000000000000000" pitchFamily="2" charset="2"/>
              </a:rPr>
              <a:t>, do </a:t>
            </a:r>
            <a:r>
              <a:rPr lang="en-US" sz="1700" dirty="0" err="1">
                <a:solidFill>
                  <a:srgbClr val="1B1B1B"/>
                </a:solidFill>
                <a:latin typeface="Open Sans"/>
                <a:sym typeface="Wingdings" panose="05000000000000000000" pitchFamily="2" charset="2"/>
              </a:rPr>
              <a:t>đó</a:t>
            </a:r>
            <a:r>
              <a:rPr lang="en-US" sz="1700" dirty="0">
                <a:solidFill>
                  <a:srgbClr val="1B1B1B"/>
                </a:solidFill>
                <a:latin typeface="Open Sans"/>
                <a:sym typeface="Wingdings" panose="05000000000000000000" pitchFamily="2" charset="2"/>
              </a:rPr>
              <a:t> ta </a:t>
            </a:r>
            <a:r>
              <a:rPr lang="en-US" sz="1700" dirty="0" err="1">
                <a:solidFill>
                  <a:srgbClr val="1B1B1B"/>
                </a:solidFill>
                <a:latin typeface="Open Sans"/>
                <a:sym typeface="Wingdings" panose="05000000000000000000" pitchFamily="2" charset="2"/>
              </a:rPr>
              <a:t>có</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thể</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dễ</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dàng</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sữa</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chữa</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và</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nâng</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cấp</a:t>
            </a:r>
            <a:endParaRPr lang="en-US" sz="1700" dirty="0">
              <a:solidFill>
                <a:srgbClr val="1B1B1B"/>
              </a:solidFill>
              <a:latin typeface="Open Sans"/>
              <a:sym typeface="Wingdings" panose="05000000000000000000" pitchFamily="2" charset="2"/>
            </a:endParaRPr>
          </a:p>
          <a:p>
            <a:pPr lvl="1">
              <a:lnSpc>
                <a:spcPct val="150000"/>
              </a:lnSpc>
              <a:buFont typeface="Wingdings" panose="05000000000000000000" pitchFamily="2" charset="2"/>
              <a:buChar char="§"/>
            </a:pPr>
            <a:r>
              <a:rPr lang="en-US" sz="1700" dirty="0" err="1">
                <a:solidFill>
                  <a:srgbClr val="1B1B1B"/>
                </a:solidFill>
                <a:latin typeface="Open Sans"/>
                <a:sym typeface="Wingdings" panose="05000000000000000000" pitchFamily="2" charset="2"/>
              </a:rPr>
              <a:t>Cách</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tạo</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các</a:t>
            </a:r>
            <a:r>
              <a:rPr lang="en-US" sz="1700" dirty="0">
                <a:solidFill>
                  <a:srgbClr val="1B1B1B"/>
                </a:solidFill>
                <a:latin typeface="Open Sans"/>
                <a:sym typeface="Wingdings" panose="05000000000000000000" pitchFamily="2" charset="2"/>
              </a:rPr>
              <a:t> router:</a:t>
            </a:r>
          </a:p>
          <a:p>
            <a:pPr marL="685800" lvl="2" indent="0">
              <a:lnSpc>
                <a:spcPct val="150000"/>
              </a:lnSpc>
              <a:buNone/>
            </a:pPr>
            <a:r>
              <a:rPr lang="en-US" sz="1400" b="1" dirty="0">
                <a:solidFill>
                  <a:srgbClr val="1B1B1B"/>
                </a:solidFill>
                <a:latin typeface="Open Sans"/>
                <a:sym typeface="Wingdings" panose="05000000000000000000" pitchFamily="2" charset="2"/>
              </a:rPr>
              <a:t>const router=</a:t>
            </a:r>
            <a:r>
              <a:rPr lang="en-US" sz="1400" b="1" dirty="0" err="1">
                <a:solidFill>
                  <a:srgbClr val="1B1B1B"/>
                </a:solidFill>
                <a:latin typeface="Open Sans"/>
                <a:sym typeface="Wingdings" panose="05000000000000000000" pitchFamily="2" charset="2"/>
              </a:rPr>
              <a:t>express.Router</a:t>
            </a:r>
            <a:r>
              <a:rPr lang="en-US" sz="1400" b="1" dirty="0">
                <a:solidFill>
                  <a:srgbClr val="1B1B1B"/>
                </a:solidFill>
                <a:latin typeface="Open Sans"/>
                <a:sym typeface="Wingdings" panose="05000000000000000000" pitchFamily="2" charset="2"/>
              </a:rPr>
              <a:t>();</a:t>
            </a:r>
          </a:p>
          <a:p>
            <a:pPr marL="685800" lvl="2" indent="0">
              <a:lnSpc>
                <a:spcPct val="150000"/>
              </a:lnSpc>
              <a:buNone/>
            </a:pPr>
            <a:r>
              <a:rPr lang="en-US" sz="1400" b="1" dirty="0">
                <a:solidFill>
                  <a:srgbClr val="1B1B1B"/>
                </a:solidFill>
                <a:latin typeface="Open Sans"/>
                <a:sym typeface="Wingdings" panose="05000000000000000000" pitchFamily="2" charset="2"/>
              </a:rPr>
              <a:t>//</a:t>
            </a:r>
            <a:r>
              <a:rPr lang="en-US" sz="1400" b="1" dirty="0" err="1">
                <a:solidFill>
                  <a:srgbClr val="1B1B1B"/>
                </a:solidFill>
                <a:latin typeface="Open Sans"/>
                <a:sym typeface="Wingdings" panose="05000000000000000000" pitchFamily="2" charset="2"/>
              </a:rPr>
              <a:t>Khai</a:t>
            </a:r>
            <a:r>
              <a:rPr lang="en-US" sz="1400" b="1" dirty="0">
                <a:solidFill>
                  <a:srgbClr val="1B1B1B"/>
                </a:solidFill>
                <a:latin typeface="Open Sans"/>
                <a:sym typeface="Wingdings" panose="05000000000000000000" pitchFamily="2" charset="2"/>
              </a:rPr>
              <a:t> </a:t>
            </a:r>
            <a:r>
              <a:rPr lang="en-US" sz="1400" b="1" dirty="0" err="1">
                <a:solidFill>
                  <a:srgbClr val="1B1B1B"/>
                </a:solidFill>
                <a:latin typeface="Open Sans"/>
                <a:sym typeface="Wingdings" panose="05000000000000000000" pitchFamily="2" charset="2"/>
              </a:rPr>
              <a:t>báo</a:t>
            </a:r>
            <a:r>
              <a:rPr lang="en-US" sz="1400" b="1" dirty="0">
                <a:solidFill>
                  <a:srgbClr val="1B1B1B"/>
                </a:solidFill>
                <a:latin typeface="Open Sans"/>
                <a:sym typeface="Wingdings" panose="05000000000000000000" pitchFamily="2" charset="2"/>
              </a:rPr>
              <a:t> route</a:t>
            </a:r>
          </a:p>
          <a:p>
            <a:pPr marL="685800" lvl="2" indent="0">
              <a:lnSpc>
                <a:spcPct val="150000"/>
              </a:lnSpc>
              <a:buNone/>
            </a:pPr>
            <a:r>
              <a:rPr lang="en-US" sz="1400" b="1" dirty="0" err="1">
                <a:solidFill>
                  <a:srgbClr val="1B1B1B"/>
                </a:solidFill>
                <a:latin typeface="Open Sans"/>
                <a:sym typeface="Wingdings" panose="05000000000000000000" pitchFamily="2" charset="2"/>
              </a:rPr>
              <a:t>router.method</a:t>
            </a:r>
            <a:r>
              <a:rPr lang="en-US" sz="1400" b="1" dirty="0">
                <a:solidFill>
                  <a:srgbClr val="1B1B1B"/>
                </a:solidFill>
                <a:latin typeface="Open Sans"/>
                <a:sym typeface="Wingdings" panose="05000000000000000000" pitchFamily="2" charset="2"/>
              </a:rPr>
              <a:t>(‘</a:t>
            </a:r>
            <a:r>
              <a:rPr lang="en-US" sz="1400" b="1" dirty="0" err="1">
                <a:solidFill>
                  <a:srgbClr val="1B1B1B"/>
                </a:solidFill>
                <a:latin typeface="Open Sans"/>
                <a:sym typeface="Wingdings" panose="05000000000000000000" pitchFamily="2" charset="2"/>
              </a:rPr>
              <a:t>path’,Handle</a:t>
            </a:r>
            <a:r>
              <a:rPr lang="en-US" sz="1400" b="1" dirty="0">
                <a:solidFill>
                  <a:srgbClr val="1B1B1B"/>
                </a:solidFill>
                <a:latin typeface="Open Sans"/>
                <a:sym typeface="Wingdings" panose="05000000000000000000" pitchFamily="2" charset="2"/>
              </a:rPr>
              <a:t>);</a:t>
            </a:r>
          </a:p>
          <a:p>
            <a:pPr marL="685800" lvl="2" indent="0">
              <a:lnSpc>
                <a:spcPct val="150000"/>
              </a:lnSpc>
              <a:buNone/>
            </a:pPr>
            <a:r>
              <a:rPr lang="en-US" sz="1400" b="1" dirty="0">
                <a:solidFill>
                  <a:srgbClr val="1B1B1B"/>
                </a:solidFill>
                <a:latin typeface="Open Sans"/>
                <a:sym typeface="Wingdings" panose="05000000000000000000" pitchFamily="2" charset="2"/>
              </a:rPr>
              <a:t>//App </a:t>
            </a:r>
            <a:r>
              <a:rPr lang="en-US" sz="1400" b="1" dirty="0" err="1">
                <a:solidFill>
                  <a:srgbClr val="1B1B1B"/>
                </a:solidFill>
                <a:latin typeface="Open Sans"/>
                <a:sym typeface="Wingdings" panose="05000000000000000000" pitchFamily="2" charset="2"/>
              </a:rPr>
              <a:t>sử</a:t>
            </a:r>
            <a:r>
              <a:rPr lang="en-US" sz="1400" b="1" dirty="0">
                <a:solidFill>
                  <a:srgbClr val="1B1B1B"/>
                </a:solidFill>
                <a:latin typeface="Open Sans"/>
                <a:sym typeface="Wingdings" panose="05000000000000000000" pitchFamily="2" charset="2"/>
              </a:rPr>
              <a:t> </a:t>
            </a:r>
            <a:r>
              <a:rPr lang="en-US" sz="1400" b="1" dirty="0" err="1">
                <a:solidFill>
                  <a:srgbClr val="1B1B1B"/>
                </a:solidFill>
                <a:latin typeface="Open Sans"/>
                <a:sym typeface="Wingdings" panose="05000000000000000000" pitchFamily="2" charset="2"/>
              </a:rPr>
              <a:t>dụng</a:t>
            </a:r>
            <a:r>
              <a:rPr lang="en-US" sz="1400" b="1" dirty="0">
                <a:solidFill>
                  <a:srgbClr val="1B1B1B"/>
                </a:solidFill>
                <a:latin typeface="Open Sans"/>
                <a:sym typeface="Wingdings" panose="05000000000000000000" pitchFamily="2" charset="2"/>
              </a:rPr>
              <a:t> router</a:t>
            </a:r>
          </a:p>
          <a:p>
            <a:pPr marL="685800" lvl="2" indent="0">
              <a:lnSpc>
                <a:spcPct val="150000"/>
              </a:lnSpc>
              <a:buNone/>
            </a:pPr>
            <a:r>
              <a:rPr lang="en-US" sz="1400" b="1" dirty="0" err="1">
                <a:solidFill>
                  <a:srgbClr val="1B1B1B"/>
                </a:solidFill>
                <a:latin typeface="Open Sans"/>
                <a:sym typeface="Wingdings" panose="05000000000000000000" pitchFamily="2" charset="2"/>
              </a:rPr>
              <a:t>app.use</a:t>
            </a:r>
            <a:r>
              <a:rPr lang="en-US" sz="1400" b="1" dirty="0">
                <a:solidFill>
                  <a:srgbClr val="1B1B1B"/>
                </a:solidFill>
                <a:latin typeface="Open Sans"/>
                <a:sym typeface="Wingdings" panose="05000000000000000000" pitchFamily="2" charset="2"/>
              </a:rPr>
              <a:t>(‘</a:t>
            </a:r>
            <a:r>
              <a:rPr lang="en-US" sz="1400" b="1" dirty="0" err="1">
                <a:solidFill>
                  <a:srgbClr val="1B1B1B"/>
                </a:solidFill>
                <a:latin typeface="Open Sans"/>
                <a:sym typeface="Wingdings" panose="05000000000000000000" pitchFamily="2" charset="2"/>
              </a:rPr>
              <a:t>path’,router</a:t>
            </a:r>
            <a:r>
              <a:rPr lang="en-US" sz="1400" b="1" dirty="0">
                <a:solidFill>
                  <a:srgbClr val="1B1B1B"/>
                </a:solidFill>
                <a:latin typeface="Open Sans"/>
                <a:sym typeface="Wingdings" panose="05000000000000000000" pitchFamily="2" charset="2"/>
              </a:rPr>
              <a:t>);</a:t>
            </a:r>
          </a:p>
        </p:txBody>
      </p:sp>
    </p:spTree>
    <p:extLst>
      <p:ext uri="{BB962C8B-B14F-4D97-AF65-F5344CB8AC3E}">
        <p14:creationId xmlns:p14="http://schemas.microsoft.com/office/powerpoint/2010/main" val="1853230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9C285-38FD-49B9-8B7F-6383E73A1AC5}"/>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vi-VN" dirty="0">
                <a:latin typeface="Calibri" panose="020F0502020204030204" pitchFamily="34" charset="0"/>
                <a:cs typeface="Calibri" panose="020F0502020204030204" pitchFamily="34" charset="0"/>
              </a:rPr>
              <a:t>Middleware</a:t>
            </a:r>
            <a:endParaRPr lang="en-US" dirty="0">
              <a:latin typeface="Calibri" panose="020F0502020204030204" pitchFamily="34" charset="0"/>
              <a:cs typeface="Calibri" panose="020F0502020204030204" pitchFamily="34" charset="0"/>
            </a:endParaRPr>
          </a:p>
          <a:p>
            <a:pPr lvl="1">
              <a:lnSpc>
                <a:spcPct val="150000"/>
              </a:lnSpc>
              <a:buFont typeface="Wingdings" panose="05000000000000000000" pitchFamily="2" charset="2"/>
              <a:buChar char="§"/>
            </a:pPr>
            <a:r>
              <a:rPr lang="en-US" dirty="0" err="1">
                <a:latin typeface="Calibri" panose="020F0502020204030204" pitchFamily="34" charset="0"/>
                <a:cs typeface="Calibri" panose="020F0502020204030204" pitchFamily="34" charset="0"/>
              </a:rPr>
              <a:t>Khái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niệm</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là các hàm được dùng để tiền xử lý, lọc các request trước khi đưa vào xử lý logic hoặc điều chỉnh các response trước khi gửi về cho người dùng.</a:t>
            </a:r>
            <a:endParaRPr lang="en-US" dirty="0">
              <a:latin typeface="Calibri" panose="020F0502020204030204" pitchFamily="34" charset="0"/>
              <a:cs typeface="Calibri" panose="020F0502020204030204" pitchFamily="34" charset="0"/>
            </a:endParaRPr>
          </a:p>
          <a:p>
            <a:pPr lvl="1">
              <a:lnSpc>
                <a:spcPct val="150000"/>
              </a:lnSpc>
              <a:buFont typeface="Wingdings" panose="05000000000000000000" pitchFamily="2" charset="2"/>
              <a:buChar char="§"/>
            </a:pPr>
            <a:r>
              <a:rPr lang="vi-VN" dirty="0">
                <a:latin typeface="Calibri" panose="020F0502020204030204" pitchFamily="34" charset="0"/>
                <a:cs typeface="Calibri" panose="020F0502020204030204" pitchFamily="34" charset="0"/>
              </a:rPr>
              <a:t>ExpressJS khi hoạt động, về cơ bản sẽ là một loạt các hàm Middleware được thực hiện liên tiếp nhau. Sau khi đã thiết lập, các request từ phía người dùng khi gửi lên ExpressJS sẽ thực hiện lần lượt qua các hàm Middleware cho đến khi trả về response cho người dùng. Các hàm này sẽ được quyền truy cập đến các đối tượng đại diện cho Request - req, Response - res, hàm Middleware tiếp theo - next, và đối tượng lỗi - err nếu cần thiết.</a:t>
            </a:r>
            <a:endParaRPr lang="en-US" dirty="0">
              <a:latin typeface="Calibri" panose="020F0502020204030204" pitchFamily="34" charset="0"/>
              <a:cs typeface="Calibri" panose="020F0502020204030204" pitchFamily="34" charset="0"/>
            </a:endParaRPr>
          </a:p>
          <a:p>
            <a:pPr lvl="1">
              <a:lnSpc>
                <a:spcPct val="150000"/>
              </a:lnSpc>
              <a:buFont typeface="Wingdings" panose="05000000000000000000" pitchFamily="2" charset="2"/>
              <a:buChar char="§"/>
            </a:pPr>
            <a:r>
              <a:rPr lang="vi-VN" dirty="0">
                <a:latin typeface="Calibri" panose="020F0502020204030204" pitchFamily="34" charset="0"/>
                <a:cs typeface="Calibri" panose="020F0502020204030204" pitchFamily="34" charset="0"/>
              </a:rPr>
              <a:t>Các chức năng mà middleware có thể thực hiện trong ExpressJS sẽ bao gồm :</a:t>
            </a:r>
          </a:p>
          <a:p>
            <a:pPr lvl="2">
              <a:lnSpc>
                <a:spcPct val="150000"/>
              </a:lnSpc>
              <a:buFont typeface="Wingdings" panose="05000000000000000000" pitchFamily="2" charset="2"/>
              <a:buChar char="ü"/>
            </a:pPr>
            <a:r>
              <a:rPr lang="vi-VN" dirty="0">
                <a:latin typeface="Calibri" panose="020F0502020204030204" pitchFamily="34" charset="0"/>
                <a:cs typeface="Calibri" panose="020F0502020204030204" pitchFamily="34" charset="0"/>
              </a:rPr>
              <a:t>Thực hiện bất cứ đoạn code nào</a:t>
            </a:r>
          </a:p>
          <a:p>
            <a:pPr lvl="2">
              <a:lnSpc>
                <a:spcPct val="150000"/>
              </a:lnSpc>
              <a:buFont typeface="Wingdings" panose="05000000000000000000" pitchFamily="2" charset="2"/>
              <a:buChar char="ü"/>
            </a:pPr>
            <a:r>
              <a:rPr lang="vi-VN" dirty="0">
                <a:latin typeface="Calibri" panose="020F0502020204030204" pitchFamily="34" charset="0"/>
                <a:cs typeface="Calibri" panose="020F0502020204030204" pitchFamily="34" charset="0"/>
              </a:rPr>
              <a:t>Thay đổi các đối tượng request và response</a:t>
            </a:r>
          </a:p>
          <a:p>
            <a:pPr lvl="2">
              <a:lnSpc>
                <a:spcPct val="150000"/>
              </a:lnSpc>
              <a:buFont typeface="Wingdings" panose="05000000000000000000" pitchFamily="2" charset="2"/>
              <a:buChar char="ü"/>
            </a:pPr>
            <a:r>
              <a:rPr lang="vi-VN" dirty="0">
                <a:latin typeface="Calibri" panose="020F0502020204030204" pitchFamily="34" charset="0"/>
                <a:cs typeface="Calibri" panose="020F0502020204030204" pitchFamily="34" charset="0"/>
              </a:rPr>
              <a:t>Kết thúc một quá trình request-response</a:t>
            </a:r>
          </a:p>
          <a:p>
            <a:pPr lvl="2">
              <a:lnSpc>
                <a:spcPct val="150000"/>
              </a:lnSpc>
              <a:buFont typeface="Wingdings" panose="05000000000000000000" pitchFamily="2" charset="2"/>
              <a:buChar char="ü"/>
            </a:pPr>
            <a:r>
              <a:rPr lang="vi-VN" dirty="0">
                <a:latin typeface="Calibri" panose="020F0502020204030204" pitchFamily="34" charset="0"/>
                <a:cs typeface="Calibri" panose="020F0502020204030204" pitchFamily="34" charset="0"/>
              </a:rPr>
              <a:t>Gọi hàm middleware tiếp theo trong stack</a:t>
            </a:r>
          </a:p>
          <a:p>
            <a:pPr marL="0" indent="0">
              <a:buNone/>
            </a:pPr>
            <a:endParaRPr lang="en-US" dirty="0"/>
          </a:p>
        </p:txBody>
      </p:sp>
    </p:spTree>
    <p:extLst>
      <p:ext uri="{BB962C8B-B14F-4D97-AF65-F5344CB8AC3E}">
        <p14:creationId xmlns:p14="http://schemas.microsoft.com/office/powerpoint/2010/main" val="33499133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9C285-38FD-49B9-8B7F-6383E73A1AC5}"/>
              </a:ext>
            </a:extLst>
          </p:cNvPr>
          <p:cNvSpPr>
            <a:spLocks noGrp="1"/>
          </p:cNvSpPr>
          <p:nvPr>
            <p:ph idx="1"/>
          </p:nvPr>
        </p:nvSpPr>
        <p:spPr>
          <a:xfrm>
            <a:off x="488950" y="1135380"/>
            <a:ext cx="8026400" cy="5836917"/>
          </a:xfrm>
        </p:spPr>
        <p:txBody>
          <a:bodyPr>
            <a:normAutofit fontScale="92500" lnSpcReduction="10000"/>
          </a:bodyPr>
          <a:lstStyle/>
          <a:p>
            <a:pPr>
              <a:buFont typeface="Wingdings" panose="05000000000000000000" pitchFamily="2" charset="2"/>
              <a:buChar char="q"/>
            </a:pPr>
            <a:r>
              <a:rPr lang="vi-VN" dirty="0">
                <a:latin typeface="Calibri" panose="020F0502020204030204" pitchFamily="34" charset="0"/>
                <a:cs typeface="Calibri" panose="020F0502020204030204" pitchFamily="34" charset="0"/>
              </a:rPr>
              <a:t>Application-level middleware</a:t>
            </a:r>
          </a:p>
          <a:p>
            <a:pPr marL="342900" lvl="1" indent="0">
              <a:buNone/>
            </a:pPr>
            <a:r>
              <a:rPr lang="vi-VN" dirty="0">
                <a:latin typeface="Calibri" panose="020F0502020204030204" pitchFamily="34" charset="0"/>
                <a:cs typeface="Calibri" panose="020F0502020204030204" pitchFamily="34" charset="0"/>
              </a:rPr>
              <a:t>Chúng ta có thể khai báo middleware bằng cách thêm nó vào các hàm như app.use(), app.GET(), app.POST(), app.PUT()</a:t>
            </a:r>
          </a:p>
          <a:p>
            <a:pPr marL="342900" lvl="1" indent="0">
              <a:buNone/>
            </a:pPr>
            <a:r>
              <a:rPr lang="vi-VN" dirty="0">
                <a:latin typeface="Calibri" panose="020F0502020204030204" pitchFamily="34" charset="0"/>
                <a:cs typeface="Calibri" panose="020F0502020204030204" pitchFamily="34" charset="0"/>
              </a:rPr>
              <a:t>Khi middleware được khai bái bằng app.use()tất cả các các request đều phải đi qua middleware function</a:t>
            </a:r>
          </a:p>
          <a:p>
            <a:pPr marL="342900" lvl="1" indent="0">
              <a:buNone/>
            </a:pPr>
            <a:r>
              <a:rPr lang="vi-VN" dirty="0">
                <a:latin typeface="Calibri" panose="020F0502020204030204" pitchFamily="34" charset="0"/>
                <a:cs typeface="Calibri" panose="020F0502020204030204" pitchFamily="34" charset="0"/>
              </a:rPr>
              <a:t>Khi middleware được khai báo bằng cách sử dụng các route thì nó chỉ các request trong route đó mới thông qua middleware function</a:t>
            </a:r>
          </a:p>
          <a:p>
            <a:pPr>
              <a:buFont typeface="Wingdings" panose="05000000000000000000" pitchFamily="2" charset="2"/>
              <a:buChar char="q"/>
            </a:pPr>
            <a:r>
              <a:rPr lang="vi-VN" dirty="0">
                <a:latin typeface="Calibri" panose="020F0502020204030204" pitchFamily="34" charset="0"/>
                <a:cs typeface="Calibri" panose="020F0502020204030204" pitchFamily="34" charset="0"/>
              </a:rPr>
              <a:t>Router-level middleware</a:t>
            </a:r>
          </a:p>
          <a:p>
            <a:pPr marL="342900" lvl="1" indent="0">
              <a:buNone/>
            </a:pPr>
            <a:r>
              <a:rPr lang="vi-VN" dirty="0">
                <a:latin typeface="Calibri" panose="020F0502020204030204" pitchFamily="34" charset="0"/>
                <a:cs typeface="Calibri" panose="020F0502020204030204" pitchFamily="34" charset="0"/>
              </a:rPr>
              <a:t>Chúng ta cũng có thể sử dụng middleware trong phạm vi Router, cách thức hoạt động giống như trong Application-level middleware nhưng nó phu thuộc vào biến express.Router()</a:t>
            </a:r>
          </a:p>
          <a:p>
            <a:pPr>
              <a:buFont typeface="Wingdings" panose="05000000000000000000" pitchFamily="2" charset="2"/>
              <a:buChar char="q"/>
            </a:pPr>
            <a:r>
              <a:rPr lang="vi-VN" dirty="0">
                <a:latin typeface="Calibri" panose="020F0502020204030204" pitchFamily="34" charset="0"/>
                <a:cs typeface="Calibri" panose="020F0502020204030204" pitchFamily="34" charset="0"/>
              </a:rPr>
              <a:t>Third-party middleware</a:t>
            </a:r>
          </a:p>
          <a:p>
            <a:pPr marL="342900" lvl="1" indent="0">
              <a:buNone/>
            </a:pPr>
            <a:r>
              <a:rPr lang="vi-VN" dirty="0">
                <a:latin typeface="Calibri" panose="020F0502020204030204" pitchFamily="34" charset="0"/>
                <a:cs typeface="Calibri" panose="020F0502020204030204" pitchFamily="34" charset="0"/>
              </a:rPr>
              <a:t>Sử dụng các middleware bên thứ 3 để có thể mở rộng dự án của mình một cách dễ dàng hơn, sử dụng công cụ npm để cài đặt và đưa nó vào trong dự án.</a:t>
            </a:r>
          </a:p>
          <a:p>
            <a:pPr marL="342900" lvl="1" indent="0">
              <a:buNone/>
            </a:pPr>
            <a:r>
              <a:rPr lang="vi-VN" dirty="0">
                <a:latin typeface="Calibri" panose="020F0502020204030204" pitchFamily="34" charset="0"/>
                <a:cs typeface="Calibri" panose="020F0502020204030204" pitchFamily="34" charset="0"/>
              </a:rPr>
              <a:t>Khai báo sử dung: app.use(‘Third-party middleware’)</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US" dirty="0"/>
              <a:t>Error-handling middleware</a:t>
            </a:r>
          </a:p>
          <a:p>
            <a:pPr marL="342900" lvl="1" indent="0">
              <a:buNone/>
            </a:pPr>
            <a:r>
              <a:rPr lang="vi-VN" dirty="0"/>
              <a:t>Đây là các middleware phục vụ cho việc xử lý lỗi. Một lưu ý là các hàm cho việc này luôn nhận bốn tham số (</a:t>
            </a:r>
            <a:r>
              <a:rPr lang="vi-VN" i="1" dirty="0"/>
              <a:t>err, req, res, next</a:t>
            </a:r>
            <a:r>
              <a:rPr lang="vi-VN" dirty="0"/>
              <a:t>)</a:t>
            </a:r>
            <a:endParaRPr lang="en-US" dirty="0"/>
          </a:p>
          <a:p>
            <a:pPr>
              <a:buFont typeface="Wingdings" panose="05000000000000000000" pitchFamily="2" charset="2"/>
              <a:buChar char="q"/>
            </a:pPr>
            <a:r>
              <a:rPr lang="vi-VN" dirty="0">
                <a:latin typeface="Calibri" panose="020F0502020204030204" pitchFamily="34" charset="0"/>
                <a:cs typeface="Calibri" panose="020F0502020204030204" pitchFamily="34" charset="0"/>
              </a:rPr>
              <a:t>Built-in middleware</a:t>
            </a:r>
            <a:endParaRPr lang="en-US" dirty="0">
              <a:latin typeface="Calibri" panose="020F0502020204030204" pitchFamily="34" charset="0"/>
              <a:cs typeface="Calibri" panose="020F0502020204030204" pitchFamily="34" charset="0"/>
            </a:endParaRPr>
          </a:p>
          <a:p>
            <a:pPr marL="342900" lvl="1"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Chỉ có một Built-in middlware duy nhất còn lại trong ExpressJS là express.static, dựa trên thư viện serve-static, được dùng để cung cấp các nội dung tĩnh trong trang Web, ví dụ như các trang HTML tĩnh, các file hình ảnh, css, js</a:t>
            </a:r>
            <a:endParaRPr lang="en-US" dirty="0">
              <a:latin typeface="Calibri" panose="020F0502020204030204" pitchFamily="34" charset="0"/>
              <a:cs typeface="Calibri" panose="020F0502020204030204" pitchFamily="34" charset="0"/>
            </a:endParaRPr>
          </a:p>
          <a:p>
            <a:pPr marL="342900" lvl="1" indent="0">
              <a:buNone/>
            </a:pPr>
            <a:endParaRPr lang="en-US" dirty="0">
              <a:latin typeface="Calibri" panose="020F0502020204030204" pitchFamily="34" charset="0"/>
              <a:cs typeface="Calibri" panose="020F0502020204030204" pitchFamily="34" charset="0"/>
            </a:endParaRPr>
          </a:p>
          <a:p>
            <a:pPr marL="342900" lvl="1" indent="0">
              <a:buNone/>
            </a:pPr>
            <a:endParaRPr lang="vi-VN"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7423536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9C285-38FD-49B9-8B7F-6383E73A1AC5}"/>
              </a:ext>
            </a:extLst>
          </p:cNvPr>
          <p:cNvSpPr>
            <a:spLocks noGrp="1"/>
          </p:cNvSpPr>
          <p:nvPr>
            <p:ph idx="1"/>
          </p:nvPr>
        </p:nvSpPr>
        <p:spPr>
          <a:xfrm>
            <a:off x="488950" y="1249680"/>
            <a:ext cx="8026400" cy="5402580"/>
          </a:xfrm>
        </p:spPr>
        <p:txBody>
          <a:bodyPr>
            <a:normAutofit fontScale="92500" lnSpcReduction="10000"/>
          </a:bodyPr>
          <a:lstStyle/>
          <a:p>
            <a:pPr marL="0" indent="0" algn="ctr">
              <a:buNone/>
            </a:pPr>
            <a:r>
              <a:rPr lang="en-US" sz="3600" b="1" dirty="0" err="1"/>
              <a:t>Kết</a:t>
            </a:r>
            <a:r>
              <a:rPr lang="en-US" sz="3600" b="1" dirty="0"/>
              <a:t> </a:t>
            </a:r>
            <a:r>
              <a:rPr lang="en-US" sz="3600" b="1" dirty="0" err="1"/>
              <a:t>nối</a:t>
            </a:r>
            <a:r>
              <a:rPr lang="en-US" sz="3600" b="1" dirty="0"/>
              <a:t> c</a:t>
            </a:r>
            <a:r>
              <a:rPr lang="vi-VN" sz="3600" b="1" dirty="0"/>
              <a:t>ơ</a:t>
            </a:r>
            <a:r>
              <a:rPr lang="en-US" sz="3600" b="1" dirty="0"/>
              <a:t> </a:t>
            </a:r>
            <a:r>
              <a:rPr lang="en-US" sz="3600" b="1" dirty="0" err="1"/>
              <a:t>sở</a:t>
            </a:r>
            <a:r>
              <a:rPr lang="en-US" sz="3600" b="1" dirty="0"/>
              <a:t> </a:t>
            </a:r>
            <a:r>
              <a:rPr lang="en-US" sz="3600" b="1" dirty="0" err="1"/>
              <a:t>dữ</a:t>
            </a:r>
            <a:r>
              <a:rPr lang="en-US" sz="3600" b="1" dirty="0"/>
              <a:t> </a:t>
            </a:r>
            <a:r>
              <a:rPr lang="en-US" sz="3600" b="1" dirty="0" err="1"/>
              <a:t>liệu</a:t>
            </a:r>
            <a:endParaRPr lang="en-US" sz="3600" b="1" dirty="0"/>
          </a:p>
          <a:p>
            <a:pPr marL="0" indent="0" algn="ctr">
              <a:buNone/>
            </a:pPr>
            <a:endParaRPr lang="en-US" sz="3600" b="1" dirty="0"/>
          </a:p>
          <a:p>
            <a:pPr>
              <a:buFont typeface="Wingdings" panose="05000000000000000000" pitchFamily="2" charset="2"/>
              <a:buChar char="q"/>
            </a:pPr>
            <a:r>
              <a:rPr lang="vi-VN" dirty="0"/>
              <a:t>Việc kết hợp cơ sở dữ liệu trong expressJS khá đơn giản, vì đều được hỗ trợ khi cài đặt các module tương ứng</a:t>
            </a:r>
            <a:endParaRPr lang="en-US" dirty="0"/>
          </a:p>
          <a:p>
            <a:pPr>
              <a:buFont typeface="Wingdings" panose="05000000000000000000" pitchFamily="2" charset="2"/>
              <a:buChar char="q"/>
            </a:pPr>
            <a:endParaRPr lang="vi-VN" dirty="0"/>
          </a:p>
          <a:p>
            <a:pPr>
              <a:buFont typeface="Wingdings" panose="05000000000000000000" pitchFamily="2" charset="2"/>
              <a:buChar char="q"/>
            </a:pPr>
            <a:r>
              <a:rPr lang="vi-VN" dirty="0"/>
              <a:t>Kết nối với PostgreSQL:</a:t>
            </a:r>
          </a:p>
          <a:p>
            <a:pPr marL="342900" lvl="1" indent="0">
              <a:buNone/>
            </a:pPr>
            <a:r>
              <a:rPr lang="vi-VN" b="1" dirty="0"/>
              <a:t>Cài đặt : npm install pg-promise</a:t>
            </a:r>
          </a:p>
          <a:p>
            <a:pPr marL="342900" lvl="1" indent="0">
              <a:buNone/>
            </a:pPr>
            <a:r>
              <a:rPr lang="vi-VN" b="1" dirty="0"/>
              <a:t>var pgp = require("pg-promise")(/*options*/);</a:t>
            </a:r>
          </a:p>
          <a:p>
            <a:pPr marL="342900" lvl="1" indent="0">
              <a:buNone/>
            </a:pPr>
            <a:r>
              <a:rPr lang="vi-VN" b="1" dirty="0"/>
              <a:t>var db=pgp("postgres://username:password@</a:t>
            </a:r>
          </a:p>
          <a:p>
            <a:pPr marL="342900" lvl="1" indent="0">
              <a:buNone/>
            </a:pPr>
            <a:r>
              <a:rPr lang="vi-VN" b="1" dirty="0"/>
              <a:t>host:port/database");</a:t>
            </a:r>
          </a:p>
          <a:p>
            <a:pPr marL="342900" lvl="1" indent="0">
              <a:buNone/>
            </a:pPr>
            <a:endParaRPr lang="vi-VN" b="1" dirty="0"/>
          </a:p>
          <a:p>
            <a:pPr marL="342900" lvl="1" indent="0">
              <a:buNone/>
            </a:pPr>
            <a:r>
              <a:rPr lang="vi-VN" b="1" dirty="0"/>
              <a:t>db.one("SELECT $1 AS value", 123)</a:t>
            </a:r>
          </a:p>
          <a:p>
            <a:pPr marL="342900" lvl="1" indent="0">
              <a:buNone/>
            </a:pPr>
            <a:r>
              <a:rPr lang="vi-VN" b="1" dirty="0"/>
              <a:t>    .then(function (data) {</a:t>
            </a:r>
          </a:p>
          <a:p>
            <a:pPr marL="342900" lvl="1" indent="0">
              <a:buNone/>
            </a:pPr>
            <a:r>
              <a:rPr lang="vi-VN" b="1" dirty="0"/>
              <a:t>        console.log("DATA:", data.value);</a:t>
            </a:r>
          </a:p>
          <a:p>
            <a:pPr marL="342900" lvl="1" indent="0">
              <a:buNone/>
            </a:pPr>
            <a:r>
              <a:rPr lang="vi-VN" b="1" dirty="0"/>
              <a:t>    })</a:t>
            </a:r>
          </a:p>
          <a:p>
            <a:pPr marL="342900" lvl="1" indent="0">
              <a:buNone/>
            </a:pPr>
            <a:r>
              <a:rPr lang="vi-VN" b="1" dirty="0"/>
              <a:t>    .catch(function (error) {</a:t>
            </a:r>
          </a:p>
          <a:p>
            <a:pPr marL="342900" lvl="1" indent="0">
              <a:buNone/>
            </a:pPr>
            <a:r>
              <a:rPr lang="vi-VN" b="1" dirty="0"/>
              <a:t>        console.log("ERROR:", error);</a:t>
            </a:r>
          </a:p>
          <a:p>
            <a:pPr marL="342900" lvl="1" indent="0">
              <a:buNone/>
            </a:pPr>
            <a:r>
              <a:rPr lang="vi-VN" b="1" dirty="0"/>
              <a:t>    });</a:t>
            </a:r>
          </a:p>
          <a:p>
            <a:pPr marL="0" indent="0">
              <a:buNone/>
            </a:pPr>
            <a:endParaRPr lang="en-US" dirty="0"/>
          </a:p>
        </p:txBody>
      </p:sp>
    </p:spTree>
    <p:extLst>
      <p:ext uri="{BB962C8B-B14F-4D97-AF65-F5344CB8AC3E}">
        <p14:creationId xmlns:p14="http://schemas.microsoft.com/office/powerpoint/2010/main" val="4110671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9C285-38FD-49B9-8B7F-6383E73A1AC5}"/>
              </a:ext>
            </a:extLst>
          </p:cNvPr>
          <p:cNvSpPr>
            <a:spLocks noGrp="1"/>
          </p:cNvSpPr>
          <p:nvPr>
            <p:ph idx="1"/>
          </p:nvPr>
        </p:nvSpPr>
        <p:spPr>
          <a:xfrm>
            <a:off x="488950" y="1173480"/>
            <a:ext cx="8026400" cy="5684520"/>
          </a:xfrm>
        </p:spPr>
        <p:txBody>
          <a:bodyPr>
            <a:normAutofit fontScale="85000" lnSpcReduction="20000"/>
          </a:bodyPr>
          <a:lstStyle/>
          <a:p>
            <a:pPr marL="0" indent="0" algn="ctr">
              <a:buNone/>
            </a:pPr>
            <a:r>
              <a:rPr lang="en-US" sz="3000" b="1" dirty="0" err="1"/>
              <a:t>Authen</a:t>
            </a:r>
            <a:r>
              <a:rPr lang="en-US" sz="3000" b="1" dirty="0"/>
              <a:t> </a:t>
            </a:r>
            <a:r>
              <a:rPr lang="en-US" sz="3000" b="1" dirty="0" err="1"/>
              <a:t>với</a:t>
            </a:r>
            <a:r>
              <a:rPr lang="en-US" sz="3000" b="1" dirty="0"/>
              <a:t> </a:t>
            </a:r>
            <a:r>
              <a:rPr lang="en-US" sz="3000" b="1" dirty="0" err="1"/>
              <a:t>ExpressJS</a:t>
            </a:r>
            <a:endParaRPr lang="en-US" sz="3000" b="1" dirty="0"/>
          </a:p>
          <a:p>
            <a:pPr algn="ctr">
              <a:buFont typeface="Wingdings" panose="05000000000000000000" pitchFamily="2" charset="2"/>
              <a:buChar char="q"/>
            </a:pPr>
            <a:endParaRPr lang="en-US" sz="3000" b="1" dirty="0"/>
          </a:p>
          <a:p>
            <a:pPr lvl="0">
              <a:lnSpc>
                <a:spcPct val="160000"/>
              </a:lnSpc>
              <a:buFont typeface="Wingdings" panose="05000000000000000000" pitchFamily="2" charset="2"/>
              <a:buChar char="q"/>
            </a:pPr>
            <a:r>
              <a:rPr lang="en-US" dirty="0" err="1"/>
              <a:t>Xác</a:t>
            </a:r>
            <a:r>
              <a:rPr lang="en-US" dirty="0"/>
              <a:t> </a:t>
            </a:r>
            <a:r>
              <a:rPr lang="en-US" dirty="0" err="1"/>
              <a:t>thực</a:t>
            </a:r>
            <a:r>
              <a:rPr lang="en-US" dirty="0"/>
              <a:t> (authentication) </a:t>
            </a:r>
            <a:r>
              <a:rPr lang="en-US" dirty="0" err="1"/>
              <a:t>là</a:t>
            </a:r>
            <a:r>
              <a:rPr lang="en-US" dirty="0"/>
              <a:t> </a:t>
            </a:r>
            <a:r>
              <a:rPr lang="en-US" dirty="0" err="1"/>
              <a:t>xác</a:t>
            </a:r>
            <a:r>
              <a:rPr lang="en-US" dirty="0"/>
              <a:t> </a:t>
            </a:r>
            <a:r>
              <a:rPr lang="en-US" dirty="0" err="1"/>
              <a:t>định</a:t>
            </a:r>
            <a:r>
              <a:rPr lang="en-US" dirty="0"/>
              <a:t> </a:t>
            </a:r>
            <a:r>
              <a:rPr lang="en-US" dirty="0" err="1"/>
              <a:t>danh</a:t>
            </a:r>
            <a:r>
              <a:rPr lang="en-US" dirty="0"/>
              <a:t> </a:t>
            </a:r>
            <a:r>
              <a:rPr lang="en-US" dirty="0" err="1"/>
              <a:t>tính</a:t>
            </a:r>
            <a:r>
              <a:rPr lang="en-US" dirty="0"/>
              <a:t> </a:t>
            </a:r>
            <a:r>
              <a:rPr lang="en-US" dirty="0" err="1"/>
              <a:t>người</a:t>
            </a:r>
            <a:r>
              <a:rPr lang="en-US" dirty="0"/>
              <a:t> </a:t>
            </a:r>
            <a:r>
              <a:rPr lang="en-US" dirty="0" err="1"/>
              <a:t>dùng</a:t>
            </a:r>
            <a:endParaRPr lang="en-US" dirty="0"/>
          </a:p>
          <a:p>
            <a:pPr lvl="0">
              <a:lnSpc>
                <a:spcPct val="160000"/>
              </a:lnSpc>
              <a:buFont typeface="Wingdings" panose="05000000000000000000" pitchFamily="2" charset="2"/>
              <a:buChar char="q"/>
            </a:pPr>
            <a:r>
              <a:rPr lang="en-US" dirty="0" err="1"/>
              <a:t>Phân</a:t>
            </a:r>
            <a:r>
              <a:rPr lang="en-US" dirty="0"/>
              <a:t> </a:t>
            </a:r>
            <a:r>
              <a:rPr lang="en-US" dirty="0" err="1"/>
              <a:t>quyền</a:t>
            </a:r>
            <a:r>
              <a:rPr lang="en-US" dirty="0"/>
              <a:t> (Authorize) </a:t>
            </a:r>
            <a:r>
              <a:rPr lang="en-US" dirty="0" err="1"/>
              <a:t>là</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và</a:t>
            </a:r>
            <a:r>
              <a:rPr lang="en-US" dirty="0"/>
              <a:t> </a:t>
            </a:r>
            <a:r>
              <a:rPr lang="en-US" dirty="0" err="1"/>
              <a:t>nội</a:t>
            </a:r>
            <a:r>
              <a:rPr lang="en-US" dirty="0"/>
              <a:t> dung </a:t>
            </a:r>
            <a:r>
              <a:rPr lang="en-US" dirty="0" err="1"/>
              <a:t>khác</a:t>
            </a:r>
            <a:r>
              <a:rPr lang="en-US" dirty="0"/>
              <a:t> </a:t>
            </a:r>
            <a:r>
              <a:rPr lang="en-US" dirty="0" err="1"/>
              <a:t>nhau</a:t>
            </a:r>
            <a:r>
              <a:rPr lang="en-US" dirty="0"/>
              <a:t> </a:t>
            </a:r>
            <a:r>
              <a:rPr lang="en-US" dirty="0" err="1"/>
              <a:t>phụ</a:t>
            </a:r>
            <a:r>
              <a:rPr lang="en-US" dirty="0"/>
              <a:t> </a:t>
            </a:r>
            <a:r>
              <a:rPr lang="en-US" dirty="0" err="1"/>
              <a:t>thuộc</a:t>
            </a:r>
            <a:r>
              <a:rPr lang="en-US" dirty="0"/>
              <a:t> </a:t>
            </a:r>
            <a:r>
              <a:rPr lang="en-US" dirty="0" err="1"/>
              <a:t>vào</a:t>
            </a:r>
            <a:r>
              <a:rPr lang="en-US" dirty="0"/>
              <a:t> id </a:t>
            </a:r>
            <a:r>
              <a:rPr lang="en-US" dirty="0" err="1"/>
              <a:t>của</a:t>
            </a:r>
            <a:r>
              <a:rPr lang="en-US" dirty="0"/>
              <a:t> </a:t>
            </a:r>
            <a:r>
              <a:rPr lang="en-US" dirty="0" err="1"/>
              <a:t>họ</a:t>
            </a:r>
            <a:r>
              <a:rPr lang="en-US" dirty="0"/>
              <a:t>.</a:t>
            </a:r>
          </a:p>
          <a:p>
            <a:pPr lvl="0">
              <a:lnSpc>
                <a:spcPct val="160000"/>
              </a:lnSpc>
              <a:buFont typeface="Wingdings" panose="05000000000000000000" pitchFamily="2" charset="2"/>
              <a:buChar char="q"/>
            </a:pPr>
            <a:r>
              <a:rPr lang="en-US" dirty="0" err="1"/>
              <a:t>Trong</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ứng</a:t>
            </a:r>
            <a:r>
              <a:rPr lang="en-US" dirty="0"/>
              <a:t> </a:t>
            </a:r>
            <a:r>
              <a:rPr lang="en-US" dirty="0" err="1"/>
              <a:t>dụng</a:t>
            </a:r>
            <a:r>
              <a:rPr lang="en-US" dirty="0"/>
              <a:t> </a:t>
            </a:r>
            <a:r>
              <a:rPr lang="en-US" dirty="0" err="1"/>
              <a:t>cung</a:t>
            </a:r>
            <a:r>
              <a:rPr lang="en-US" dirty="0"/>
              <a:t> </a:t>
            </a:r>
            <a:r>
              <a:rPr lang="en-US" dirty="0" err="1"/>
              <a:t>cấp</a:t>
            </a:r>
            <a:r>
              <a:rPr lang="en-US" dirty="0"/>
              <a:t> </a:t>
            </a:r>
            <a:r>
              <a:rPr lang="en-US" dirty="0" err="1"/>
              <a:t>một</a:t>
            </a:r>
            <a:r>
              <a:rPr lang="en-US" dirty="0"/>
              <a:t> login form </a:t>
            </a:r>
            <a:r>
              <a:rPr lang="en-US" dirty="0" err="1"/>
              <a:t>với</a:t>
            </a:r>
            <a:r>
              <a:rPr lang="en-US" dirty="0"/>
              <a:t> </a:t>
            </a:r>
            <a:r>
              <a:rPr lang="en-US" dirty="0" err="1"/>
              <a:t>những</a:t>
            </a:r>
            <a:r>
              <a:rPr lang="en-US" dirty="0"/>
              <a:t> </a:t>
            </a:r>
            <a:r>
              <a:rPr lang="en-US" dirty="0" err="1"/>
              <a:t>thông</a:t>
            </a:r>
            <a:r>
              <a:rPr lang="en-US" dirty="0"/>
              <a:t> tin </a:t>
            </a:r>
            <a:r>
              <a:rPr lang="en-US" dirty="0" err="1"/>
              <a:t>nhất</a:t>
            </a:r>
            <a:r>
              <a:rPr lang="en-US" dirty="0"/>
              <a:t> </a:t>
            </a:r>
            <a:r>
              <a:rPr lang="en-US" dirty="0" err="1"/>
              <a:t>định</a:t>
            </a:r>
            <a:r>
              <a:rPr lang="en-US" dirty="0"/>
              <a:t> </a:t>
            </a:r>
            <a:r>
              <a:rPr lang="en-US" dirty="0" err="1"/>
              <a:t>để</a:t>
            </a:r>
            <a:r>
              <a:rPr lang="en-US" dirty="0"/>
              <a:t> </a:t>
            </a:r>
            <a:r>
              <a:rPr lang="en-US" dirty="0" err="1"/>
              <a:t>xác</a:t>
            </a:r>
            <a:r>
              <a:rPr lang="en-US" dirty="0"/>
              <a:t> </a:t>
            </a:r>
            <a:r>
              <a:rPr lang="en-US" dirty="0" err="1"/>
              <a:t>minh</a:t>
            </a:r>
            <a:r>
              <a:rPr lang="en-US" dirty="0"/>
              <a:t> </a:t>
            </a:r>
            <a:r>
              <a:rPr lang="en-US" dirty="0" err="1"/>
              <a:t>người</a:t>
            </a:r>
            <a:r>
              <a:rPr lang="en-US" dirty="0"/>
              <a:t> </a:t>
            </a:r>
            <a:r>
              <a:rPr lang="en-US" dirty="0" err="1"/>
              <a:t>dùng</a:t>
            </a:r>
            <a:r>
              <a:rPr lang="en-US" dirty="0"/>
              <a:t>.</a:t>
            </a:r>
          </a:p>
          <a:p>
            <a:pPr>
              <a:lnSpc>
                <a:spcPct val="160000"/>
              </a:lnSpc>
              <a:buFont typeface="Wingdings" panose="05000000000000000000" pitchFamily="2" charset="2"/>
              <a:buChar char="q"/>
            </a:pPr>
            <a:r>
              <a:rPr lang="vi-VN" dirty="0"/>
              <a:t>PassportJS</a:t>
            </a:r>
          </a:p>
          <a:p>
            <a:pPr lvl="1">
              <a:lnSpc>
                <a:spcPct val="160000"/>
              </a:lnSpc>
              <a:buFont typeface="Wingdings" panose="05000000000000000000" pitchFamily="2" charset="2"/>
              <a:buChar char="§"/>
            </a:pPr>
            <a:r>
              <a:rPr lang="vi-VN" dirty="0"/>
              <a:t>Passport.js một trong những module phổ biến nhất của Nodejs hỗ trợ authentication .</a:t>
            </a:r>
          </a:p>
          <a:p>
            <a:pPr lvl="1">
              <a:lnSpc>
                <a:spcPct val="160000"/>
              </a:lnSpc>
              <a:buFont typeface="Wingdings" panose="05000000000000000000" pitchFamily="2" charset="2"/>
              <a:buChar char="§"/>
            </a:pPr>
            <a:r>
              <a:rPr lang="vi-VN" dirty="0"/>
              <a:t> Nó được thiết kế là một middleware hết sức linh hoạt cho bạn khả năng tùy biến cao với rất nhiều các kịch bản authentication: bạn có thể sử dụng Twitter, Facebook, Google thậm chí là qua username-password trong database.</a:t>
            </a:r>
          </a:p>
          <a:p>
            <a:pPr lvl="1">
              <a:lnSpc>
                <a:spcPct val="160000"/>
              </a:lnSpc>
              <a:buFont typeface="Wingdings" panose="05000000000000000000" pitchFamily="2" charset="2"/>
              <a:buChar char="§"/>
            </a:pPr>
            <a:r>
              <a:rPr lang="vi-VN" dirty="0"/>
              <a:t>Cũng có thể tùy biến chính xác các route nào cần phải authentication.</a:t>
            </a:r>
          </a:p>
          <a:p>
            <a:pPr lvl="1">
              <a:lnSpc>
                <a:spcPct val="160000"/>
              </a:lnSpc>
              <a:buFont typeface="Wingdings" panose="05000000000000000000" pitchFamily="2" charset="2"/>
              <a:buChar char="§"/>
            </a:pPr>
            <a:r>
              <a:rPr lang="vi-VN" dirty="0"/>
              <a:t>Cài đặt : npm install passport –save</a:t>
            </a:r>
          </a:p>
          <a:p>
            <a:pPr marL="0" indent="0">
              <a:buNone/>
            </a:pPr>
            <a:endParaRPr lang="en-US" dirty="0"/>
          </a:p>
        </p:txBody>
      </p:sp>
    </p:spTree>
    <p:extLst>
      <p:ext uri="{BB962C8B-B14F-4D97-AF65-F5344CB8AC3E}">
        <p14:creationId xmlns:p14="http://schemas.microsoft.com/office/powerpoint/2010/main" val="148119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950" y="1156677"/>
            <a:ext cx="8026400" cy="5701323"/>
          </a:xfrm>
        </p:spPr>
        <p:txBody>
          <a:bodyPr>
            <a:normAutofit/>
          </a:bodyPr>
          <a:lstStyle/>
          <a:p>
            <a:pPr marL="0" indent="0" algn="ctr">
              <a:buNone/>
            </a:pPr>
            <a:r>
              <a:rPr lang="en-US" sz="2800" b="1" dirty="0" err="1"/>
              <a:t>Một</a:t>
            </a:r>
            <a:r>
              <a:rPr lang="en-US" sz="2800" b="1" dirty="0"/>
              <a:t> </a:t>
            </a:r>
            <a:r>
              <a:rPr lang="en-US" sz="2800" b="1" dirty="0" err="1"/>
              <a:t>số</a:t>
            </a:r>
            <a:r>
              <a:rPr lang="en-US" sz="2800" b="1" dirty="0"/>
              <a:t> </a:t>
            </a:r>
            <a:r>
              <a:rPr lang="en-US" sz="2800" b="1" dirty="0" err="1"/>
              <a:t>khái</a:t>
            </a:r>
            <a:r>
              <a:rPr lang="en-US" sz="2800" b="1" dirty="0"/>
              <a:t> </a:t>
            </a:r>
            <a:r>
              <a:rPr lang="en-US" sz="2800" b="1" dirty="0" err="1"/>
              <a:t>niệm</a:t>
            </a:r>
            <a:r>
              <a:rPr lang="en-US" sz="2800" b="1" dirty="0"/>
              <a:t> c</a:t>
            </a:r>
            <a:r>
              <a:rPr lang="vi-VN" sz="2800" b="1" dirty="0"/>
              <a:t>ơ</a:t>
            </a:r>
            <a:r>
              <a:rPr lang="en-US" sz="2800" b="1" dirty="0"/>
              <a:t> </a:t>
            </a:r>
            <a:r>
              <a:rPr lang="en-US" sz="2800" b="1" dirty="0" err="1"/>
              <a:t>bản</a:t>
            </a:r>
            <a:r>
              <a:rPr lang="en-US" sz="2800" b="1" dirty="0"/>
              <a:t> </a:t>
            </a:r>
            <a:r>
              <a:rPr lang="en-US" sz="2800" b="1" dirty="0" err="1"/>
              <a:t>của</a:t>
            </a:r>
            <a:r>
              <a:rPr lang="en-US" sz="2800" b="1" dirty="0"/>
              <a:t> Git</a:t>
            </a:r>
          </a:p>
          <a:p>
            <a:pPr marL="0" indent="0">
              <a:buNone/>
            </a:pPr>
            <a:endParaRPr lang="en-US" dirty="0"/>
          </a:p>
          <a:p>
            <a:pPr>
              <a:buFontTx/>
              <a:buChar char="-"/>
            </a:pPr>
            <a:r>
              <a:rPr lang="en-US" dirty="0"/>
              <a:t>Commit: </a:t>
            </a:r>
            <a:r>
              <a:rPr lang="en-US" dirty="0" err="1"/>
              <a:t>là</a:t>
            </a:r>
            <a:r>
              <a:rPr lang="en-US" dirty="0"/>
              <a:t> </a:t>
            </a:r>
            <a:r>
              <a:rPr lang="en-US" dirty="0" err="1"/>
              <a:t>thao</a:t>
            </a:r>
            <a:r>
              <a:rPr lang="en-US" dirty="0"/>
              <a:t> </a:t>
            </a:r>
            <a:r>
              <a:rPr lang="en-US" dirty="0" err="1"/>
              <a:t>tác</a:t>
            </a:r>
            <a:r>
              <a:rPr lang="en-US" dirty="0"/>
              <a:t> </a:t>
            </a:r>
            <a:r>
              <a:rPr lang="en-US" dirty="0" err="1"/>
              <a:t>báo</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biết</a:t>
            </a:r>
            <a:r>
              <a:rPr lang="en-US" dirty="0"/>
              <a:t> </a:t>
            </a:r>
            <a:r>
              <a:rPr lang="en-US" dirty="0" err="1"/>
              <a:t>chúng</a:t>
            </a:r>
            <a:r>
              <a:rPr lang="en-US" dirty="0"/>
              <a:t> ta </a:t>
            </a:r>
            <a:r>
              <a:rPr lang="en-US" dirty="0" err="1"/>
              <a:t>muốn</a:t>
            </a:r>
            <a:r>
              <a:rPr lang="en-US" dirty="0"/>
              <a:t> l</a:t>
            </a:r>
            <a:r>
              <a:rPr lang="vi-VN" dirty="0"/>
              <a:t>ư</a:t>
            </a:r>
            <a:r>
              <a:rPr lang="en-US" dirty="0"/>
              <a:t>u </a:t>
            </a:r>
            <a:r>
              <a:rPr lang="en-US" dirty="0" err="1"/>
              <a:t>lại</a:t>
            </a:r>
            <a:r>
              <a:rPr lang="en-US" dirty="0"/>
              <a:t> </a:t>
            </a:r>
            <a:r>
              <a:rPr lang="en-US" dirty="0" err="1"/>
              <a:t>trạng</a:t>
            </a:r>
            <a:r>
              <a:rPr lang="en-US" dirty="0"/>
              <a:t> </a:t>
            </a:r>
            <a:r>
              <a:rPr lang="en-US" dirty="0" err="1"/>
              <a:t>thái</a:t>
            </a:r>
            <a:r>
              <a:rPr lang="en-US" dirty="0"/>
              <a:t> </a:t>
            </a:r>
            <a:r>
              <a:rPr lang="en-US" dirty="0" err="1"/>
              <a:t>hiện</a:t>
            </a:r>
            <a:r>
              <a:rPr lang="en-US" dirty="0"/>
              <a:t> </a:t>
            </a:r>
            <a:r>
              <a:rPr lang="en-US" dirty="0" err="1"/>
              <a:t>hành</a:t>
            </a:r>
            <a:r>
              <a:rPr lang="en-US" dirty="0"/>
              <a:t>, </a:t>
            </a:r>
            <a:r>
              <a:rPr lang="en-US" dirty="0" err="1"/>
              <a:t>ghi</a:t>
            </a:r>
            <a:r>
              <a:rPr lang="en-US" dirty="0"/>
              <a:t> </a:t>
            </a:r>
            <a:r>
              <a:rPr lang="en-US" dirty="0" err="1"/>
              <a:t>nhận</a:t>
            </a:r>
            <a:r>
              <a:rPr lang="en-US" dirty="0"/>
              <a:t> </a:t>
            </a:r>
            <a:r>
              <a:rPr lang="en-US" dirty="0" err="1"/>
              <a:t>lại</a:t>
            </a:r>
            <a:r>
              <a:rPr lang="en-US" dirty="0"/>
              <a:t> </a:t>
            </a:r>
            <a:r>
              <a:rPr lang="en-US" dirty="0" err="1"/>
              <a:t>lịch</a:t>
            </a:r>
            <a:r>
              <a:rPr lang="en-US" dirty="0"/>
              <a:t> </a:t>
            </a:r>
            <a:r>
              <a:rPr lang="en-US" dirty="0" err="1"/>
              <a:t>sử</a:t>
            </a:r>
            <a:r>
              <a:rPr lang="en-US" dirty="0"/>
              <a:t> </a:t>
            </a:r>
            <a:r>
              <a:rPr lang="en-US" dirty="0" err="1"/>
              <a:t>các</a:t>
            </a:r>
            <a:r>
              <a:rPr lang="en-US" dirty="0"/>
              <a:t> </a:t>
            </a:r>
            <a:r>
              <a:rPr lang="en-US" dirty="0" err="1"/>
              <a:t>xử</a:t>
            </a:r>
            <a:r>
              <a:rPr lang="en-US" dirty="0"/>
              <a:t> </a:t>
            </a:r>
            <a:r>
              <a:rPr lang="en-US" dirty="0" err="1"/>
              <a:t>lý</a:t>
            </a:r>
            <a:r>
              <a:rPr lang="en-US" dirty="0"/>
              <a:t> </a:t>
            </a:r>
            <a:r>
              <a:rPr lang="en-US" dirty="0" err="1"/>
              <a:t>của</a:t>
            </a:r>
            <a:r>
              <a:rPr lang="en-US" dirty="0"/>
              <a:t> </a:t>
            </a:r>
            <a:r>
              <a:rPr lang="en-US" dirty="0" err="1"/>
              <a:t>các</a:t>
            </a:r>
            <a:r>
              <a:rPr lang="en-US" dirty="0"/>
              <a:t> file hay </a:t>
            </a:r>
            <a:r>
              <a:rPr lang="en-US" dirty="0" err="1"/>
              <a:t>th</a:t>
            </a:r>
            <a:r>
              <a:rPr lang="vi-VN" dirty="0"/>
              <a:t>ư</a:t>
            </a:r>
            <a:r>
              <a:rPr lang="en-US" dirty="0"/>
              <a:t> </a:t>
            </a:r>
            <a:r>
              <a:rPr lang="en-US" dirty="0" err="1"/>
              <a:t>mục</a:t>
            </a:r>
            <a:r>
              <a:rPr lang="en-US" dirty="0"/>
              <a:t> </a:t>
            </a:r>
            <a:r>
              <a:rPr lang="en-US" dirty="0" err="1"/>
              <a:t>vào</a:t>
            </a:r>
            <a:r>
              <a:rPr lang="en-US" dirty="0"/>
              <a:t> repository.</a:t>
            </a:r>
          </a:p>
          <a:p>
            <a:pPr>
              <a:buFontTx/>
              <a:buChar char="-"/>
            </a:pPr>
            <a:r>
              <a:rPr lang="en-US" dirty="0"/>
              <a:t>Clone: </a:t>
            </a:r>
            <a:r>
              <a:rPr lang="en-US" dirty="0" err="1"/>
              <a:t>tạo</a:t>
            </a:r>
            <a:r>
              <a:rPr lang="en-US" dirty="0"/>
              <a:t> ra </a:t>
            </a:r>
            <a:r>
              <a:rPr lang="en-US" dirty="0" err="1"/>
              <a:t>một</a:t>
            </a:r>
            <a:r>
              <a:rPr lang="en-US" dirty="0"/>
              <a:t> </a:t>
            </a:r>
            <a:r>
              <a:rPr lang="en-US" dirty="0" err="1"/>
              <a:t>bản</a:t>
            </a:r>
            <a:r>
              <a:rPr lang="en-US" dirty="0"/>
              <a:t> </a:t>
            </a:r>
            <a:r>
              <a:rPr lang="en-US" dirty="0" err="1"/>
              <a:t>sao</a:t>
            </a:r>
            <a:r>
              <a:rPr lang="en-US" dirty="0"/>
              <a:t> </a:t>
            </a:r>
            <a:r>
              <a:rPr lang="en-US" dirty="0" err="1"/>
              <a:t>của</a:t>
            </a:r>
            <a:r>
              <a:rPr lang="en-US" dirty="0"/>
              <a:t> </a:t>
            </a:r>
            <a:r>
              <a:rPr lang="en-US" dirty="0" err="1"/>
              <a:t>một</a:t>
            </a:r>
            <a:r>
              <a:rPr lang="en-US" dirty="0"/>
              <a:t> </a:t>
            </a:r>
            <a:r>
              <a:rPr lang="en-US" dirty="0" err="1"/>
              <a:t>kho</a:t>
            </a:r>
            <a:r>
              <a:rPr lang="en-US" dirty="0"/>
              <a:t> </a:t>
            </a:r>
            <a:r>
              <a:rPr lang="en-US" dirty="0" err="1"/>
              <a:t>chứa</a:t>
            </a:r>
            <a:r>
              <a:rPr lang="en-US" dirty="0"/>
              <a:t> Git </a:t>
            </a:r>
            <a:r>
              <a:rPr lang="en-US" dirty="0" err="1"/>
              <a:t>có</a:t>
            </a:r>
            <a:r>
              <a:rPr lang="en-US" dirty="0"/>
              <a:t> </a:t>
            </a:r>
            <a:r>
              <a:rPr lang="en-US" dirty="0" err="1"/>
              <a:t>sẵn</a:t>
            </a:r>
            <a:endParaRPr lang="en-US" dirty="0"/>
          </a:p>
          <a:p>
            <a:pPr>
              <a:buFontTx/>
              <a:buChar char="-"/>
            </a:pPr>
            <a:r>
              <a:rPr lang="en-US" dirty="0"/>
              <a:t>Push: Đ</a:t>
            </a:r>
            <a:r>
              <a:rPr lang="vi-VN" dirty="0"/>
              <a:t>ư</a:t>
            </a:r>
            <a:r>
              <a:rPr lang="en-US" dirty="0"/>
              <a:t>a </a:t>
            </a:r>
            <a:r>
              <a:rPr lang="en-US" dirty="0" err="1"/>
              <a:t>nội</a:t>
            </a:r>
            <a:r>
              <a:rPr lang="en-US" dirty="0"/>
              <a:t> dung </a:t>
            </a:r>
            <a:r>
              <a:rPr lang="en-US" dirty="0" err="1"/>
              <a:t>kho</a:t>
            </a:r>
            <a:r>
              <a:rPr lang="en-US" dirty="0"/>
              <a:t> l</a:t>
            </a:r>
            <a:r>
              <a:rPr lang="vi-VN" dirty="0"/>
              <a:t>ư</a:t>
            </a:r>
            <a:r>
              <a:rPr lang="en-US" dirty="0"/>
              <a:t>u </a:t>
            </a:r>
            <a:r>
              <a:rPr lang="en-US" dirty="0" err="1"/>
              <a:t>trữ</a:t>
            </a:r>
            <a:r>
              <a:rPr lang="en-US" dirty="0"/>
              <a:t> </a:t>
            </a:r>
            <a:r>
              <a:rPr lang="en-US" dirty="0" err="1"/>
              <a:t>cục</a:t>
            </a:r>
            <a:r>
              <a:rPr lang="en-US" dirty="0"/>
              <a:t> </a:t>
            </a:r>
            <a:r>
              <a:rPr lang="en-US" dirty="0" err="1"/>
              <a:t>bộ</a:t>
            </a:r>
            <a:r>
              <a:rPr lang="en-US" dirty="0"/>
              <a:t> </a:t>
            </a:r>
            <a:r>
              <a:rPr lang="en-US" dirty="0" err="1"/>
              <a:t>nên</a:t>
            </a:r>
            <a:r>
              <a:rPr lang="en-US" dirty="0"/>
              <a:t> server, </a:t>
            </a:r>
            <a:r>
              <a:rPr lang="en-US" dirty="0" err="1"/>
              <a:t>chuyển</a:t>
            </a:r>
            <a:r>
              <a:rPr lang="en-US" dirty="0"/>
              <a:t> </a:t>
            </a:r>
            <a:r>
              <a:rPr lang="en-US" dirty="0" err="1"/>
              <a:t>giao</a:t>
            </a:r>
            <a:r>
              <a:rPr lang="en-US" dirty="0"/>
              <a:t> </a:t>
            </a:r>
            <a:r>
              <a:rPr lang="en-US" dirty="0" err="1"/>
              <a:t>các</a:t>
            </a:r>
            <a:r>
              <a:rPr lang="en-US" dirty="0"/>
              <a:t> commit </a:t>
            </a:r>
            <a:r>
              <a:rPr lang="en-US" dirty="0" err="1"/>
              <a:t>lên</a:t>
            </a:r>
            <a:r>
              <a:rPr lang="en-US" dirty="0"/>
              <a:t> server</a:t>
            </a:r>
          </a:p>
          <a:p>
            <a:pPr>
              <a:buFontTx/>
              <a:buChar char="-"/>
            </a:pPr>
            <a:r>
              <a:rPr lang="en-US" dirty="0"/>
              <a:t>Fetch: </a:t>
            </a:r>
            <a:r>
              <a:rPr lang="en-US" dirty="0" err="1"/>
              <a:t>Lấy</a:t>
            </a:r>
            <a:r>
              <a:rPr lang="en-US" dirty="0"/>
              <a:t> </a:t>
            </a:r>
            <a:r>
              <a:rPr lang="en-US" dirty="0" err="1"/>
              <a:t>toàn</a:t>
            </a:r>
            <a:r>
              <a:rPr lang="en-US" dirty="0"/>
              <a:t> </a:t>
            </a:r>
            <a:r>
              <a:rPr lang="en-US" dirty="0" err="1"/>
              <a:t>dữ</a:t>
            </a:r>
            <a:r>
              <a:rPr lang="en-US" dirty="0"/>
              <a:t> </a:t>
            </a:r>
            <a:r>
              <a:rPr lang="en-US" dirty="0" err="1"/>
              <a:t>liệu</a:t>
            </a:r>
            <a:r>
              <a:rPr lang="en-US" dirty="0"/>
              <a:t> </a:t>
            </a:r>
            <a:r>
              <a:rPr lang="en-US" dirty="0" err="1"/>
              <a:t>mà</a:t>
            </a:r>
            <a:r>
              <a:rPr lang="en-US" dirty="0"/>
              <a:t> local repository </a:t>
            </a:r>
            <a:r>
              <a:rPr lang="en-US" dirty="0" err="1"/>
              <a:t>ch</a:t>
            </a:r>
            <a:r>
              <a:rPr lang="vi-VN" dirty="0"/>
              <a:t>ư</a:t>
            </a:r>
            <a:r>
              <a:rPr lang="en-US" dirty="0"/>
              <a:t>a </a:t>
            </a:r>
            <a:r>
              <a:rPr lang="en-US" dirty="0" err="1"/>
              <a:t>có</a:t>
            </a:r>
            <a:r>
              <a:rPr lang="en-US" dirty="0"/>
              <a:t> </a:t>
            </a:r>
            <a:r>
              <a:rPr lang="en-US" dirty="0" err="1"/>
              <a:t>từ</a:t>
            </a:r>
            <a:r>
              <a:rPr lang="en-US" dirty="0"/>
              <a:t> server </a:t>
            </a:r>
            <a:r>
              <a:rPr lang="en-US" dirty="0" err="1"/>
              <a:t>về</a:t>
            </a:r>
            <a:r>
              <a:rPr lang="en-US" dirty="0"/>
              <a:t>. Sau </a:t>
            </a:r>
            <a:r>
              <a:rPr lang="en-US" dirty="0" err="1"/>
              <a:t>đó</a:t>
            </a:r>
            <a:r>
              <a:rPr lang="en-US" dirty="0"/>
              <a:t> </a:t>
            </a:r>
            <a:r>
              <a:rPr lang="en-US" dirty="0" err="1"/>
              <a:t>có</a:t>
            </a:r>
            <a:r>
              <a:rPr lang="en-US" dirty="0"/>
              <a:t> </a:t>
            </a:r>
            <a:r>
              <a:rPr lang="en-US" dirty="0" err="1"/>
              <a:t>thể</a:t>
            </a:r>
            <a:r>
              <a:rPr lang="en-US" dirty="0"/>
              <a:t> </a:t>
            </a:r>
            <a:r>
              <a:rPr lang="en-US" dirty="0" err="1"/>
              <a:t>tích</a:t>
            </a:r>
            <a:r>
              <a:rPr lang="en-US" dirty="0"/>
              <a:t> </a:t>
            </a:r>
            <a:r>
              <a:rPr lang="en-US" dirty="0" err="1"/>
              <a:t>hợp</a:t>
            </a:r>
            <a:r>
              <a:rPr lang="en-US" dirty="0"/>
              <a:t> </a:t>
            </a:r>
            <a:r>
              <a:rPr lang="en-US" dirty="0" err="1"/>
              <a:t>vào</a:t>
            </a:r>
            <a:r>
              <a:rPr lang="en-US" dirty="0"/>
              <a:t> </a:t>
            </a:r>
            <a:r>
              <a:rPr lang="en-US" dirty="0" err="1"/>
              <a:t>nhánh</a:t>
            </a:r>
            <a:r>
              <a:rPr lang="en-US" dirty="0"/>
              <a:t> </a:t>
            </a:r>
            <a:r>
              <a:rPr lang="en-US" dirty="0" err="1"/>
              <a:t>bất</a:t>
            </a:r>
            <a:r>
              <a:rPr lang="en-US" dirty="0"/>
              <a:t> </a:t>
            </a:r>
            <a:r>
              <a:rPr lang="en-US" dirty="0" err="1"/>
              <a:t>kì</a:t>
            </a:r>
            <a:endParaRPr lang="en-US" dirty="0"/>
          </a:p>
          <a:p>
            <a:pPr>
              <a:buFontTx/>
              <a:buChar char="-"/>
            </a:pPr>
            <a:r>
              <a:rPr lang="en-US" dirty="0"/>
              <a:t>Pull: </a:t>
            </a:r>
            <a:r>
              <a:rPr lang="en-US" dirty="0" err="1"/>
              <a:t>Lấy</a:t>
            </a:r>
            <a:r>
              <a:rPr lang="en-US" dirty="0"/>
              <a:t> </a:t>
            </a:r>
            <a:r>
              <a:rPr lang="en-US" dirty="0" err="1"/>
              <a:t>toàn</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từ</a:t>
            </a:r>
            <a:r>
              <a:rPr lang="en-US" dirty="0"/>
              <a:t> repository </a:t>
            </a:r>
            <a:r>
              <a:rPr lang="en-US" dirty="0" err="1"/>
              <a:t>trên</a:t>
            </a:r>
            <a:r>
              <a:rPr lang="en-US" dirty="0"/>
              <a:t> server </a:t>
            </a:r>
            <a:r>
              <a:rPr lang="en-US" dirty="0" err="1"/>
              <a:t>về</a:t>
            </a:r>
            <a:r>
              <a:rPr lang="en-US" dirty="0"/>
              <a:t> </a:t>
            </a:r>
            <a:r>
              <a:rPr lang="en-US" dirty="0" err="1"/>
              <a:t>gộp</a:t>
            </a:r>
            <a:r>
              <a:rPr lang="en-US" dirty="0"/>
              <a:t> </a:t>
            </a:r>
            <a:r>
              <a:rPr lang="en-US" dirty="0" err="1"/>
              <a:t>với</a:t>
            </a:r>
            <a:r>
              <a:rPr lang="en-US" dirty="0"/>
              <a:t> </a:t>
            </a:r>
            <a:r>
              <a:rPr lang="en-US" dirty="0" err="1"/>
              <a:t>nhánh</a:t>
            </a:r>
            <a:r>
              <a:rPr lang="en-US" dirty="0"/>
              <a:t> </a:t>
            </a:r>
            <a:r>
              <a:rPr lang="en-US" dirty="0" err="1"/>
              <a:t>hiện</a:t>
            </a:r>
            <a:r>
              <a:rPr lang="en-US" dirty="0"/>
              <a:t> </a:t>
            </a:r>
            <a:r>
              <a:rPr lang="en-US" dirty="0" err="1"/>
              <a:t>tại</a:t>
            </a:r>
            <a:endParaRPr lang="en-US" dirty="0"/>
          </a:p>
          <a:p>
            <a:pPr>
              <a:buFontTx/>
              <a:buChar char="-"/>
            </a:pPr>
            <a:r>
              <a:rPr lang="en-US" dirty="0"/>
              <a:t>Branch: D</a:t>
            </a:r>
            <a:r>
              <a:rPr lang="vi-VN" sz="1800" dirty="0"/>
              <a:t>ùng để phân nhánh và ghi lại luồng của lịch sử. Branch đã phân nhánh sẽ không ảnh hưởng đến branch khác nên có thể tiến hành nhiều thay đổi đồng thời trong cùng 1 repository</a:t>
            </a:r>
            <a:endParaRPr lang="en-US" sz="1800" dirty="0"/>
          </a:p>
          <a:p>
            <a:pPr algn="ctr"/>
            <a:endParaRPr lang="en-US" sz="2800" b="1" dirty="0"/>
          </a:p>
        </p:txBody>
      </p:sp>
    </p:spTree>
    <p:extLst>
      <p:ext uri="{BB962C8B-B14F-4D97-AF65-F5344CB8AC3E}">
        <p14:creationId xmlns:p14="http://schemas.microsoft.com/office/powerpoint/2010/main" val="1611588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9C285-38FD-49B9-8B7F-6383E73A1AC5}"/>
              </a:ext>
            </a:extLst>
          </p:cNvPr>
          <p:cNvSpPr>
            <a:spLocks noGrp="1"/>
          </p:cNvSpPr>
          <p:nvPr>
            <p:ph idx="1"/>
          </p:nvPr>
        </p:nvSpPr>
        <p:spPr/>
        <p:txBody>
          <a:bodyPr>
            <a:normAutofit/>
          </a:bodyPr>
          <a:lstStyle/>
          <a:p>
            <a:pPr lvl="0">
              <a:buFont typeface="Wingdings" panose="05000000000000000000" pitchFamily="2" charset="2"/>
              <a:buChar char="q"/>
            </a:pPr>
            <a:r>
              <a:rPr lang="en-US" b="1" dirty="0" err="1"/>
              <a:t>Các</a:t>
            </a:r>
            <a:r>
              <a:rPr lang="en-US" b="1" dirty="0"/>
              <a:t> </a:t>
            </a:r>
            <a:r>
              <a:rPr lang="en-US" b="1" dirty="0" err="1"/>
              <a:t>bước</a:t>
            </a:r>
            <a:r>
              <a:rPr lang="en-US" b="1" dirty="0"/>
              <a:t> </a:t>
            </a:r>
            <a:r>
              <a:rPr lang="en-US" b="1" dirty="0" err="1"/>
              <a:t>xác</a:t>
            </a:r>
            <a:r>
              <a:rPr lang="en-US" b="1" dirty="0"/>
              <a:t> </a:t>
            </a:r>
            <a:r>
              <a:rPr lang="en-US" b="1" dirty="0" err="1"/>
              <a:t>thực</a:t>
            </a:r>
            <a:r>
              <a:rPr lang="en-US" b="1" dirty="0"/>
              <a:t> </a:t>
            </a:r>
            <a:r>
              <a:rPr lang="en-US" b="1" dirty="0" err="1"/>
              <a:t>với</a:t>
            </a:r>
            <a:r>
              <a:rPr lang="en-US" b="1" dirty="0"/>
              <a:t> JWT</a:t>
            </a:r>
            <a:endParaRPr lang="en-US" dirty="0"/>
          </a:p>
          <a:p>
            <a:pPr>
              <a:buFont typeface="Wingdings" panose="05000000000000000000" pitchFamily="2" charset="2"/>
              <a:buChar char="§"/>
            </a:pPr>
            <a:r>
              <a:rPr lang="en-US" dirty="0"/>
              <a:t>1 – Client </a:t>
            </a:r>
            <a:r>
              <a:rPr lang="en-US" dirty="0" err="1"/>
              <a:t>gửi</a:t>
            </a:r>
            <a:r>
              <a:rPr lang="en-US" dirty="0"/>
              <a:t> </a:t>
            </a:r>
            <a:r>
              <a:rPr lang="en-US" dirty="0" err="1"/>
              <a:t>passWord</a:t>
            </a:r>
            <a:r>
              <a:rPr lang="en-US" dirty="0"/>
              <a:t>, </a:t>
            </a:r>
            <a:r>
              <a:rPr lang="en-US" dirty="0" err="1"/>
              <a:t>nameUser</a:t>
            </a:r>
            <a:r>
              <a:rPr lang="en-US" dirty="0"/>
              <a:t> </a:t>
            </a:r>
            <a:r>
              <a:rPr lang="en-US" dirty="0" err="1"/>
              <a:t>tới</a:t>
            </a:r>
            <a:r>
              <a:rPr lang="en-US" dirty="0"/>
              <a:t> server </a:t>
            </a:r>
            <a:r>
              <a:rPr lang="en-US" dirty="0" err="1"/>
              <a:t>nhằm</a:t>
            </a:r>
            <a:r>
              <a:rPr lang="en-US" dirty="0"/>
              <a:t> </a:t>
            </a:r>
            <a:r>
              <a:rPr lang="en-US" dirty="0" err="1"/>
              <a:t>để</a:t>
            </a:r>
            <a:r>
              <a:rPr lang="en-US" dirty="0"/>
              <a:t> </a:t>
            </a:r>
            <a:r>
              <a:rPr lang="en-US" dirty="0" err="1"/>
              <a:t>xác</a:t>
            </a:r>
            <a:r>
              <a:rPr lang="en-US" dirty="0"/>
              <a:t> </a:t>
            </a:r>
            <a:r>
              <a:rPr lang="en-US" dirty="0" err="1"/>
              <a:t>thực</a:t>
            </a:r>
            <a:r>
              <a:rPr lang="en-US" dirty="0"/>
              <a:t> </a:t>
            </a:r>
            <a:r>
              <a:rPr lang="en-US" dirty="0" err="1"/>
              <a:t>việc</a:t>
            </a:r>
            <a:r>
              <a:rPr lang="en-US" dirty="0"/>
              <a:t> </a:t>
            </a:r>
            <a:r>
              <a:rPr lang="en-US" dirty="0" err="1"/>
              <a:t>đăng</a:t>
            </a:r>
            <a:r>
              <a:rPr lang="en-US" dirty="0"/>
              <a:t> </a:t>
            </a:r>
            <a:r>
              <a:rPr lang="en-US" dirty="0" err="1"/>
              <a:t>nhập</a:t>
            </a:r>
            <a:endParaRPr lang="en-US" dirty="0"/>
          </a:p>
          <a:p>
            <a:pPr>
              <a:buFont typeface="Wingdings" panose="05000000000000000000" pitchFamily="2" charset="2"/>
              <a:buChar char="§"/>
            </a:pPr>
            <a:r>
              <a:rPr lang="en-US" dirty="0"/>
              <a:t>2 – </a:t>
            </a:r>
            <a:r>
              <a:rPr lang="en-US" dirty="0" err="1"/>
              <a:t>Nếu</a:t>
            </a:r>
            <a:r>
              <a:rPr lang="en-US" dirty="0"/>
              <a:t> login </a:t>
            </a:r>
            <a:r>
              <a:rPr lang="en-US" dirty="0" err="1"/>
              <a:t>thành</a:t>
            </a:r>
            <a:r>
              <a:rPr lang="en-US" dirty="0"/>
              <a:t> </a:t>
            </a:r>
            <a:r>
              <a:rPr lang="en-US" dirty="0" err="1"/>
              <a:t>công</a:t>
            </a:r>
            <a:r>
              <a:rPr lang="en-US" dirty="0"/>
              <a:t> back-end </a:t>
            </a:r>
            <a:r>
              <a:rPr lang="en-US" dirty="0" err="1"/>
              <a:t>sẽ</a:t>
            </a:r>
            <a:r>
              <a:rPr lang="en-US" dirty="0"/>
              <a:t> </a:t>
            </a:r>
            <a:r>
              <a:rPr lang="en-US" dirty="0" err="1"/>
              <a:t>tạo</a:t>
            </a:r>
            <a:r>
              <a:rPr lang="en-US" dirty="0"/>
              <a:t> ra </a:t>
            </a:r>
            <a:r>
              <a:rPr lang="en-US" dirty="0" err="1"/>
              <a:t>một</a:t>
            </a:r>
            <a:r>
              <a:rPr lang="en-US" dirty="0"/>
              <a:t> String </a:t>
            </a:r>
            <a:r>
              <a:rPr lang="en-US" dirty="0" err="1"/>
              <a:t>dạng</a:t>
            </a:r>
            <a:r>
              <a:rPr lang="en-US" dirty="0"/>
              <a:t> json web token </a:t>
            </a:r>
            <a:r>
              <a:rPr lang="en-US" dirty="0" err="1"/>
              <a:t>gửi</a:t>
            </a:r>
            <a:r>
              <a:rPr lang="en-US" dirty="0"/>
              <a:t> </a:t>
            </a:r>
            <a:r>
              <a:rPr lang="en-US" dirty="0" err="1"/>
              <a:t>về</a:t>
            </a:r>
            <a:r>
              <a:rPr lang="en-US" dirty="0"/>
              <a:t> </a:t>
            </a:r>
            <a:r>
              <a:rPr lang="en-US" dirty="0" err="1"/>
              <a:t>cho</a:t>
            </a:r>
            <a:r>
              <a:rPr lang="en-US" dirty="0"/>
              <a:t> client. ( token </a:t>
            </a:r>
            <a:r>
              <a:rPr lang="en-US" dirty="0" err="1"/>
              <a:t>này</a:t>
            </a:r>
            <a:r>
              <a:rPr lang="en-US" dirty="0"/>
              <a:t> </a:t>
            </a:r>
            <a:r>
              <a:rPr lang="en-US" dirty="0" err="1"/>
              <a:t>được</a:t>
            </a:r>
            <a:r>
              <a:rPr lang="en-US" dirty="0"/>
              <a:t> </a:t>
            </a:r>
            <a:r>
              <a:rPr lang="en-US" dirty="0" err="1"/>
              <a:t>mã</a:t>
            </a:r>
            <a:r>
              <a:rPr lang="en-US" dirty="0"/>
              <a:t> </a:t>
            </a:r>
            <a:r>
              <a:rPr lang="en-US" dirty="0" err="1"/>
              <a:t>hóa</a:t>
            </a:r>
            <a:r>
              <a:rPr lang="en-US" dirty="0"/>
              <a:t> </a:t>
            </a:r>
            <a:r>
              <a:rPr lang="en-US" dirty="0" err="1"/>
              <a:t>từ</a:t>
            </a:r>
            <a:r>
              <a:rPr lang="en-US" dirty="0"/>
              <a:t> </a:t>
            </a:r>
            <a:r>
              <a:rPr lang="en-US" dirty="0" err="1"/>
              <a:t>thông</a:t>
            </a:r>
            <a:r>
              <a:rPr lang="en-US" dirty="0"/>
              <a:t> tin </a:t>
            </a:r>
            <a:r>
              <a:rPr lang="en-US" dirty="0" err="1"/>
              <a:t>của</a:t>
            </a:r>
            <a:r>
              <a:rPr lang="en-US" dirty="0"/>
              <a:t> user </a:t>
            </a:r>
            <a:r>
              <a:rPr lang="en-US" dirty="0" err="1"/>
              <a:t>với</a:t>
            </a:r>
            <a:r>
              <a:rPr lang="en-US" dirty="0"/>
              <a:t> </a:t>
            </a:r>
            <a:r>
              <a:rPr lang="en-US" dirty="0" err="1"/>
              <a:t>các</a:t>
            </a:r>
            <a:r>
              <a:rPr lang="en-US" dirty="0"/>
              <a:t> </a:t>
            </a:r>
            <a:r>
              <a:rPr lang="en-US" dirty="0" err="1"/>
              <a:t>hệ</a:t>
            </a:r>
            <a:r>
              <a:rPr lang="en-US" dirty="0"/>
              <a:t> </a:t>
            </a:r>
            <a:r>
              <a:rPr lang="en-US" dirty="0" err="1"/>
              <a:t>khóa</a:t>
            </a:r>
            <a:r>
              <a:rPr lang="en-US" dirty="0"/>
              <a:t> )</a:t>
            </a:r>
          </a:p>
          <a:p>
            <a:pPr>
              <a:buFont typeface="Wingdings" panose="05000000000000000000" pitchFamily="2" charset="2"/>
              <a:buChar char="§"/>
            </a:pPr>
            <a:r>
              <a:rPr lang="en-US" dirty="0"/>
              <a:t>3 – Client </a:t>
            </a:r>
            <a:r>
              <a:rPr lang="en-US" dirty="0" err="1"/>
              <a:t>nhận</a:t>
            </a:r>
            <a:r>
              <a:rPr lang="en-US" dirty="0"/>
              <a:t> token </a:t>
            </a:r>
            <a:r>
              <a:rPr lang="en-US" dirty="0" err="1"/>
              <a:t>đó</a:t>
            </a:r>
            <a:r>
              <a:rPr lang="en-US" dirty="0"/>
              <a:t>, </a:t>
            </a:r>
            <a:r>
              <a:rPr lang="en-US" dirty="0" err="1"/>
              <a:t>rồi</a:t>
            </a:r>
            <a:r>
              <a:rPr lang="en-US" dirty="0"/>
              <a:t> </a:t>
            </a:r>
            <a:r>
              <a:rPr lang="en-US" dirty="0" err="1"/>
              <a:t>lưu</a:t>
            </a:r>
            <a:r>
              <a:rPr lang="en-US" dirty="0"/>
              <a:t> </a:t>
            </a:r>
            <a:r>
              <a:rPr lang="en-US" dirty="0" err="1"/>
              <a:t>trữ</a:t>
            </a:r>
            <a:r>
              <a:rPr lang="en-US" dirty="0"/>
              <a:t> ở </a:t>
            </a:r>
            <a:r>
              <a:rPr lang="en-US" dirty="0" err="1"/>
              <a:t>đâu</a:t>
            </a:r>
            <a:r>
              <a:rPr lang="en-US" dirty="0"/>
              <a:t> </a:t>
            </a:r>
            <a:r>
              <a:rPr lang="en-US" dirty="0" err="1"/>
              <a:t>đó</a:t>
            </a:r>
            <a:r>
              <a:rPr lang="en-US" dirty="0"/>
              <a:t> (cookies, </a:t>
            </a:r>
            <a:r>
              <a:rPr lang="en-US" dirty="0" err="1"/>
              <a:t>storageSession</a:t>
            </a:r>
            <a:r>
              <a:rPr lang="en-US" dirty="0"/>
              <a:t>..)</a:t>
            </a:r>
          </a:p>
          <a:p>
            <a:pPr>
              <a:buFont typeface="Wingdings" panose="05000000000000000000" pitchFamily="2" charset="2"/>
              <a:buChar char="§"/>
            </a:pPr>
            <a:r>
              <a:rPr lang="en-US" dirty="0"/>
              <a:t>4 – </a:t>
            </a:r>
            <a:r>
              <a:rPr lang="en-US" dirty="0" err="1"/>
              <a:t>Khi</a:t>
            </a:r>
            <a:r>
              <a:rPr lang="en-US" dirty="0"/>
              <a:t> client </a:t>
            </a:r>
            <a:r>
              <a:rPr lang="en-US" dirty="0" err="1"/>
              <a:t>muốn</a:t>
            </a:r>
            <a:r>
              <a:rPr lang="en-US" dirty="0"/>
              <a:t> get data </a:t>
            </a:r>
            <a:r>
              <a:rPr lang="en-US" dirty="0" err="1"/>
              <a:t>gì</a:t>
            </a:r>
            <a:r>
              <a:rPr lang="en-US" dirty="0"/>
              <a:t> </a:t>
            </a:r>
            <a:r>
              <a:rPr lang="en-US" dirty="0" err="1"/>
              <a:t>đó</a:t>
            </a:r>
            <a:r>
              <a:rPr lang="en-US" dirty="0"/>
              <a:t> </a:t>
            </a:r>
            <a:r>
              <a:rPr lang="en-US" dirty="0" err="1"/>
              <a:t>thì</a:t>
            </a:r>
            <a:r>
              <a:rPr lang="en-US" dirty="0"/>
              <a:t> </a:t>
            </a:r>
            <a:r>
              <a:rPr lang="en-US" dirty="0" err="1"/>
              <a:t>luôn</a:t>
            </a:r>
            <a:r>
              <a:rPr lang="en-US" dirty="0"/>
              <a:t> </a:t>
            </a:r>
            <a:r>
              <a:rPr lang="en-US" dirty="0" err="1"/>
              <a:t>gửi</a:t>
            </a:r>
            <a:r>
              <a:rPr lang="en-US" dirty="0"/>
              <a:t> </a:t>
            </a:r>
            <a:r>
              <a:rPr lang="en-US" dirty="0" err="1"/>
              <a:t>kèm</a:t>
            </a:r>
            <a:r>
              <a:rPr lang="en-US" dirty="0"/>
              <a:t> token </a:t>
            </a:r>
            <a:r>
              <a:rPr lang="en-US" dirty="0" err="1"/>
              <a:t>này</a:t>
            </a:r>
            <a:r>
              <a:rPr lang="en-US" dirty="0"/>
              <a:t> </a:t>
            </a:r>
            <a:r>
              <a:rPr lang="en-US" dirty="0" err="1"/>
              <a:t>lên</a:t>
            </a:r>
            <a:r>
              <a:rPr lang="en-US" dirty="0"/>
              <a:t> </a:t>
            </a:r>
            <a:r>
              <a:rPr lang="en-US" dirty="0" err="1"/>
              <a:t>cùng</a:t>
            </a:r>
            <a:r>
              <a:rPr lang="en-US" dirty="0"/>
              <a:t> </a:t>
            </a:r>
            <a:r>
              <a:rPr lang="en-US" dirty="0" err="1"/>
              <a:t>với</a:t>
            </a:r>
            <a:r>
              <a:rPr lang="en-US" dirty="0"/>
              <a:t> http request.</a:t>
            </a:r>
          </a:p>
          <a:p>
            <a:pPr>
              <a:buFont typeface="Wingdings" panose="05000000000000000000" pitchFamily="2" charset="2"/>
              <a:buChar char="§"/>
            </a:pPr>
            <a:r>
              <a:rPr lang="en-US" dirty="0"/>
              <a:t>5 – Server </a:t>
            </a:r>
            <a:r>
              <a:rPr lang="en-US" dirty="0" err="1"/>
              <a:t>nhận</a:t>
            </a:r>
            <a:r>
              <a:rPr lang="en-US" dirty="0"/>
              <a:t> </a:t>
            </a:r>
            <a:r>
              <a:rPr lang="en-US" dirty="0" err="1"/>
              <a:t>được</a:t>
            </a:r>
            <a:r>
              <a:rPr lang="en-US" dirty="0"/>
              <a:t> http request </a:t>
            </a:r>
            <a:r>
              <a:rPr lang="en-US" dirty="0" err="1"/>
              <a:t>từ</a:t>
            </a:r>
            <a:r>
              <a:rPr lang="en-US" dirty="0"/>
              <a:t> client </a:t>
            </a:r>
            <a:r>
              <a:rPr lang="en-US" dirty="0" err="1"/>
              <a:t>thì</a:t>
            </a:r>
            <a:r>
              <a:rPr lang="en-US" dirty="0"/>
              <a:t> check token </a:t>
            </a:r>
            <a:r>
              <a:rPr lang="en-US" dirty="0" err="1"/>
              <a:t>này</a:t>
            </a:r>
            <a:r>
              <a:rPr lang="en-US" dirty="0"/>
              <a:t> available hay </a:t>
            </a:r>
            <a:r>
              <a:rPr lang="en-US" dirty="0" err="1"/>
              <a:t>không</a:t>
            </a:r>
            <a:r>
              <a:rPr lang="en-US" dirty="0"/>
              <a:t>? </a:t>
            </a:r>
            <a:r>
              <a:rPr lang="en-US" dirty="0" err="1"/>
              <a:t>Rồi</a:t>
            </a:r>
            <a:r>
              <a:rPr lang="en-US" dirty="0"/>
              <a:t> </a:t>
            </a:r>
            <a:r>
              <a:rPr lang="en-US" dirty="0" err="1"/>
              <a:t>cho</a:t>
            </a:r>
            <a:r>
              <a:rPr lang="en-US" dirty="0"/>
              <a:t> </a:t>
            </a:r>
            <a:r>
              <a:rPr lang="en-US" dirty="0" err="1"/>
              <a:t>đi</a:t>
            </a:r>
            <a:r>
              <a:rPr lang="en-US" dirty="0"/>
              <a:t> </a:t>
            </a:r>
            <a:r>
              <a:rPr lang="en-US" dirty="0" err="1"/>
              <a:t>tiếp</a:t>
            </a:r>
            <a:r>
              <a:rPr lang="en-US" dirty="0"/>
              <a:t>, </a:t>
            </a:r>
            <a:r>
              <a:rPr lang="en-US" dirty="0" err="1"/>
              <a:t>còn</a:t>
            </a:r>
            <a:r>
              <a:rPr lang="en-US" dirty="0"/>
              <a:t> </a:t>
            </a:r>
            <a:r>
              <a:rPr lang="en-US" dirty="0" err="1"/>
              <a:t>không</a:t>
            </a:r>
            <a:r>
              <a:rPr lang="en-US" dirty="0"/>
              <a:t> </a:t>
            </a:r>
            <a:r>
              <a:rPr lang="en-US" dirty="0" err="1"/>
              <a:t>chặn</a:t>
            </a:r>
            <a:r>
              <a:rPr lang="en-US" dirty="0"/>
              <a:t> </a:t>
            </a:r>
            <a:r>
              <a:rPr lang="en-US" dirty="0" err="1"/>
              <a:t>lại</a:t>
            </a:r>
            <a:r>
              <a:rPr lang="en-US" dirty="0"/>
              <a:t>, </a:t>
            </a:r>
            <a:r>
              <a:rPr lang="en-US" dirty="0" err="1"/>
              <a:t>và</a:t>
            </a:r>
            <a:r>
              <a:rPr lang="en-US" dirty="0"/>
              <a:t> </a:t>
            </a:r>
            <a:r>
              <a:rPr lang="en-US" dirty="0" err="1"/>
              <a:t>có</a:t>
            </a:r>
            <a:r>
              <a:rPr lang="en-US" dirty="0"/>
              <a:t> </a:t>
            </a:r>
            <a:r>
              <a:rPr lang="en-US" dirty="0" err="1"/>
              <a:t>thể</a:t>
            </a:r>
            <a:r>
              <a:rPr lang="en-US" dirty="0"/>
              <a:t> report </a:t>
            </a:r>
            <a:r>
              <a:rPr lang="en-US" dirty="0" err="1"/>
              <a:t>ip</a:t>
            </a:r>
            <a:r>
              <a:rPr lang="en-US" dirty="0"/>
              <a:t> </a:t>
            </a:r>
            <a:r>
              <a:rPr lang="en-US" dirty="0" err="1"/>
              <a:t>này</a:t>
            </a:r>
            <a:r>
              <a:rPr lang="en-US" b="1" dirty="0"/>
              <a:t>.</a:t>
            </a:r>
            <a:endParaRPr lang="en-US" dirty="0"/>
          </a:p>
          <a:p>
            <a:endParaRPr lang="en-US" dirty="0"/>
          </a:p>
        </p:txBody>
      </p:sp>
    </p:spTree>
    <p:extLst>
      <p:ext uri="{BB962C8B-B14F-4D97-AF65-F5344CB8AC3E}">
        <p14:creationId xmlns:p14="http://schemas.microsoft.com/office/powerpoint/2010/main" val="2063093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4EA70-C98E-4FC1-9C1A-2CABD1D2CAC6}"/>
              </a:ext>
            </a:extLst>
          </p:cNvPr>
          <p:cNvSpPr>
            <a:spLocks noGrp="1"/>
          </p:cNvSpPr>
          <p:nvPr>
            <p:ph idx="1"/>
          </p:nvPr>
        </p:nvSpPr>
        <p:spPr>
          <a:xfrm>
            <a:off x="426426" y="1103924"/>
            <a:ext cx="8026400" cy="4902199"/>
          </a:xfrm>
        </p:spPr>
        <p:txBody>
          <a:bodyPr>
            <a:normAutofit/>
          </a:bodyPr>
          <a:lstStyle/>
          <a:p>
            <a:pPr marL="0" indent="0" algn="ctr">
              <a:buNone/>
            </a:pPr>
            <a:r>
              <a:rPr lang="en-US" sz="2800" b="1" dirty="0" err="1"/>
              <a:t>Mô</a:t>
            </a:r>
            <a:r>
              <a:rPr lang="en-US" sz="2800" b="1" dirty="0"/>
              <a:t> </a:t>
            </a:r>
            <a:r>
              <a:rPr lang="en-US" sz="2800" b="1" dirty="0" err="1"/>
              <a:t>hình</a:t>
            </a:r>
            <a:r>
              <a:rPr lang="en-US" sz="2800" b="1" dirty="0"/>
              <a:t> MVC </a:t>
            </a:r>
            <a:r>
              <a:rPr lang="en-US" sz="2800" b="1" dirty="0" err="1"/>
              <a:t>trong</a:t>
            </a:r>
            <a:r>
              <a:rPr lang="en-US" sz="2800" b="1" dirty="0"/>
              <a:t> Express</a:t>
            </a:r>
          </a:p>
          <a:p>
            <a:pPr algn="ctr"/>
            <a:endParaRPr lang="en-US" sz="2800" b="1" dirty="0"/>
          </a:p>
          <a:p>
            <a:endParaRPr lang="en-US" dirty="0"/>
          </a:p>
        </p:txBody>
      </p:sp>
      <p:pic>
        <p:nvPicPr>
          <p:cNvPr id="4" name="Picture 3">
            <a:extLst>
              <a:ext uri="{FF2B5EF4-FFF2-40B4-BE49-F238E27FC236}">
                <a16:creationId xmlns:a16="http://schemas.microsoft.com/office/drawing/2014/main" id="{1C1297FD-4922-4DEA-99AA-C8EE0AA8DF87}"/>
              </a:ext>
            </a:extLst>
          </p:cNvPr>
          <p:cNvPicPr>
            <a:picLocks noChangeAspect="1"/>
          </p:cNvPicPr>
          <p:nvPr/>
        </p:nvPicPr>
        <p:blipFill>
          <a:blip r:embed="rId2"/>
          <a:stretch>
            <a:fillRect/>
          </a:stretch>
        </p:blipFill>
        <p:spPr>
          <a:xfrm>
            <a:off x="4838697" y="2037477"/>
            <a:ext cx="3923323" cy="4470399"/>
          </a:xfrm>
          <a:prstGeom prst="rect">
            <a:avLst/>
          </a:prstGeom>
        </p:spPr>
      </p:pic>
      <p:sp>
        <p:nvSpPr>
          <p:cNvPr id="5" name="TextBox 4">
            <a:extLst>
              <a:ext uri="{FF2B5EF4-FFF2-40B4-BE49-F238E27FC236}">
                <a16:creationId xmlns:a16="http://schemas.microsoft.com/office/drawing/2014/main" id="{5E22A322-3C7B-49BC-AE6E-6091CCFA1D02}"/>
              </a:ext>
            </a:extLst>
          </p:cNvPr>
          <p:cNvSpPr txBox="1"/>
          <p:nvPr/>
        </p:nvSpPr>
        <p:spPr>
          <a:xfrm>
            <a:off x="234463" y="1687353"/>
            <a:ext cx="4454768" cy="5170646"/>
          </a:xfrm>
          <a:prstGeom prst="rect">
            <a:avLst/>
          </a:prstGeom>
          <a:noFill/>
        </p:spPr>
        <p:txBody>
          <a:bodyPr wrap="square" rtlCol="0">
            <a:spAutoFit/>
          </a:bodyPr>
          <a:lstStyle/>
          <a:p>
            <a:pPr marL="285750" indent="-285750">
              <a:buFont typeface="Wingdings" panose="05000000000000000000" pitchFamily="2" charset="2"/>
              <a:buChar char="q"/>
            </a:pPr>
            <a:r>
              <a:rPr lang="vi-VN" dirty="0"/>
              <a:t>root: Chứa các file như packages.json, webpack,... và một </a:t>
            </a:r>
            <a:r>
              <a:rPr lang="en-US" sz="2000" dirty="0" err="1"/>
              <a:t>th</a:t>
            </a:r>
            <a:r>
              <a:rPr lang="vi-VN" sz="2000" dirty="0"/>
              <a:t>ư</a:t>
            </a:r>
            <a:r>
              <a:rPr lang="en-US" sz="2000" dirty="0"/>
              <a:t> </a:t>
            </a:r>
            <a:r>
              <a:rPr lang="en-US" sz="2000" dirty="0" err="1"/>
              <a:t>mục</a:t>
            </a:r>
            <a:r>
              <a:rPr lang="vi-VN" sz="2000" dirty="0"/>
              <a:t> </a:t>
            </a:r>
            <a:r>
              <a:rPr lang="vi-VN" dirty="0"/>
              <a:t>chứa toàn bộ project.</a:t>
            </a:r>
          </a:p>
          <a:p>
            <a:pPr lvl="1"/>
            <a:r>
              <a:rPr lang="vi-VN" dirty="0"/>
              <a:t>views: chứa view/engine template cho ứng dụng</a:t>
            </a:r>
            <a:r>
              <a:rPr lang="en-US" dirty="0"/>
              <a:t>:</a:t>
            </a:r>
            <a:r>
              <a:rPr lang="vi-VN" dirty="0"/>
              <a:t>dùng một số engine template như pug, hbs, jade để hỗ trợ.</a:t>
            </a:r>
            <a:r>
              <a:rPr lang="en-US" dirty="0"/>
              <a:t>V</a:t>
            </a:r>
            <a:r>
              <a:rPr lang="vi-VN" dirty="0"/>
              <a:t>iews chỉ tương tác với controllers.</a:t>
            </a:r>
          </a:p>
          <a:p>
            <a:pPr marL="285750" indent="-285750">
              <a:buFont typeface="Wingdings" panose="05000000000000000000" pitchFamily="2" charset="2"/>
              <a:buChar char="q"/>
            </a:pPr>
            <a:r>
              <a:rPr lang="vi-VN" dirty="0"/>
              <a:t>controller:</a:t>
            </a:r>
          </a:p>
          <a:p>
            <a:pPr lvl="1"/>
            <a:r>
              <a:rPr lang="vi-VN" dirty="0"/>
              <a:t>Nhận request và </a:t>
            </a:r>
            <a:r>
              <a:rPr lang="en-US" sz="2000" dirty="0" err="1"/>
              <a:t>xử</a:t>
            </a:r>
            <a:r>
              <a:rPr lang="en-US" sz="2000" dirty="0"/>
              <a:t> </a:t>
            </a:r>
            <a:r>
              <a:rPr lang="en-US" sz="2000" dirty="0" err="1"/>
              <a:t>lí</a:t>
            </a:r>
            <a:r>
              <a:rPr lang="en-US" sz="2000" dirty="0"/>
              <a:t> </a:t>
            </a:r>
            <a:r>
              <a:rPr lang="en-US" sz="2000" dirty="0" err="1"/>
              <a:t>và</a:t>
            </a:r>
            <a:r>
              <a:rPr lang="vi-VN" sz="2000" dirty="0"/>
              <a:t> </a:t>
            </a:r>
            <a:r>
              <a:rPr lang="vi-VN" dirty="0"/>
              <a:t>thông qua models </a:t>
            </a:r>
            <a:r>
              <a:rPr lang="en-US" sz="2000" dirty="0" err="1"/>
              <a:t>để</a:t>
            </a:r>
            <a:r>
              <a:rPr lang="vi-VN" dirty="0"/>
              <a:t> trả lại response.</a:t>
            </a:r>
          </a:p>
          <a:p>
            <a:pPr lvl="1"/>
            <a:r>
              <a:rPr lang="vi-VN" dirty="0"/>
              <a:t>controllers tương tác với cả views và models.</a:t>
            </a:r>
          </a:p>
          <a:p>
            <a:pPr marL="285750" indent="-285750">
              <a:buFont typeface="Wingdings" panose="05000000000000000000" pitchFamily="2" charset="2"/>
              <a:buChar char="q"/>
            </a:pPr>
            <a:r>
              <a:rPr lang="vi-VN" dirty="0"/>
              <a:t>models:</a:t>
            </a:r>
          </a:p>
          <a:p>
            <a:pPr lvl="1"/>
            <a:r>
              <a:rPr lang="vi-VN" dirty="0"/>
              <a:t>Chứa các schema tương ứng với các trường dữ liệu trên server.</a:t>
            </a:r>
          </a:p>
          <a:p>
            <a:pPr lvl="1"/>
            <a:r>
              <a:rPr lang="vi-VN" dirty="0"/>
              <a:t>models chỉ tương tác với controller.</a:t>
            </a:r>
          </a:p>
          <a:p>
            <a:pPr lvl="1"/>
            <a:r>
              <a:rPr lang="vi-VN" dirty="0"/>
              <a:t>public: Các file tĩnh như css, img, js.</a:t>
            </a:r>
            <a:endParaRPr lang="en-US" dirty="0"/>
          </a:p>
        </p:txBody>
      </p:sp>
    </p:spTree>
    <p:extLst>
      <p:ext uri="{BB962C8B-B14F-4D97-AF65-F5344CB8AC3E}">
        <p14:creationId xmlns:p14="http://schemas.microsoft.com/office/powerpoint/2010/main" val="1502200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1C51D9-26E1-48C4-9C3B-06984EE4BDE4}"/>
              </a:ext>
            </a:extLst>
          </p:cNvPr>
          <p:cNvSpPr>
            <a:spLocks noGrp="1"/>
          </p:cNvSpPr>
          <p:nvPr>
            <p:ph idx="1"/>
          </p:nvPr>
        </p:nvSpPr>
        <p:spPr/>
        <p:txBody>
          <a:bodyPr/>
          <a:lstStyle/>
          <a:p>
            <a:pPr marL="0" indent="0" algn="ctr">
              <a:buNone/>
            </a:pPr>
            <a:r>
              <a:rPr lang="en-US" sz="2800" b="1" dirty="0"/>
              <a:t>Error Handing </a:t>
            </a:r>
            <a:r>
              <a:rPr lang="en-US" sz="2800" b="1" dirty="0" err="1"/>
              <a:t>trong</a:t>
            </a:r>
            <a:r>
              <a:rPr lang="en-US" sz="2800" b="1" dirty="0"/>
              <a:t> Express</a:t>
            </a:r>
          </a:p>
          <a:p>
            <a:pPr marL="0" indent="0" algn="ctr">
              <a:buNone/>
            </a:pPr>
            <a:endParaRPr lang="en-US" sz="2800" b="1" dirty="0"/>
          </a:p>
          <a:p>
            <a:pPr>
              <a:buFont typeface="Wingdings" panose="05000000000000000000" pitchFamily="2" charset="2"/>
              <a:buChar char="q"/>
            </a:pPr>
            <a:r>
              <a:rPr lang="en-US" dirty="0"/>
              <a:t>Error Middleware</a:t>
            </a:r>
          </a:p>
          <a:p>
            <a:pPr lvl="1">
              <a:buFont typeface="Wingdings" panose="05000000000000000000" pitchFamily="2" charset="2"/>
              <a:buChar char="§"/>
            </a:pPr>
            <a:r>
              <a:rPr lang="en-US" dirty="0"/>
              <a:t>Express </a:t>
            </a:r>
            <a:r>
              <a:rPr lang="en-US" dirty="0" err="1"/>
              <a:t>có</a:t>
            </a:r>
            <a:r>
              <a:rPr lang="en-US" dirty="0"/>
              <a:t> </a:t>
            </a:r>
            <a:r>
              <a:rPr lang="en-US" dirty="0" err="1"/>
              <a:t>sẵn</a:t>
            </a:r>
            <a:r>
              <a:rPr lang="en-US" dirty="0"/>
              <a:t> </a:t>
            </a:r>
            <a:r>
              <a:rPr lang="en-US" dirty="0" err="1"/>
              <a:t>kiến</a:t>
            </a:r>
            <a:r>
              <a:rPr lang="en-US" dirty="0"/>
              <a:t> ​​</a:t>
            </a:r>
            <a:r>
              <a:rPr lang="en-US" dirty="0" err="1"/>
              <a:t>trúc</a:t>
            </a:r>
            <a:r>
              <a:rPr lang="en-US" dirty="0"/>
              <a:t> </a:t>
            </a:r>
            <a:r>
              <a:rPr lang="en-US" dirty="0" err="1"/>
              <a:t>để</a:t>
            </a:r>
            <a:r>
              <a:rPr lang="en-US" dirty="0"/>
              <a:t> </a:t>
            </a:r>
            <a:r>
              <a:rPr lang="en-US" dirty="0" err="1"/>
              <a:t>giúp</a:t>
            </a:r>
            <a:r>
              <a:rPr lang="en-US" dirty="0"/>
              <a:t> </a:t>
            </a:r>
            <a:r>
              <a:rPr lang="en-US" dirty="0" err="1"/>
              <a:t>xử</a:t>
            </a:r>
            <a:r>
              <a:rPr lang="en-US" dirty="0"/>
              <a:t> </a:t>
            </a:r>
            <a:r>
              <a:rPr lang="en-US" dirty="0" err="1"/>
              <a:t>lý</a:t>
            </a:r>
            <a:r>
              <a:rPr lang="en-US" dirty="0"/>
              <a:t> </a:t>
            </a:r>
            <a:r>
              <a:rPr lang="en-US" dirty="0" err="1"/>
              <a:t>lỗi</a:t>
            </a:r>
            <a:r>
              <a:rPr lang="en-US" dirty="0"/>
              <a:t> </a:t>
            </a:r>
            <a:r>
              <a:rPr lang="en-US" dirty="0" err="1"/>
              <a:t>dễ</a:t>
            </a:r>
            <a:r>
              <a:rPr lang="en-US" dirty="0"/>
              <a:t> </a:t>
            </a:r>
            <a:r>
              <a:rPr lang="en-US" dirty="0" err="1"/>
              <a:t>dàng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một</a:t>
            </a:r>
            <a:r>
              <a:rPr lang="en-US" dirty="0"/>
              <a:t> middleware </a:t>
            </a:r>
            <a:r>
              <a:rPr lang="en-US" dirty="0" err="1"/>
              <a:t>lỗi</a:t>
            </a:r>
            <a:r>
              <a:rPr lang="en-US" dirty="0"/>
              <a:t> </a:t>
            </a:r>
            <a:r>
              <a:rPr lang="en-US" dirty="0" err="1"/>
              <a:t>xử</a:t>
            </a:r>
            <a:r>
              <a:rPr lang="en-US" dirty="0"/>
              <a:t> </a:t>
            </a:r>
            <a:r>
              <a:rPr lang="en-US" dirty="0" err="1"/>
              <a:t>lý</a:t>
            </a:r>
            <a:r>
              <a:rPr lang="en-US" dirty="0"/>
              <a:t>, </a:t>
            </a:r>
            <a:r>
              <a:rPr lang="en-US" dirty="0" err="1"/>
              <a:t>chúng</a:t>
            </a:r>
            <a:r>
              <a:rPr lang="en-US" dirty="0"/>
              <a:t> ta </a:t>
            </a:r>
            <a:r>
              <a:rPr lang="en-US" dirty="0" err="1"/>
              <a:t>chỉ</a:t>
            </a:r>
            <a:r>
              <a:rPr lang="en-US" dirty="0"/>
              <a:t> </a:t>
            </a:r>
            <a:r>
              <a:rPr lang="en-US" dirty="0" err="1"/>
              <a:t>cần</a:t>
            </a:r>
            <a:r>
              <a:rPr lang="en-US" dirty="0"/>
              <a:t> </a:t>
            </a:r>
            <a:r>
              <a:rPr lang="en-US" dirty="0" err="1"/>
              <a:t>xác</a:t>
            </a:r>
            <a:r>
              <a:rPr lang="en-US" dirty="0"/>
              <a:t> </a:t>
            </a:r>
            <a:r>
              <a:rPr lang="en-US" dirty="0" err="1"/>
              <a:t>định</a:t>
            </a:r>
            <a:r>
              <a:rPr lang="en-US" dirty="0"/>
              <a:t> </a:t>
            </a:r>
            <a:r>
              <a:rPr lang="en-US" dirty="0" err="1"/>
              <a:t>một</a:t>
            </a:r>
            <a:r>
              <a:rPr lang="en-US" dirty="0"/>
              <a:t> middleware </a:t>
            </a:r>
            <a:r>
              <a:rPr lang="en-US" dirty="0" err="1"/>
              <a:t>trong</a:t>
            </a:r>
            <a:r>
              <a:rPr lang="en-US" dirty="0"/>
              <a:t> </a:t>
            </a:r>
            <a:r>
              <a:rPr lang="en-US" dirty="0" err="1"/>
              <a:t>chúng</a:t>
            </a:r>
            <a:r>
              <a:rPr lang="en-US" dirty="0"/>
              <a:t> </a:t>
            </a:r>
            <a:r>
              <a:rPr lang="en-US" dirty="0" err="1"/>
              <a:t>tôi</a:t>
            </a:r>
            <a:r>
              <a:rPr lang="en-US" dirty="0"/>
              <a:t> app.js </a:t>
            </a:r>
            <a:r>
              <a:rPr lang="en-US" dirty="0" err="1"/>
              <a:t>với</a:t>
            </a:r>
            <a:r>
              <a:rPr lang="en-US" dirty="0"/>
              <a:t> </a:t>
            </a:r>
            <a:r>
              <a:rPr lang="en-US" dirty="0" err="1"/>
              <a:t>bốn</a:t>
            </a:r>
            <a:r>
              <a:rPr lang="en-US" dirty="0"/>
              <a:t> </a:t>
            </a:r>
            <a:r>
              <a:rPr lang="en-US" dirty="0" err="1"/>
              <a:t>đối</a:t>
            </a:r>
            <a:r>
              <a:rPr lang="en-US" dirty="0"/>
              <a:t> </a:t>
            </a:r>
            <a:r>
              <a:rPr lang="en-US" dirty="0" err="1"/>
              <a:t>số</a:t>
            </a:r>
            <a:r>
              <a:rPr lang="en-US" dirty="0"/>
              <a:t>: err, req, res, </a:t>
            </a:r>
            <a:r>
              <a:rPr lang="en-US" dirty="0" err="1"/>
              <a:t>và</a:t>
            </a:r>
            <a:r>
              <a:rPr lang="en-US" dirty="0"/>
              <a:t> next. </a:t>
            </a:r>
          </a:p>
          <a:p>
            <a:pPr lvl="1">
              <a:buFont typeface="Wingdings" panose="05000000000000000000" pitchFamily="2" charset="2"/>
              <a:buChar char="§"/>
            </a:pPr>
            <a:r>
              <a:rPr lang="en-US" dirty="0" err="1"/>
              <a:t>Sử</a:t>
            </a:r>
            <a:r>
              <a:rPr lang="en-US" dirty="0"/>
              <a:t> </a:t>
            </a:r>
            <a:r>
              <a:rPr lang="en-US" dirty="0" err="1"/>
              <a:t>dụng</a:t>
            </a:r>
            <a:r>
              <a:rPr lang="en-US" dirty="0"/>
              <a:t>: </a:t>
            </a:r>
            <a:r>
              <a:rPr lang="en-US" dirty="0" err="1"/>
              <a:t>app.use</a:t>
            </a:r>
            <a:r>
              <a:rPr lang="en-US" dirty="0"/>
              <a:t>(middleware)</a:t>
            </a:r>
          </a:p>
          <a:p>
            <a:pPr lvl="1">
              <a:buFont typeface="Wingdings" panose="05000000000000000000" pitchFamily="2" charset="2"/>
              <a:buChar char="§"/>
            </a:pPr>
            <a:endParaRPr lang="en-US" dirty="0"/>
          </a:p>
          <a:p>
            <a:pPr>
              <a:buFont typeface="Wingdings" panose="05000000000000000000" pitchFamily="2" charset="2"/>
              <a:buChar char="q"/>
            </a:pPr>
            <a:r>
              <a:rPr lang="en-US" dirty="0"/>
              <a:t>Error Class</a:t>
            </a:r>
          </a:p>
          <a:p>
            <a:pPr lvl="1">
              <a:buFont typeface="Wingdings" panose="05000000000000000000" pitchFamily="2" charset="2"/>
              <a:buChar char="§"/>
            </a:pPr>
            <a:r>
              <a:rPr lang="en-US" dirty="0" err="1"/>
              <a:t>Xây</a:t>
            </a:r>
            <a:r>
              <a:rPr lang="en-US" dirty="0"/>
              <a:t> </a:t>
            </a:r>
            <a:r>
              <a:rPr lang="en-US" dirty="0" err="1"/>
              <a:t>dựng</a:t>
            </a:r>
            <a:r>
              <a:rPr lang="en-US" dirty="0"/>
              <a:t> </a:t>
            </a:r>
            <a:r>
              <a:rPr lang="en-US" dirty="0" err="1"/>
              <a:t>một</a:t>
            </a:r>
            <a:r>
              <a:rPr lang="en-US" dirty="0"/>
              <a:t> class </a:t>
            </a:r>
            <a:r>
              <a:rPr lang="en-US" dirty="0" err="1"/>
              <a:t>xử</a:t>
            </a:r>
            <a:r>
              <a:rPr lang="en-US" dirty="0"/>
              <a:t> </a:t>
            </a:r>
            <a:r>
              <a:rPr lang="en-US" dirty="0" err="1"/>
              <a:t>lý</a:t>
            </a:r>
            <a:r>
              <a:rPr lang="en-US" dirty="0"/>
              <a:t> </a:t>
            </a:r>
            <a:r>
              <a:rPr lang="en-US" dirty="0" err="1"/>
              <a:t>lỗi</a:t>
            </a:r>
            <a:r>
              <a:rPr lang="en-US" dirty="0"/>
              <a:t> </a:t>
            </a:r>
            <a:r>
              <a:rPr lang="en-US" dirty="0" err="1"/>
              <a:t>chung</a:t>
            </a:r>
            <a:r>
              <a:rPr lang="en-US" dirty="0"/>
              <a:t> </a:t>
            </a:r>
            <a:r>
              <a:rPr lang="en-US" dirty="0" err="1"/>
              <a:t>cho</a:t>
            </a:r>
            <a:r>
              <a:rPr lang="en-US" dirty="0"/>
              <a:t> </a:t>
            </a:r>
            <a:r>
              <a:rPr lang="en-US" dirty="0" err="1"/>
              <a:t>cả</a:t>
            </a:r>
            <a:r>
              <a:rPr lang="en-US" dirty="0"/>
              <a:t> </a:t>
            </a:r>
            <a:r>
              <a:rPr lang="en-US" dirty="0" err="1"/>
              <a:t>dự</a:t>
            </a:r>
            <a:r>
              <a:rPr lang="en-US" dirty="0"/>
              <a:t> </a:t>
            </a:r>
            <a:r>
              <a:rPr lang="en-US" dirty="0" err="1"/>
              <a:t>án</a:t>
            </a:r>
            <a:endParaRPr lang="en-US" dirty="0"/>
          </a:p>
          <a:p>
            <a:pPr lvl="1">
              <a:buFont typeface="Wingdings" panose="05000000000000000000" pitchFamily="2" charset="2"/>
              <a:buChar char="§"/>
            </a:pPr>
            <a:endParaRPr lang="en-US" dirty="0"/>
          </a:p>
          <a:p>
            <a:pPr>
              <a:buFont typeface="Wingdings" panose="05000000000000000000" pitchFamily="2" charset="2"/>
              <a:buChar char="q"/>
            </a:pPr>
            <a:r>
              <a:rPr lang="en-US" dirty="0"/>
              <a:t>Catching Errors </a:t>
            </a:r>
            <a:r>
              <a:rPr lang="en-US" dirty="0" err="1"/>
              <a:t>trong</a:t>
            </a:r>
            <a:r>
              <a:rPr lang="en-US" dirty="0"/>
              <a:t> Async Functions</a:t>
            </a:r>
          </a:p>
          <a:p>
            <a:pPr lvl="1">
              <a:buFont typeface="Wingdings" panose="05000000000000000000" pitchFamily="2" charset="2"/>
              <a:buChar char="§"/>
            </a:pPr>
            <a:r>
              <a:rPr lang="en-US" dirty="0"/>
              <a:t> Th</a:t>
            </a:r>
            <a:r>
              <a:rPr lang="vi-VN" dirty="0"/>
              <a:t>ư</a:t>
            </a:r>
            <a:r>
              <a:rPr lang="en-US" dirty="0" err="1"/>
              <a:t>ờng</a:t>
            </a:r>
            <a:r>
              <a:rPr lang="en-US" dirty="0"/>
              <a:t> </a:t>
            </a:r>
            <a:r>
              <a:rPr lang="en-US" dirty="0" err="1"/>
              <a:t>sử</a:t>
            </a:r>
            <a:r>
              <a:rPr lang="en-US" dirty="0"/>
              <a:t> </a:t>
            </a:r>
            <a:r>
              <a:rPr lang="en-US" dirty="0" err="1"/>
              <a:t>dụng</a:t>
            </a:r>
            <a:r>
              <a:rPr lang="en-US" dirty="0"/>
              <a:t> </a:t>
            </a:r>
            <a:r>
              <a:rPr lang="en-US" dirty="0" err="1"/>
              <a:t>khối</a:t>
            </a:r>
            <a:r>
              <a:rPr lang="en-US" dirty="0"/>
              <a:t> try/catch </a:t>
            </a:r>
            <a:r>
              <a:rPr lang="en-US" dirty="0" err="1"/>
              <a:t>để</a:t>
            </a:r>
            <a:r>
              <a:rPr lang="en-US" dirty="0"/>
              <a:t> </a:t>
            </a:r>
            <a:r>
              <a:rPr lang="en-US" dirty="0" err="1"/>
              <a:t>bắt</a:t>
            </a:r>
            <a:r>
              <a:rPr lang="en-US" dirty="0"/>
              <a:t> </a:t>
            </a:r>
            <a:r>
              <a:rPr lang="en-US" dirty="0" err="1"/>
              <a:t>các</a:t>
            </a:r>
            <a:r>
              <a:rPr lang="en-US" dirty="0"/>
              <a:t> </a:t>
            </a:r>
            <a:r>
              <a:rPr lang="en-US" dirty="0" err="1"/>
              <a:t>lỗi</a:t>
            </a:r>
            <a:r>
              <a:rPr lang="en-US" dirty="0"/>
              <a:t> </a:t>
            </a:r>
            <a:r>
              <a:rPr lang="en-US" dirty="0" err="1"/>
              <a:t>của</a:t>
            </a:r>
            <a:r>
              <a:rPr lang="en-US" dirty="0"/>
              <a:t> </a:t>
            </a:r>
            <a:r>
              <a:rPr lang="en-US" dirty="0" err="1"/>
              <a:t>các</a:t>
            </a:r>
            <a:r>
              <a:rPr lang="en-US" dirty="0"/>
              <a:t> </a:t>
            </a:r>
            <a:r>
              <a:rPr lang="en-US" dirty="0" err="1"/>
              <a:t>hàm</a:t>
            </a:r>
            <a:r>
              <a:rPr lang="en-US" dirty="0"/>
              <a:t> Async</a:t>
            </a:r>
          </a:p>
        </p:txBody>
      </p:sp>
    </p:spTree>
    <p:extLst>
      <p:ext uri="{BB962C8B-B14F-4D97-AF65-F5344CB8AC3E}">
        <p14:creationId xmlns:p14="http://schemas.microsoft.com/office/powerpoint/2010/main" val="1035917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9" name="Rectangle 8">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611505" y="683404"/>
            <a:ext cx="792099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 name="Picture 1">
            <a:extLst>
              <a:ext uri="{FF2B5EF4-FFF2-40B4-BE49-F238E27FC236}">
                <a16:creationId xmlns:a16="http://schemas.microsoft.com/office/drawing/2014/main" id="{8CD72592-AF1E-4042-AFF8-7D4875114445}"/>
              </a:ext>
            </a:extLst>
          </p:cNvPr>
          <p:cNvPicPr>
            <a:picLocks noChangeAspect="1"/>
          </p:cNvPicPr>
          <p:nvPr/>
        </p:nvPicPr>
        <p:blipFill rotWithShape="1">
          <a:blip r:embed="rId2"/>
          <a:srcRect l="6365" r="5828"/>
          <a:stretch/>
        </p:blipFill>
        <p:spPr>
          <a:xfrm rot="21480000">
            <a:off x="853377" y="1003258"/>
            <a:ext cx="7437246" cy="4764396"/>
          </a:xfrm>
          <a:prstGeom prst="rect">
            <a:avLst/>
          </a:prstGeom>
        </p:spPr>
      </p:pic>
    </p:spTree>
    <p:extLst>
      <p:ext uri="{BB962C8B-B14F-4D97-AF65-F5344CB8AC3E}">
        <p14:creationId xmlns:p14="http://schemas.microsoft.com/office/powerpoint/2010/main" val="3158584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950" y="1346200"/>
            <a:ext cx="8026400" cy="4978399"/>
          </a:xfrm>
        </p:spPr>
        <p:txBody>
          <a:bodyPr>
            <a:normAutofit/>
          </a:bodyPr>
          <a:lstStyle/>
          <a:p>
            <a:pPr marL="0" indent="0" algn="ctr">
              <a:buNone/>
            </a:pPr>
            <a:r>
              <a:rPr lang="en-US" sz="2800" b="1" dirty="0" err="1"/>
              <a:t>Một</a:t>
            </a:r>
            <a:r>
              <a:rPr lang="en-US" sz="2800" b="1" dirty="0"/>
              <a:t> </a:t>
            </a:r>
            <a:r>
              <a:rPr lang="en-US" sz="2800" b="1" dirty="0" err="1"/>
              <a:t>số</a:t>
            </a:r>
            <a:r>
              <a:rPr lang="en-US" sz="2800" b="1" dirty="0"/>
              <a:t> </a:t>
            </a:r>
            <a:r>
              <a:rPr lang="en-US" sz="2800" b="1" dirty="0" err="1"/>
              <a:t>lệnh</a:t>
            </a:r>
            <a:r>
              <a:rPr lang="en-US" sz="2800" b="1" dirty="0"/>
              <a:t> c</a:t>
            </a:r>
            <a:r>
              <a:rPr lang="vi-VN" sz="2800" b="1" dirty="0"/>
              <a:t>ơ</a:t>
            </a:r>
            <a:r>
              <a:rPr lang="en-US" sz="2800" b="1" dirty="0"/>
              <a:t> </a:t>
            </a:r>
            <a:r>
              <a:rPr lang="en-US" sz="2800" b="1" dirty="0" err="1"/>
              <a:t>bản</a:t>
            </a:r>
            <a:r>
              <a:rPr lang="en-US" sz="2800" b="1" dirty="0"/>
              <a:t> </a:t>
            </a:r>
            <a:r>
              <a:rPr lang="en-US" sz="2800" b="1" dirty="0" err="1"/>
              <a:t>của</a:t>
            </a:r>
            <a:r>
              <a:rPr lang="en-US" sz="2800" b="1" dirty="0"/>
              <a:t> Git</a:t>
            </a:r>
          </a:p>
          <a:p>
            <a:pPr marL="0" indent="0">
              <a:buNone/>
            </a:pPr>
            <a:endParaRPr lang="en-US" b="1" dirty="0"/>
          </a:p>
          <a:p>
            <a:pPr marL="0" indent="0">
              <a:buNone/>
            </a:pPr>
            <a:endParaRPr lang="en-US" b="1" dirty="0"/>
          </a:p>
          <a:p>
            <a:pPr lvl="1">
              <a:buFont typeface="Wingdings" panose="05000000000000000000" pitchFamily="2" charset="2"/>
              <a:buChar char="ü"/>
            </a:pPr>
            <a:r>
              <a:rPr lang="en-US" dirty="0"/>
              <a:t>git </a:t>
            </a:r>
            <a:r>
              <a:rPr lang="en-US" dirty="0" err="1"/>
              <a:t>init</a:t>
            </a:r>
            <a:endParaRPr lang="en-US" dirty="0"/>
          </a:p>
          <a:p>
            <a:pPr lvl="1">
              <a:buFont typeface="Wingdings" panose="05000000000000000000" pitchFamily="2" charset="2"/>
              <a:buChar char="ü"/>
            </a:pPr>
            <a:r>
              <a:rPr lang="en-US" dirty="0"/>
              <a:t>git clone</a:t>
            </a:r>
          </a:p>
          <a:p>
            <a:pPr lvl="1">
              <a:buFont typeface="Wingdings" panose="05000000000000000000" pitchFamily="2" charset="2"/>
              <a:buChar char="ü"/>
            </a:pPr>
            <a:r>
              <a:rPr lang="en-US" dirty="0"/>
              <a:t>git status</a:t>
            </a:r>
          </a:p>
          <a:p>
            <a:pPr lvl="1">
              <a:buFont typeface="Wingdings" panose="05000000000000000000" pitchFamily="2" charset="2"/>
              <a:buChar char="ü"/>
            </a:pPr>
            <a:r>
              <a:rPr lang="en-US" dirty="0"/>
              <a:t>git add</a:t>
            </a:r>
          </a:p>
          <a:p>
            <a:pPr lvl="1">
              <a:buFont typeface="Wingdings" panose="05000000000000000000" pitchFamily="2" charset="2"/>
              <a:buChar char="ü"/>
            </a:pPr>
            <a:r>
              <a:rPr lang="en-US" dirty="0"/>
              <a:t>git commit</a:t>
            </a:r>
          </a:p>
          <a:p>
            <a:pPr lvl="1">
              <a:buFont typeface="Wingdings" panose="05000000000000000000" pitchFamily="2" charset="2"/>
              <a:buChar char="ü"/>
            </a:pPr>
            <a:r>
              <a:rPr lang="en-US" dirty="0"/>
              <a:t>git push/git pull</a:t>
            </a:r>
          </a:p>
          <a:p>
            <a:pPr lvl="1">
              <a:buFont typeface="Wingdings" panose="05000000000000000000" pitchFamily="2" charset="2"/>
              <a:buChar char="ü"/>
            </a:pPr>
            <a:r>
              <a:rPr lang="en-US" dirty="0"/>
              <a:t>git branch</a:t>
            </a:r>
          </a:p>
          <a:p>
            <a:pPr lvl="1">
              <a:buFont typeface="Wingdings" panose="05000000000000000000" pitchFamily="2" charset="2"/>
              <a:buChar char="ü"/>
            </a:pPr>
            <a:r>
              <a:rPr lang="en-US" dirty="0"/>
              <a:t>git checkout</a:t>
            </a:r>
          </a:p>
          <a:p>
            <a:pPr lvl="1">
              <a:buFont typeface="Wingdings" panose="05000000000000000000" pitchFamily="2" charset="2"/>
              <a:buChar char="ü"/>
            </a:pPr>
            <a:r>
              <a:rPr lang="en-US" dirty="0"/>
              <a:t>git stash</a:t>
            </a:r>
          </a:p>
          <a:p>
            <a:pPr lvl="1">
              <a:buFont typeface="Wingdings" panose="05000000000000000000" pitchFamily="2" charset="2"/>
              <a:buChar char="ü"/>
            </a:pPr>
            <a:r>
              <a:rPr lang="en-US" dirty="0"/>
              <a:t>git merge</a:t>
            </a:r>
          </a:p>
          <a:p>
            <a:pPr lvl="1">
              <a:buFont typeface="Wingdings" panose="05000000000000000000" pitchFamily="2" charset="2"/>
              <a:buChar char="ü"/>
            </a:pPr>
            <a:r>
              <a:rPr lang="en-US" dirty="0"/>
              <a:t>git reset</a:t>
            </a:r>
          </a:p>
          <a:p>
            <a:pPr marL="0" indent="0">
              <a:buNone/>
            </a:pPr>
            <a:endParaRPr lang="en-US" b="1" dirty="0"/>
          </a:p>
          <a:p>
            <a:pPr algn="ctr"/>
            <a:endParaRPr lang="en-US" sz="2800" b="1" dirty="0"/>
          </a:p>
        </p:txBody>
      </p:sp>
      <p:pic>
        <p:nvPicPr>
          <p:cNvPr id="4" name="Picture 3">
            <a:extLst>
              <a:ext uri="{FF2B5EF4-FFF2-40B4-BE49-F238E27FC236}">
                <a16:creationId xmlns:a16="http://schemas.microsoft.com/office/drawing/2014/main" id="{F56AECE9-A309-41FA-893D-632D609D03F4}"/>
              </a:ext>
            </a:extLst>
          </p:cNvPr>
          <p:cNvPicPr>
            <a:picLocks noChangeAspect="1"/>
          </p:cNvPicPr>
          <p:nvPr/>
        </p:nvPicPr>
        <p:blipFill>
          <a:blip r:embed="rId2"/>
          <a:stretch>
            <a:fillRect/>
          </a:stretch>
        </p:blipFill>
        <p:spPr>
          <a:xfrm>
            <a:off x="3756660" y="2065020"/>
            <a:ext cx="5036820" cy="4335780"/>
          </a:xfrm>
          <a:prstGeom prst="rect">
            <a:avLst/>
          </a:prstGeom>
        </p:spPr>
      </p:pic>
    </p:spTree>
    <p:extLst>
      <p:ext uri="{BB962C8B-B14F-4D97-AF65-F5344CB8AC3E}">
        <p14:creationId xmlns:p14="http://schemas.microsoft.com/office/powerpoint/2010/main" val="83888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950" y="1163321"/>
            <a:ext cx="8026400" cy="490220"/>
          </a:xfrm>
        </p:spPr>
        <p:txBody>
          <a:bodyPr>
            <a:normAutofit/>
          </a:bodyPr>
          <a:lstStyle/>
          <a:p>
            <a:pPr marL="0" indent="0" algn="ctr">
              <a:buNone/>
            </a:pPr>
            <a:r>
              <a:rPr lang="en-US" sz="2800" b="1" dirty="0" err="1"/>
              <a:t>WorkFlow</a:t>
            </a:r>
            <a:r>
              <a:rPr lang="en-US" sz="2800" b="1" dirty="0"/>
              <a:t> </a:t>
            </a:r>
            <a:r>
              <a:rPr lang="en-US" sz="2800" b="1" dirty="0" err="1"/>
              <a:t>của</a:t>
            </a:r>
            <a:r>
              <a:rPr lang="en-US" sz="2800" b="1" dirty="0"/>
              <a:t> Git</a:t>
            </a:r>
          </a:p>
          <a:p>
            <a:pPr marL="0" indent="0" algn="ctr">
              <a:buNone/>
            </a:pPr>
            <a:endParaRPr lang="en-US" sz="2800" b="1" dirty="0"/>
          </a:p>
        </p:txBody>
      </p:sp>
      <p:pic>
        <p:nvPicPr>
          <p:cNvPr id="2059" name="Picture 11" descr="Git, GitHub, &amp; Workflow Fundamentals - DEV">
            <a:extLst>
              <a:ext uri="{FF2B5EF4-FFF2-40B4-BE49-F238E27FC236}">
                <a16:creationId xmlns:a16="http://schemas.microsoft.com/office/drawing/2014/main" id="{70641A68-D2FA-423D-88B6-E4FD2A13E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 y="2080260"/>
            <a:ext cx="8740140" cy="467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22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Tìm</a:t>
            </a:r>
            <a:r>
              <a:rPr lang="en-US" dirty="0"/>
              <a:t> </a:t>
            </a:r>
            <a:r>
              <a:rPr lang="en-US" dirty="0" err="1"/>
              <a:t>hiểu</a:t>
            </a:r>
            <a:r>
              <a:rPr lang="en-US" dirty="0"/>
              <a:t> </a:t>
            </a:r>
            <a:r>
              <a:rPr lang="en-US" dirty="0" err="1"/>
              <a:t>về</a:t>
            </a:r>
            <a:r>
              <a:rPr lang="en-US" dirty="0"/>
              <a:t> HTML/CSS</a:t>
            </a:r>
          </a:p>
        </p:txBody>
      </p:sp>
      <p:sp>
        <p:nvSpPr>
          <p:cNvPr id="3" name="Content Placeholder 2"/>
          <p:cNvSpPr>
            <a:spLocks noGrp="1"/>
          </p:cNvSpPr>
          <p:nvPr>
            <p:ph idx="1"/>
          </p:nvPr>
        </p:nvSpPr>
        <p:spPr/>
        <p:txBody>
          <a:bodyPr>
            <a:normAutofit/>
          </a:bodyPr>
          <a:lstStyle/>
          <a:p>
            <a:pPr marL="0" indent="0" algn="ctr">
              <a:buNone/>
            </a:pPr>
            <a:r>
              <a:rPr lang="en-US" sz="2800" b="1" dirty="0" err="1"/>
              <a:t>Kiến</a:t>
            </a:r>
            <a:r>
              <a:rPr lang="en-US" sz="2800" b="1" dirty="0"/>
              <a:t> </a:t>
            </a:r>
            <a:r>
              <a:rPr lang="en-US" sz="2800" b="1" dirty="0" err="1"/>
              <a:t>thức</a:t>
            </a:r>
            <a:r>
              <a:rPr lang="en-US" sz="2800" b="1" dirty="0"/>
              <a:t> </a:t>
            </a:r>
            <a:r>
              <a:rPr lang="en-US" sz="2800" b="1" dirty="0" err="1"/>
              <a:t>cơ</a:t>
            </a:r>
            <a:r>
              <a:rPr lang="en-US" sz="2800" b="1" dirty="0"/>
              <a:t> </a:t>
            </a:r>
            <a:r>
              <a:rPr lang="en-US" sz="2800" b="1" dirty="0" err="1"/>
              <a:t>bản</a:t>
            </a:r>
            <a:r>
              <a:rPr lang="en-US" sz="2800" b="1" dirty="0"/>
              <a:t> </a:t>
            </a:r>
            <a:r>
              <a:rPr lang="en-US" sz="2800" b="1" dirty="0" err="1"/>
              <a:t>về</a:t>
            </a:r>
            <a:r>
              <a:rPr lang="en-US" sz="2800" b="1" dirty="0"/>
              <a:t> HTML</a:t>
            </a:r>
          </a:p>
          <a:p>
            <a:pPr marL="0" indent="0">
              <a:buNone/>
            </a:pPr>
            <a:endParaRPr lang="en-US" dirty="0"/>
          </a:p>
        </p:txBody>
      </p:sp>
      <p:pic>
        <p:nvPicPr>
          <p:cNvPr id="4" name="Picture 3">
            <a:extLst>
              <a:ext uri="{FF2B5EF4-FFF2-40B4-BE49-F238E27FC236}">
                <a16:creationId xmlns:a16="http://schemas.microsoft.com/office/drawing/2014/main" id="{D31676B8-0608-446D-852B-F96C58911C95}"/>
              </a:ext>
            </a:extLst>
          </p:cNvPr>
          <p:cNvPicPr>
            <a:picLocks noChangeAspect="1"/>
          </p:cNvPicPr>
          <p:nvPr/>
        </p:nvPicPr>
        <p:blipFill>
          <a:blip r:embed="rId2"/>
          <a:stretch>
            <a:fillRect/>
          </a:stretch>
        </p:blipFill>
        <p:spPr>
          <a:xfrm>
            <a:off x="224790" y="2437031"/>
            <a:ext cx="4347210" cy="3919320"/>
          </a:xfrm>
          <a:prstGeom prst="rect">
            <a:avLst/>
          </a:prstGeom>
        </p:spPr>
      </p:pic>
      <p:sp>
        <p:nvSpPr>
          <p:cNvPr id="5" name="TextBox 4">
            <a:extLst>
              <a:ext uri="{FF2B5EF4-FFF2-40B4-BE49-F238E27FC236}">
                <a16:creationId xmlns:a16="http://schemas.microsoft.com/office/drawing/2014/main" id="{90EE158D-F8C9-42A3-B43C-C5A027F56527}"/>
              </a:ext>
            </a:extLst>
          </p:cNvPr>
          <p:cNvSpPr txBox="1"/>
          <p:nvPr/>
        </p:nvSpPr>
        <p:spPr>
          <a:xfrm>
            <a:off x="628650" y="1844040"/>
            <a:ext cx="3185160" cy="646331"/>
          </a:xfrm>
          <a:prstGeom prst="rect">
            <a:avLst/>
          </a:prstGeom>
          <a:noFill/>
        </p:spPr>
        <p:txBody>
          <a:bodyPr wrap="square" rtlCol="0">
            <a:spAutoFit/>
          </a:bodyPr>
          <a:lstStyle/>
          <a:p>
            <a:r>
              <a:rPr lang="en-US" dirty="0" err="1"/>
              <a:t>Cấu</a:t>
            </a:r>
            <a:r>
              <a:rPr lang="en-US" dirty="0"/>
              <a:t> </a:t>
            </a:r>
            <a:r>
              <a:rPr lang="en-US" dirty="0" err="1"/>
              <a:t>trúc</a:t>
            </a:r>
            <a:r>
              <a:rPr lang="en-US" dirty="0"/>
              <a:t> c</a:t>
            </a:r>
            <a:r>
              <a:rPr lang="vi-VN" dirty="0"/>
              <a:t>ơ</a:t>
            </a:r>
            <a:r>
              <a:rPr lang="en-US" dirty="0"/>
              <a:t> </a:t>
            </a:r>
            <a:r>
              <a:rPr lang="en-US" dirty="0" err="1"/>
              <a:t>bản</a:t>
            </a:r>
            <a:r>
              <a:rPr lang="en-US" dirty="0"/>
              <a:t> </a:t>
            </a:r>
            <a:r>
              <a:rPr lang="en-US" dirty="0" err="1"/>
              <a:t>của</a:t>
            </a:r>
            <a:r>
              <a:rPr lang="en-US" dirty="0"/>
              <a:t> HTML:</a:t>
            </a:r>
          </a:p>
          <a:p>
            <a:endParaRPr lang="en-US" dirty="0"/>
          </a:p>
        </p:txBody>
      </p:sp>
      <p:sp>
        <p:nvSpPr>
          <p:cNvPr id="6" name="TextBox 5">
            <a:extLst>
              <a:ext uri="{FF2B5EF4-FFF2-40B4-BE49-F238E27FC236}">
                <a16:creationId xmlns:a16="http://schemas.microsoft.com/office/drawing/2014/main" id="{5D0BE00C-30FC-4350-A771-B1B08BAF7EA6}"/>
              </a:ext>
            </a:extLst>
          </p:cNvPr>
          <p:cNvSpPr txBox="1"/>
          <p:nvPr/>
        </p:nvSpPr>
        <p:spPr>
          <a:xfrm>
            <a:off x="5135880" y="1829058"/>
            <a:ext cx="3379470" cy="369332"/>
          </a:xfrm>
          <a:prstGeom prst="rect">
            <a:avLst/>
          </a:prstGeom>
          <a:noFill/>
        </p:spPr>
        <p:txBody>
          <a:bodyPr wrap="square" rtlCol="0">
            <a:spAutoFit/>
          </a:bodyPr>
          <a:lstStyle/>
          <a:p>
            <a:r>
              <a:rPr lang="en-US" dirty="0" err="1"/>
              <a:t>Cấu</a:t>
            </a:r>
            <a:r>
              <a:rPr lang="en-US" dirty="0"/>
              <a:t> </a:t>
            </a:r>
            <a:r>
              <a:rPr lang="en-US" dirty="0" err="1"/>
              <a:t>trúc</a:t>
            </a:r>
            <a:r>
              <a:rPr lang="en-US" dirty="0"/>
              <a:t> c</a:t>
            </a:r>
            <a:r>
              <a:rPr lang="vi-VN" dirty="0"/>
              <a:t>ơ</a:t>
            </a:r>
            <a:r>
              <a:rPr lang="en-US" dirty="0"/>
              <a:t> </a:t>
            </a:r>
            <a:r>
              <a:rPr lang="en-US" dirty="0" err="1"/>
              <a:t>bản</a:t>
            </a:r>
            <a:r>
              <a:rPr lang="en-US" dirty="0"/>
              <a:t> </a:t>
            </a:r>
            <a:r>
              <a:rPr lang="en-US" dirty="0" err="1"/>
              <a:t>của</a:t>
            </a:r>
            <a:r>
              <a:rPr lang="en-US" dirty="0"/>
              <a:t> </a:t>
            </a:r>
            <a:r>
              <a:rPr lang="en-US" dirty="0" err="1"/>
              <a:t>thẻ</a:t>
            </a:r>
            <a:r>
              <a:rPr lang="en-US" dirty="0"/>
              <a:t> HTML:</a:t>
            </a:r>
          </a:p>
        </p:txBody>
      </p:sp>
      <p:pic>
        <p:nvPicPr>
          <p:cNvPr id="7" name="Picture 6">
            <a:extLst>
              <a:ext uri="{FF2B5EF4-FFF2-40B4-BE49-F238E27FC236}">
                <a16:creationId xmlns:a16="http://schemas.microsoft.com/office/drawing/2014/main" id="{827D7A93-A4D1-4810-80BD-62ECA64F891B}"/>
              </a:ext>
            </a:extLst>
          </p:cNvPr>
          <p:cNvPicPr>
            <a:picLocks noChangeAspect="1"/>
          </p:cNvPicPr>
          <p:nvPr/>
        </p:nvPicPr>
        <p:blipFill>
          <a:blip r:embed="rId3"/>
          <a:stretch>
            <a:fillRect/>
          </a:stretch>
        </p:blipFill>
        <p:spPr>
          <a:xfrm>
            <a:off x="4814570" y="2437032"/>
            <a:ext cx="4237990" cy="3919320"/>
          </a:xfrm>
          <a:prstGeom prst="rect">
            <a:avLst/>
          </a:prstGeom>
        </p:spPr>
      </p:pic>
    </p:spTree>
    <p:extLst>
      <p:ext uri="{BB962C8B-B14F-4D97-AF65-F5344CB8AC3E}">
        <p14:creationId xmlns:p14="http://schemas.microsoft.com/office/powerpoint/2010/main" val="316896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2800" b="1" dirty="0" err="1"/>
              <a:t>Một</a:t>
            </a:r>
            <a:r>
              <a:rPr lang="en-US" sz="2800" b="1" dirty="0"/>
              <a:t> </a:t>
            </a:r>
            <a:r>
              <a:rPr lang="en-US" sz="2800" b="1" dirty="0" err="1"/>
              <a:t>số</a:t>
            </a:r>
            <a:r>
              <a:rPr lang="en-US" sz="2800" b="1" dirty="0"/>
              <a:t> </a:t>
            </a:r>
            <a:r>
              <a:rPr lang="en-US" sz="2800" b="1" dirty="0" err="1"/>
              <a:t>thẻ</a:t>
            </a:r>
            <a:r>
              <a:rPr lang="en-US" sz="2800" b="1" dirty="0"/>
              <a:t> </a:t>
            </a:r>
            <a:r>
              <a:rPr lang="en-US" sz="2800" b="1" dirty="0" err="1"/>
              <a:t>cơ</a:t>
            </a:r>
            <a:r>
              <a:rPr lang="en-US" sz="2800" b="1" dirty="0"/>
              <a:t> </a:t>
            </a:r>
            <a:r>
              <a:rPr lang="en-US" sz="2800" b="1" dirty="0" err="1"/>
              <a:t>bản</a:t>
            </a:r>
            <a:r>
              <a:rPr lang="en-US" sz="2800" b="1" dirty="0"/>
              <a:t> </a:t>
            </a:r>
            <a:r>
              <a:rPr lang="en-US" sz="2800" b="1" dirty="0" err="1"/>
              <a:t>trong</a:t>
            </a:r>
            <a:r>
              <a:rPr lang="en-US" sz="2800" b="1" dirty="0"/>
              <a:t> HTML</a:t>
            </a:r>
          </a:p>
          <a:p>
            <a:pPr marL="0" indent="0" algn="ctr">
              <a:buNone/>
            </a:pPr>
            <a:endParaRPr lang="en-US" sz="2800" b="1" dirty="0"/>
          </a:p>
        </p:txBody>
      </p:sp>
      <p:sp>
        <p:nvSpPr>
          <p:cNvPr id="6" name="TextBox 5">
            <a:extLst>
              <a:ext uri="{FF2B5EF4-FFF2-40B4-BE49-F238E27FC236}">
                <a16:creationId xmlns:a16="http://schemas.microsoft.com/office/drawing/2014/main" id="{91E8F9DE-CF6A-4132-9DFB-444AA08B1353}"/>
              </a:ext>
            </a:extLst>
          </p:cNvPr>
          <p:cNvSpPr txBox="1"/>
          <p:nvPr/>
        </p:nvSpPr>
        <p:spPr>
          <a:xfrm>
            <a:off x="929640" y="1973580"/>
            <a:ext cx="6446520" cy="461985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pt-BR" b="1" dirty="0"/>
              <a:t>&lt;h1&gt;, &lt;h2&gt;, &lt;h3&gt;, &lt;h4&gt;, &lt;h5&gt;,&lt;h6&gt;: các thẻ hiển thị đầu đề</a:t>
            </a:r>
          </a:p>
          <a:p>
            <a:pPr marL="285750" indent="-285750">
              <a:lnSpc>
                <a:spcPct val="150000"/>
              </a:lnSpc>
              <a:buFont typeface="Wingdings" panose="05000000000000000000" pitchFamily="2" charset="2"/>
              <a:buChar char="ü"/>
            </a:pPr>
            <a:r>
              <a:rPr lang="pt-BR" b="1" dirty="0"/>
              <a:t>&lt;p&gt;: thẻ biểu diễn đoạn văn</a:t>
            </a:r>
          </a:p>
          <a:p>
            <a:pPr marL="285750" indent="-285750">
              <a:lnSpc>
                <a:spcPct val="150000"/>
              </a:lnSpc>
              <a:buFont typeface="Wingdings" panose="05000000000000000000" pitchFamily="2" charset="2"/>
              <a:buChar char="ü"/>
            </a:pPr>
            <a:r>
              <a:rPr lang="pt-BR" b="1" dirty="0"/>
              <a:t>&lt;br&gt;: thẻ ngắt dòng</a:t>
            </a:r>
          </a:p>
          <a:p>
            <a:pPr marL="285750" indent="-285750">
              <a:lnSpc>
                <a:spcPct val="150000"/>
              </a:lnSpc>
              <a:buFont typeface="Wingdings" panose="05000000000000000000" pitchFamily="2" charset="2"/>
              <a:buChar char="ü"/>
            </a:pPr>
            <a:r>
              <a:rPr lang="en-US" dirty="0"/>
              <a:t>&lt;</a:t>
            </a:r>
            <a:r>
              <a:rPr lang="en-US" dirty="0" err="1"/>
              <a:t>hr</a:t>
            </a:r>
            <a:r>
              <a:rPr lang="en-US" dirty="0"/>
              <a:t>&gt;: </a:t>
            </a:r>
            <a:r>
              <a:rPr lang="en-US" dirty="0" err="1"/>
              <a:t>thẻ</a:t>
            </a:r>
            <a:r>
              <a:rPr lang="en-US" dirty="0"/>
              <a:t> </a:t>
            </a:r>
            <a:r>
              <a:rPr lang="en-US" dirty="0" err="1"/>
              <a:t>hiển</a:t>
            </a:r>
            <a:r>
              <a:rPr lang="en-US" dirty="0"/>
              <a:t> </a:t>
            </a:r>
            <a:r>
              <a:rPr lang="en-US" dirty="0" err="1"/>
              <a:t>thị</a:t>
            </a:r>
            <a:r>
              <a:rPr lang="en-US" dirty="0"/>
              <a:t> </a:t>
            </a:r>
            <a:r>
              <a:rPr lang="en-US" dirty="0" err="1"/>
              <a:t>dòng</a:t>
            </a:r>
            <a:r>
              <a:rPr lang="en-US" dirty="0"/>
              <a:t> </a:t>
            </a:r>
            <a:r>
              <a:rPr lang="en-US" dirty="0" err="1"/>
              <a:t>ngang</a:t>
            </a:r>
            <a:endParaRPr lang="en-US" dirty="0"/>
          </a:p>
          <a:p>
            <a:pPr marL="285750" indent="-285750">
              <a:lnSpc>
                <a:spcPct val="150000"/>
              </a:lnSpc>
              <a:buFont typeface="Wingdings" panose="05000000000000000000" pitchFamily="2" charset="2"/>
              <a:buChar char="ü"/>
            </a:pPr>
            <a:r>
              <a:rPr lang="en-US" dirty="0"/>
              <a:t>&lt;div&gt;: </a:t>
            </a:r>
            <a:r>
              <a:rPr lang="en-US" dirty="0" err="1"/>
              <a:t>thẻ</a:t>
            </a:r>
            <a:r>
              <a:rPr lang="en-US" dirty="0"/>
              <a:t> </a:t>
            </a:r>
            <a:r>
              <a:rPr lang="en-US" dirty="0" err="1"/>
              <a:t>tạo</a:t>
            </a:r>
            <a:r>
              <a:rPr lang="en-US" dirty="0"/>
              <a:t> </a:t>
            </a:r>
            <a:r>
              <a:rPr lang="en-US" dirty="0" err="1"/>
              <a:t>khu</a:t>
            </a:r>
            <a:r>
              <a:rPr lang="en-US" dirty="0"/>
              <a:t> </a:t>
            </a:r>
            <a:r>
              <a:rPr lang="en-US" dirty="0" err="1"/>
              <a:t>vực</a:t>
            </a:r>
            <a:r>
              <a:rPr lang="en-US" dirty="0"/>
              <a:t> </a:t>
            </a:r>
            <a:r>
              <a:rPr lang="en-US" dirty="0" err="1"/>
              <a:t>kiểu</a:t>
            </a:r>
            <a:r>
              <a:rPr lang="en-US" dirty="0"/>
              <a:t> block</a:t>
            </a:r>
          </a:p>
          <a:p>
            <a:pPr marL="285750" indent="-285750">
              <a:lnSpc>
                <a:spcPct val="150000"/>
              </a:lnSpc>
              <a:buFont typeface="Wingdings" panose="05000000000000000000" pitchFamily="2" charset="2"/>
              <a:buChar char="ü"/>
            </a:pPr>
            <a:r>
              <a:rPr lang="en-US" dirty="0"/>
              <a:t>&lt;a&gt;: link website</a:t>
            </a:r>
          </a:p>
          <a:p>
            <a:pPr marL="285750" indent="-285750">
              <a:lnSpc>
                <a:spcPct val="150000"/>
              </a:lnSpc>
              <a:buFont typeface="Wingdings" panose="05000000000000000000" pitchFamily="2" charset="2"/>
              <a:buChar char="ü"/>
            </a:pPr>
            <a:r>
              <a:rPr lang="en-US" dirty="0"/>
              <a:t>&lt;</a:t>
            </a:r>
            <a:r>
              <a:rPr lang="en-US" dirty="0" err="1"/>
              <a:t>img</a:t>
            </a:r>
            <a:r>
              <a:rPr lang="en-US" dirty="0"/>
              <a:t>&gt;: </a:t>
            </a:r>
            <a:r>
              <a:rPr lang="en-US" dirty="0" err="1"/>
              <a:t>chèn</a:t>
            </a:r>
            <a:r>
              <a:rPr lang="en-US" dirty="0"/>
              <a:t> </a:t>
            </a:r>
            <a:r>
              <a:rPr lang="en-US" dirty="0" err="1"/>
              <a:t>ảnh</a:t>
            </a:r>
            <a:r>
              <a:rPr lang="en-US" dirty="0"/>
              <a:t> </a:t>
            </a:r>
            <a:r>
              <a:rPr lang="en-US" dirty="0" err="1"/>
              <a:t>vào</a:t>
            </a:r>
            <a:r>
              <a:rPr lang="en-US" dirty="0"/>
              <a:t> </a:t>
            </a:r>
            <a:r>
              <a:rPr lang="en-US" dirty="0" err="1"/>
              <a:t>trang</a:t>
            </a:r>
            <a:r>
              <a:rPr lang="en-US" dirty="0"/>
              <a:t> web</a:t>
            </a:r>
          </a:p>
          <a:p>
            <a:pPr marL="285750" indent="-285750">
              <a:lnSpc>
                <a:spcPct val="150000"/>
              </a:lnSpc>
              <a:buFont typeface="Wingdings" panose="05000000000000000000" pitchFamily="2" charset="2"/>
              <a:buChar char="ü"/>
            </a:pPr>
            <a:r>
              <a:rPr lang="en-US" dirty="0"/>
              <a:t>&lt;input&gt;: </a:t>
            </a:r>
            <a:r>
              <a:rPr lang="en-US" dirty="0" err="1"/>
              <a:t>biểu</a:t>
            </a:r>
            <a:r>
              <a:rPr lang="en-US" dirty="0"/>
              <a:t> </a:t>
            </a:r>
            <a:r>
              <a:rPr lang="en-US" dirty="0" err="1"/>
              <a:t>diễn</a:t>
            </a:r>
            <a:r>
              <a:rPr lang="en-US" dirty="0"/>
              <a:t> </a:t>
            </a:r>
            <a:r>
              <a:rPr lang="en-US" dirty="0" err="1"/>
              <a:t>một</a:t>
            </a:r>
            <a:r>
              <a:rPr lang="en-US" dirty="0"/>
              <a:t> tr</a:t>
            </a:r>
            <a:r>
              <a:rPr lang="vi-VN" dirty="0"/>
              <a:t>ư</a:t>
            </a:r>
            <a:r>
              <a:rPr lang="en-US" dirty="0" err="1"/>
              <a:t>ờng</a:t>
            </a:r>
            <a:r>
              <a:rPr lang="en-US" dirty="0"/>
              <a:t> </a:t>
            </a:r>
            <a:r>
              <a:rPr lang="en-US" dirty="0" err="1"/>
              <a:t>mà</a:t>
            </a:r>
            <a:r>
              <a:rPr lang="en-US" dirty="0"/>
              <a:t> ng</a:t>
            </a:r>
            <a:r>
              <a:rPr lang="vi-VN" dirty="0"/>
              <a:t>ư</a:t>
            </a:r>
            <a:r>
              <a:rPr lang="en-US" dirty="0" err="1"/>
              <a:t>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nhập</a:t>
            </a:r>
            <a:endParaRPr lang="en-US" dirty="0"/>
          </a:p>
          <a:p>
            <a:pPr marL="285750" indent="-285750">
              <a:lnSpc>
                <a:spcPct val="150000"/>
              </a:lnSpc>
              <a:buFont typeface="Wingdings" panose="05000000000000000000" pitchFamily="2" charset="2"/>
              <a:buChar char="ü"/>
            </a:pPr>
            <a:r>
              <a:rPr lang="en-US" dirty="0"/>
              <a:t>&lt;form&gt;: </a:t>
            </a:r>
            <a:r>
              <a:rPr lang="en-US" dirty="0" err="1"/>
              <a:t>tập</a:t>
            </a:r>
            <a:r>
              <a:rPr lang="en-US" dirty="0"/>
              <a:t> </a:t>
            </a:r>
            <a:r>
              <a:rPr lang="en-US" dirty="0" err="1"/>
              <a:t>hợp</a:t>
            </a:r>
            <a:r>
              <a:rPr lang="en-US" dirty="0"/>
              <a:t> </a:t>
            </a:r>
            <a:r>
              <a:rPr lang="en-US" dirty="0" err="1"/>
              <a:t>các</a:t>
            </a:r>
            <a:r>
              <a:rPr lang="en-US" dirty="0"/>
              <a:t> ô input </a:t>
            </a:r>
            <a:r>
              <a:rPr lang="en-US" dirty="0" err="1"/>
              <a:t>để</a:t>
            </a:r>
            <a:r>
              <a:rPr lang="en-US" dirty="0"/>
              <a:t>  ng</a:t>
            </a:r>
            <a:r>
              <a:rPr lang="vi-VN" dirty="0"/>
              <a:t>ư</a:t>
            </a:r>
            <a:r>
              <a:rPr lang="en-US" dirty="0" err="1"/>
              <a:t>ời</a:t>
            </a:r>
            <a:r>
              <a:rPr lang="en-US" dirty="0"/>
              <a:t> </a:t>
            </a:r>
            <a:r>
              <a:rPr lang="en-US" dirty="0" err="1"/>
              <a:t>dùng</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dirty="0" err="1"/>
              <a:t>vào</a:t>
            </a:r>
            <a:endParaRPr lang="en-US" dirty="0"/>
          </a:p>
          <a:p>
            <a:pPr marL="285750" indent="-285750">
              <a:lnSpc>
                <a:spcPct val="150000"/>
              </a:lnSpc>
              <a:buFont typeface="Wingdings" panose="05000000000000000000" pitchFamily="2" charset="2"/>
              <a:buChar char="ü"/>
            </a:pPr>
            <a:r>
              <a:rPr lang="en-US" dirty="0"/>
              <a:t>&lt;button&gt;: </a:t>
            </a:r>
            <a:r>
              <a:rPr lang="en-US" dirty="0" err="1"/>
              <a:t>tạo</a:t>
            </a:r>
            <a:r>
              <a:rPr lang="en-US" dirty="0"/>
              <a:t> </a:t>
            </a:r>
            <a:r>
              <a:rPr lang="en-US" dirty="0" err="1"/>
              <a:t>các</a:t>
            </a:r>
            <a:r>
              <a:rPr lang="en-US" dirty="0"/>
              <a:t> </a:t>
            </a:r>
            <a:r>
              <a:rPr lang="en-US" dirty="0" err="1"/>
              <a:t>nút</a:t>
            </a:r>
            <a:r>
              <a:rPr lang="en-US" dirty="0"/>
              <a:t> </a:t>
            </a:r>
            <a:r>
              <a:rPr lang="en-US" dirty="0" err="1"/>
              <a:t>có</a:t>
            </a:r>
            <a:r>
              <a:rPr lang="en-US" dirty="0"/>
              <a:t> </a:t>
            </a:r>
            <a:r>
              <a:rPr lang="en-US" dirty="0" err="1"/>
              <a:t>thể</a:t>
            </a:r>
            <a:r>
              <a:rPr lang="en-US" dirty="0"/>
              <a:t> click </a:t>
            </a:r>
            <a:r>
              <a:rPr lang="en-US" dirty="0" err="1"/>
              <a:t>bên</a:t>
            </a:r>
            <a:r>
              <a:rPr lang="en-US" dirty="0"/>
              <a:t> </a:t>
            </a:r>
            <a:r>
              <a:rPr lang="en-US" dirty="0" err="1"/>
              <a:t>trong</a:t>
            </a:r>
            <a:r>
              <a:rPr lang="en-US" dirty="0"/>
              <a:t> form </a:t>
            </a:r>
          </a:p>
          <a:p>
            <a:pPr marL="285750" indent="-285750">
              <a:lnSpc>
                <a:spcPct val="150000"/>
              </a:lnSpc>
              <a:buFont typeface="Wingdings" panose="05000000000000000000" pitchFamily="2" charset="2"/>
              <a:buChar char="ü"/>
            </a:pPr>
            <a:r>
              <a:rPr lang="en-US" dirty="0"/>
              <a:t>&lt;ul&gt;, &lt;</a:t>
            </a:r>
            <a:r>
              <a:rPr lang="en-US" dirty="0" err="1"/>
              <a:t>ol</a:t>
            </a:r>
            <a:r>
              <a:rPr lang="en-US" dirty="0"/>
              <a:t>&gt;,&lt;dl&gt;: </a:t>
            </a:r>
            <a:r>
              <a:rPr lang="en-US" dirty="0" err="1"/>
              <a:t>hiển</a:t>
            </a:r>
            <a:r>
              <a:rPr lang="en-US" dirty="0"/>
              <a:t> </a:t>
            </a:r>
            <a:r>
              <a:rPr lang="en-US" dirty="0" err="1"/>
              <a:t>thị</a:t>
            </a:r>
            <a:r>
              <a:rPr lang="en-US" dirty="0"/>
              <a:t> </a:t>
            </a:r>
            <a:r>
              <a:rPr lang="en-US" dirty="0" err="1"/>
              <a:t>danh</a:t>
            </a:r>
            <a:r>
              <a:rPr lang="en-US" dirty="0"/>
              <a:t> </a:t>
            </a:r>
            <a:r>
              <a:rPr lang="en-US" dirty="0" err="1"/>
              <a:t>sách</a:t>
            </a:r>
            <a:endParaRPr lang="en-US" dirty="0"/>
          </a:p>
        </p:txBody>
      </p:sp>
    </p:spTree>
    <p:extLst>
      <p:ext uri="{BB962C8B-B14F-4D97-AF65-F5344CB8AC3E}">
        <p14:creationId xmlns:p14="http://schemas.microsoft.com/office/powerpoint/2010/main" val="289324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otalTime>25</TotalTime>
  <Words>6212</Words>
  <Application>Microsoft Office PowerPoint</Application>
  <PresentationFormat>On-screen Show (4:3)</PresentationFormat>
  <Paragraphs>511</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Impact</vt:lpstr>
      <vt:lpstr>Open Sans</vt:lpstr>
      <vt:lpstr>Wingdings</vt:lpstr>
      <vt:lpstr>Office Theme</vt:lpstr>
      <vt:lpstr>PowerPoint Presentation</vt:lpstr>
      <vt:lpstr>I. Nội dung chính</vt:lpstr>
      <vt:lpstr>1. Tìm hiểu về Git</vt:lpstr>
      <vt:lpstr>PowerPoint Presentation</vt:lpstr>
      <vt:lpstr>PowerPoint Presentation</vt:lpstr>
      <vt:lpstr>PowerPoint Presentation</vt:lpstr>
      <vt:lpstr>PowerPoint Presentation</vt:lpstr>
      <vt:lpstr>2. Tìm hiểu về HTML/CSS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Tìm hiểu về VueJS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Tìm hiểu về ExpressJS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Doan Van Loi 20173241</dc:creator>
  <cp:lastModifiedBy>Doan Van Loi 20173241</cp:lastModifiedBy>
  <cp:revision>7</cp:revision>
  <dcterms:created xsi:type="dcterms:W3CDTF">2020-10-08T18:05:53Z</dcterms:created>
  <dcterms:modified xsi:type="dcterms:W3CDTF">2020-10-12T19:39:48Z</dcterms:modified>
</cp:coreProperties>
</file>