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j0ncF1zi75eUO9A4Kg5OOmgv3p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6235a0562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26235a0562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6235a0562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6235a0562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6235a056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26235a0562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6235a0562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26235a0562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6235a0562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26235a0562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235a056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26235a056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6235a056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26235a056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6235a056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26235a0562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6235a056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26235a056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rgbClr val="FFFFFF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7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7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7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77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77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7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8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78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78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8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78"/>
          <p:cNvSpPr/>
          <p:nvPr>
            <p:ph idx="2" type="chart"/>
          </p:nvPr>
        </p:nvSpPr>
        <p:spPr>
          <a:xfrm>
            <a:off x="338736" y="1406525"/>
            <a:ext cx="5757264" cy="467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78"/>
          <p:cNvSpPr/>
          <p:nvPr>
            <p:ph idx="3" type="tbl"/>
          </p:nvPr>
        </p:nvSpPr>
        <p:spPr>
          <a:xfrm>
            <a:off x="6210300" y="1392239"/>
            <a:ext cx="5592763" cy="468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9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79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79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79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79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79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0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80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80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0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7" name="Google Shape;77;p80"/>
          <p:cNvSpPr/>
          <p:nvPr>
            <p:ph idx="2" type="chart"/>
          </p:nvPr>
        </p:nvSpPr>
        <p:spPr>
          <a:xfrm>
            <a:off x="330201" y="1406769"/>
            <a:ext cx="5765800" cy="4655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80"/>
          <p:cNvSpPr/>
          <p:nvPr>
            <p:ph idx="3" type="pic"/>
          </p:nvPr>
        </p:nvSpPr>
        <p:spPr>
          <a:xfrm>
            <a:off x="6238875" y="1414463"/>
            <a:ext cx="5445125" cy="465613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9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9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0"/>
          <p:cNvSpPr txBox="1"/>
          <p:nvPr>
            <p:ph type="title"/>
          </p:nvPr>
        </p:nvSpPr>
        <p:spPr>
          <a:xfrm>
            <a:off x="3788898" y="2461846"/>
            <a:ext cx="4614203" cy="1934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1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71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71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71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71"/>
          <p:cNvSpPr txBox="1"/>
          <p:nvPr>
            <p:ph idx="1" type="body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2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72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72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72"/>
          <p:cNvSpPr txBox="1"/>
          <p:nvPr>
            <p:ph idx="1" type="body"/>
          </p:nvPr>
        </p:nvSpPr>
        <p:spPr>
          <a:xfrm>
            <a:off x="4558372" y="1248325"/>
            <a:ext cx="7391400" cy="5205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72"/>
          <p:cNvSpPr txBox="1"/>
          <p:nvPr>
            <p:ph type="title"/>
          </p:nvPr>
        </p:nvSpPr>
        <p:spPr>
          <a:xfrm>
            <a:off x="4558372" y="404265"/>
            <a:ext cx="7391400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3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73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73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73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73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74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74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74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7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5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5"/>
          <p:cNvSpPr txBox="1"/>
          <p:nvPr>
            <p:ph idx="1" type="body"/>
          </p:nvPr>
        </p:nvSpPr>
        <p:spPr>
          <a:xfrm>
            <a:off x="337539" y="1032510"/>
            <a:ext cx="11515725" cy="493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5"/>
          <p:cNvSpPr txBox="1"/>
          <p:nvPr>
            <p:ph idx="10" type="dt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5"/>
          <p:cNvSpPr txBox="1"/>
          <p:nvPr>
            <p:ph idx="11" type="ftr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5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6"/>
          <p:cNvSpPr txBox="1"/>
          <p:nvPr>
            <p:ph idx="10" type="dt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6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6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6235a0562_0_47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3600"/>
              <a:t>Method</a:t>
            </a:r>
            <a:endParaRPr sz="3600"/>
          </a:p>
        </p:txBody>
      </p:sp>
      <p:sp>
        <p:nvSpPr>
          <p:cNvPr id="147" name="Google Shape;147;g326235a0562_0_47"/>
          <p:cNvSpPr txBox="1"/>
          <p:nvPr>
            <p:ph idx="1" type="body"/>
          </p:nvPr>
        </p:nvSpPr>
        <p:spPr>
          <a:xfrm>
            <a:off x="338736" y="958689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3700"/>
          </a:p>
        </p:txBody>
      </p:sp>
      <p:sp>
        <p:nvSpPr>
          <p:cNvPr id="148" name="Google Shape;148;g326235a0562_0_47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26235a0562_0_47"/>
          <p:cNvSpPr txBox="1"/>
          <p:nvPr/>
        </p:nvSpPr>
        <p:spPr>
          <a:xfrm>
            <a:off x="687775" y="1578849"/>
            <a:ext cx="10816500" cy="22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Evaluation Metrics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Metric:</a:t>
            </a:r>
            <a:r>
              <a:rPr lang="en-US" sz="2500">
                <a:solidFill>
                  <a:schemeClr val="dk1"/>
                </a:solidFill>
              </a:rPr>
              <a:t> Recall@20 (weighted by click, cart, and order importance).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-US" sz="2500">
                <a:solidFill>
                  <a:schemeClr val="dk1"/>
                </a:solidFill>
              </a:rPr>
              <a:t>Score Calculation: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150" name="Google Shape;150;g326235a0562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448" y="3458050"/>
            <a:ext cx="9615150" cy="8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6235a0562_0_43"/>
          <p:cNvSpPr txBox="1"/>
          <p:nvPr>
            <p:ph type="title"/>
          </p:nvPr>
        </p:nvSpPr>
        <p:spPr>
          <a:xfrm>
            <a:off x="4362370" y="2948220"/>
            <a:ext cx="34674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lang="en-US" sz="7200"/>
              <a:t>Result</a:t>
            </a:r>
            <a:endParaRPr sz="7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6235a0562_0_57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3600"/>
              <a:t>Result</a:t>
            </a:r>
            <a:endParaRPr sz="3600"/>
          </a:p>
        </p:txBody>
      </p:sp>
      <p:sp>
        <p:nvSpPr>
          <p:cNvPr id="161" name="Google Shape;161;g326235a0562_0_57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g326235a0562_0_57"/>
          <p:cNvSpPr txBox="1"/>
          <p:nvPr/>
        </p:nvSpPr>
        <p:spPr>
          <a:xfrm>
            <a:off x="687775" y="1578849"/>
            <a:ext cx="108165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Performance Comparison: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Best Recall@20 for clicks, carts, and orders achieved with GNN approach.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Classical methods also showed competitive results with optimized feature engineering.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6235a0562_0_66"/>
          <p:cNvSpPr txBox="1"/>
          <p:nvPr>
            <p:ph type="title"/>
          </p:nvPr>
        </p:nvSpPr>
        <p:spPr>
          <a:xfrm>
            <a:off x="3576002" y="2948250"/>
            <a:ext cx="50400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lang="en-US" sz="7200"/>
              <a:t>Conclusion</a:t>
            </a:r>
            <a:endParaRPr sz="7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6235a0562_0_70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 &amp; Future Work</a:t>
            </a:r>
            <a:endParaRPr b="0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t/>
            </a:r>
            <a:endParaRPr sz="3600"/>
          </a:p>
        </p:txBody>
      </p:sp>
      <p:sp>
        <p:nvSpPr>
          <p:cNvPr id="173" name="Google Shape;173;g326235a0562_0_70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26235a0562_0_70"/>
          <p:cNvSpPr txBox="1"/>
          <p:nvPr/>
        </p:nvSpPr>
        <p:spPr>
          <a:xfrm>
            <a:off x="687775" y="1578849"/>
            <a:ext cx="108165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Conclusion &amp; Future Work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Conclusion:</a:t>
            </a:r>
            <a:r>
              <a:rPr lang="en-US" sz="2200">
                <a:solidFill>
                  <a:schemeClr val="dk1"/>
                </a:solidFill>
              </a:rPr>
              <a:t> SBRS effectively predicts session-based actions, enhancing personalization in e-commerce.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Future Work: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Incorporate Transformer-based embeddings.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Address cold-start problem with auxiliary data.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Perform hyperparameter tuning for ranking models.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4" name="Google Shape;184;p6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64"/>
          <p:cNvSpPr txBox="1"/>
          <p:nvPr/>
        </p:nvSpPr>
        <p:spPr>
          <a:xfrm>
            <a:off x="338735" y="994002"/>
            <a:ext cx="11560975" cy="4672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Basak, S., Kar, S., Saha, S., Khaidem, L., Dey, S. R. (2019). Predicting the direction of stock market prices using tree-based classifiers. The North American Journal of Economics and Finance, 47, 552-567.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Sepp Hochreiter, Jürgen Schmidhuber; Long Short-Term Memory. Neural Comput 1997; 9 (8): 1735–1780.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Black, F. (1986). Noise. The Journal of Finance, 41(3), 528-543.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Pearson, K. (1901). On Lines and Planes of Closest Fit to Systems of Points in Space. Philosophical Magazine, 2(11), 559-572.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Hotelling, H. (1933). Analysis of a complex of statistical variables into principal components. Journal of Educational Psychology, 24(6), 417-441.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Baldi, P., Hornik, K. (1989). Neural networks and principal component analysis: Learning from examples without local minima. Neural Networks, 2(1), 53-58.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5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1" name="Google Shape;191;p65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65"/>
          <p:cNvSpPr txBox="1"/>
          <p:nvPr/>
        </p:nvSpPr>
        <p:spPr>
          <a:xfrm>
            <a:off x="338735" y="1059872"/>
            <a:ext cx="11514527" cy="5569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 Kramer, ,M.A. (1991). Nonlinear principal component analysis using autoassociative neural networks. AIChE Journal, 37(2), 233-243. Goldberger J, Roweis S, Hinton G, Salakhutdinov R. Neighbourhood Components Analysis. In: Advances in Neural Information Processing Systems 17. MIT Press; 2005:513-520.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main idea of RFC is from this report: “Predicting Stock Market Price Direction with Uncertainty Using Quantile Regression Forest” (20120-11).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chosen of hyperparameters to be tune is referred from this site: “Hyperparameters of Random Forest Classifier”.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rolling cross-validation model assessment is referred from this site: “Timeseries cross-validation”.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definition of LSTMs: “Long Short-Term Memory”.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6"/>
          <p:cNvSpPr txBox="1"/>
          <p:nvPr/>
        </p:nvSpPr>
        <p:spPr>
          <a:xfrm>
            <a:off x="5605763" y="2869457"/>
            <a:ext cx="5422456" cy="971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Lato"/>
              <a:buNone/>
            </a:pPr>
            <a:r>
              <a:t/>
            </a:r>
            <a:endParaRPr b="1" sz="6000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34" y="331380"/>
            <a:ext cx="3174367" cy="9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"/>
          <p:cNvSpPr txBox="1"/>
          <p:nvPr/>
        </p:nvSpPr>
        <p:spPr>
          <a:xfrm>
            <a:off x="386625" y="1469750"/>
            <a:ext cx="7627500" cy="12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en-US" sz="41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SESSION-BASED RECOMMENDER SYSTEM FOR RETAIL PRODUCTS</a:t>
            </a:r>
            <a:endParaRPr b="1" i="0" sz="41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386625" y="3431625"/>
            <a:ext cx="43095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en-US" sz="25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Web Mining - Fall 2024</a:t>
            </a:r>
            <a:endParaRPr b="1" i="0" sz="5100" u="none" cap="none" strike="noStrike">
              <a:solidFill>
                <a:srgbClr val="C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2"/>
          <p:cNvGrpSpPr/>
          <p:nvPr/>
        </p:nvGrpSpPr>
        <p:grpSpPr>
          <a:xfrm>
            <a:off x="386634" y="4027437"/>
            <a:ext cx="4839835" cy="1506205"/>
            <a:chOff x="386634" y="3477906"/>
            <a:chExt cx="4839835" cy="1506205"/>
          </a:xfrm>
        </p:grpSpPr>
        <p:sp>
          <p:nvSpPr>
            <p:cNvPr id="92" name="Google Shape;92;p2"/>
            <p:cNvSpPr txBox="1"/>
            <p:nvPr/>
          </p:nvSpPr>
          <p:spPr>
            <a:xfrm>
              <a:off x="386634" y="3477906"/>
              <a:ext cx="2419365" cy="1506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Vo Dinh Dat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Doan The Vinh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Doan Ngoc Cuong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Le Trung Kien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Pham </a:t>
              </a: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Quang Trung</a:t>
              </a:r>
              <a:endParaRPr b="0" i="0" sz="2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2807104" y="3477906"/>
              <a:ext cx="2419365" cy="1506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20210860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20210</a:t>
              </a: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940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20210141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202149</a:t>
              </a: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07</a:t>
              </a:r>
              <a:endParaRPr b="0" i="0" sz="20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Lato"/>
                <a:buNone/>
              </a:pPr>
              <a:r>
                <a:rPr b="0" i="0" lang="en-US" sz="2000" u="none" cap="none" strike="noStrike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202149</a:t>
              </a:r>
              <a:r>
                <a:rPr lang="en-US" sz="2000">
                  <a:solidFill>
                    <a:srgbClr val="C00000"/>
                  </a:solidFill>
                  <a:latin typeface="Lato"/>
                  <a:ea typeface="Lato"/>
                  <a:cs typeface="Lato"/>
                  <a:sym typeface="Lato"/>
                </a:rPr>
                <a:t>35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3416096" y="2948220"/>
            <a:ext cx="5359807" cy="96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lang="en-US" sz="7200"/>
              <a:t>Introduction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INTRODUCTION</a:t>
            </a:r>
            <a:endParaRPr/>
          </a:p>
        </p:txBody>
      </p:sp>
      <p:sp>
        <p:nvSpPr>
          <p:cNvPr id="104" name="Google Shape;104;p4"/>
          <p:cNvSpPr txBox="1"/>
          <p:nvPr>
            <p:ph idx="12" type="sldNum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902400" y="1766700"/>
            <a:ext cx="10387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Background:</a:t>
            </a:r>
            <a:r>
              <a:rPr lang="en-US" sz="2900">
                <a:solidFill>
                  <a:schemeClr val="dk1"/>
                </a:solidFill>
              </a:rPr>
              <a:t> E-commerce platforms generate vast data on user interactions (clicks, carts, orders).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Challenge:</a:t>
            </a:r>
            <a:r>
              <a:rPr lang="en-US" sz="2900">
                <a:solidFill>
                  <a:schemeClr val="dk1"/>
                </a:solidFill>
              </a:rPr>
              <a:t> Predicting user actions in anonymous sessions using only session-based data.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Relevance:</a:t>
            </a:r>
            <a:r>
              <a:rPr lang="en-US" sz="2900">
                <a:solidFill>
                  <a:schemeClr val="dk1"/>
                </a:solidFill>
              </a:rPr>
              <a:t> Improves personalization and sales strategies for retailers.</a:t>
            </a:r>
            <a:endParaRPr sz="29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6235a0562_0_3"/>
          <p:cNvSpPr txBox="1"/>
          <p:nvPr>
            <p:ph type="title"/>
          </p:nvPr>
        </p:nvSpPr>
        <p:spPr>
          <a:xfrm>
            <a:off x="3416096" y="2948220"/>
            <a:ext cx="53598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lang="en-US" sz="7200"/>
              <a:t>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6235a0562_0_7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3600"/>
              <a:t>Data</a:t>
            </a:r>
            <a:endParaRPr sz="3600"/>
          </a:p>
        </p:txBody>
      </p:sp>
      <p:sp>
        <p:nvSpPr>
          <p:cNvPr id="116" name="Google Shape;116;g326235a0562_0_7"/>
          <p:cNvSpPr txBox="1"/>
          <p:nvPr>
            <p:ph idx="1" type="body"/>
          </p:nvPr>
        </p:nvSpPr>
        <p:spPr>
          <a:xfrm>
            <a:off x="338736" y="958689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3600"/>
          </a:p>
        </p:txBody>
      </p:sp>
      <p:sp>
        <p:nvSpPr>
          <p:cNvPr id="117" name="Google Shape;117;g326235a0562_0_7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g326235a0562_0_7"/>
          <p:cNvSpPr txBox="1"/>
          <p:nvPr/>
        </p:nvSpPr>
        <p:spPr>
          <a:xfrm>
            <a:off x="741400" y="1412246"/>
            <a:ext cx="1081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600">
                <a:solidFill>
                  <a:schemeClr val="dk1"/>
                </a:solidFill>
              </a:rPr>
              <a:t>Source:</a:t>
            </a:r>
            <a:r>
              <a:rPr lang="en-US" sz="2600">
                <a:solidFill>
                  <a:schemeClr val="dk1"/>
                </a:solidFill>
              </a:rPr>
              <a:t> OTTO e-commerce dataset (12M sessions, 220M events).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g326235a0562_0_7"/>
          <p:cNvSpPr txBox="1"/>
          <p:nvPr/>
        </p:nvSpPr>
        <p:spPr>
          <a:xfrm>
            <a:off x="741399" y="2216500"/>
            <a:ext cx="4329600" cy="26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Event Types: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Clicks (89.8% of interactions).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Add-to-cart (7.8%).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Orders (2.4%).</a:t>
            </a:r>
            <a:endParaRPr sz="22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20" name="Google Shape;120;g326235a0562_0_7"/>
          <p:cNvSpPr txBox="1"/>
          <p:nvPr/>
        </p:nvSpPr>
        <p:spPr>
          <a:xfrm>
            <a:off x="5919299" y="2293450"/>
            <a:ext cx="45102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Challenges: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High sparsity (only 0.0005% possible interactions observed).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Large scale: ~1.8M unique products.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>
            <p:ph type="title"/>
          </p:nvPr>
        </p:nvSpPr>
        <p:spPr>
          <a:xfrm>
            <a:off x="4362370" y="2948220"/>
            <a:ext cx="3467260" cy="961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ato"/>
              <a:buNone/>
            </a:pPr>
            <a:r>
              <a:rPr lang="en-US" sz="7200"/>
              <a:t>Method</a:t>
            </a:r>
            <a:endParaRPr sz="7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6235a0562_0_33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3600"/>
              <a:t>Method</a:t>
            </a:r>
            <a:endParaRPr sz="3600"/>
          </a:p>
        </p:txBody>
      </p:sp>
      <p:sp>
        <p:nvSpPr>
          <p:cNvPr id="131" name="Google Shape;131;g326235a0562_0_33"/>
          <p:cNvSpPr txBox="1"/>
          <p:nvPr>
            <p:ph idx="1" type="body"/>
          </p:nvPr>
        </p:nvSpPr>
        <p:spPr>
          <a:xfrm>
            <a:off x="338736" y="958689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3600"/>
          </a:p>
        </p:txBody>
      </p:sp>
      <p:sp>
        <p:nvSpPr>
          <p:cNvPr id="132" name="Google Shape;132;g326235a0562_0_33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326235a0562_0_33"/>
          <p:cNvSpPr txBox="1"/>
          <p:nvPr/>
        </p:nvSpPr>
        <p:spPr>
          <a:xfrm>
            <a:off x="687775" y="1578846"/>
            <a:ext cx="10816500" cy="2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Feature Engineering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Session Features:</a:t>
            </a:r>
            <a:r>
              <a:rPr lang="en-US" sz="2200">
                <a:solidFill>
                  <a:schemeClr val="dk1"/>
                </a:solidFill>
              </a:rPr>
              <a:t> Interaction counts, time-based metrics.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Item Features:</a:t>
            </a:r>
            <a:r>
              <a:rPr lang="en-US" sz="2200">
                <a:solidFill>
                  <a:schemeClr val="dk1"/>
                </a:solidFill>
              </a:rPr>
              <a:t> Co-occurrence stats, Word2Vec similarity.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-US" sz="2200">
                <a:solidFill>
                  <a:schemeClr val="dk1"/>
                </a:solidFill>
              </a:rPr>
              <a:t>Contextual Features:</a:t>
            </a:r>
            <a:r>
              <a:rPr lang="en-US" sz="2200">
                <a:solidFill>
                  <a:schemeClr val="dk1"/>
                </a:solidFill>
              </a:rPr>
              <a:t> Popularity rank within session clusters.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6235a0562_0_22"/>
          <p:cNvSpPr txBox="1"/>
          <p:nvPr>
            <p:ph type="title"/>
          </p:nvPr>
        </p:nvSpPr>
        <p:spPr>
          <a:xfrm>
            <a:off x="338736" y="112543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 sz="3600"/>
              <a:t>Method</a:t>
            </a:r>
            <a:endParaRPr sz="3600"/>
          </a:p>
        </p:txBody>
      </p:sp>
      <p:sp>
        <p:nvSpPr>
          <p:cNvPr id="139" name="Google Shape;139;g326235a0562_0_22"/>
          <p:cNvSpPr txBox="1"/>
          <p:nvPr>
            <p:ph idx="1" type="body"/>
          </p:nvPr>
        </p:nvSpPr>
        <p:spPr>
          <a:xfrm>
            <a:off x="338736" y="958689"/>
            <a:ext cx="115146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Methodology </a:t>
            </a:r>
            <a:r>
              <a:rPr b="1" lang="en-US" sz="3200">
                <a:latin typeface="Arial"/>
                <a:ea typeface="Arial"/>
                <a:cs typeface="Arial"/>
                <a:sym typeface="Arial"/>
              </a:rPr>
              <a:t> Overview</a:t>
            </a:r>
            <a:endParaRPr sz="3600"/>
          </a:p>
        </p:txBody>
      </p:sp>
      <p:sp>
        <p:nvSpPr>
          <p:cNvPr id="140" name="Google Shape;140;g326235a0562_0_22"/>
          <p:cNvSpPr txBox="1"/>
          <p:nvPr>
            <p:ph idx="12" type="sldNum"/>
          </p:nvPr>
        </p:nvSpPr>
        <p:spPr>
          <a:xfrm>
            <a:off x="9156511" y="649287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g326235a0562_0_22"/>
          <p:cNvSpPr txBox="1"/>
          <p:nvPr/>
        </p:nvSpPr>
        <p:spPr>
          <a:xfrm>
            <a:off x="687775" y="1578846"/>
            <a:ext cx="10816500" cy="4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</a:rPr>
              <a:t>Approach:</a:t>
            </a:r>
            <a:r>
              <a:rPr lang="en-US" sz="2200">
                <a:solidFill>
                  <a:schemeClr val="dk1"/>
                </a:solidFill>
              </a:rPr>
              <a:t> Three methods explored.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Method 1: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Candidate generation (heuristics, Word2Vec, co-visitation).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Ranking with LightGBM.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Method 2: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Collaborative filtering (Item CF, User CF).</a:t>
            </a:r>
            <a:endParaRPr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Ranking with LightGBM and CatBoost.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Method 3:</a:t>
            </a:r>
            <a:endParaRPr b="1" sz="2200">
              <a:solidFill>
                <a:schemeClr val="dk1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-US" sz="2200">
                <a:solidFill>
                  <a:schemeClr val="dk1"/>
                </a:solidFill>
              </a:rPr>
              <a:t>Graph Neural Network (GNN) for link prediction on heterogeneous graphs.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2023-07-10T08:15:41Z</dcterms:created>
  <dc:creator>Nguyen Quang Tri 20210860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0x01010065DCA99E06EF1E4686D55E5D38B35F2E</vt:lpwstr>
  </property>
</Properties>
</file>