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gCtUhhCaZb7WKRYmWXW9Ni9WAE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F48B42-18BF-4FEB-83C0-E6389B33C861}">
  <a:tblStyle styleId="{39F48B42-18BF-4FEB-83C0-E6389B33C86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6235a0562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26235a0562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627264e13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32627264e13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627264e13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2627264e13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627264e13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32627264e13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627264e1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2627264e13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6235a0562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26235a0562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627264e13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2627264e13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19663a931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219663a931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6235a0562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326235a056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6235a0562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326235a0562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6235a0562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26235a0562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627264e1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2627264e13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2627264e13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2627264e13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26235a0562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26235a0562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26235a0562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26235a0562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627264e13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32627264e13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627264e13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32627264e13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6235a0562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26235a0562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6235a056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26235a056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627264e1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2627264e1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627264e13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32627264e1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627264e13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32627264e13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rgbClr val="FFFFFF"/>
        </a:solidFill>
      </p:bgPr>
    </p:bg>
    <p:spTree>
      <p:nvGrpSpPr>
        <p:cNvPr id="51" name="Shape 51"/>
        <p:cNvGrpSpPr/>
        <p:nvPr/>
      </p:nvGrpSpPr>
      <p:grpSpPr>
        <a:xfrm>
          <a:off x="0" y="0"/>
          <a:ext cx="0" cy="0"/>
          <a:chOff x="0" y="0"/>
          <a:chExt cx="0" cy="0"/>
        </a:xfrm>
      </p:grpSpPr>
      <p:sp>
        <p:nvSpPr>
          <p:cNvPr id="52" name="Google Shape;52;p77"/>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7"/>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77"/>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7"/>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77"/>
          <p:cNvSpPr/>
          <p:nvPr>
            <p:ph idx="2" type="chart"/>
          </p:nvPr>
        </p:nvSpPr>
        <p:spPr>
          <a:xfrm>
            <a:off x="330201" y="1406769"/>
            <a:ext cx="5765800" cy="465589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p77"/>
          <p:cNvSpPr/>
          <p:nvPr>
            <p:ph idx="3" type="pic"/>
          </p:nvPr>
        </p:nvSpPr>
        <p:spPr>
          <a:xfrm>
            <a:off x="6238875" y="1414463"/>
            <a:ext cx="5445125" cy="4656137"/>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58" name="Shape 58"/>
        <p:cNvGrpSpPr/>
        <p:nvPr/>
      </p:nvGrpSpPr>
      <p:grpSpPr>
        <a:xfrm>
          <a:off x="0" y="0"/>
          <a:ext cx="0" cy="0"/>
          <a:chOff x="0" y="0"/>
          <a:chExt cx="0" cy="0"/>
        </a:xfrm>
      </p:grpSpPr>
      <p:sp>
        <p:nvSpPr>
          <p:cNvPr id="59" name="Google Shape;59;p78"/>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78"/>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78"/>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8"/>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78"/>
          <p:cNvSpPr/>
          <p:nvPr>
            <p:ph idx="2" type="chart"/>
          </p:nvPr>
        </p:nvSpPr>
        <p:spPr>
          <a:xfrm>
            <a:off x="338736" y="1406525"/>
            <a:ext cx="5757264" cy="46704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4" name="Google Shape;64;p78"/>
          <p:cNvSpPr/>
          <p:nvPr>
            <p:ph idx="3" type="tbl"/>
          </p:nvPr>
        </p:nvSpPr>
        <p:spPr>
          <a:xfrm>
            <a:off x="6210300" y="1392239"/>
            <a:ext cx="5592763" cy="46847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solidFill>
          <a:srgbClr val="FFFFFF"/>
        </a:solidFill>
      </p:bgPr>
    </p:bg>
    <p:spTree>
      <p:nvGrpSpPr>
        <p:cNvPr id="65" name="Shape 65"/>
        <p:cNvGrpSpPr/>
        <p:nvPr/>
      </p:nvGrpSpPr>
      <p:grpSpPr>
        <a:xfrm>
          <a:off x="0" y="0"/>
          <a:ext cx="0" cy="0"/>
          <a:chOff x="0" y="0"/>
          <a:chExt cx="0" cy="0"/>
        </a:xfrm>
      </p:grpSpPr>
      <p:sp>
        <p:nvSpPr>
          <p:cNvPr id="66" name="Google Shape;66;p79"/>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79"/>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79"/>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79"/>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79"/>
          <p:cNvSpPr/>
          <p:nvPr>
            <p:ph idx="2" type="chart"/>
          </p:nvPr>
        </p:nvSpPr>
        <p:spPr>
          <a:xfrm>
            <a:off x="330201" y="1406769"/>
            <a:ext cx="5765800" cy="465589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79"/>
          <p:cNvSpPr/>
          <p:nvPr>
            <p:ph idx="3" type="pic"/>
          </p:nvPr>
        </p:nvSpPr>
        <p:spPr>
          <a:xfrm>
            <a:off x="6238875" y="1414463"/>
            <a:ext cx="5445125" cy="465613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FFFFFF"/>
        </a:solidFill>
      </p:bgPr>
    </p:bg>
    <p:spTree>
      <p:nvGrpSpPr>
        <p:cNvPr id="72" name="Shape 72"/>
        <p:cNvGrpSpPr/>
        <p:nvPr/>
      </p:nvGrpSpPr>
      <p:grpSpPr>
        <a:xfrm>
          <a:off x="0" y="0"/>
          <a:ext cx="0" cy="0"/>
          <a:chOff x="0" y="0"/>
          <a:chExt cx="0" cy="0"/>
        </a:xfrm>
      </p:grpSpPr>
      <p:sp>
        <p:nvSpPr>
          <p:cNvPr id="73" name="Google Shape;73;p80"/>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80"/>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80"/>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80"/>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Google Shape;77;p80"/>
          <p:cNvSpPr/>
          <p:nvPr>
            <p:ph idx="2" type="chart"/>
          </p:nvPr>
        </p:nvSpPr>
        <p:spPr>
          <a:xfrm>
            <a:off x="330201" y="1406769"/>
            <a:ext cx="5765800" cy="465589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8" name="Google Shape;78;p80"/>
          <p:cNvSpPr/>
          <p:nvPr>
            <p:ph idx="3" type="pic"/>
          </p:nvPr>
        </p:nvSpPr>
        <p:spPr>
          <a:xfrm>
            <a:off x="6238875" y="1414463"/>
            <a:ext cx="5445125" cy="4656137"/>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69"/>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9"/>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9"/>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70"/>
          <p:cNvSpPr txBox="1"/>
          <p:nvPr>
            <p:ph type="title"/>
          </p:nvPr>
        </p:nvSpPr>
        <p:spPr>
          <a:xfrm>
            <a:off x="3788898" y="2461846"/>
            <a:ext cx="4614203" cy="1934307"/>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Lato"/>
              <a:buNone/>
              <a:defRPr b="1" i="0" sz="4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71"/>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71"/>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71"/>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71"/>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71"/>
          <p:cNvSpPr txBox="1"/>
          <p:nvPr>
            <p:ph idx="1" type="body"/>
          </p:nvPr>
        </p:nvSpPr>
        <p:spPr>
          <a:xfrm>
            <a:off x="338736" y="1058844"/>
            <a:ext cx="11514528" cy="4909124"/>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72"/>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chemeClr val="lt1"/>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72"/>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72"/>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72"/>
          <p:cNvSpPr txBox="1"/>
          <p:nvPr>
            <p:ph idx="1" type="body"/>
          </p:nvPr>
        </p:nvSpPr>
        <p:spPr>
          <a:xfrm>
            <a:off x="4558372" y="1248325"/>
            <a:ext cx="7391400" cy="52054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72"/>
          <p:cNvSpPr txBox="1"/>
          <p:nvPr>
            <p:ph type="title"/>
          </p:nvPr>
        </p:nvSpPr>
        <p:spPr>
          <a:xfrm>
            <a:off x="4558372" y="404265"/>
            <a:ext cx="7391400"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73"/>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73"/>
          <p:cNvSpPr txBox="1"/>
          <p:nvPr>
            <p:ph idx="1" type="body"/>
          </p:nvPr>
        </p:nvSpPr>
        <p:spPr>
          <a:xfrm>
            <a:off x="337539" y="1032510"/>
            <a:ext cx="11515725" cy="493871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73"/>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73"/>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73"/>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74"/>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4"/>
          <p:cNvSpPr txBox="1"/>
          <p:nvPr>
            <p:ph idx="1" type="body"/>
          </p:nvPr>
        </p:nvSpPr>
        <p:spPr>
          <a:xfrm>
            <a:off x="337539" y="1032510"/>
            <a:ext cx="11515725" cy="493871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74"/>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74"/>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74"/>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75"/>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5"/>
          <p:cNvSpPr txBox="1"/>
          <p:nvPr>
            <p:ph idx="1" type="body"/>
          </p:nvPr>
        </p:nvSpPr>
        <p:spPr>
          <a:xfrm>
            <a:off x="337539" y="1032510"/>
            <a:ext cx="11515725" cy="493871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75"/>
          <p:cNvSpPr txBox="1"/>
          <p:nvPr>
            <p:ph idx="10" type="dt"/>
          </p:nvPr>
        </p:nvSpPr>
        <p:spPr>
          <a:xfrm>
            <a:off x="838200" y="6486006"/>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 name="Google Shape;45;p75"/>
          <p:cNvSpPr txBox="1"/>
          <p:nvPr>
            <p:ph idx="11" type="ftr"/>
          </p:nvPr>
        </p:nvSpPr>
        <p:spPr>
          <a:xfrm>
            <a:off x="4038600" y="6486006"/>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75"/>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76"/>
          <p:cNvSpPr txBox="1"/>
          <p:nvPr>
            <p:ph idx="10" type="dt"/>
          </p:nvPr>
        </p:nvSpPr>
        <p:spPr>
          <a:xfrm>
            <a:off x="838200" y="6492875"/>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chemeClr val="lt1"/>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6"/>
          <p:cNvSpPr txBox="1"/>
          <p:nvPr>
            <p:ph idx="11" type="ftr"/>
          </p:nvPr>
        </p:nvSpPr>
        <p:spPr>
          <a:xfrm>
            <a:off x="4038600" y="6492875"/>
            <a:ext cx="41148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6"/>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4362370" y="2948220"/>
            <a:ext cx="3467260" cy="96155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Method</a:t>
            </a:r>
            <a:endParaRPr sz="7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26235a0562_0_33"/>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1</a:t>
            </a:r>
            <a:endParaRPr sz="3600"/>
          </a:p>
        </p:txBody>
      </p:sp>
      <p:sp>
        <p:nvSpPr>
          <p:cNvPr id="158" name="Google Shape;158;g326235a0562_0_33"/>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g326235a0562_0_33"/>
          <p:cNvSpPr txBox="1"/>
          <p:nvPr/>
        </p:nvSpPr>
        <p:spPr>
          <a:xfrm>
            <a:off x="402525" y="1043250"/>
            <a:ext cx="4615500" cy="516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rPr>
              <a:t>Method 1: Classical Pipeline</a:t>
            </a:r>
            <a:endParaRPr b="1" sz="2200">
              <a:solidFill>
                <a:schemeClr val="dk1"/>
              </a:solidFill>
            </a:endParaRPr>
          </a:p>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rPr>
              <a:t>Candidate Generation</a:t>
            </a:r>
            <a:r>
              <a:rPr lang="en-US" sz="2200">
                <a:solidFill>
                  <a:schemeClr val="dk1"/>
                </a:solidFill>
              </a:rPr>
              <a:t>: Use co-visitation matrices (e.g., click-to-click, cart-to-order).</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Feature Engineering</a:t>
            </a:r>
            <a:r>
              <a:rPr lang="en-US" sz="2200">
                <a:solidFill>
                  <a:schemeClr val="dk1"/>
                </a:solidFill>
              </a:rPr>
              <a:t>: Extract 200+ features (co-visitation, embeddings, session-level, item-level, temporal).</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Ranking</a:t>
            </a:r>
            <a:r>
              <a:rPr lang="en-US" sz="2200">
                <a:solidFill>
                  <a:schemeClr val="dk1"/>
                </a:solidFill>
              </a:rPr>
              <a:t>: Train XGBoost to rank candidate items for clicks, carts, and orders.</a:t>
            </a:r>
            <a:endParaRPr sz="2200">
              <a:solidFill>
                <a:schemeClr val="dk1"/>
              </a:solidFill>
            </a:endParaRPr>
          </a:p>
          <a:p>
            <a:pPr indent="0" lvl="0" marL="0" rtl="0" algn="just">
              <a:spcBef>
                <a:spcPts val="1200"/>
              </a:spcBef>
              <a:spcAft>
                <a:spcPts val="0"/>
              </a:spcAft>
              <a:buSzPts val="1100"/>
              <a:buNone/>
            </a:pPr>
            <a:r>
              <a:t/>
            </a:r>
            <a:endParaRPr b="1" sz="3100">
              <a:solidFill>
                <a:schemeClr val="dk1"/>
              </a:solidFill>
            </a:endParaRPr>
          </a:p>
        </p:txBody>
      </p:sp>
      <p:pic>
        <p:nvPicPr>
          <p:cNvPr id="160" name="Google Shape;160;g326235a0562_0_33"/>
          <p:cNvPicPr preferRelativeResize="0"/>
          <p:nvPr/>
        </p:nvPicPr>
        <p:blipFill>
          <a:blip r:embed="rId3">
            <a:alphaModFix/>
          </a:blip>
          <a:stretch>
            <a:fillRect/>
          </a:stretch>
        </p:blipFill>
        <p:spPr>
          <a:xfrm>
            <a:off x="4993950" y="1589700"/>
            <a:ext cx="7046876" cy="299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627264e13_0_89"/>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1</a:t>
            </a:r>
            <a:endParaRPr sz="3600"/>
          </a:p>
        </p:txBody>
      </p:sp>
      <p:sp>
        <p:nvSpPr>
          <p:cNvPr id="166" name="Google Shape;166;g32627264e13_0_89"/>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g32627264e13_0_89"/>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1.1 Candidate Generation</a:t>
            </a:r>
            <a:endParaRPr sz="3700"/>
          </a:p>
        </p:txBody>
      </p:sp>
      <p:sp>
        <p:nvSpPr>
          <p:cNvPr id="168" name="Google Shape;168;g32627264e13_0_89"/>
          <p:cNvSpPr txBox="1"/>
          <p:nvPr/>
        </p:nvSpPr>
        <p:spPr>
          <a:xfrm>
            <a:off x="802225" y="1510198"/>
            <a:ext cx="10587600" cy="34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2200">
              <a:solidFill>
                <a:schemeClr val="dk1"/>
              </a:solidFill>
            </a:endParaRPr>
          </a:p>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rPr>
              <a:t>Approach</a:t>
            </a:r>
            <a:r>
              <a:rPr lang="en-US" sz="2200">
                <a:solidFill>
                  <a:schemeClr val="dk1"/>
                </a:solidFill>
              </a:rPr>
              <a:t>:</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2200">
                <a:solidFill>
                  <a:schemeClr val="dk1"/>
                </a:solidFill>
              </a:rPr>
              <a:t>Based on </a:t>
            </a:r>
            <a:r>
              <a:rPr b="1" lang="en-US" sz="2200">
                <a:solidFill>
                  <a:schemeClr val="dk1"/>
                </a:solidFill>
              </a:rPr>
              <a:t>Co-visitation Matrix</a:t>
            </a:r>
            <a:r>
              <a:rPr lang="en-US" sz="2200">
                <a:solidFill>
                  <a:schemeClr val="dk1"/>
                </a:solidFill>
              </a:rPr>
              <a:t>:</a:t>
            </a:r>
            <a:endParaRPr sz="2200">
              <a:solidFill>
                <a:schemeClr val="dk1"/>
              </a:solidFill>
            </a:endParaRPr>
          </a:p>
          <a:p>
            <a:pPr indent="-368300" lvl="2" marL="1371600" rtl="0" algn="l">
              <a:lnSpc>
                <a:spcPct val="115000"/>
              </a:lnSpc>
              <a:spcBef>
                <a:spcPts val="0"/>
              </a:spcBef>
              <a:spcAft>
                <a:spcPts val="0"/>
              </a:spcAft>
              <a:buClr>
                <a:schemeClr val="dk1"/>
              </a:buClr>
              <a:buSzPts val="2200"/>
              <a:buChar char="■"/>
            </a:pPr>
            <a:r>
              <a:rPr lang="en-US" sz="2200">
                <a:solidFill>
                  <a:schemeClr val="dk1"/>
                </a:solidFill>
              </a:rPr>
              <a:t>Click-to-click, Cart-to-cart, Buy-to-buy.</a:t>
            </a:r>
            <a:endParaRPr sz="2200">
              <a:solidFill>
                <a:schemeClr val="dk1"/>
              </a:solidFill>
            </a:endParaRPr>
          </a:p>
          <a:p>
            <a:pPr indent="-368300" lvl="2" marL="1371600" rtl="0" algn="l">
              <a:lnSpc>
                <a:spcPct val="115000"/>
              </a:lnSpc>
              <a:spcBef>
                <a:spcPts val="0"/>
              </a:spcBef>
              <a:spcAft>
                <a:spcPts val="0"/>
              </a:spcAft>
              <a:buClr>
                <a:schemeClr val="dk1"/>
              </a:buClr>
              <a:buSzPts val="2200"/>
              <a:buChar char="■"/>
            </a:pPr>
            <a:r>
              <a:rPr lang="en-US" sz="2200">
                <a:solidFill>
                  <a:schemeClr val="dk1"/>
                </a:solidFill>
              </a:rPr>
              <a:t>Assign weights based on time and interaction type.</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b="1" lang="en-US" sz="2200">
                <a:solidFill>
                  <a:schemeClr val="dk1"/>
                </a:solidFill>
              </a:rPr>
              <a:t>Enhance diversity</a:t>
            </a:r>
            <a:r>
              <a:rPr lang="en-US" sz="2200">
                <a:solidFill>
                  <a:schemeClr val="dk1"/>
                </a:solidFill>
              </a:rPr>
              <a:t> by incorporating weights for recent interactions.</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rabicPeriod"/>
            </a:pPr>
            <a:r>
              <a:rPr b="1" lang="en-US" sz="2200">
                <a:solidFill>
                  <a:schemeClr val="dk1"/>
                </a:solidFill>
              </a:rPr>
              <a:t>Benefits</a:t>
            </a:r>
            <a:r>
              <a:rPr lang="en-US" sz="2200">
                <a:solidFill>
                  <a:schemeClr val="dk1"/>
                </a:solidFill>
              </a:rPr>
              <a:t>:</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2200">
                <a:solidFill>
                  <a:schemeClr val="dk1"/>
                </a:solidFill>
              </a:rPr>
              <a:t>Improve recommendations for popular or contextually related products.</a:t>
            </a:r>
            <a:endParaRPr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627264e13_0_100"/>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1</a:t>
            </a:r>
            <a:endParaRPr sz="3600"/>
          </a:p>
        </p:txBody>
      </p:sp>
      <p:sp>
        <p:nvSpPr>
          <p:cNvPr id="174" name="Google Shape;174;g32627264e13_0_100"/>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g32627264e13_0_100"/>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1.2 Feature Engineering</a:t>
            </a:r>
            <a:endParaRPr sz="3700"/>
          </a:p>
        </p:txBody>
      </p:sp>
      <p:pic>
        <p:nvPicPr>
          <p:cNvPr id="176" name="Google Shape;176;g32627264e13_0_100"/>
          <p:cNvPicPr preferRelativeResize="0"/>
          <p:nvPr/>
        </p:nvPicPr>
        <p:blipFill>
          <a:blip r:embed="rId3">
            <a:alphaModFix/>
          </a:blip>
          <a:stretch>
            <a:fillRect/>
          </a:stretch>
        </p:blipFill>
        <p:spPr>
          <a:xfrm>
            <a:off x="338725" y="2091750"/>
            <a:ext cx="7434425" cy="3298275"/>
          </a:xfrm>
          <a:prstGeom prst="rect">
            <a:avLst/>
          </a:prstGeom>
          <a:noFill/>
          <a:ln>
            <a:noFill/>
          </a:ln>
        </p:spPr>
      </p:pic>
      <p:sp>
        <p:nvSpPr>
          <p:cNvPr id="177" name="Google Shape;177;g32627264e13_0_100"/>
          <p:cNvSpPr txBox="1"/>
          <p:nvPr/>
        </p:nvSpPr>
        <p:spPr>
          <a:xfrm>
            <a:off x="8497325" y="1237200"/>
            <a:ext cx="3000000" cy="438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rPr>
              <a:t>Feature Types</a:t>
            </a:r>
            <a:r>
              <a:rPr lang="en-US"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Session-level</a:t>
            </a:r>
            <a:r>
              <a:rPr lang="en-US" sz="1600">
                <a:solidFill>
                  <a:schemeClr val="dk1"/>
                </a:solidFill>
              </a:rPr>
              <a:t>: Frequency, interaction timing.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Item-level</a:t>
            </a:r>
            <a:r>
              <a:rPr lang="en-US" sz="1600">
                <a:solidFill>
                  <a:schemeClr val="dk1"/>
                </a:solidFill>
              </a:rPr>
              <a:t>: Popularity, rank in the session.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Temporal Features</a:t>
            </a:r>
            <a:r>
              <a:rPr lang="en-US" sz="1600">
                <a:solidFill>
                  <a:schemeClr val="dk1"/>
                </a:solidFill>
              </a:rPr>
              <a:t>: Time since the last interaction.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Similarity Features</a:t>
            </a:r>
            <a:r>
              <a:rPr lang="en-US" sz="1600">
                <a:solidFill>
                  <a:schemeClr val="dk1"/>
                </a:solidFill>
              </a:rPr>
              <a:t>: Item-item similarity (using Word2Vec or Matrix Factorization).</a:t>
            </a:r>
            <a:endParaRPr sz="1600">
              <a:solidFill>
                <a:schemeClr val="dk1"/>
              </a:solidFill>
            </a:endParaRPr>
          </a:p>
          <a:p>
            <a:pPr indent="0" lvl="0" marL="0" rtl="0" algn="l">
              <a:lnSpc>
                <a:spcPct val="115000"/>
              </a:lnSpc>
              <a:spcBef>
                <a:spcPts val="1200"/>
              </a:spcBef>
              <a:spcAft>
                <a:spcPts val="0"/>
              </a:spcAft>
              <a:buNone/>
            </a:pPr>
            <a:r>
              <a:rPr b="1" lang="en-US" sz="1600">
                <a:solidFill>
                  <a:schemeClr val="dk1"/>
                </a:solidFill>
              </a:rPr>
              <a:t>Total Features</a:t>
            </a:r>
            <a:r>
              <a:rPr lang="en-US" sz="1600">
                <a:solidFill>
                  <a:schemeClr val="dk1"/>
                </a:solidFill>
              </a:rPr>
              <a:t>: ~200.</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2627264e13_0_40"/>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1</a:t>
            </a:r>
            <a:endParaRPr sz="3600"/>
          </a:p>
        </p:txBody>
      </p:sp>
      <p:sp>
        <p:nvSpPr>
          <p:cNvPr id="183" name="Google Shape;183;g32627264e13_0_40"/>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g32627264e13_0_40"/>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1.3 Reranking</a:t>
            </a:r>
            <a:endParaRPr sz="3700"/>
          </a:p>
        </p:txBody>
      </p:sp>
      <p:pic>
        <p:nvPicPr>
          <p:cNvPr id="185" name="Google Shape;185;g32627264e13_0_40"/>
          <p:cNvPicPr preferRelativeResize="0"/>
          <p:nvPr/>
        </p:nvPicPr>
        <p:blipFill>
          <a:blip r:embed="rId3">
            <a:alphaModFix/>
          </a:blip>
          <a:stretch>
            <a:fillRect/>
          </a:stretch>
        </p:blipFill>
        <p:spPr>
          <a:xfrm>
            <a:off x="1574525" y="1530012"/>
            <a:ext cx="9042939" cy="2796913"/>
          </a:xfrm>
          <a:prstGeom prst="rect">
            <a:avLst/>
          </a:prstGeom>
          <a:noFill/>
          <a:ln>
            <a:noFill/>
          </a:ln>
        </p:spPr>
      </p:pic>
      <p:sp>
        <p:nvSpPr>
          <p:cNvPr id="186" name="Google Shape;186;g32627264e13_0_40"/>
          <p:cNvSpPr txBox="1"/>
          <p:nvPr/>
        </p:nvSpPr>
        <p:spPr>
          <a:xfrm>
            <a:off x="2475150" y="4355550"/>
            <a:ext cx="7241700" cy="18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700">
                <a:solidFill>
                  <a:schemeClr val="dk1"/>
                </a:solidFill>
              </a:rPr>
              <a:t>Process</a:t>
            </a:r>
            <a:r>
              <a:rPr lang="en-US"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Assign labels: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US" sz="1700">
                <a:solidFill>
                  <a:schemeClr val="dk1"/>
                </a:solidFill>
              </a:rPr>
              <a:t>1</a:t>
            </a:r>
            <a:r>
              <a:rPr lang="en-US" sz="1700">
                <a:solidFill>
                  <a:schemeClr val="dk1"/>
                </a:solidFill>
              </a:rPr>
              <a:t>: If the product was clicked, added to cart, or ordered.</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b="1" lang="en-US" sz="1700">
                <a:solidFill>
                  <a:schemeClr val="dk1"/>
                </a:solidFill>
              </a:rPr>
              <a:t>0</a:t>
            </a:r>
            <a:r>
              <a:rPr lang="en-US" sz="1700">
                <a:solidFill>
                  <a:schemeClr val="dk1"/>
                </a:solidFill>
              </a:rPr>
              <a:t>: Otherwise.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Filter data: Retain only sessions with at least one positive label.</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2627264e13_0_80"/>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1</a:t>
            </a:r>
            <a:endParaRPr sz="3600"/>
          </a:p>
        </p:txBody>
      </p:sp>
      <p:sp>
        <p:nvSpPr>
          <p:cNvPr id="192" name="Google Shape;192;g32627264e13_0_80"/>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3" name="Google Shape;193;g32627264e13_0_80"/>
          <p:cNvPicPr preferRelativeResize="0"/>
          <p:nvPr/>
        </p:nvPicPr>
        <p:blipFill>
          <a:blip r:embed="rId3">
            <a:alphaModFix/>
          </a:blip>
          <a:stretch>
            <a:fillRect/>
          </a:stretch>
        </p:blipFill>
        <p:spPr>
          <a:xfrm>
            <a:off x="1602100" y="1606969"/>
            <a:ext cx="8987800" cy="3644075"/>
          </a:xfrm>
          <a:prstGeom prst="rect">
            <a:avLst/>
          </a:prstGeom>
          <a:noFill/>
          <a:ln>
            <a:noFill/>
          </a:ln>
        </p:spPr>
      </p:pic>
      <p:sp>
        <p:nvSpPr>
          <p:cNvPr id="194" name="Google Shape;194;g32627264e13_0_80"/>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1.4 </a:t>
            </a:r>
            <a:r>
              <a:rPr b="1" lang="en-US" sz="3200">
                <a:latin typeface="Arial"/>
                <a:ea typeface="Arial"/>
                <a:cs typeface="Arial"/>
                <a:sym typeface="Arial"/>
              </a:rPr>
              <a:t>Prediction:</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26235a0562_0_22"/>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2</a:t>
            </a:r>
            <a:endParaRPr sz="3600"/>
          </a:p>
        </p:txBody>
      </p:sp>
      <p:sp>
        <p:nvSpPr>
          <p:cNvPr id="200" name="Google Shape;200;g326235a0562_0_22"/>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g326235a0562_0_22"/>
          <p:cNvSpPr txBox="1"/>
          <p:nvPr/>
        </p:nvSpPr>
        <p:spPr>
          <a:xfrm>
            <a:off x="5936125" y="1785900"/>
            <a:ext cx="6065700" cy="3286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Method 2: Graph Neural Networks (GNN)</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lang="en-US" sz="2500">
                <a:solidFill>
                  <a:schemeClr val="dk1"/>
                </a:solidFill>
              </a:rPr>
              <a:t>Represent data as a heterogeneous graph with sessions and products as nodes.</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Predict links between nodes based on action types.</a:t>
            </a:r>
            <a:endParaRPr b="1" sz="4100">
              <a:solidFill>
                <a:schemeClr val="dk1"/>
              </a:solidFill>
            </a:endParaRPr>
          </a:p>
        </p:txBody>
      </p:sp>
      <p:pic>
        <p:nvPicPr>
          <p:cNvPr id="202" name="Google Shape;202;g326235a0562_0_22"/>
          <p:cNvPicPr preferRelativeResize="0"/>
          <p:nvPr/>
        </p:nvPicPr>
        <p:blipFill>
          <a:blip r:embed="rId3">
            <a:alphaModFix/>
          </a:blip>
          <a:stretch>
            <a:fillRect/>
          </a:stretch>
        </p:blipFill>
        <p:spPr>
          <a:xfrm>
            <a:off x="196075" y="1947850"/>
            <a:ext cx="5257800" cy="296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2627264e13_0_54"/>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2</a:t>
            </a:r>
            <a:endParaRPr sz="3600"/>
          </a:p>
        </p:txBody>
      </p:sp>
      <p:sp>
        <p:nvSpPr>
          <p:cNvPr id="208" name="Google Shape;208;g32627264e13_0_54"/>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g32627264e13_0_54"/>
          <p:cNvPicPr preferRelativeResize="0"/>
          <p:nvPr/>
        </p:nvPicPr>
        <p:blipFill>
          <a:blip r:embed="rId3">
            <a:alphaModFix/>
          </a:blip>
          <a:stretch>
            <a:fillRect/>
          </a:stretch>
        </p:blipFill>
        <p:spPr>
          <a:xfrm>
            <a:off x="1225411" y="1149650"/>
            <a:ext cx="9741176" cy="2734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219663a931_1_3"/>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Method 3 - RNN</a:t>
            </a:r>
            <a:endParaRPr sz="3600"/>
          </a:p>
        </p:txBody>
      </p:sp>
      <p:sp>
        <p:nvSpPr>
          <p:cNvPr id="215" name="Google Shape;215;g3219663a931_1_3"/>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g3219663a931_1_3"/>
          <p:cNvSpPr txBox="1"/>
          <p:nvPr/>
        </p:nvSpPr>
        <p:spPr>
          <a:xfrm>
            <a:off x="4426100" y="1369500"/>
            <a:ext cx="7473600" cy="41190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The RNN-based approach using LSTM for modeling sequential user interactions faced scalability challenges due to the large dataset (1.8 million products and 3 action types). </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Despite using embedding layers and dropout for regularization, the product embedding matrix alone required over 28 GB of memory, exceeding available hardware resources. Sparse embeddings and other optimizations were insufficient, making training infeasible.</a:t>
            </a:r>
            <a:endParaRPr b="1"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The approach was abandoned in favor of scalable alternatives like Word2Vec with candidate retrieval and ranking models, highlighting the difficulty of scaling deep learning models for large item vocabularies within limited resources.</a:t>
            </a:r>
            <a:endParaRPr b="1" sz="17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graphicFrame>
        <p:nvGraphicFramePr>
          <p:cNvPr id="217" name="Google Shape;217;g3219663a931_1_3"/>
          <p:cNvGraphicFramePr/>
          <p:nvPr/>
        </p:nvGraphicFramePr>
        <p:xfrm>
          <a:off x="338725" y="1785900"/>
          <a:ext cx="3000000" cy="3000000"/>
        </p:xfrm>
        <a:graphic>
          <a:graphicData uri="http://schemas.openxmlformats.org/drawingml/2006/table">
            <a:tbl>
              <a:tblPr>
                <a:noFill/>
                <a:tableStyleId>{39F48B42-18BF-4FEB-83C0-E6389B33C861}</a:tableStyleId>
              </a:tblPr>
              <a:tblGrid>
                <a:gridCol w="2411525"/>
                <a:gridCol w="1089225"/>
              </a:tblGrid>
              <a:tr h="12700">
                <a:tc>
                  <a:txBody>
                    <a:bodyPr/>
                    <a:lstStyle/>
                    <a:p>
                      <a:pPr indent="0" lvl="0" marL="0" rtl="0" algn="l">
                        <a:lnSpc>
                          <a:spcPct val="115000"/>
                        </a:lnSpc>
                        <a:spcBef>
                          <a:spcPts val="300"/>
                        </a:spcBef>
                        <a:spcAft>
                          <a:spcPts val="300"/>
                        </a:spcAft>
                        <a:buNone/>
                      </a:pPr>
                      <a:r>
                        <a:rPr b="1" lang="en-US" sz="1100"/>
                        <a:t>Hyperparameter</a:t>
                      </a:r>
                      <a:endParaRPr b="1" sz="1100"/>
                    </a:p>
                  </a:txBody>
                  <a:tcPr marT="63500" marB="63500" marR="63500" marL="63500">
                    <a:solidFill>
                      <a:srgbClr val="CCCCCC"/>
                    </a:solidFill>
                  </a:tcPr>
                </a:tc>
                <a:tc>
                  <a:txBody>
                    <a:bodyPr/>
                    <a:lstStyle/>
                    <a:p>
                      <a:pPr indent="0" lvl="0" marL="0" rtl="0" algn="l">
                        <a:lnSpc>
                          <a:spcPct val="115000"/>
                        </a:lnSpc>
                        <a:spcBef>
                          <a:spcPts val="300"/>
                        </a:spcBef>
                        <a:spcAft>
                          <a:spcPts val="300"/>
                        </a:spcAft>
                        <a:buNone/>
                      </a:pPr>
                      <a:r>
                        <a:rPr b="1" lang="en-US" sz="1100"/>
                        <a:t>Value</a:t>
                      </a:r>
                      <a:endParaRPr b="1" sz="1100"/>
                    </a:p>
                  </a:txBody>
                  <a:tcPr marT="63500" marB="63500" marR="63500" marL="63500">
                    <a:solidFill>
                      <a:srgbClr val="CCCCCC"/>
                    </a:solidFill>
                  </a:tcPr>
                </a:tc>
              </a:tr>
              <a:tr h="12700">
                <a:tc>
                  <a:txBody>
                    <a:bodyPr/>
                    <a:lstStyle/>
                    <a:p>
                      <a:pPr indent="0" lvl="0" marL="0" rtl="0" algn="l">
                        <a:lnSpc>
                          <a:spcPct val="115000"/>
                        </a:lnSpc>
                        <a:spcBef>
                          <a:spcPts val="300"/>
                        </a:spcBef>
                        <a:spcAft>
                          <a:spcPts val="300"/>
                        </a:spcAft>
                        <a:buNone/>
                      </a:pPr>
                      <a:r>
                        <a:rPr lang="en-US" sz="1100"/>
                        <a:t>NUM_PRODUCTS</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1,855,603</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NUM_ACTIONS</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3</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PRODUCT_EMBEDDING_DIM</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16</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ACTION_EMBEDDING_DIM</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6</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RNN_UNITS</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16</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NUM_LSTM_LAYERS</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2</a:t>
                      </a:r>
                      <a:endParaRPr sz="1100"/>
                    </a:p>
                  </a:txBody>
                  <a:tcPr marT="63500" marB="63500" marR="63500" marL="63500"/>
                </a:tc>
              </a:tr>
              <a:tr h="12700">
                <a:tc>
                  <a:txBody>
                    <a:bodyPr/>
                    <a:lstStyle/>
                    <a:p>
                      <a:pPr indent="0" lvl="0" marL="0" rtl="0" algn="l">
                        <a:lnSpc>
                          <a:spcPct val="115000"/>
                        </a:lnSpc>
                        <a:spcBef>
                          <a:spcPts val="300"/>
                        </a:spcBef>
                        <a:spcAft>
                          <a:spcPts val="300"/>
                        </a:spcAft>
                        <a:buNone/>
                      </a:pPr>
                      <a:r>
                        <a:rPr lang="en-US" sz="1100"/>
                        <a:t>DROPOUT</a:t>
                      </a:r>
                      <a:endParaRPr sz="1100"/>
                    </a:p>
                  </a:txBody>
                  <a:tcPr marT="63500" marB="63500" marR="63500" marL="63500"/>
                </a:tc>
                <a:tc>
                  <a:txBody>
                    <a:bodyPr/>
                    <a:lstStyle/>
                    <a:p>
                      <a:pPr indent="0" lvl="0" marL="0" rtl="0" algn="l">
                        <a:lnSpc>
                          <a:spcPct val="115000"/>
                        </a:lnSpc>
                        <a:spcBef>
                          <a:spcPts val="300"/>
                        </a:spcBef>
                        <a:spcAft>
                          <a:spcPts val="300"/>
                        </a:spcAft>
                        <a:buNone/>
                      </a:pPr>
                      <a:r>
                        <a:rPr lang="en-US" sz="1100"/>
                        <a:t>0.3</a:t>
                      </a:r>
                      <a:endParaRPr sz="1100"/>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26235a0562_0_43"/>
          <p:cNvSpPr txBox="1"/>
          <p:nvPr>
            <p:ph type="title"/>
          </p:nvPr>
        </p:nvSpPr>
        <p:spPr>
          <a:xfrm>
            <a:off x="3296100" y="2948225"/>
            <a:ext cx="5068500" cy="96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Evaluation</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2"/>
          <p:cNvPicPr preferRelativeResize="0"/>
          <p:nvPr/>
        </p:nvPicPr>
        <p:blipFill rotWithShape="1">
          <a:blip r:embed="rId3">
            <a:alphaModFix/>
          </a:blip>
          <a:srcRect b="0" l="0" r="0" t="0"/>
          <a:stretch/>
        </p:blipFill>
        <p:spPr>
          <a:xfrm>
            <a:off x="386634" y="331380"/>
            <a:ext cx="3174367" cy="952975"/>
          </a:xfrm>
          <a:prstGeom prst="rect">
            <a:avLst/>
          </a:prstGeom>
          <a:noFill/>
          <a:ln>
            <a:noFill/>
          </a:ln>
        </p:spPr>
      </p:pic>
      <p:sp>
        <p:nvSpPr>
          <p:cNvPr id="88" name="Google Shape;88;p2"/>
          <p:cNvSpPr txBox="1"/>
          <p:nvPr/>
        </p:nvSpPr>
        <p:spPr>
          <a:xfrm>
            <a:off x="386625" y="1469750"/>
            <a:ext cx="8287800" cy="1203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5400"/>
              <a:buFont typeface="Lato"/>
              <a:buNone/>
            </a:pPr>
            <a:r>
              <a:rPr b="1" lang="en-US" sz="4100">
                <a:solidFill>
                  <a:srgbClr val="C00000"/>
                </a:solidFill>
                <a:latin typeface="Lato"/>
                <a:ea typeface="Lato"/>
                <a:cs typeface="Lato"/>
                <a:sym typeface="Lato"/>
              </a:rPr>
              <a:t>SESSION-BASED RECOMMENDER SYSTEM </a:t>
            </a:r>
            <a:endParaRPr b="1" sz="4100">
              <a:solidFill>
                <a:srgbClr val="C00000"/>
              </a:solidFill>
              <a:latin typeface="Lato"/>
              <a:ea typeface="Lato"/>
              <a:cs typeface="Lato"/>
              <a:sym typeface="Lato"/>
            </a:endParaRPr>
          </a:p>
          <a:p>
            <a:pPr indent="0" lvl="0" marL="0" marR="0" rtl="0" algn="l">
              <a:lnSpc>
                <a:spcPct val="90000"/>
              </a:lnSpc>
              <a:spcBef>
                <a:spcPts val="0"/>
              </a:spcBef>
              <a:spcAft>
                <a:spcPts val="0"/>
              </a:spcAft>
              <a:buNone/>
            </a:pPr>
            <a:r>
              <a:rPr b="1" lang="en-US" sz="4100">
                <a:solidFill>
                  <a:srgbClr val="C00000"/>
                </a:solidFill>
                <a:latin typeface="Lato"/>
                <a:ea typeface="Lato"/>
                <a:cs typeface="Lato"/>
                <a:sym typeface="Lato"/>
              </a:rPr>
              <a:t>FOR RETAIL PRODUCTS</a:t>
            </a:r>
            <a:endParaRPr b="1" i="0" sz="4100" u="none" cap="none" strike="noStrike">
              <a:solidFill>
                <a:srgbClr val="C00000"/>
              </a:solidFill>
              <a:latin typeface="Lato"/>
              <a:ea typeface="Lato"/>
              <a:cs typeface="Lato"/>
              <a:sym typeface="Lato"/>
            </a:endParaRPr>
          </a:p>
        </p:txBody>
      </p:sp>
      <p:sp>
        <p:nvSpPr>
          <p:cNvPr id="89" name="Google Shape;89;p2"/>
          <p:cNvSpPr txBox="1"/>
          <p:nvPr/>
        </p:nvSpPr>
        <p:spPr>
          <a:xfrm>
            <a:off x="386625" y="3295075"/>
            <a:ext cx="4309500" cy="595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800"/>
              <a:buFont typeface="Lato"/>
              <a:buNone/>
            </a:pPr>
            <a:r>
              <a:rPr lang="en-US" sz="2500">
                <a:solidFill>
                  <a:srgbClr val="C00000"/>
                </a:solidFill>
                <a:latin typeface="Lato"/>
                <a:ea typeface="Lato"/>
                <a:cs typeface="Lato"/>
                <a:sym typeface="Lato"/>
              </a:rPr>
              <a:t>Web Mining - Fall 2024</a:t>
            </a:r>
            <a:endParaRPr b="1" i="0" sz="5100" u="none" cap="none" strike="noStrike">
              <a:solidFill>
                <a:srgbClr val="C00000"/>
              </a:solidFill>
              <a:latin typeface="Lato"/>
              <a:ea typeface="Lato"/>
              <a:cs typeface="Lato"/>
              <a:sym typeface="Lato"/>
            </a:endParaRPr>
          </a:p>
        </p:txBody>
      </p:sp>
      <p:sp>
        <p:nvSpPr>
          <p:cNvPr id="90" name="Google Shape;90;p2"/>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91" name="Google Shape;91;p2"/>
          <p:cNvGrpSpPr/>
          <p:nvPr/>
        </p:nvGrpSpPr>
        <p:grpSpPr>
          <a:xfrm>
            <a:off x="386634" y="3890887"/>
            <a:ext cx="4839835" cy="1506300"/>
            <a:chOff x="386634" y="3477906"/>
            <a:chExt cx="4839835" cy="1506300"/>
          </a:xfrm>
        </p:grpSpPr>
        <p:sp>
          <p:nvSpPr>
            <p:cNvPr id="92" name="Google Shape;92;p2"/>
            <p:cNvSpPr txBox="1"/>
            <p:nvPr/>
          </p:nvSpPr>
          <p:spPr>
            <a:xfrm>
              <a:off x="386634" y="3477906"/>
              <a:ext cx="2419500" cy="1506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Vo Dinh Dat</a:t>
              </a:r>
              <a:endParaRPr/>
            </a:p>
            <a:p>
              <a:pPr indent="0" lvl="0" marL="0" marR="0" rtl="0" algn="l">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Doan The Vinh</a:t>
              </a:r>
              <a:endParaRPr/>
            </a:p>
            <a:p>
              <a:pPr indent="0" lvl="0" marL="0" marR="0" rtl="0" algn="l">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Doan Ngoc Cuong</a:t>
              </a:r>
              <a:endParaRPr/>
            </a:p>
            <a:p>
              <a:pPr indent="0" lvl="0" marL="0" marR="0" rtl="0" algn="l">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Le Trung Kien</a:t>
              </a:r>
              <a:endParaRPr/>
            </a:p>
            <a:p>
              <a:pPr indent="0" lvl="0" marL="0" marR="0" rtl="0" algn="l">
                <a:lnSpc>
                  <a:spcPct val="90000"/>
                </a:lnSpc>
                <a:spcBef>
                  <a:spcPts val="0"/>
                </a:spcBef>
                <a:spcAft>
                  <a:spcPts val="0"/>
                </a:spcAft>
                <a:buClr>
                  <a:srgbClr val="C00000"/>
                </a:buClr>
                <a:buSzPts val="2000"/>
                <a:buFont typeface="Lato"/>
                <a:buNone/>
              </a:pPr>
              <a:r>
                <a:rPr b="0" i="0" lang="en-US" sz="2000" u="none" cap="none" strike="noStrike">
                  <a:solidFill>
                    <a:srgbClr val="C00000"/>
                  </a:solidFill>
                  <a:latin typeface="Lato"/>
                  <a:ea typeface="Lato"/>
                  <a:cs typeface="Lato"/>
                  <a:sym typeface="Lato"/>
                </a:rPr>
                <a:t>Pham </a:t>
              </a:r>
              <a:r>
                <a:rPr lang="en-US" sz="2000">
                  <a:solidFill>
                    <a:srgbClr val="C00000"/>
                  </a:solidFill>
                  <a:latin typeface="Lato"/>
                  <a:ea typeface="Lato"/>
                  <a:cs typeface="Lato"/>
                  <a:sym typeface="Lato"/>
                </a:rPr>
                <a:t>Quang Trung</a:t>
              </a:r>
              <a:endParaRPr b="0" i="0" sz="2000" u="none" cap="none" strike="noStrike">
                <a:solidFill>
                  <a:srgbClr val="C00000"/>
                </a:solidFill>
                <a:latin typeface="Lato"/>
                <a:ea typeface="Lato"/>
                <a:cs typeface="Lato"/>
                <a:sym typeface="Lato"/>
              </a:endParaRPr>
            </a:p>
          </p:txBody>
        </p:sp>
        <p:sp>
          <p:nvSpPr>
            <p:cNvPr id="93" name="Google Shape;93;p2"/>
            <p:cNvSpPr txBox="1"/>
            <p:nvPr/>
          </p:nvSpPr>
          <p:spPr>
            <a:xfrm>
              <a:off x="2807104" y="3477906"/>
              <a:ext cx="2419365" cy="150620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000"/>
                <a:buFont typeface="Lato"/>
                <a:buNone/>
              </a:pPr>
              <a:r>
                <a:rPr b="0" i="0" lang="en-US" sz="2000" u="none" cap="none" strike="noStrike">
                  <a:solidFill>
                    <a:srgbClr val="C00000"/>
                  </a:solidFill>
                  <a:latin typeface="Lato"/>
                  <a:ea typeface="Lato"/>
                  <a:cs typeface="Lato"/>
                  <a:sym typeface="Lato"/>
                </a:rPr>
                <a:t>20210860</a:t>
              </a:r>
              <a:endParaRPr/>
            </a:p>
            <a:p>
              <a:pPr indent="0" lvl="0" marL="0" marR="0" rtl="0" algn="l">
                <a:lnSpc>
                  <a:spcPct val="90000"/>
                </a:lnSpc>
                <a:spcBef>
                  <a:spcPts val="0"/>
                </a:spcBef>
                <a:spcAft>
                  <a:spcPts val="0"/>
                </a:spcAft>
                <a:buClr>
                  <a:srgbClr val="C00000"/>
                </a:buClr>
                <a:buSzPts val="2000"/>
                <a:buFont typeface="Lato"/>
                <a:buNone/>
              </a:pPr>
              <a:r>
                <a:rPr b="0" i="0" lang="en-US" sz="2000" u="none" cap="none" strike="noStrike">
                  <a:solidFill>
                    <a:srgbClr val="C00000"/>
                  </a:solidFill>
                  <a:latin typeface="Lato"/>
                  <a:ea typeface="Lato"/>
                  <a:cs typeface="Lato"/>
                  <a:sym typeface="Lato"/>
                </a:rPr>
                <a:t>20210</a:t>
              </a:r>
              <a:r>
                <a:rPr lang="en-US" sz="2000">
                  <a:solidFill>
                    <a:srgbClr val="C00000"/>
                  </a:solidFill>
                  <a:latin typeface="Lato"/>
                  <a:ea typeface="Lato"/>
                  <a:cs typeface="Lato"/>
                  <a:sym typeface="Lato"/>
                </a:rPr>
                <a:t>940</a:t>
              </a:r>
              <a:endParaRPr/>
            </a:p>
            <a:p>
              <a:pPr indent="0" lvl="0" marL="0" marR="0" rtl="0" algn="l">
                <a:lnSpc>
                  <a:spcPct val="90000"/>
                </a:lnSpc>
                <a:spcBef>
                  <a:spcPts val="0"/>
                </a:spcBef>
                <a:spcAft>
                  <a:spcPts val="0"/>
                </a:spcAft>
                <a:buClr>
                  <a:srgbClr val="C00000"/>
                </a:buClr>
                <a:buSzPts val="2000"/>
                <a:buFont typeface="Lato"/>
                <a:buNone/>
              </a:pPr>
              <a:r>
                <a:rPr lang="en-US" sz="2000">
                  <a:solidFill>
                    <a:srgbClr val="C00000"/>
                  </a:solidFill>
                  <a:latin typeface="Lato"/>
                  <a:ea typeface="Lato"/>
                  <a:cs typeface="Lato"/>
                  <a:sym typeface="Lato"/>
                </a:rPr>
                <a:t>20210141</a:t>
              </a:r>
              <a:endParaRPr/>
            </a:p>
            <a:p>
              <a:pPr indent="0" lvl="0" marL="0" marR="0" rtl="0" algn="l">
                <a:lnSpc>
                  <a:spcPct val="90000"/>
                </a:lnSpc>
                <a:spcBef>
                  <a:spcPts val="0"/>
                </a:spcBef>
                <a:spcAft>
                  <a:spcPts val="0"/>
                </a:spcAft>
                <a:buClr>
                  <a:srgbClr val="C00000"/>
                </a:buClr>
                <a:buSzPts val="2000"/>
                <a:buFont typeface="Lato"/>
                <a:buNone/>
              </a:pPr>
              <a:r>
                <a:rPr b="0" i="0" lang="en-US" sz="2000" u="none" cap="none" strike="noStrike">
                  <a:solidFill>
                    <a:srgbClr val="C00000"/>
                  </a:solidFill>
                  <a:latin typeface="Lato"/>
                  <a:ea typeface="Lato"/>
                  <a:cs typeface="Lato"/>
                  <a:sym typeface="Lato"/>
                </a:rPr>
                <a:t>202149</a:t>
              </a:r>
              <a:r>
                <a:rPr lang="en-US" sz="2000">
                  <a:solidFill>
                    <a:srgbClr val="C00000"/>
                  </a:solidFill>
                  <a:latin typeface="Lato"/>
                  <a:ea typeface="Lato"/>
                  <a:cs typeface="Lato"/>
                  <a:sym typeface="Lato"/>
                </a:rPr>
                <a:t>07</a:t>
              </a:r>
              <a:endParaRPr b="0" i="0" sz="20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000"/>
                <a:buFont typeface="Lato"/>
                <a:buNone/>
              </a:pPr>
              <a:r>
                <a:rPr b="0" i="0" lang="en-US" sz="2000" u="none" cap="none" strike="noStrike">
                  <a:solidFill>
                    <a:srgbClr val="C00000"/>
                  </a:solidFill>
                  <a:latin typeface="Lato"/>
                  <a:ea typeface="Lato"/>
                  <a:cs typeface="Lato"/>
                  <a:sym typeface="Lato"/>
                </a:rPr>
                <a:t>202149</a:t>
              </a:r>
              <a:r>
                <a:rPr lang="en-US" sz="2000">
                  <a:solidFill>
                    <a:srgbClr val="C00000"/>
                  </a:solidFill>
                  <a:latin typeface="Lato"/>
                  <a:ea typeface="Lato"/>
                  <a:cs typeface="Lato"/>
                  <a:sym typeface="Lato"/>
                </a:rPr>
                <a:t>35</a:t>
              </a:r>
              <a:endParaRPr/>
            </a:p>
          </p:txBody>
        </p:sp>
      </p:grpSp>
      <p:sp>
        <p:nvSpPr>
          <p:cNvPr id="94" name="Google Shape;94;p2"/>
          <p:cNvSpPr txBox="1"/>
          <p:nvPr/>
        </p:nvSpPr>
        <p:spPr>
          <a:xfrm>
            <a:off x="465075" y="5397175"/>
            <a:ext cx="4892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solidFill>
                  <a:schemeClr val="dk1"/>
                </a:solidFill>
              </a:rPr>
              <a:t>Our work are at: </a:t>
            </a:r>
            <a:r>
              <a:rPr lang="en-US" sz="1300" u="sng">
                <a:solidFill>
                  <a:schemeClr val="dk1"/>
                </a:solidFill>
              </a:rPr>
              <a:t>https://github.com/datvodinh/otto-recommendation-system.git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26235a0562_0_47"/>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Metrics</a:t>
            </a:r>
            <a:endParaRPr sz="3600"/>
          </a:p>
        </p:txBody>
      </p:sp>
      <p:sp>
        <p:nvSpPr>
          <p:cNvPr id="228" name="Google Shape;228;g326235a0562_0_47"/>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Metrics</a:t>
            </a:r>
            <a:endParaRPr sz="3700"/>
          </a:p>
        </p:txBody>
      </p:sp>
      <p:sp>
        <p:nvSpPr>
          <p:cNvPr id="229" name="Google Shape;229;g326235a0562_0_47"/>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g326235a0562_0_47"/>
          <p:cNvSpPr txBox="1"/>
          <p:nvPr/>
        </p:nvSpPr>
        <p:spPr>
          <a:xfrm>
            <a:off x="687775" y="1578849"/>
            <a:ext cx="10816500" cy="228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Evaluation Metrics</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Metric:</a:t>
            </a:r>
            <a:r>
              <a:rPr lang="en-US" sz="2500">
                <a:solidFill>
                  <a:schemeClr val="dk1"/>
                </a:solidFill>
              </a:rPr>
              <a:t> Recall@20 (weighted by click, cart, and order importance).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Score Calculation:</a:t>
            </a:r>
            <a:endParaRPr sz="2500">
              <a:solidFill>
                <a:schemeClr val="dk1"/>
              </a:solidFill>
            </a:endParaRPr>
          </a:p>
          <a:p>
            <a:pPr indent="0" lvl="0" marL="0" rtl="0" algn="just">
              <a:spcBef>
                <a:spcPts val="1200"/>
              </a:spcBef>
              <a:spcAft>
                <a:spcPts val="0"/>
              </a:spcAft>
              <a:buSzPts val="1100"/>
              <a:buNone/>
            </a:pPr>
            <a:r>
              <a:t/>
            </a:r>
            <a:endParaRPr b="1" sz="3600">
              <a:solidFill>
                <a:schemeClr val="dk1"/>
              </a:solidFill>
            </a:endParaRPr>
          </a:p>
        </p:txBody>
      </p:sp>
      <p:pic>
        <p:nvPicPr>
          <p:cNvPr id="231" name="Google Shape;231;g326235a0562_0_47"/>
          <p:cNvPicPr preferRelativeResize="0"/>
          <p:nvPr/>
        </p:nvPicPr>
        <p:blipFill>
          <a:blip r:embed="rId3">
            <a:alphaModFix/>
          </a:blip>
          <a:stretch>
            <a:fillRect/>
          </a:stretch>
        </p:blipFill>
        <p:spPr>
          <a:xfrm>
            <a:off x="1288448" y="3458050"/>
            <a:ext cx="9615150" cy="81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26235a0562_0_57"/>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Result</a:t>
            </a:r>
            <a:endParaRPr sz="3600"/>
          </a:p>
        </p:txBody>
      </p:sp>
      <p:sp>
        <p:nvSpPr>
          <p:cNvPr id="237" name="Google Shape;237;g326235a0562_0_57"/>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8" name="Google Shape;238;g326235a0562_0_57"/>
          <p:cNvGraphicFramePr/>
          <p:nvPr/>
        </p:nvGraphicFramePr>
        <p:xfrm>
          <a:off x="1865538" y="1745475"/>
          <a:ext cx="3000000" cy="3000000"/>
        </p:xfrm>
        <a:graphic>
          <a:graphicData uri="http://schemas.openxmlformats.org/drawingml/2006/table">
            <a:tbl>
              <a:tblPr>
                <a:noFill/>
                <a:tableStyleId>{39F48B42-18BF-4FEB-83C0-E6389B33C861}</a:tableStyleId>
              </a:tblPr>
              <a:tblGrid>
                <a:gridCol w="5681300"/>
                <a:gridCol w="2779625"/>
              </a:tblGrid>
              <a:tr h="561175">
                <a:tc>
                  <a:txBody>
                    <a:bodyPr/>
                    <a:lstStyle/>
                    <a:p>
                      <a:pPr indent="0" lvl="0" marL="0" rtl="0" algn="ctr">
                        <a:spcBef>
                          <a:spcPts val="0"/>
                        </a:spcBef>
                        <a:spcAft>
                          <a:spcPts val="0"/>
                        </a:spcAft>
                        <a:buNone/>
                      </a:pPr>
                      <a:r>
                        <a:rPr b="1" lang="en-US" sz="1600"/>
                        <a:t>Method</a:t>
                      </a:r>
                      <a:endParaRPr b="1" sz="1600"/>
                    </a:p>
                  </a:txBody>
                  <a:tcPr marT="63500" marB="63500" marR="63500" marL="63500"/>
                </a:tc>
                <a:tc>
                  <a:txBody>
                    <a:bodyPr/>
                    <a:lstStyle/>
                    <a:p>
                      <a:pPr indent="0" lvl="0" marL="0" rtl="0" algn="ctr">
                        <a:spcBef>
                          <a:spcPts val="0"/>
                        </a:spcBef>
                        <a:spcAft>
                          <a:spcPts val="0"/>
                        </a:spcAft>
                        <a:buNone/>
                      </a:pPr>
                      <a:r>
                        <a:rPr b="1" lang="en-US" sz="1600"/>
                        <a:t>Recall@20</a:t>
                      </a:r>
                      <a:endParaRPr b="1" sz="1600"/>
                    </a:p>
                  </a:txBody>
                  <a:tcPr marT="63500" marB="63500" marR="63500" marL="63500"/>
                </a:tc>
              </a:tr>
              <a:tr h="561175">
                <a:tc>
                  <a:txBody>
                    <a:bodyPr/>
                    <a:lstStyle/>
                    <a:p>
                      <a:pPr indent="0" lvl="0" marL="0" rtl="0" algn="ctr">
                        <a:spcBef>
                          <a:spcPts val="0"/>
                        </a:spcBef>
                        <a:spcAft>
                          <a:spcPts val="0"/>
                        </a:spcAft>
                        <a:buNone/>
                      </a:pPr>
                      <a:r>
                        <a:rPr lang="en-US" sz="1600"/>
                        <a:t>Covisitation Matrix (Our)</a:t>
                      </a:r>
                      <a:endParaRPr sz="1600"/>
                    </a:p>
                  </a:txBody>
                  <a:tcPr marT="63500" marB="63500" marR="63500" marL="63500"/>
                </a:tc>
                <a:tc>
                  <a:txBody>
                    <a:bodyPr/>
                    <a:lstStyle/>
                    <a:p>
                      <a:pPr indent="0" lvl="0" marL="0" rtl="0" algn="ctr">
                        <a:spcBef>
                          <a:spcPts val="0"/>
                        </a:spcBef>
                        <a:spcAft>
                          <a:spcPts val="0"/>
                        </a:spcAft>
                        <a:buNone/>
                      </a:pPr>
                      <a:r>
                        <a:rPr lang="en-US" sz="1600"/>
                        <a:t>0.161</a:t>
                      </a:r>
                      <a:endParaRPr sz="1600"/>
                    </a:p>
                  </a:txBody>
                  <a:tcPr marT="63500" marB="63500" marR="63500" marL="63500"/>
                </a:tc>
              </a:tr>
              <a:tr h="561175">
                <a:tc>
                  <a:txBody>
                    <a:bodyPr/>
                    <a:lstStyle/>
                    <a:p>
                      <a:pPr indent="0" lvl="0" marL="0" rtl="0" algn="ctr">
                        <a:spcBef>
                          <a:spcPts val="0"/>
                        </a:spcBef>
                        <a:spcAft>
                          <a:spcPts val="0"/>
                        </a:spcAft>
                        <a:buNone/>
                      </a:pPr>
                      <a:r>
                        <a:rPr lang="en-US" sz="1600"/>
                        <a:t>GNN (Our)</a:t>
                      </a:r>
                      <a:endParaRPr sz="1600"/>
                    </a:p>
                  </a:txBody>
                  <a:tcPr marT="63500" marB="63500" marR="63500" marL="63500"/>
                </a:tc>
                <a:tc>
                  <a:txBody>
                    <a:bodyPr/>
                    <a:lstStyle/>
                    <a:p>
                      <a:pPr indent="0" lvl="0" marL="0" rtl="0" algn="ctr">
                        <a:spcBef>
                          <a:spcPts val="0"/>
                        </a:spcBef>
                        <a:spcAft>
                          <a:spcPts val="0"/>
                        </a:spcAft>
                        <a:buNone/>
                      </a:pPr>
                      <a:r>
                        <a:rPr lang="en-US" sz="1600"/>
                        <a:t>0.486</a:t>
                      </a:r>
                      <a:endParaRPr sz="1600"/>
                    </a:p>
                  </a:txBody>
                  <a:tcPr marT="63500" marB="63500" marR="63500" marL="63500"/>
                </a:tc>
              </a:tr>
              <a:tr h="561175">
                <a:tc>
                  <a:txBody>
                    <a:bodyPr/>
                    <a:lstStyle/>
                    <a:p>
                      <a:pPr indent="0" lvl="0" marL="0" rtl="0" algn="ctr">
                        <a:spcBef>
                          <a:spcPts val="0"/>
                        </a:spcBef>
                        <a:spcAft>
                          <a:spcPts val="0"/>
                        </a:spcAft>
                        <a:buNone/>
                      </a:pPr>
                      <a:r>
                        <a:rPr lang="en-US" sz="1600"/>
                        <a:t>Word2Vec (Kaggle)</a:t>
                      </a:r>
                      <a:endParaRPr sz="1600"/>
                    </a:p>
                  </a:txBody>
                  <a:tcPr marT="63500" marB="63500" marR="63500" marL="63500"/>
                </a:tc>
                <a:tc>
                  <a:txBody>
                    <a:bodyPr/>
                    <a:lstStyle/>
                    <a:p>
                      <a:pPr indent="0" lvl="0" marL="0" rtl="0" algn="ctr">
                        <a:spcBef>
                          <a:spcPts val="0"/>
                        </a:spcBef>
                        <a:spcAft>
                          <a:spcPts val="0"/>
                        </a:spcAft>
                        <a:buNone/>
                      </a:pPr>
                      <a:r>
                        <a:rPr lang="en-US" sz="1600"/>
                        <a:t>0.533</a:t>
                      </a:r>
                      <a:endParaRPr sz="1600"/>
                    </a:p>
                  </a:txBody>
                  <a:tcPr marT="63500" marB="63500" marR="63500" marL="63500"/>
                </a:tc>
              </a:tr>
              <a:tr h="561175">
                <a:tc>
                  <a:txBody>
                    <a:bodyPr/>
                    <a:lstStyle/>
                    <a:p>
                      <a:pPr indent="0" lvl="0" marL="0" rtl="0" algn="ctr">
                        <a:spcBef>
                          <a:spcPts val="0"/>
                        </a:spcBef>
                        <a:spcAft>
                          <a:spcPts val="0"/>
                        </a:spcAft>
                        <a:buNone/>
                      </a:pPr>
                      <a:r>
                        <a:rPr lang="en-US" sz="1600"/>
                        <a:t>Co-visitation + LGBM Ranker (Kaggle)</a:t>
                      </a:r>
                      <a:endParaRPr sz="1600"/>
                    </a:p>
                  </a:txBody>
                  <a:tcPr marT="63500" marB="63500" marR="63500" marL="63500"/>
                </a:tc>
                <a:tc>
                  <a:txBody>
                    <a:bodyPr/>
                    <a:lstStyle/>
                    <a:p>
                      <a:pPr indent="0" lvl="0" marL="0" rtl="0" algn="ctr">
                        <a:spcBef>
                          <a:spcPts val="0"/>
                        </a:spcBef>
                        <a:spcAft>
                          <a:spcPts val="0"/>
                        </a:spcAft>
                        <a:buNone/>
                      </a:pPr>
                      <a:r>
                        <a:rPr lang="en-US" sz="1600"/>
                        <a:t>0.551</a:t>
                      </a:r>
                      <a:endParaRPr sz="1600"/>
                    </a:p>
                  </a:txBody>
                  <a:tcPr marT="63500" marB="63500" marR="63500" marL="63500"/>
                </a:tc>
              </a:tr>
              <a:tr h="561175">
                <a:tc>
                  <a:txBody>
                    <a:bodyPr/>
                    <a:lstStyle/>
                    <a:p>
                      <a:pPr indent="0" lvl="0" marL="0" rtl="0" algn="ctr">
                        <a:spcBef>
                          <a:spcPts val="0"/>
                        </a:spcBef>
                        <a:spcAft>
                          <a:spcPts val="0"/>
                        </a:spcAft>
                        <a:buNone/>
                      </a:pPr>
                      <a:r>
                        <a:rPr lang="en-US" sz="1600"/>
                        <a:t>Co-visitation + Word2Vec + Factorization + XGBoost (Our)</a:t>
                      </a:r>
                      <a:endParaRPr sz="1600"/>
                    </a:p>
                  </a:txBody>
                  <a:tcPr marT="63500" marB="63500" marR="63500" marL="63500"/>
                </a:tc>
                <a:tc>
                  <a:txBody>
                    <a:bodyPr/>
                    <a:lstStyle/>
                    <a:p>
                      <a:pPr indent="0" lvl="0" marL="0" rtl="0" algn="ctr">
                        <a:spcBef>
                          <a:spcPts val="0"/>
                        </a:spcBef>
                        <a:spcAft>
                          <a:spcPts val="0"/>
                        </a:spcAft>
                        <a:buNone/>
                      </a:pPr>
                      <a:r>
                        <a:rPr lang="en-US" sz="1600"/>
                        <a:t>0.573</a:t>
                      </a:r>
                      <a:endParaRPr sz="1600"/>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2627264e13_0_67"/>
          <p:cNvSpPr txBox="1"/>
          <p:nvPr>
            <p:ph type="title"/>
          </p:nvPr>
        </p:nvSpPr>
        <p:spPr>
          <a:xfrm>
            <a:off x="3576002" y="2948250"/>
            <a:ext cx="5040000" cy="96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Discussion</a:t>
            </a:r>
            <a:endParaRPr sz="7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2627264e13_0_71"/>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Metrics</a:t>
            </a:r>
            <a:endParaRPr sz="3600"/>
          </a:p>
        </p:txBody>
      </p:sp>
      <p:sp>
        <p:nvSpPr>
          <p:cNvPr id="249" name="Google Shape;249;g32627264e13_0_71"/>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Metrics</a:t>
            </a:r>
            <a:endParaRPr sz="3700"/>
          </a:p>
        </p:txBody>
      </p:sp>
      <p:sp>
        <p:nvSpPr>
          <p:cNvPr id="250" name="Google Shape;250;g32627264e13_0_71"/>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g32627264e13_0_71"/>
          <p:cNvSpPr txBox="1"/>
          <p:nvPr/>
        </p:nvSpPr>
        <p:spPr>
          <a:xfrm>
            <a:off x="687775" y="1578849"/>
            <a:ext cx="10816500" cy="2281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Evaluation Metrics</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Metric:</a:t>
            </a:r>
            <a:r>
              <a:rPr lang="en-US" sz="2500">
                <a:solidFill>
                  <a:schemeClr val="dk1"/>
                </a:solidFill>
              </a:rPr>
              <a:t> Recall@20 (weighted by click, cart, and order importance).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Score Calculation:</a:t>
            </a:r>
            <a:endParaRPr sz="2500">
              <a:solidFill>
                <a:schemeClr val="dk1"/>
              </a:solidFill>
            </a:endParaRPr>
          </a:p>
          <a:p>
            <a:pPr indent="0" lvl="0" marL="0" rtl="0" algn="just">
              <a:spcBef>
                <a:spcPts val="1200"/>
              </a:spcBef>
              <a:spcAft>
                <a:spcPts val="0"/>
              </a:spcAft>
              <a:buSzPts val="1100"/>
              <a:buNone/>
            </a:pPr>
            <a:r>
              <a:t/>
            </a:r>
            <a:endParaRPr b="1" sz="3600">
              <a:solidFill>
                <a:schemeClr val="dk1"/>
              </a:solidFill>
            </a:endParaRPr>
          </a:p>
        </p:txBody>
      </p:sp>
      <p:pic>
        <p:nvPicPr>
          <p:cNvPr id="252" name="Google Shape;252;g32627264e13_0_71"/>
          <p:cNvPicPr preferRelativeResize="0"/>
          <p:nvPr/>
        </p:nvPicPr>
        <p:blipFill>
          <a:blip r:embed="rId3">
            <a:alphaModFix/>
          </a:blip>
          <a:stretch>
            <a:fillRect/>
          </a:stretch>
        </p:blipFill>
        <p:spPr>
          <a:xfrm>
            <a:off x="1137942" y="3142975"/>
            <a:ext cx="9916175" cy="2838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26235a0562_0_66"/>
          <p:cNvSpPr txBox="1"/>
          <p:nvPr>
            <p:ph type="title"/>
          </p:nvPr>
        </p:nvSpPr>
        <p:spPr>
          <a:xfrm>
            <a:off x="3576002" y="2948250"/>
            <a:ext cx="5040000" cy="96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Conclusion</a:t>
            </a:r>
            <a:endParaRPr sz="7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26235a0562_0_70"/>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latin typeface="Arial"/>
                <a:ea typeface="Arial"/>
                <a:cs typeface="Arial"/>
                <a:sym typeface="Arial"/>
              </a:rPr>
              <a:t>Conclusion &amp; Future Work</a:t>
            </a:r>
            <a:endParaRPr b="0" sz="3700">
              <a:solidFill>
                <a:schemeClr val="dk1"/>
              </a:solidFill>
            </a:endParaRPr>
          </a:p>
          <a:p>
            <a:pPr indent="0" lvl="0" marL="0" rtl="0" algn="l">
              <a:lnSpc>
                <a:spcPct val="90000"/>
              </a:lnSpc>
              <a:spcBef>
                <a:spcPts val="200"/>
              </a:spcBef>
              <a:spcAft>
                <a:spcPts val="0"/>
              </a:spcAft>
              <a:buClr>
                <a:schemeClr val="lt1"/>
              </a:buClr>
              <a:buSzPts val="2800"/>
              <a:buFont typeface="Lato"/>
              <a:buNone/>
            </a:pPr>
            <a:r>
              <a:t/>
            </a:r>
            <a:endParaRPr sz="3600"/>
          </a:p>
        </p:txBody>
      </p:sp>
      <p:sp>
        <p:nvSpPr>
          <p:cNvPr id="263" name="Google Shape;263;g326235a0562_0_70"/>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4" name="Google Shape;264;g326235a0562_0_70"/>
          <p:cNvSpPr txBox="1"/>
          <p:nvPr/>
        </p:nvSpPr>
        <p:spPr>
          <a:xfrm>
            <a:off x="687775" y="1578849"/>
            <a:ext cx="10816500" cy="3664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rPr>
              <a:t>Conclusion &amp; Future Work</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b="1" lang="en-US" sz="2200">
                <a:solidFill>
                  <a:schemeClr val="dk1"/>
                </a:solidFill>
              </a:rPr>
              <a:t>Conclusion:</a:t>
            </a:r>
            <a:r>
              <a:rPr lang="en-US" sz="2200">
                <a:solidFill>
                  <a:schemeClr val="dk1"/>
                </a:solidFill>
              </a:rPr>
              <a:t> SBRS effectively predicts session-based actions, enhancing personalization in e-commerce.</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Future Work:</a:t>
            </a:r>
            <a:endParaRPr b="1"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2200">
                <a:solidFill>
                  <a:schemeClr val="dk1"/>
                </a:solidFill>
              </a:rPr>
              <a:t>Incorporate Transformer-based embeddings.</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2200">
                <a:solidFill>
                  <a:schemeClr val="dk1"/>
                </a:solidFill>
              </a:rPr>
              <a:t>Address cold-start problem with auxiliary data.</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US" sz="2200">
                <a:solidFill>
                  <a:schemeClr val="dk1"/>
                </a:solidFill>
              </a:rPr>
              <a:t>Perform hyperparameter tuning for ranking models.</a:t>
            </a:r>
            <a:endParaRPr sz="2200">
              <a:solidFill>
                <a:schemeClr val="dk1"/>
              </a:solidFill>
            </a:endParaRPr>
          </a:p>
          <a:p>
            <a:pPr indent="0" lvl="0" marL="0" rtl="0" algn="just">
              <a:spcBef>
                <a:spcPts val="1200"/>
              </a:spcBef>
              <a:spcAft>
                <a:spcPts val="0"/>
              </a:spcAft>
              <a:buSzPts val="1100"/>
              <a:buNone/>
            </a:pPr>
            <a:r>
              <a:t/>
            </a:r>
            <a:endParaRPr b="1" sz="35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2627264e13_0_127"/>
          <p:cNvSpPr txBox="1"/>
          <p:nvPr>
            <p:ph type="title"/>
          </p:nvPr>
        </p:nvSpPr>
        <p:spPr>
          <a:xfrm>
            <a:off x="3576000" y="2948250"/>
            <a:ext cx="5868900" cy="96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Contribution</a:t>
            </a:r>
            <a:endParaRPr sz="7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2627264e13_0_131"/>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1700">
                <a:solidFill>
                  <a:schemeClr val="dk1"/>
                </a:solidFill>
                <a:latin typeface="Arial"/>
                <a:ea typeface="Arial"/>
                <a:cs typeface="Arial"/>
                <a:sym typeface="Arial"/>
              </a:rPr>
              <a:t>Contribution</a:t>
            </a:r>
            <a:endParaRPr sz="3600"/>
          </a:p>
        </p:txBody>
      </p:sp>
      <p:sp>
        <p:nvSpPr>
          <p:cNvPr id="275" name="Google Shape;275;g32627264e13_0_131"/>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76" name="Google Shape;276;g32627264e13_0_131"/>
          <p:cNvGraphicFramePr/>
          <p:nvPr/>
        </p:nvGraphicFramePr>
        <p:xfrm>
          <a:off x="1887388" y="1050188"/>
          <a:ext cx="3000000" cy="3000000"/>
        </p:xfrm>
        <a:graphic>
          <a:graphicData uri="http://schemas.openxmlformats.org/drawingml/2006/table">
            <a:tbl>
              <a:tblPr>
                <a:noFill/>
                <a:tableStyleId>{39F48B42-18BF-4FEB-83C0-E6389B33C861}</a:tableStyleId>
              </a:tblPr>
              <a:tblGrid>
                <a:gridCol w="1359825"/>
                <a:gridCol w="5878925"/>
                <a:gridCol w="1178525"/>
              </a:tblGrid>
              <a:tr h="509275">
                <a:tc>
                  <a:txBody>
                    <a:bodyPr/>
                    <a:lstStyle/>
                    <a:p>
                      <a:pPr indent="0" lvl="0" marL="0" rtl="0" algn="ctr">
                        <a:lnSpc>
                          <a:spcPct val="115000"/>
                        </a:lnSpc>
                        <a:spcBef>
                          <a:spcPts val="300"/>
                        </a:spcBef>
                        <a:spcAft>
                          <a:spcPts val="300"/>
                        </a:spcAft>
                        <a:buNone/>
                      </a:pPr>
                      <a:r>
                        <a:rPr lang="en-US" sz="1000"/>
                        <a:t>Member</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Task</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Workload</a:t>
                      </a:r>
                      <a:endParaRPr sz="1000"/>
                    </a:p>
                  </a:txBody>
                  <a:tcPr marT="63500" marB="63500" marR="63500" marL="63500" anchor="ctr"/>
                </a:tc>
              </a:tr>
              <a:tr h="896125">
                <a:tc>
                  <a:txBody>
                    <a:bodyPr/>
                    <a:lstStyle/>
                    <a:p>
                      <a:pPr indent="0" lvl="0" marL="0" rtl="0" algn="ctr">
                        <a:lnSpc>
                          <a:spcPct val="115000"/>
                        </a:lnSpc>
                        <a:spcBef>
                          <a:spcPts val="300"/>
                        </a:spcBef>
                        <a:spcAft>
                          <a:spcPts val="300"/>
                        </a:spcAft>
                        <a:buNone/>
                      </a:pPr>
                      <a:r>
                        <a:rPr lang="en-US" sz="1000"/>
                        <a:t>Võ Đình Đạt</a:t>
                      </a:r>
                      <a:endParaRPr sz="1000"/>
                    </a:p>
                  </a:txBody>
                  <a:tcPr marT="63500" marB="63500" marR="63500" marL="63500" anchor="ctr"/>
                </a:tc>
                <a:tc>
                  <a:txBody>
                    <a:bodyPr/>
                    <a:lstStyle/>
                    <a:p>
                      <a:pPr indent="-292100" lvl="0" marL="457200" rtl="0" algn="ctr">
                        <a:lnSpc>
                          <a:spcPct val="115000"/>
                        </a:lnSpc>
                        <a:spcBef>
                          <a:spcPts val="300"/>
                        </a:spcBef>
                        <a:spcAft>
                          <a:spcPts val="0"/>
                        </a:spcAft>
                        <a:buSzPts val="1000"/>
                        <a:buChar char="-"/>
                      </a:pPr>
                      <a:r>
                        <a:rPr lang="en-US" sz="1000"/>
                        <a:t>Basic Co-visitation matrix generation.</a:t>
                      </a:r>
                      <a:endParaRPr sz="1000"/>
                    </a:p>
                    <a:p>
                      <a:pPr indent="-292100" lvl="0" marL="457200" rtl="0" algn="ctr">
                        <a:lnSpc>
                          <a:spcPct val="115000"/>
                        </a:lnSpc>
                        <a:spcBef>
                          <a:spcPts val="300"/>
                        </a:spcBef>
                        <a:spcAft>
                          <a:spcPts val="0"/>
                        </a:spcAft>
                        <a:buSzPts val="1000"/>
                        <a:buChar char="-"/>
                      </a:pPr>
                      <a:r>
                        <a:rPr lang="en-US" sz="1000"/>
                        <a:t>Generate candidates based on all the given models, embeddings and matrices.</a:t>
                      </a:r>
                      <a:endParaRPr sz="1000"/>
                    </a:p>
                    <a:p>
                      <a:pPr indent="-292100" lvl="0" marL="457200" rtl="0" algn="ctr">
                        <a:lnSpc>
                          <a:spcPct val="115000"/>
                        </a:lnSpc>
                        <a:spcBef>
                          <a:spcPts val="300"/>
                        </a:spcBef>
                        <a:spcAft>
                          <a:spcPts val="300"/>
                        </a:spcAft>
                        <a:buSzPts val="1000"/>
                        <a:buChar char="-"/>
                      </a:pPr>
                      <a:r>
                        <a:rPr lang="en-US" sz="1000"/>
                        <a:t>Implement the XGBoost Ranking model.</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20%</a:t>
                      </a:r>
                      <a:endParaRPr sz="1000"/>
                    </a:p>
                  </a:txBody>
                  <a:tcPr marT="63500" marB="63500" marR="63500" marL="63500" anchor="ctr"/>
                </a:tc>
              </a:tr>
              <a:tr h="900125">
                <a:tc>
                  <a:txBody>
                    <a:bodyPr/>
                    <a:lstStyle/>
                    <a:p>
                      <a:pPr indent="0" lvl="0" marL="0" rtl="0" algn="ctr">
                        <a:lnSpc>
                          <a:spcPct val="115000"/>
                        </a:lnSpc>
                        <a:spcBef>
                          <a:spcPts val="300"/>
                        </a:spcBef>
                        <a:spcAft>
                          <a:spcPts val="0"/>
                        </a:spcAft>
                        <a:buNone/>
                      </a:pPr>
                      <a:r>
                        <a:rPr lang="en-US" sz="1000"/>
                        <a:t>Đoàn Ngọc Cường </a:t>
                      </a:r>
                      <a:endParaRPr sz="1000"/>
                    </a:p>
                    <a:p>
                      <a:pPr indent="0" lvl="0" marL="0" rtl="0" algn="ctr">
                        <a:lnSpc>
                          <a:spcPct val="115000"/>
                        </a:lnSpc>
                        <a:spcBef>
                          <a:spcPts val="300"/>
                        </a:spcBef>
                        <a:spcAft>
                          <a:spcPts val="0"/>
                        </a:spcAft>
                        <a:buNone/>
                      </a:pPr>
                      <a:r>
                        <a:t/>
                      </a:r>
                      <a:endParaRPr sz="1000"/>
                    </a:p>
                    <a:p>
                      <a:pPr indent="0" lvl="0" marL="0" rtl="0" algn="ctr">
                        <a:lnSpc>
                          <a:spcPct val="115000"/>
                        </a:lnSpc>
                        <a:spcBef>
                          <a:spcPts val="300"/>
                        </a:spcBef>
                        <a:spcAft>
                          <a:spcPts val="300"/>
                        </a:spcAft>
                        <a:buNone/>
                      </a:pPr>
                      <a:r>
                        <a:t/>
                      </a:r>
                      <a:endParaRPr sz="1000"/>
                    </a:p>
                  </a:txBody>
                  <a:tcPr marT="63500" marB="63500" marR="63500" marL="63500" anchor="ctr"/>
                </a:tc>
                <a:tc>
                  <a:txBody>
                    <a:bodyPr/>
                    <a:lstStyle/>
                    <a:p>
                      <a:pPr indent="-292100" lvl="0" marL="457200" rtl="0" algn="ctr">
                        <a:lnSpc>
                          <a:spcPct val="115000"/>
                        </a:lnSpc>
                        <a:spcBef>
                          <a:spcPts val="300"/>
                        </a:spcBef>
                        <a:spcAft>
                          <a:spcPts val="0"/>
                        </a:spcAft>
                        <a:buSzPts val="1000"/>
                        <a:buChar char="-"/>
                      </a:pPr>
                      <a:r>
                        <a:rPr lang="en-US" sz="1000"/>
                        <a:t>Converting the dataset to a more optimal format (Parquet).</a:t>
                      </a:r>
                      <a:endParaRPr sz="1000"/>
                    </a:p>
                    <a:p>
                      <a:pPr indent="-292100" lvl="0" marL="457200" rtl="0" algn="ctr">
                        <a:lnSpc>
                          <a:spcPct val="115000"/>
                        </a:lnSpc>
                        <a:spcBef>
                          <a:spcPts val="300"/>
                        </a:spcBef>
                        <a:spcAft>
                          <a:spcPts val="0"/>
                        </a:spcAft>
                        <a:buSzPts val="1000"/>
                        <a:buChar char="-"/>
                      </a:pPr>
                      <a:r>
                        <a:rPr lang="en-US" sz="1000"/>
                        <a:t>Implement Matrix Factorization model and training code for the training session.</a:t>
                      </a:r>
                      <a:endParaRPr sz="1000"/>
                    </a:p>
                    <a:p>
                      <a:pPr indent="-292100" lvl="0" marL="457200" rtl="0" algn="ctr">
                        <a:lnSpc>
                          <a:spcPct val="115000"/>
                        </a:lnSpc>
                        <a:spcBef>
                          <a:spcPts val="300"/>
                        </a:spcBef>
                        <a:spcAft>
                          <a:spcPts val="300"/>
                        </a:spcAft>
                        <a:buSzPts val="1000"/>
                        <a:buChar char="-"/>
                      </a:pPr>
                      <a:r>
                        <a:rPr lang="en-US" sz="1000"/>
                        <a:t>Implement prediction pipeline.</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20%</a:t>
                      </a:r>
                      <a:endParaRPr sz="1000"/>
                    </a:p>
                  </a:txBody>
                  <a:tcPr marT="63500" marB="63500" marR="63500" marL="63500" anchor="ctr"/>
                </a:tc>
              </a:tr>
              <a:tr h="740250">
                <a:tc>
                  <a:txBody>
                    <a:bodyPr/>
                    <a:lstStyle/>
                    <a:p>
                      <a:pPr indent="0" lvl="0" marL="0" rtl="0" algn="ctr">
                        <a:lnSpc>
                          <a:spcPct val="115000"/>
                        </a:lnSpc>
                        <a:spcBef>
                          <a:spcPts val="300"/>
                        </a:spcBef>
                        <a:spcAft>
                          <a:spcPts val="0"/>
                        </a:spcAft>
                        <a:buNone/>
                      </a:pPr>
                      <a:r>
                        <a:t/>
                      </a:r>
                      <a:endParaRPr sz="1000"/>
                    </a:p>
                    <a:p>
                      <a:pPr indent="0" lvl="0" marL="0" rtl="0" algn="ctr">
                        <a:lnSpc>
                          <a:spcPct val="115000"/>
                        </a:lnSpc>
                        <a:spcBef>
                          <a:spcPts val="300"/>
                        </a:spcBef>
                        <a:spcAft>
                          <a:spcPts val="300"/>
                        </a:spcAft>
                        <a:buNone/>
                      </a:pPr>
                      <a:r>
                        <a:rPr lang="en-US" sz="1000"/>
                        <a:t>Lê Trung Kiên</a:t>
                      </a:r>
                      <a:endParaRPr sz="1000"/>
                    </a:p>
                  </a:txBody>
                  <a:tcPr marT="63500" marB="63500" marR="63500" marL="63500" anchor="ctr"/>
                </a:tc>
                <a:tc>
                  <a:txBody>
                    <a:bodyPr/>
                    <a:lstStyle/>
                    <a:p>
                      <a:pPr indent="-292100" lvl="0" marL="457200" rtl="0" algn="ctr">
                        <a:lnSpc>
                          <a:spcPct val="115000"/>
                        </a:lnSpc>
                        <a:spcBef>
                          <a:spcPts val="300"/>
                        </a:spcBef>
                        <a:spcAft>
                          <a:spcPts val="0"/>
                        </a:spcAft>
                        <a:buSzPts val="1000"/>
                        <a:buChar char="-"/>
                      </a:pPr>
                      <a:r>
                        <a:rPr lang="en-US" sz="1000"/>
                        <a:t>Implement Graph Neural Network.</a:t>
                      </a:r>
                      <a:endParaRPr sz="1000"/>
                    </a:p>
                    <a:p>
                      <a:pPr indent="-292100" lvl="0" marL="457200" rtl="0" algn="ctr">
                        <a:lnSpc>
                          <a:spcPct val="115000"/>
                        </a:lnSpc>
                        <a:spcBef>
                          <a:spcPts val="300"/>
                        </a:spcBef>
                        <a:spcAft>
                          <a:spcPts val="0"/>
                        </a:spcAft>
                        <a:buSzPts val="1000"/>
                        <a:buChar char="-"/>
                      </a:pPr>
                      <a:r>
                        <a:rPr lang="en-US" sz="1000"/>
                        <a:t>Start combining predictions from different models using ensembling methods.</a:t>
                      </a:r>
                      <a:endParaRPr sz="1000"/>
                    </a:p>
                    <a:p>
                      <a:pPr indent="-292100" lvl="0" marL="457200" rtl="0" algn="ctr">
                        <a:lnSpc>
                          <a:spcPct val="115000"/>
                        </a:lnSpc>
                        <a:spcBef>
                          <a:spcPts val="300"/>
                        </a:spcBef>
                        <a:spcAft>
                          <a:spcPts val="300"/>
                        </a:spcAft>
                        <a:buSzPts val="1000"/>
                        <a:buChar char="-"/>
                      </a:pPr>
                      <a:r>
                        <a:rPr lang="en-US" sz="1000"/>
                        <a:t>Validate and hyperparameter tuning for all methods.</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20%</a:t>
                      </a:r>
                      <a:endParaRPr sz="1000"/>
                    </a:p>
                  </a:txBody>
                  <a:tcPr marT="63500" marB="63500" marR="63500" marL="63500" anchor="ctr"/>
                </a:tc>
              </a:tr>
              <a:tr h="864600">
                <a:tc>
                  <a:txBody>
                    <a:bodyPr/>
                    <a:lstStyle/>
                    <a:p>
                      <a:pPr indent="0" lvl="0" marL="0" rtl="0" algn="ctr">
                        <a:lnSpc>
                          <a:spcPct val="115000"/>
                        </a:lnSpc>
                        <a:spcBef>
                          <a:spcPts val="300"/>
                        </a:spcBef>
                        <a:spcAft>
                          <a:spcPts val="0"/>
                        </a:spcAft>
                        <a:buNone/>
                      </a:pPr>
                      <a:r>
                        <a:rPr lang="en-US" sz="1000"/>
                        <a:t>Phạm Quang Trung </a:t>
                      </a:r>
                      <a:endParaRPr sz="1000"/>
                    </a:p>
                    <a:p>
                      <a:pPr indent="0" lvl="0" marL="0" rtl="0" algn="ctr">
                        <a:lnSpc>
                          <a:spcPct val="115000"/>
                        </a:lnSpc>
                        <a:spcBef>
                          <a:spcPts val="300"/>
                        </a:spcBef>
                        <a:spcAft>
                          <a:spcPts val="300"/>
                        </a:spcAft>
                        <a:buNone/>
                      </a:pPr>
                      <a:r>
                        <a:t/>
                      </a:r>
                      <a:endParaRPr sz="1000"/>
                    </a:p>
                  </a:txBody>
                  <a:tcPr marT="63500" marB="63500" marR="63500" marL="63500" anchor="ctr"/>
                </a:tc>
                <a:tc>
                  <a:txBody>
                    <a:bodyPr/>
                    <a:lstStyle/>
                    <a:p>
                      <a:pPr indent="-292100" lvl="0" marL="457200" rtl="0" algn="ctr">
                        <a:lnSpc>
                          <a:spcPct val="115000"/>
                        </a:lnSpc>
                        <a:spcBef>
                          <a:spcPts val="300"/>
                        </a:spcBef>
                        <a:spcAft>
                          <a:spcPts val="0"/>
                        </a:spcAft>
                        <a:buSzPts val="1000"/>
                        <a:buChar char="-"/>
                      </a:pPr>
                      <a:r>
                        <a:rPr lang="en-US" sz="1000"/>
                        <a:t>Clean and preprocess the dataset (handle missing values, data transformation).</a:t>
                      </a:r>
                      <a:endParaRPr sz="1000"/>
                    </a:p>
                    <a:p>
                      <a:pPr indent="-292100" lvl="0" marL="457200" rtl="0" algn="ctr">
                        <a:lnSpc>
                          <a:spcPct val="115000"/>
                        </a:lnSpc>
                        <a:spcBef>
                          <a:spcPts val="300"/>
                        </a:spcBef>
                        <a:spcAft>
                          <a:spcPts val="0"/>
                        </a:spcAft>
                        <a:buSzPts val="1000"/>
                        <a:buChar char="-"/>
                      </a:pPr>
                      <a:r>
                        <a:rPr lang="en-US" sz="1000"/>
                        <a:t>Weighted Co-visitation matrix generation.</a:t>
                      </a:r>
                      <a:endParaRPr sz="1000"/>
                    </a:p>
                    <a:p>
                      <a:pPr indent="-292100" lvl="0" marL="457200" rtl="0" algn="ctr">
                        <a:lnSpc>
                          <a:spcPct val="115000"/>
                        </a:lnSpc>
                        <a:spcBef>
                          <a:spcPts val="300"/>
                        </a:spcBef>
                        <a:spcAft>
                          <a:spcPts val="300"/>
                        </a:spcAft>
                        <a:buSzPts val="1000"/>
                        <a:buChar char="-"/>
                      </a:pPr>
                      <a:r>
                        <a:rPr lang="en-US" sz="1000"/>
                        <a:t>Feature engineering (session-level features, interaction types, time-based features).</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20%</a:t>
                      </a:r>
                      <a:endParaRPr sz="1000"/>
                    </a:p>
                  </a:txBody>
                  <a:tcPr marT="63500" marB="63500" marR="63500" marL="63500" anchor="ctr"/>
                </a:tc>
              </a:tr>
              <a:tr h="740250">
                <a:tc>
                  <a:txBody>
                    <a:bodyPr/>
                    <a:lstStyle/>
                    <a:p>
                      <a:pPr indent="0" lvl="0" marL="0" rtl="0" algn="ctr">
                        <a:lnSpc>
                          <a:spcPct val="115000"/>
                        </a:lnSpc>
                        <a:spcBef>
                          <a:spcPts val="300"/>
                        </a:spcBef>
                        <a:spcAft>
                          <a:spcPts val="300"/>
                        </a:spcAft>
                        <a:buNone/>
                      </a:pPr>
                      <a:r>
                        <a:rPr lang="en-US" sz="1000"/>
                        <a:t>Đoàn Thế Vinh</a:t>
                      </a:r>
                      <a:endParaRPr sz="1000"/>
                    </a:p>
                  </a:txBody>
                  <a:tcPr marT="63500" marB="63500" marR="63500" marL="63500" anchor="ctr"/>
                </a:tc>
                <a:tc>
                  <a:txBody>
                    <a:bodyPr/>
                    <a:lstStyle/>
                    <a:p>
                      <a:pPr indent="-292100" lvl="0" marL="457200" rtl="0" algn="ctr">
                        <a:lnSpc>
                          <a:spcPct val="115000"/>
                        </a:lnSpc>
                        <a:spcBef>
                          <a:spcPts val="300"/>
                        </a:spcBef>
                        <a:spcAft>
                          <a:spcPts val="0"/>
                        </a:spcAft>
                        <a:buSzPts val="1000"/>
                        <a:buChar char="-"/>
                      </a:pPr>
                      <a:r>
                        <a:rPr lang="en-US" sz="1000"/>
                        <a:t>Explore the OTTO dataset (understand data structure, distribution, event types).</a:t>
                      </a:r>
                      <a:endParaRPr sz="1000"/>
                    </a:p>
                    <a:p>
                      <a:pPr indent="-292100" lvl="0" marL="457200" rtl="0" algn="ctr">
                        <a:lnSpc>
                          <a:spcPct val="115000"/>
                        </a:lnSpc>
                        <a:spcBef>
                          <a:spcPts val="300"/>
                        </a:spcBef>
                        <a:spcAft>
                          <a:spcPts val="0"/>
                        </a:spcAft>
                        <a:buSzPts val="1000"/>
                        <a:buChar char="-"/>
                      </a:pPr>
                      <a:r>
                        <a:rPr lang="en-US" sz="1000"/>
                        <a:t>Implement the Word2Vec model and training code for the training session.</a:t>
                      </a:r>
                      <a:endParaRPr sz="1000"/>
                    </a:p>
                    <a:p>
                      <a:pPr indent="-292100" lvl="0" marL="457200" rtl="0" algn="ctr">
                        <a:lnSpc>
                          <a:spcPct val="115000"/>
                        </a:lnSpc>
                        <a:spcBef>
                          <a:spcPts val="300"/>
                        </a:spcBef>
                        <a:spcAft>
                          <a:spcPts val="300"/>
                        </a:spcAft>
                        <a:buSzPts val="1000"/>
                        <a:buChar char="-"/>
                      </a:pPr>
                      <a:r>
                        <a:rPr lang="en-US" sz="1000"/>
                        <a:t>Explore stacking or blending techniques for ensembling the models.</a:t>
                      </a:r>
                      <a:endParaRPr sz="1000"/>
                    </a:p>
                  </a:txBody>
                  <a:tcPr marT="63500" marB="63500" marR="63500" marL="63500" anchor="ctr"/>
                </a:tc>
                <a:tc>
                  <a:txBody>
                    <a:bodyPr/>
                    <a:lstStyle/>
                    <a:p>
                      <a:pPr indent="0" lvl="0" marL="0" rtl="0" algn="ctr">
                        <a:lnSpc>
                          <a:spcPct val="115000"/>
                        </a:lnSpc>
                        <a:spcBef>
                          <a:spcPts val="300"/>
                        </a:spcBef>
                        <a:spcAft>
                          <a:spcPts val="300"/>
                        </a:spcAft>
                        <a:buNone/>
                      </a:pPr>
                      <a:r>
                        <a:rPr lang="en-US" sz="1000"/>
                        <a:t>20%</a:t>
                      </a:r>
                      <a:endParaRPr sz="1000"/>
                    </a:p>
                  </a:txBody>
                  <a:tcPr marT="63500" marB="63500" marR="63500" marL="63500"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4"/>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REFERENCES</a:t>
            </a:r>
            <a:endParaRPr/>
          </a:p>
        </p:txBody>
      </p:sp>
      <p:sp>
        <p:nvSpPr>
          <p:cNvPr id="282" name="Google Shape;282;p64"/>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64"/>
          <p:cNvSpPr txBox="1"/>
          <p:nvPr/>
        </p:nvSpPr>
        <p:spPr>
          <a:xfrm>
            <a:off x="338735" y="994002"/>
            <a:ext cx="11560975" cy="4672505"/>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Clr>
                <a:schemeClr val="dk1"/>
              </a:buClr>
              <a:buSzPts val="2200"/>
              <a:buChar char="•"/>
            </a:pPr>
            <a:r>
              <a:rPr lang="en-US" sz="2200">
                <a:solidFill>
                  <a:schemeClr val="dk1"/>
                </a:solidFill>
                <a:latin typeface="Lato"/>
                <a:ea typeface="Lato"/>
                <a:cs typeface="Lato"/>
                <a:sym typeface="Lato"/>
              </a:rPr>
              <a:t>Hamilton, W. L., Ying, Z., &amp; Leskovec, J. (2017). Inductive Representation Learning on Large Graphs. Advances in Neural Information Processing Systems, 30.</a:t>
            </a:r>
            <a:endParaRPr sz="2200">
              <a:solidFill>
                <a:schemeClr val="dk1"/>
              </a:solidFill>
              <a:latin typeface="Lato"/>
              <a:ea typeface="Lato"/>
              <a:cs typeface="Lato"/>
              <a:sym typeface="Lato"/>
            </a:endParaRPr>
          </a:p>
          <a:p>
            <a:pPr indent="-368300" lvl="0" marL="457200" rtl="0" algn="l">
              <a:lnSpc>
                <a:spcPct val="90000"/>
              </a:lnSpc>
              <a:spcBef>
                <a:spcPts val="1000"/>
              </a:spcBef>
              <a:spcAft>
                <a:spcPts val="0"/>
              </a:spcAft>
              <a:buClr>
                <a:schemeClr val="dk1"/>
              </a:buClr>
              <a:buSzPts val="2200"/>
              <a:buChar char="•"/>
            </a:pPr>
            <a:r>
              <a:rPr lang="en-US" sz="2200">
                <a:solidFill>
                  <a:schemeClr val="dk1"/>
                </a:solidFill>
                <a:latin typeface="Lato"/>
                <a:ea typeface="Lato"/>
                <a:cs typeface="Lato"/>
                <a:sym typeface="Lato"/>
              </a:rPr>
              <a:t>Kaggle. (2024). OTTO Recommender Systems Challenge. [Online]. Available: https://www.kaggle.com/competitions/otto-recommender-system</a:t>
            </a:r>
            <a:endParaRPr sz="2200">
              <a:solidFill>
                <a:schemeClr val="dk1"/>
              </a:solidFill>
              <a:latin typeface="Lato"/>
              <a:ea typeface="Lato"/>
              <a:cs typeface="Lato"/>
              <a:sym typeface="Lato"/>
            </a:endParaRPr>
          </a:p>
          <a:p>
            <a:pPr indent="-368300" lvl="0" marL="457200" rtl="0" algn="l">
              <a:lnSpc>
                <a:spcPct val="90000"/>
              </a:lnSpc>
              <a:spcBef>
                <a:spcPts val="1000"/>
              </a:spcBef>
              <a:spcAft>
                <a:spcPts val="0"/>
              </a:spcAft>
              <a:buClr>
                <a:schemeClr val="dk1"/>
              </a:buClr>
              <a:buSzPts val="2200"/>
              <a:buChar char="•"/>
            </a:pPr>
            <a:r>
              <a:rPr lang="en-US" sz="2200">
                <a:solidFill>
                  <a:schemeClr val="dk1"/>
                </a:solidFill>
                <a:latin typeface="Lato"/>
                <a:ea typeface="Lato"/>
                <a:cs typeface="Lato"/>
                <a:sym typeface="Lato"/>
              </a:rPr>
              <a:t>Koren, Y., Bell, R., &amp; Volinsky, C. (2009). Matrix Factorization Techniques for Recommender Systems. Computer, 42(8), 30-37.</a:t>
            </a:r>
            <a:endParaRPr sz="2200">
              <a:solidFill>
                <a:schemeClr val="dk1"/>
              </a:solidFill>
              <a:latin typeface="Lato"/>
              <a:ea typeface="Lato"/>
              <a:cs typeface="Lato"/>
              <a:sym typeface="Lato"/>
            </a:endParaRPr>
          </a:p>
          <a:p>
            <a:pPr indent="-368300" lvl="0" marL="457200" rtl="0" algn="l">
              <a:lnSpc>
                <a:spcPct val="90000"/>
              </a:lnSpc>
              <a:spcBef>
                <a:spcPts val="1000"/>
              </a:spcBef>
              <a:spcAft>
                <a:spcPts val="0"/>
              </a:spcAft>
              <a:buClr>
                <a:schemeClr val="dk1"/>
              </a:buClr>
              <a:buSzPts val="2200"/>
              <a:buChar char="•"/>
            </a:pPr>
            <a:r>
              <a:rPr lang="en-US" sz="2200">
                <a:solidFill>
                  <a:schemeClr val="dk1"/>
                </a:solidFill>
                <a:latin typeface="Lato"/>
                <a:ea typeface="Lato"/>
                <a:cs typeface="Lato"/>
                <a:sym typeface="Lato"/>
              </a:rPr>
              <a:t>Mikolov, T., Chen, K., Corrado, G., &amp; Dean, J. (2013). Efficient Estimation of Word Representations in Vector Space. arXiv preprint arXiv:1301.3781.</a:t>
            </a:r>
            <a:endParaRPr sz="2200">
              <a:solidFill>
                <a:schemeClr val="dk1"/>
              </a:solidFill>
              <a:latin typeface="Lato"/>
              <a:ea typeface="Lato"/>
              <a:cs typeface="Lato"/>
              <a:sym typeface="Lato"/>
            </a:endParaRPr>
          </a:p>
          <a:p>
            <a:pPr indent="-368300" lvl="0" marL="457200" rtl="0" algn="l">
              <a:lnSpc>
                <a:spcPct val="90000"/>
              </a:lnSpc>
              <a:spcBef>
                <a:spcPts val="1000"/>
              </a:spcBef>
              <a:spcAft>
                <a:spcPts val="0"/>
              </a:spcAft>
              <a:buClr>
                <a:schemeClr val="dk1"/>
              </a:buClr>
              <a:buSzPts val="2200"/>
              <a:buChar char="•"/>
            </a:pPr>
            <a:r>
              <a:rPr lang="en-US" sz="2200">
                <a:solidFill>
                  <a:schemeClr val="dk1"/>
                </a:solidFill>
                <a:latin typeface="Lato"/>
                <a:ea typeface="Lato"/>
                <a:cs typeface="Lato"/>
                <a:sym typeface="Lato"/>
              </a:rPr>
              <a:t>Roy, D., Dutta, M. A systematic review and research perspective on recommender systems. J Big Data 9, 59 (2022). </a:t>
            </a:r>
            <a:endParaRPr sz="2200">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6"/>
          <p:cNvSpPr txBox="1"/>
          <p:nvPr/>
        </p:nvSpPr>
        <p:spPr>
          <a:xfrm>
            <a:off x="5605763" y="2869457"/>
            <a:ext cx="5422456" cy="97130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6000"/>
              <a:buFont typeface="Lato"/>
              <a:buNone/>
            </a:pPr>
            <a:r>
              <a:t/>
            </a:r>
            <a:endParaRPr b="1" sz="6000">
              <a:solidFill>
                <a:srgbClr val="C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416096" y="2948220"/>
            <a:ext cx="5359807" cy="96155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38736" y="112543"/>
            <a:ext cx="11514528"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Lato"/>
                <a:ea typeface="Lato"/>
                <a:cs typeface="Lato"/>
                <a:sym typeface="Lato"/>
              </a:rPr>
              <a:t>INTRODUCTION</a:t>
            </a:r>
            <a:endParaRPr/>
          </a:p>
        </p:txBody>
      </p:sp>
      <p:sp>
        <p:nvSpPr>
          <p:cNvPr id="105" name="Google Shape;105;p4"/>
          <p:cNvSpPr txBox="1"/>
          <p:nvPr>
            <p:ph idx="12" type="sldNum"/>
          </p:nvPr>
        </p:nvSpPr>
        <p:spPr>
          <a:xfrm>
            <a:off x="9156511" y="6492875"/>
            <a:ext cx="27432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4"/>
          <p:cNvSpPr txBox="1"/>
          <p:nvPr/>
        </p:nvSpPr>
        <p:spPr>
          <a:xfrm>
            <a:off x="902400" y="1766700"/>
            <a:ext cx="103872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US" sz="2900">
                <a:solidFill>
                  <a:schemeClr val="dk1"/>
                </a:solidFill>
              </a:rPr>
              <a:t>Background:</a:t>
            </a:r>
            <a:r>
              <a:rPr lang="en-US" sz="2900">
                <a:solidFill>
                  <a:schemeClr val="dk1"/>
                </a:solidFill>
              </a:rPr>
              <a:t> E-commerce platforms generate vast data on user interactions (clicks, carts, orders).</a:t>
            </a:r>
            <a:endParaRPr sz="2900">
              <a:solidFill>
                <a:schemeClr val="dk1"/>
              </a:solidFill>
            </a:endParaRPr>
          </a:p>
          <a:p>
            <a:pPr indent="0" lvl="0" marL="0" rtl="0" algn="just">
              <a:spcBef>
                <a:spcPts val="0"/>
              </a:spcBef>
              <a:spcAft>
                <a:spcPts val="0"/>
              </a:spcAft>
              <a:buClr>
                <a:schemeClr val="dk1"/>
              </a:buClr>
              <a:buSzPts val="1100"/>
              <a:buFont typeface="Arial"/>
              <a:buNone/>
            </a:pPr>
            <a:r>
              <a:rPr b="1" lang="en-US" sz="2900">
                <a:solidFill>
                  <a:schemeClr val="dk1"/>
                </a:solidFill>
              </a:rPr>
              <a:t>Challenge:</a:t>
            </a:r>
            <a:r>
              <a:rPr lang="en-US" sz="2900">
                <a:solidFill>
                  <a:schemeClr val="dk1"/>
                </a:solidFill>
              </a:rPr>
              <a:t> Predicting user actions in anonymous sessions using only session-based data.</a:t>
            </a:r>
            <a:endParaRPr sz="2900">
              <a:solidFill>
                <a:schemeClr val="dk1"/>
              </a:solidFill>
            </a:endParaRPr>
          </a:p>
          <a:p>
            <a:pPr indent="0" lvl="0" marL="0" rtl="0" algn="just">
              <a:spcBef>
                <a:spcPts val="0"/>
              </a:spcBef>
              <a:spcAft>
                <a:spcPts val="0"/>
              </a:spcAft>
              <a:buClr>
                <a:schemeClr val="dk1"/>
              </a:buClr>
              <a:buSzPts val="1100"/>
              <a:buFont typeface="Arial"/>
              <a:buNone/>
            </a:pPr>
            <a:r>
              <a:rPr b="1" lang="en-US" sz="2900">
                <a:solidFill>
                  <a:schemeClr val="dk1"/>
                </a:solidFill>
              </a:rPr>
              <a:t>Relevance:</a:t>
            </a:r>
            <a:r>
              <a:rPr lang="en-US" sz="2900">
                <a:solidFill>
                  <a:schemeClr val="dk1"/>
                </a:solidFill>
              </a:rPr>
              <a:t> Improves personalization and sales strategies for retailers.</a:t>
            </a:r>
            <a:endParaRPr sz="2900">
              <a:solidFill>
                <a:schemeClr val="dk1"/>
              </a:solidFill>
            </a:endParaRPr>
          </a:p>
          <a:p>
            <a:pPr indent="0" lvl="0" marL="0" marR="0" rtl="0" algn="just">
              <a:spcBef>
                <a:spcPts val="0"/>
              </a:spcBef>
              <a:spcAft>
                <a:spcPts val="0"/>
              </a:spcAft>
              <a:buNone/>
            </a:pPr>
            <a:r>
              <a:t/>
            </a:r>
            <a:endParaRPr sz="3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26235a0562_0_3"/>
          <p:cNvSpPr txBox="1"/>
          <p:nvPr>
            <p:ph type="title"/>
          </p:nvPr>
        </p:nvSpPr>
        <p:spPr>
          <a:xfrm>
            <a:off x="3416096" y="2948220"/>
            <a:ext cx="5359800" cy="961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7200"/>
              <a:buFont typeface="Lato"/>
              <a:buNone/>
            </a:pPr>
            <a:r>
              <a:rPr lang="en-US" sz="7200"/>
              <a:t>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26235a0562_0_7"/>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Data</a:t>
            </a:r>
            <a:endParaRPr sz="3600"/>
          </a:p>
        </p:txBody>
      </p:sp>
      <p:sp>
        <p:nvSpPr>
          <p:cNvPr id="117" name="Google Shape;117;g326235a0562_0_7"/>
          <p:cNvSpPr txBox="1"/>
          <p:nvPr>
            <p:ph idx="1" type="body"/>
          </p:nvPr>
        </p:nvSpPr>
        <p:spPr>
          <a:xfrm>
            <a:off x="338736" y="9586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2.1</a:t>
            </a:r>
            <a:r>
              <a:rPr b="1" lang="en-US" sz="3200">
                <a:latin typeface="Arial"/>
                <a:ea typeface="Arial"/>
                <a:cs typeface="Arial"/>
                <a:sym typeface="Arial"/>
              </a:rPr>
              <a:t>. </a:t>
            </a:r>
            <a:r>
              <a:rPr b="1" lang="en-US" sz="3200">
                <a:latin typeface="Arial"/>
                <a:ea typeface="Arial"/>
                <a:cs typeface="Arial"/>
                <a:sym typeface="Arial"/>
              </a:rPr>
              <a:t>Dataset Overview</a:t>
            </a:r>
            <a:endParaRPr sz="3600"/>
          </a:p>
        </p:txBody>
      </p:sp>
      <p:sp>
        <p:nvSpPr>
          <p:cNvPr id="118" name="Google Shape;118;g326235a0562_0_7"/>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g326235a0562_0_7"/>
          <p:cNvSpPr txBox="1"/>
          <p:nvPr/>
        </p:nvSpPr>
        <p:spPr>
          <a:xfrm>
            <a:off x="741400" y="1412246"/>
            <a:ext cx="10816500" cy="492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SzPts val="1100"/>
              <a:buNone/>
            </a:pPr>
            <a:r>
              <a:rPr b="1" lang="en-US" sz="2600">
                <a:solidFill>
                  <a:schemeClr val="dk1"/>
                </a:solidFill>
              </a:rPr>
              <a:t>Source:</a:t>
            </a:r>
            <a:r>
              <a:rPr lang="en-US" sz="2600">
                <a:solidFill>
                  <a:schemeClr val="dk1"/>
                </a:solidFill>
              </a:rPr>
              <a:t> OTTO e-commerce dataset (12M sessions, 220M events).</a:t>
            </a:r>
            <a:endParaRPr sz="3300">
              <a:latin typeface="Lato"/>
              <a:ea typeface="Lato"/>
              <a:cs typeface="Lato"/>
              <a:sym typeface="Lato"/>
            </a:endParaRPr>
          </a:p>
        </p:txBody>
      </p:sp>
      <p:sp>
        <p:nvSpPr>
          <p:cNvPr id="120" name="Google Shape;120;g326235a0562_0_7"/>
          <p:cNvSpPr txBox="1"/>
          <p:nvPr/>
        </p:nvSpPr>
        <p:spPr>
          <a:xfrm>
            <a:off x="741399" y="2441700"/>
            <a:ext cx="4329600" cy="26352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US" sz="2200">
                <a:solidFill>
                  <a:schemeClr val="dk1"/>
                </a:solidFill>
              </a:rPr>
              <a:t>Event Types:</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Clicks (89.8% of interactions).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Add-to-cart (7.8%).</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Orders (2.4%).</a:t>
            </a:r>
            <a:endParaRPr sz="2200">
              <a:solidFill>
                <a:schemeClr val="dk1"/>
              </a:solidFill>
            </a:endParaRPr>
          </a:p>
          <a:p>
            <a:pPr indent="0" lvl="0" marL="0" marR="0" rtl="0" algn="just">
              <a:spcBef>
                <a:spcPts val="1200"/>
              </a:spcBef>
              <a:spcAft>
                <a:spcPts val="0"/>
              </a:spcAft>
              <a:buNone/>
            </a:pPr>
            <a:r>
              <a:t/>
            </a:r>
            <a:endParaRPr b="1" sz="2200">
              <a:solidFill>
                <a:schemeClr val="dk1"/>
              </a:solidFill>
            </a:endParaRPr>
          </a:p>
        </p:txBody>
      </p:sp>
      <p:sp>
        <p:nvSpPr>
          <p:cNvPr id="121" name="Google Shape;121;g326235a0562_0_7"/>
          <p:cNvSpPr txBox="1"/>
          <p:nvPr/>
        </p:nvSpPr>
        <p:spPr>
          <a:xfrm>
            <a:off x="5898824" y="2441700"/>
            <a:ext cx="4510200" cy="24813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b="1" lang="en-US" sz="2200">
                <a:solidFill>
                  <a:schemeClr val="dk1"/>
                </a:solidFill>
              </a:rPr>
              <a:t>Challenges:</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rPr>
              <a:t>High sparsity (only 0.0005% possible interactions observed).</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Large scale: ~1.8M unique products.</a:t>
            </a:r>
            <a:endParaRPr b="1"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2627264e13_0_0"/>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Data</a:t>
            </a:r>
            <a:endParaRPr sz="3600"/>
          </a:p>
        </p:txBody>
      </p:sp>
      <p:sp>
        <p:nvSpPr>
          <p:cNvPr id="127" name="Google Shape;127;g32627264e13_0_0"/>
          <p:cNvSpPr txBox="1"/>
          <p:nvPr>
            <p:ph idx="1" type="body"/>
          </p:nvPr>
        </p:nvSpPr>
        <p:spPr>
          <a:xfrm>
            <a:off x="338711" y="8767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2</a:t>
            </a:r>
            <a:r>
              <a:rPr b="1" lang="en-US" sz="3200">
                <a:latin typeface="Arial"/>
                <a:ea typeface="Arial"/>
                <a:cs typeface="Arial"/>
                <a:sym typeface="Arial"/>
              </a:rPr>
              <a:t>.2 Data Format</a:t>
            </a:r>
            <a:endParaRPr sz="3600"/>
          </a:p>
        </p:txBody>
      </p:sp>
      <p:sp>
        <p:nvSpPr>
          <p:cNvPr id="128" name="Google Shape;128;g32627264e13_0_0"/>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9" name="Google Shape;129;g32627264e13_0_0"/>
          <p:cNvPicPr preferRelativeResize="0"/>
          <p:nvPr/>
        </p:nvPicPr>
        <p:blipFill>
          <a:blip r:embed="rId3">
            <a:alphaModFix/>
          </a:blip>
          <a:stretch>
            <a:fillRect/>
          </a:stretch>
        </p:blipFill>
        <p:spPr>
          <a:xfrm>
            <a:off x="2649017" y="1555775"/>
            <a:ext cx="6893975" cy="374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627264e13_0_11"/>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Data</a:t>
            </a:r>
            <a:endParaRPr sz="3600"/>
          </a:p>
        </p:txBody>
      </p:sp>
      <p:sp>
        <p:nvSpPr>
          <p:cNvPr id="135" name="Google Shape;135;g32627264e13_0_11"/>
          <p:cNvSpPr txBox="1"/>
          <p:nvPr>
            <p:ph idx="1" type="body"/>
          </p:nvPr>
        </p:nvSpPr>
        <p:spPr>
          <a:xfrm>
            <a:off x="338711" y="8767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2.3 Data Processing</a:t>
            </a:r>
            <a:r>
              <a:rPr b="1" lang="en-US" sz="3200">
                <a:latin typeface="Arial"/>
                <a:ea typeface="Arial"/>
                <a:cs typeface="Arial"/>
                <a:sym typeface="Arial"/>
              </a:rPr>
              <a:t> </a:t>
            </a:r>
            <a:r>
              <a:rPr b="1" lang="en-US" sz="3200">
                <a:latin typeface="Arial"/>
                <a:ea typeface="Arial"/>
                <a:cs typeface="Arial"/>
                <a:sym typeface="Arial"/>
              </a:rPr>
              <a:t> </a:t>
            </a:r>
            <a:endParaRPr sz="3600"/>
          </a:p>
        </p:txBody>
      </p:sp>
      <p:sp>
        <p:nvSpPr>
          <p:cNvPr id="136" name="Google Shape;136;g32627264e13_0_11"/>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g32627264e13_0_11"/>
          <p:cNvPicPr preferRelativeResize="0"/>
          <p:nvPr/>
        </p:nvPicPr>
        <p:blipFill>
          <a:blip r:embed="rId3">
            <a:alphaModFix/>
          </a:blip>
          <a:stretch>
            <a:fillRect/>
          </a:stretch>
        </p:blipFill>
        <p:spPr>
          <a:xfrm>
            <a:off x="772175" y="2370375"/>
            <a:ext cx="9203499" cy="2300875"/>
          </a:xfrm>
          <a:prstGeom prst="rect">
            <a:avLst/>
          </a:prstGeom>
          <a:noFill/>
          <a:ln>
            <a:noFill/>
          </a:ln>
        </p:spPr>
      </p:pic>
      <p:sp>
        <p:nvSpPr>
          <p:cNvPr id="138" name="Google Shape;138;g32627264e13_0_11"/>
          <p:cNvSpPr txBox="1"/>
          <p:nvPr>
            <p:ph idx="1" type="body"/>
          </p:nvPr>
        </p:nvSpPr>
        <p:spPr>
          <a:xfrm>
            <a:off x="772181" y="1641050"/>
            <a:ext cx="48504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700">
                <a:latin typeface="Arial"/>
                <a:ea typeface="Arial"/>
                <a:cs typeface="Arial"/>
                <a:sym typeface="Arial"/>
              </a:rPr>
              <a:t>2.3.1 Labels Generation </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2627264e13_0_116"/>
          <p:cNvSpPr txBox="1"/>
          <p:nvPr>
            <p:ph type="title"/>
          </p:nvPr>
        </p:nvSpPr>
        <p:spPr>
          <a:xfrm>
            <a:off x="338736" y="112543"/>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sz="3600"/>
              <a:t>Data</a:t>
            </a:r>
            <a:endParaRPr sz="3600"/>
          </a:p>
        </p:txBody>
      </p:sp>
      <p:sp>
        <p:nvSpPr>
          <p:cNvPr id="144" name="Google Shape;144;g32627264e13_0_116"/>
          <p:cNvSpPr txBox="1"/>
          <p:nvPr>
            <p:ph idx="1" type="body"/>
          </p:nvPr>
        </p:nvSpPr>
        <p:spPr>
          <a:xfrm>
            <a:off x="338711" y="876789"/>
            <a:ext cx="115146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3200">
                <a:latin typeface="Arial"/>
                <a:ea typeface="Arial"/>
                <a:cs typeface="Arial"/>
                <a:sym typeface="Arial"/>
              </a:rPr>
              <a:t>2.3 Data Processing  </a:t>
            </a:r>
            <a:endParaRPr sz="3600"/>
          </a:p>
        </p:txBody>
      </p:sp>
      <p:sp>
        <p:nvSpPr>
          <p:cNvPr id="145" name="Google Shape;145;g32627264e13_0_116"/>
          <p:cNvSpPr txBox="1"/>
          <p:nvPr>
            <p:ph idx="12" type="sldNum"/>
          </p:nvPr>
        </p:nvSpPr>
        <p:spPr>
          <a:xfrm>
            <a:off x="9156511" y="6492875"/>
            <a:ext cx="27432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6" name="Google Shape;146;g32627264e13_0_116"/>
          <p:cNvPicPr preferRelativeResize="0"/>
          <p:nvPr/>
        </p:nvPicPr>
        <p:blipFill>
          <a:blip r:embed="rId3">
            <a:alphaModFix/>
          </a:blip>
          <a:stretch>
            <a:fillRect/>
          </a:stretch>
        </p:blipFill>
        <p:spPr>
          <a:xfrm>
            <a:off x="2306475" y="2402928"/>
            <a:ext cx="7579049" cy="3000025"/>
          </a:xfrm>
          <a:prstGeom prst="rect">
            <a:avLst/>
          </a:prstGeom>
          <a:noFill/>
          <a:ln cap="flat" cmpd="sng" w="12700">
            <a:solidFill>
              <a:srgbClr val="000000"/>
            </a:solidFill>
            <a:prstDash val="solid"/>
            <a:miter lim="8000"/>
            <a:headEnd len="sm" w="sm" type="none"/>
            <a:tailEnd len="sm" w="sm" type="none"/>
          </a:ln>
        </p:spPr>
      </p:pic>
      <p:sp>
        <p:nvSpPr>
          <p:cNvPr id="147" name="Google Shape;147;g32627264e13_0_116"/>
          <p:cNvSpPr txBox="1"/>
          <p:nvPr>
            <p:ph idx="1" type="body"/>
          </p:nvPr>
        </p:nvSpPr>
        <p:spPr>
          <a:xfrm>
            <a:off x="772181" y="1641050"/>
            <a:ext cx="4850400" cy="43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700">
                <a:latin typeface="Arial"/>
                <a:ea typeface="Arial"/>
                <a:cs typeface="Arial"/>
                <a:sym typeface="Arial"/>
              </a:rPr>
              <a:t>2.3.2 Data </a:t>
            </a:r>
            <a:r>
              <a:rPr b="1" lang="en-US" sz="2700">
                <a:latin typeface="Arial"/>
                <a:ea typeface="Arial"/>
                <a:cs typeface="Arial"/>
                <a:sym typeface="Arial"/>
              </a:rPr>
              <a:t>Splitting</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2023-07-10T08:15:41Z</dcterms:created>
  <dc:creator>Nguyen Quang Tri 20210860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0x01010065DCA99E06EF1E4686D55E5D38B35F2E</vt:lpwstr>
  </property>
</Properties>
</file>