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2" r:id="rId3"/>
    <p:sldId id="267" r:id="rId4"/>
    <p:sldId id="266" r:id="rId5"/>
    <p:sldId id="268" r:id="rId6"/>
    <p:sldId id="271" r:id="rId7"/>
    <p:sldId id="270" r:id="rId8"/>
    <p:sldId id="269" r:id="rId9"/>
    <p:sldId id="263" r:id="rId10"/>
    <p:sldId id="265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4A"/>
    <a:srgbClr val="FF00FF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6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8B4D4-F21C-4BD8-995E-B56ABE45A5F2}" type="datetimeFigureOut">
              <a:rPr lang="vi-VN" smtClean="0"/>
              <a:t>07/02/2023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9BEE4-63AC-445C-8CDC-14B5BD2118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25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73D-DCB6-5447-984A-18CD0B84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C12ED-E306-6F4B-B1B1-18639DE1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5A1F-A187-A248-9853-E6416DE9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5393-7CD6-CB48-B287-A52DAF7B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0CD9-CC4D-E44D-AEB9-1A9FA606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763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5A74-1F71-A94B-855C-9815411F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5E280-447C-864F-BAC9-8A923AFF7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E11-3754-724B-B16C-BA257F56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1B5A-F9C6-284A-A6F0-CA9BCE72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BD6A-BFBD-6140-8E8B-6547ED24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800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12F59-9873-6E4D-B286-CA4E9BD64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C99BB-FF90-C645-853C-45E5C632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9EFC-C057-FD4C-84F7-09766D40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25B0-BE05-E549-81EA-FDA6EDC1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D77C-5560-5E46-A800-DFFE31F8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0963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8E37-5B83-0B40-933E-F9540EEA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3680-E726-124B-B9FB-1B6791FC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53A0-473B-0A4F-AF06-78A2D630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BC01-8E02-6F49-96A7-0EA89441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8C04-E8DA-C04D-A677-AB2887E2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546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0FE4-CD66-F741-B2B9-F65A200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F7B0-DD32-1D49-AA1D-79E4D6A7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93D0-1CF4-EC4D-A17E-7476AAFC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4022-8F66-4F4C-BB82-8393BD72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F7C0-8586-6548-AC6A-535D30E7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62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42FF-1306-BD40-B0A8-FBEB953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D9FF-435A-FF4B-B56C-60CB4E8C9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1E216-D7F8-A441-B823-F6279E92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F659-8BF1-474D-B47C-09F89E9C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928D3-3F79-CF46-8AEC-263DB60A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C996-10B3-154A-AC1D-5BE0C73E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585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A7A8-1548-2C4D-B78E-8CABC752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BC04-D77B-0E4F-A12A-4FFB388D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4A442-82C1-AF43-83E1-64E573A0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53CFB-0F0F-0E49-B538-398A6B11F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EDE2-5372-124D-A4CC-AC2365643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C5B1-091C-4442-894D-1485599A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89D48-6C5A-8948-8A33-92AAD891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4EE3-9723-0841-8FF3-85C8477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54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FA75-C162-AE47-AB72-DD3C9054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FFAEF-B43D-504B-8D50-790F3745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DB392-4CDE-C94E-AABE-7C3A773E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5C6E6-0A88-FB49-8CBA-D4554912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953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514C5-4A3C-8743-AE9E-3BBB930D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8859E-641A-5A4B-8A7B-BA82EB65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BE85-34D8-B747-A5B5-F2AB5389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80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C429-552D-6546-AAB6-76DD7B09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3A7-1B01-0949-97D7-A6517A97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C3BD9-88A1-4B4E-9A63-8F46A363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6C21-EBD0-1445-9DDF-D90E58B8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86F3-4680-1F4B-91AA-3A5FEC8B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E59B1-732B-DB41-9471-97D4D340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78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7B-0C56-D943-A32F-FA7A97BB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3F073-D863-3D40-94BF-1BA95B6CB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4D3D5-8F73-C04C-9526-4064B7492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B656-CEE1-C742-A81C-CEE6919B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0CC8C-CCAB-F04A-84C0-ADB8907E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890F-7F7B-F543-A099-31ED4F2F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11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7C56D-57B8-E049-936C-B8BBD208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1FAF-45FD-BA47-B3C9-F69EEB86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1B82-63A5-D34C-B4A4-07119BDEF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4C90-61AD-FB44-9400-1AB432A74594}" type="datetimeFigureOut">
              <a:rPr lang="en-VN" smtClean="0"/>
              <a:t>02/07/2023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D504-52E2-A84F-A812-5798A94A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2C51-5A53-AE4E-8661-5866025F3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C302-195D-1B47-907A-74DF98B1832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95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2380" y="1611436"/>
            <a:ext cx="6060304" cy="1682382"/>
          </a:xfrm>
        </p:spPr>
        <p:txBody>
          <a:bodyPr anchor="b">
            <a:noAutofit/>
          </a:bodyPr>
          <a:lstStyle/>
          <a:p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 Project 19 </a:t>
            </a:r>
            <a:b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Lập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lịch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đấu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thể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thao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tối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ưu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đường</a:t>
            </a:r>
            <a:r>
              <a:rPr lang="en-US" sz="3500" b="1" dirty="0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B05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đi</a:t>
            </a:r>
            <a:endParaRPr lang="en-US" sz="3500" b="1" dirty="0">
              <a:solidFill>
                <a:srgbClr val="0070C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8177CD-B144-4AF3-AB8B-3B22848FB4DA}"/>
              </a:ext>
            </a:extLst>
          </p:cNvPr>
          <p:cNvSpPr/>
          <p:nvPr/>
        </p:nvSpPr>
        <p:spPr>
          <a:xfrm rot="5400000" flipH="1">
            <a:off x="5850552" y="446014"/>
            <a:ext cx="63960" cy="7541702"/>
          </a:xfrm>
          <a:prstGeom prst="rect">
            <a:avLst/>
          </a:prstGeom>
          <a:solidFill>
            <a:srgbClr val="017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ghị luận hạnh phúc không phải là đích đến mà là một cuộc hành trình">
            <a:extLst>
              <a:ext uri="{FF2B5EF4-FFF2-40B4-BE49-F238E27FC236}">
                <a16:creationId xmlns:a16="http://schemas.microsoft.com/office/drawing/2014/main" id="{1B48CB13-3835-4608-8930-F97DDA7E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77" y="95813"/>
            <a:ext cx="2317310" cy="13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B8910-1E6B-81E0-A043-5DC0E881EB58}"/>
              </a:ext>
            </a:extLst>
          </p:cNvPr>
          <p:cNvSpPr txBox="1"/>
          <p:nvPr/>
        </p:nvSpPr>
        <p:spPr>
          <a:xfrm>
            <a:off x="2536679" y="4397783"/>
            <a:ext cx="66917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Hanoi University of Science and Technology</a:t>
            </a:r>
            <a:br>
              <a:rPr lang="en-US" sz="2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vi-VN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IT3052E - </a:t>
            </a:r>
            <a:r>
              <a:rPr lang="vi-V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Fundamental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Optimization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code:136460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Supervisor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Phạm Quang Dũng.</a:t>
            </a:r>
            <a:endParaRPr lang="en-ID" sz="24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endParaRPr lang="vi-VN" sz="25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441E-792E-B736-4A18-BE74171EF9E1}"/>
              </a:ext>
            </a:extLst>
          </p:cNvPr>
          <p:cNvSpPr txBox="1"/>
          <p:nvPr/>
        </p:nvSpPr>
        <p:spPr>
          <a:xfrm>
            <a:off x="2325149" y="3477518"/>
            <a:ext cx="7541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Họ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Tên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Đoàn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Ngọc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</a:t>
            </a:r>
            <a:r>
              <a:rPr lang="vi-VN" sz="2800" b="1" dirty="0" err="1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ường</a:t>
            </a:r>
            <a:r>
              <a:rPr lang="vi-VN" sz="2800" b="1" dirty="0">
                <a:solidFill>
                  <a:srgbClr val="0070C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20210141</a:t>
            </a:r>
            <a:endParaRPr lang="en-ID" sz="2800" dirty="0">
              <a:solidFill>
                <a:srgbClr val="0070C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3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E0A5-9E30-1CA8-B41A-E7588E98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721553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4. </a:t>
            </a:r>
            <a:r>
              <a:rPr lang="en-US" dirty="0">
                <a:solidFill>
                  <a:schemeClr val="bg1"/>
                </a:solidFill>
              </a:rPr>
              <a:t>Experiments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CD1E6-1C2B-3A8F-40D7-FADE9F080671}"/>
              </a:ext>
            </a:extLst>
          </p:cNvPr>
          <p:cNvSpPr txBox="1"/>
          <p:nvPr/>
        </p:nvSpPr>
        <p:spPr>
          <a:xfrm>
            <a:off x="1338469" y="1001575"/>
            <a:ext cx="951506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After many tests with n = 4: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1. generate distance matrix is [[0, 5, 1, 8], [5, 0, 2, 6], [1, 2, 0, 1], [8, 6, 1, 0]], generate distance matrix is [[0, 3, 9, 3], [3, 0, 5, 8], [9, 5, 0, 1], [3, 8, 1, 0]]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best algorithms is: Backtracking and Or-tool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2. generate distance matrix is [[0, 1, 9, 9], [1, 0, 5, 6], [9, 5, 0, 1], [9, 6, 1, 0]], generate distance matrix is [[0, 6, 9, 9], [6, 0, 2, 2], [9, 2, 0, 3], [9, 2, 3, 0]].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best algorithms is: Backtracking, Greedy Search and Or-tool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3. generate distance matrix is [[0, 9, 5, 4], [9, 0, 2, 3], [5, 2, 0, 3], [4, 3, 3, 0]], generate distance matrix is [[0, 1, 2, 5], [1, 0, 4, 6], [2, 4, 0, 2], [5, 6, 2, 0]]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best algorithms is: Backtracking, Beam Search and Or-tool 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 with n = 4 -&gt; The best algorithms is: Backtracking and Or-tool with Run Time 1-2 minutes </a:t>
            </a:r>
          </a:p>
        </p:txBody>
      </p:sp>
    </p:spTree>
    <p:extLst>
      <p:ext uri="{BB962C8B-B14F-4D97-AF65-F5344CB8AC3E}">
        <p14:creationId xmlns:p14="http://schemas.microsoft.com/office/powerpoint/2010/main" val="39777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ACD1E6-1C2B-3A8F-40D7-FADE9F080671}"/>
              </a:ext>
            </a:extLst>
          </p:cNvPr>
          <p:cNvSpPr txBox="1"/>
          <p:nvPr/>
        </p:nvSpPr>
        <p:spPr>
          <a:xfrm>
            <a:off x="510206" y="348934"/>
            <a:ext cx="9515061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After many tests with n = 6: </a:t>
            </a:r>
          </a:p>
          <a:p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G</a:t>
            </a:r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enerate distance matrix is:</a:t>
            </a:r>
          </a:p>
          <a:p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- </a:t>
            </a:r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[[0, 4, 6, 5, 3, 3], [4, 0, 8, 9, 7, 1], [6, 8, 0, 9, 4, 3], [5, 9, 9, 0, 9, 4], [3, 7, 4, 9, 0, 6], [3, 1, 3, 4, 6, 0]]</a:t>
            </a:r>
          </a:p>
          <a:p>
            <a:r>
              <a:rPr lang="vi-VN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 [[0, 5, 9, 9, 4, 1], [5, 0, 8, 4, 1, 2], [9, 8, 0, 7, 3, 7], [9, 4, 7, 0, 6, 9], [4, 1, 3, 6, 0, 6], [1, 2, 7, 9, 6, 0]]</a:t>
            </a:r>
          </a:p>
          <a:p>
            <a:r>
              <a:rPr lang="vi-VN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 [[0, 9, 4, 7, 9, 7], [9, 0, 2, 1, 4, 8], [4, 2, 0, 5, 7, 2], [7, 1, 5, 0, 9, 3], [9, 4, 7, 9, 0, 6], [7, 8, 2, 3, 6, 0]]</a:t>
            </a:r>
            <a:endParaRPr lang="en-US" sz="2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&gt;&gt;&gt;&gt;&gt; </a:t>
            </a:r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best algorithms is Beam Search and OR-tools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C4B0F-E718-53C2-B121-D3E9CE7D5E42}"/>
              </a:ext>
            </a:extLst>
          </p:cNvPr>
          <p:cNvSpPr txBox="1"/>
          <p:nvPr/>
        </p:nvSpPr>
        <p:spPr>
          <a:xfrm>
            <a:off x="510206" y="3860606"/>
            <a:ext cx="111715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After many tests n = 10 with Beam Search and Or-tool</a:t>
            </a:r>
            <a:b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 Beam Search not result and taking too much time</a:t>
            </a:r>
          </a:p>
          <a:p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 OR-tools: Solution 47, time = 154.78 s, objective = 467</a:t>
            </a:r>
          </a:p>
          <a:p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Solution 48, time = 171.18 s, objective = 462</a:t>
            </a:r>
          </a:p>
          <a:p>
            <a:r>
              <a:rPr lang="en-US" sz="2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=&gt;&gt;&gt; The best algorithms is OR-tools</a:t>
            </a:r>
          </a:p>
          <a:p>
            <a:endParaRPr lang="en-US" sz="2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6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C4B0F-E718-53C2-B121-D3E9CE7D5E42}"/>
              </a:ext>
            </a:extLst>
          </p:cNvPr>
          <p:cNvSpPr txBox="1"/>
          <p:nvPr/>
        </p:nvSpPr>
        <p:spPr>
          <a:xfrm>
            <a:off x="1338468" y="1378226"/>
            <a:ext cx="9515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With n &lt; 10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 best algorithms are Beam Search and OR-tools. The OR-tools is slightly more optimized than Beam Search, but takes longer to run than Beam Search.</a:t>
            </a:r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With n &gt; 10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best algorithms is OR-tools.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- With n = 32: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OR – Tool still takes too long to respond.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===&gt;&gt;&gt; Therefore, we will continue to develop and improve algorithms to achieve optimal results.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68062-C0EB-DA5F-AE6E-A5D0EFAB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7215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Conclusion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0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B9E7F-DF18-FDB4-4819-A7ADD48AD5BB}"/>
              </a:ext>
            </a:extLst>
          </p:cNvPr>
          <p:cNvSpPr txBox="1"/>
          <p:nvPr/>
        </p:nvSpPr>
        <p:spPr>
          <a:xfrm>
            <a:off x="1338468" y="2080689"/>
            <a:ext cx="95150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B050"/>
                </a:solidFill>
                <a:latin typeface="Consolas" panose="020B0609020204030204" pitchFamily="49" charset="0"/>
              </a:rPr>
              <a:t>Thanks for listening.</a:t>
            </a:r>
          </a:p>
          <a:p>
            <a:pPr algn="ctr"/>
            <a:r>
              <a:rPr lang="en-US" sz="3500" b="1" dirty="0">
                <a:solidFill>
                  <a:srgbClr val="00B050"/>
                </a:solidFill>
                <a:latin typeface="Consolas" panose="020B0609020204030204" pitchFamily="49" charset="0"/>
              </a:rPr>
              <a:t>Working together to develop technology with the desire for a happier life.</a:t>
            </a:r>
            <a:endParaRPr lang="en-US" sz="35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68062-C0EB-DA5F-AE6E-A5D0EFAB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6"/>
            <a:ext cx="10515600" cy="7215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End and </a:t>
            </a:r>
            <a:r>
              <a:rPr lang="en-US" dirty="0" err="1">
                <a:solidFill>
                  <a:schemeClr val="bg1"/>
                </a:solidFill>
              </a:rPr>
              <a:t>Continuting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7CF3-1EE8-B889-F991-0AD1266B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35951"/>
            <a:ext cx="5406887" cy="681037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B050"/>
                </a:solidFill>
              </a:rPr>
              <a:t>Đề tài: Lập lịch thi đấu thể thao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72F-F00F-F36F-E443-67738AC5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68" y="993914"/>
            <a:ext cx="10810462" cy="5287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Có N đội tuyển 1, 2, ..., N cần được lập lịch thi đấu với nhau theo thể thức vòng tròn: </a:t>
            </a:r>
          </a:p>
          <a:p>
            <a:r>
              <a:rPr lang="vi-VN" dirty="0">
                <a:solidFill>
                  <a:schemeClr val="bg1"/>
                </a:solidFill>
              </a:rPr>
              <a:t>Mỗi đội phải gặp tất cả N-1 đội còn lại, </a:t>
            </a:r>
          </a:p>
          <a:p>
            <a:r>
              <a:rPr lang="vi-VN" dirty="0">
                <a:solidFill>
                  <a:schemeClr val="bg1"/>
                </a:solidFill>
              </a:rPr>
              <a:t>Mỗi đội 2 trận(lượt đi và lượt về trên sân nhà và trên sân khách) trong khoảng thời gian 2N-2 tuần, tuần nào cũng phải thi đấu đúng 1 trận. </a:t>
            </a:r>
          </a:p>
          <a:p>
            <a:r>
              <a:rPr lang="vi-VN" dirty="0">
                <a:solidFill>
                  <a:schemeClr val="bg1"/>
                </a:solidFill>
              </a:rPr>
              <a:t>Khoảng cách từ sân của đội tuyển i đến sân của đội tuyển j là d(i, j).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Hãy lập kế hoạch thi đấu cho N đội, sao cho: tổng khoảng cách di chuyển của các đội là ngắn nhất.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 err="1">
                <a:solidFill>
                  <a:schemeClr val="bg1"/>
                </a:solidFill>
              </a:rPr>
              <a:t>Input</a:t>
            </a:r>
            <a:endParaRPr lang="vi-V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•Dòng1: ghi số nguyên dương N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•Dòngi+1 (i= 1,..., N): ghi hàng thứ i của ma trận d   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&lt; </a:t>
            </a:r>
            <a:r>
              <a:rPr lang="vi-VN" dirty="0" err="1">
                <a:solidFill>
                  <a:schemeClr val="bg1"/>
                </a:solidFill>
              </a:rPr>
              <a:t>Khoảngcáchtừsâncủađộituyểniđếnsâncủađộituyểnj</a:t>
            </a:r>
            <a:r>
              <a:rPr lang="vi-VN" dirty="0">
                <a:solidFill>
                  <a:schemeClr val="bg1"/>
                </a:solidFill>
              </a:rPr>
              <a:t> là d(</a:t>
            </a:r>
            <a:r>
              <a:rPr lang="vi-VN" dirty="0" err="1">
                <a:solidFill>
                  <a:schemeClr val="bg1"/>
                </a:solidFill>
              </a:rPr>
              <a:t>i,j</a:t>
            </a:r>
            <a:r>
              <a:rPr lang="vi-VN" dirty="0">
                <a:solidFill>
                  <a:schemeClr val="bg1"/>
                </a:solidFill>
              </a:rPr>
              <a:t>).&gt;</a:t>
            </a:r>
          </a:p>
        </p:txBody>
      </p:sp>
    </p:spTree>
    <p:extLst>
      <p:ext uri="{BB962C8B-B14F-4D97-AF65-F5344CB8AC3E}">
        <p14:creationId xmlns:p14="http://schemas.microsoft.com/office/powerpoint/2010/main" val="87538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DA62-28C3-1B59-C218-FC1616C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9"/>
            <a:ext cx="7046843" cy="33029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500" dirty="0">
                <a:solidFill>
                  <a:schemeClr val="bg1"/>
                </a:solidFill>
              </a:rPr>
              <a:t>Problem description </a:t>
            </a:r>
          </a:p>
          <a:p>
            <a:pPr marL="514350" indent="-514350">
              <a:buAutoNum type="arabicPeriod"/>
            </a:pPr>
            <a:r>
              <a:rPr lang="en-US" sz="3500" dirty="0">
                <a:solidFill>
                  <a:schemeClr val="bg1"/>
                </a:solidFill>
              </a:rPr>
              <a:t>Modelling and example solution</a:t>
            </a:r>
          </a:p>
          <a:p>
            <a:pPr marL="514350" indent="-514350">
              <a:buAutoNum type="arabicPeriod"/>
            </a:pPr>
            <a:r>
              <a:rPr lang="en-US" sz="3500" dirty="0">
                <a:solidFill>
                  <a:schemeClr val="bg1"/>
                </a:solidFill>
              </a:rPr>
              <a:t>Algorithms and Methods</a:t>
            </a:r>
          </a:p>
          <a:p>
            <a:pPr marL="514350" indent="-514350">
              <a:buAutoNum type="arabicPeriod"/>
            </a:pPr>
            <a:r>
              <a:rPr lang="en-US" sz="3500" dirty="0">
                <a:solidFill>
                  <a:schemeClr val="bg1"/>
                </a:solidFill>
              </a:rPr>
              <a:t>Experiments</a:t>
            </a:r>
          </a:p>
          <a:p>
            <a:pPr marL="514350" indent="-514350">
              <a:buAutoNum type="arabicPeriod"/>
            </a:pPr>
            <a:r>
              <a:rPr lang="en-US" sz="3500" dirty="0">
                <a:solidFill>
                  <a:schemeClr val="bg1"/>
                </a:solidFill>
              </a:rPr>
              <a:t>Conclusion and Continue</a:t>
            </a:r>
          </a:p>
          <a:p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229D-1D9B-D839-FC07-F3BBB1A2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9" y="161146"/>
            <a:ext cx="9149862" cy="1076812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1. Problem description </a:t>
            </a:r>
            <a:r>
              <a:rPr lang="en-US" sz="2500" b="1" dirty="0">
                <a:solidFill>
                  <a:srgbClr val="00B050"/>
                </a:solidFill>
              </a:rPr>
              <a:t>&lt;introduction and overview&gt;</a:t>
            </a:r>
            <a:endParaRPr lang="vi-VN" sz="25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929C8-CC02-F0B7-B48A-7F1788A6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8" y="1203485"/>
            <a:ext cx="6248403" cy="4634608"/>
          </a:xfrm>
          <a:solidFill>
            <a:schemeClr val="accent3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000" dirty="0">
                <a:solidFill>
                  <a:schemeClr val="accent4"/>
                </a:solidFill>
              </a:rPr>
              <a:t>Goal: Schedule sports matches</a:t>
            </a:r>
          </a:p>
          <a:p>
            <a:pPr marL="0" indent="0" algn="ctr">
              <a:buNone/>
            </a:pPr>
            <a:r>
              <a:rPr lang="en-US" sz="3700" dirty="0">
                <a:solidFill>
                  <a:schemeClr val="accent4"/>
                </a:solidFill>
              </a:rPr>
              <a:t>- Each team will play each of the remaining N-1 teams: 2 matches (first leg, second leg)</a:t>
            </a:r>
          </a:p>
          <a:p>
            <a:pPr marL="0" indent="0" algn="ctr">
              <a:buNone/>
            </a:pPr>
            <a:r>
              <a:rPr lang="en-US" sz="3700" dirty="0">
                <a:solidFill>
                  <a:schemeClr val="accent4"/>
                </a:solidFill>
              </a:rPr>
              <a:t>=&gt; Each team plays 2N – 2 matches in 2N – 2 weeks, 1 match per week.</a:t>
            </a:r>
          </a:p>
          <a:p>
            <a:pPr marL="0" indent="0" algn="ctr">
              <a:buNone/>
            </a:pPr>
            <a:r>
              <a:rPr lang="en-US" sz="3700" dirty="0">
                <a:solidFill>
                  <a:schemeClr val="accent4"/>
                </a:solidFill>
              </a:rPr>
              <a:t>- The total distance traveled by the teams is the shortest.</a:t>
            </a:r>
            <a:endParaRPr lang="vi-VN" sz="37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AB150C-EA21-EC2A-B474-8C2958585A9E}"/>
              </a:ext>
            </a:extLst>
          </p:cNvPr>
          <p:cNvSpPr txBox="1">
            <a:spLocks/>
          </p:cNvSpPr>
          <p:nvPr/>
        </p:nvSpPr>
        <p:spPr>
          <a:xfrm>
            <a:off x="377485" y="1812386"/>
            <a:ext cx="4377396" cy="25321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700" dirty="0">
                <a:solidFill>
                  <a:schemeClr val="accent4"/>
                </a:solidFill>
              </a:rPr>
              <a:t>Input: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- Number Teams:   N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- Matrix Distance: [d(i, j)] = distance playground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to playground j</a:t>
            </a:r>
            <a:endParaRPr lang="vi-V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229D-1D9B-D839-FC07-F3BBB1A2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9" y="15372"/>
            <a:ext cx="9149862" cy="10768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Modelling and example solution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AB150C-EA21-EC2A-B474-8C2958585A9E}"/>
              </a:ext>
            </a:extLst>
          </p:cNvPr>
          <p:cNvSpPr txBox="1">
            <a:spLocks/>
          </p:cNvSpPr>
          <p:nvPr/>
        </p:nvSpPr>
        <p:spPr>
          <a:xfrm>
            <a:off x="284717" y="1092184"/>
            <a:ext cx="2199862" cy="186855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Input: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0 1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1 0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CB2D01A-AAB1-FDCA-4654-DE62B0E550C0}"/>
              </a:ext>
            </a:extLst>
          </p:cNvPr>
          <p:cNvSpPr txBox="1">
            <a:spLocks/>
          </p:cNvSpPr>
          <p:nvPr/>
        </p:nvSpPr>
        <p:spPr>
          <a:xfrm>
            <a:off x="3896139" y="1099930"/>
            <a:ext cx="2199861" cy="186855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FFFF00"/>
                </a:solidFill>
              </a:rPr>
              <a:t>Solution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FFFF00"/>
                </a:solidFill>
              </a:rPr>
              <a:t>0 1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FFFF00"/>
                </a:solidFill>
              </a:rPr>
              <a:t>2 0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AF2D9A7-B383-E22D-C3CB-AAE2EC5B9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46603"/>
              </p:ext>
            </p:extLst>
          </p:nvPr>
        </p:nvGraphicFramePr>
        <p:xfrm>
          <a:off x="284718" y="3393092"/>
          <a:ext cx="2199861" cy="1680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287">
                  <a:extLst>
                    <a:ext uri="{9D8B030D-6E8A-4147-A177-3AD203B41FA5}">
                      <a16:colId xmlns:a16="http://schemas.microsoft.com/office/drawing/2014/main" val="187974094"/>
                    </a:ext>
                  </a:extLst>
                </a:gridCol>
                <a:gridCol w="733287">
                  <a:extLst>
                    <a:ext uri="{9D8B030D-6E8A-4147-A177-3AD203B41FA5}">
                      <a16:colId xmlns:a16="http://schemas.microsoft.com/office/drawing/2014/main" val="1020617060"/>
                    </a:ext>
                  </a:extLst>
                </a:gridCol>
                <a:gridCol w="733287">
                  <a:extLst>
                    <a:ext uri="{9D8B030D-6E8A-4147-A177-3AD203B41FA5}">
                      <a16:colId xmlns:a16="http://schemas.microsoft.com/office/drawing/2014/main" val="2878377365"/>
                    </a:ext>
                  </a:extLst>
                </a:gridCol>
              </a:tblGrid>
              <a:tr h="435772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92109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36046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811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DF53BE-4957-40C4-2198-567D274CB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12086"/>
              </p:ext>
            </p:extLst>
          </p:nvPr>
        </p:nvGraphicFramePr>
        <p:xfrm>
          <a:off x="3896139" y="3393092"/>
          <a:ext cx="2199861" cy="17159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287">
                  <a:extLst>
                    <a:ext uri="{9D8B030D-6E8A-4147-A177-3AD203B41FA5}">
                      <a16:colId xmlns:a16="http://schemas.microsoft.com/office/drawing/2014/main" val="187974094"/>
                    </a:ext>
                  </a:extLst>
                </a:gridCol>
                <a:gridCol w="733287">
                  <a:extLst>
                    <a:ext uri="{9D8B030D-6E8A-4147-A177-3AD203B41FA5}">
                      <a16:colId xmlns:a16="http://schemas.microsoft.com/office/drawing/2014/main" val="1020617060"/>
                    </a:ext>
                  </a:extLst>
                </a:gridCol>
                <a:gridCol w="733287">
                  <a:extLst>
                    <a:ext uri="{9D8B030D-6E8A-4147-A177-3AD203B41FA5}">
                      <a16:colId xmlns:a16="http://schemas.microsoft.com/office/drawing/2014/main" val="2878377365"/>
                    </a:ext>
                  </a:extLst>
                </a:gridCol>
              </a:tblGrid>
              <a:tr h="435772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92109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vi-VN" dirty="0"/>
                    </a:p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36046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vi-VN" dirty="0"/>
                    </a:p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811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F8F34C6-C071-9E33-C541-8EF5009A5A17}"/>
              </a:ext>
            </a:extLst>
          </p:cNvPr>
          <p:cNvSpPr txBox="1"/>
          <p:nvPr/>
        </p:nvSpPr>
        <p:spPr>
          <a:xfrm>
            <a:off x="284717" y="5506278"/>
            <a:ext cx="361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 PG(</a:t>
            </a:r>
            <a:r>
              <a:rPr lang="en-US" b="1" dirty="0" err="1">
                <a:solidFill>
                  <a:schemeClr val="bg1"/>
                </a:solidFill>
              </a:rPr>
              <a:t>PlayGroud</a:t>
            </a:r>
            <a:r>
              <a:rPr lang="en-US" b="1" dirty="0">
                <a:solidFill>
                  <a:schemeClr val="bg1"/>
                </a:solidFill>
              </a:rPr>
              <a:t>), T(Team)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8768D-4197-928D-26B5-AC75959C25A1}"/>
              </a:ext>
            </a:extLst>
          </p:cNvPr>
          <p:cNvSpPr txBox="1"/>
          <p:nvPr/>
        </p:nvSpPr>
        <p:spPr>
          <a:xfrm>
            <a:off x="7324552" y="1099930"/>
            <a:ext cx="39858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/>
                </a:solidFill>
              </a:rPr>
              <a:t>For </a:t>
            </a:r>
            <a:r>
              <a:rPr lang="en-US" sz="2600" dirty="0" err="1">
                <a:solidFill>
                  <a:schemeClr val="accent4"/>
                </a:solidFill>
              </a:rPr>
              <a:t>matrix_solution</a:t>
            </a:r>
            <a:r>
              <a:rPr lang="en-US" sz="2600" dirty="0">
                <a:solidFill>
                  <a:schemeClr val="accent4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accent4"/>
                </a:solidFill>
              </a:rPr>
              <a:t>Week 1: Kick at field 2.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accent4"/>
                </a:solidFill>
              </a:rPr>
              <a:t>Week 2: Kicking at field 1.</a:t>
            </a:r>
          </a:p>
          <a:p>
            <a:r>
              <a:rPr lang="en-US" sz="2600" dirty="0">
                <a:solidFill>
                  <a:schemeClr val="accent4"/>
                </a:solidFill>
              </a:rPr>
              <a:t>When: The total distance traveled by the teams is the shortest is 3.</a:t>
            </a:r>
            <a:endParaRPr lang="vi-VN" sz="2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C0CE1-10E1-A45E-8171-7810F4A7CCF9}"/>
              </a:ext>
            </a:extLst>
          </p:cNvPr>
          <p:cNvCxnSpPr>
            <a:cxnSpLocks/>
          </p:cNvCxnSpPr>
          <p:nvPr/>
        </p:nvCxnSpPr>
        <p:spPr>
          <a:xfrm>
            <a:off x="4916557" y="4895022"/>
            <a:ext cx="1681191" cy="93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CCE9C-9D88-C6F8-092C-D1F2EE916D12}"/>
              </a:ext>
            </a:extLst>
          </p:cNvPr>
          <p:cNvCxnSpPr>
            <a:cxnSpLocks/>
          </p:cNvCxnSpPr>
          <p:nvPr/>
        </p:nvCxnSpPr>
        <p:spPr>
          <a:xfrm>
            <a:off x="5804452" y="4151113"/>
            <a:ext cx="1102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8EEE3-E259-9F68-BBBC-D1C5076E9377}"/>
              </a:ext>
            </a:extLst>
          </p:cNvPr>
          <p:cNvSpPr/>
          <p:nvPr/>
        </p:nvSpPr>
        <p:spPr>
          <a:xfrm>
            <a:off x="7061981" y="3592920"/>
            <a:ext cx="1223801" cy="8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Week 1</a:t>
            </a:r>
            <a:endParaRPr lang="vi-VN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63794-C358-B0EE-8A2E-8700069CD978}"/>
              </a:ext>
            </a:extLst>
          </p:cNvPr>
          <p:cNvSpPr/>
          <p:nvPr/>
        </p:nvSpPr>
        <p:spPr>
          <a:xfrm>
            <a:off x="6669527" y="4614203"/>
            <a:ext cx="1223801" cy="8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Week 2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61069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413F8-8EC9-C3EC-0D67-8AABDE0CA8F8}"/>
              </a:ext>
            </a:extLst>
          </p:cNvPr>
          <p:cNvSpPr/>
          <p:nvPr/>
        </p:nvSpPr>
        <p:spPr>
          <a:xfrm>
            <a:off x="3062893" y="1463715"/>
            <a:ext cx="1973831" cy="2941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PlayGround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891BD-6D12-8192-22C0-D50D47C28CA2}"/>
              </a:ext>
            </a:extLst>
          </p:cNvPr>
          <p:cNvSpPr/>
          <p:nvPr/>
        </p:nvSpPr>
        <p:spPr>
          <a:xfrm>
            <a:off x="256782" y="1463715"/>
            <a:ext cx="1973831" cy="2941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PlayGround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C229D-1D9B-D839-FC07-F3BBB1A2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9" y="15372"/>
            <a:ext cx="9149862" cy="10768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Modelling and example 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66C000-ED54-2BDA-0468-44C065499ABF}"/>
              </a:ext>
            </a:extLst>
          </p:cNvPr>
          <p:cNvSpPr/>
          <p:nvPr/>
        </p:nvSpPr>
        <p:spPr>
          <a:xfrm>
            <a:off x="3643183" y="3193686"/>
            <a:ext cx="813250" cy="77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T2</a:t>
            </a:r>
            <a:endParaRPr lang="vi-VN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5F7E39-A538-5245-6FC3-CFE8DB3A9696}"/>
              </a:ext>
            </a:extLst>
          </p:cNvPr>
          <p:cNvSpPr/>
          <p:nvPr/>
        </p:nvSpPr>
        <p:spPr>
          <a:xfrm>
            <a:off x="3664969" y="1944193"/>
            <a:ext cx="813250" cy="777778"/>
          </a:xfrm>
          <a:prstGeom prst="ellipse">
            <a:avLst/>
          </a:prstGeom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T1</a:t>
            </a:r>
            <a:endParaRPr lang="vi-VN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888E76-4503-7AE4-6D7A-CFB46AA17064}"/>
              </a:ext>
            </a:extLst>
          </p:cNvPr>
          <p:cNvSpPr/>
          <p:nvPr/>
        </p:nvSpPr>
        <p:spPr>
          <a:xfrm>
            <a:off x="837072" y="1933615"/>
            <a:ext cx="813250" cy="77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T1</a:t>
            </a:r>
            <a:endParaRPr lang="vi-VN" sz="27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DE9CD7-2DBC-F9D2-F09B-F5F1FF1CCBE6}"/>
              </a:ext>
            </a:extLst>
          </p:cNvPr>
          <p:cNvCxnSpPr>
            <a:cxnSpLocks/>
          </p:cNvCxnSpPr>
          <p:nvPr/>
        </p:nvCxnSpPr>
        <p:spPr>
          <a:xfrm>
            <a:off x="1802202" y="2197473"/>
            <a:ext cx="16891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6E42C5C-DD51-662C-E4BB-F6DB011CA5A4}"/>
              </a:ext>
            </a:extLst>
          </p:cNvPr>
          <p:cNvSpPr/>
          <p:nvPr/>
        </p:nvSpPr>
        <p:spPr>
          <a:xfrm>
            <a:off x="9961387" y="1463715"/>
            <a:ext cx="1973831" cy="2941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PlayGround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773CF-3765-972F-CC0A-93B288CD0D86}"/>
              </a:ext>
            </a:extLst>
          </p:cNvPr>
          <p:cNvSpPr/>
          <p:nvPr/>
        </p:nvSpPr>
        <p:spPr>
          <a:xfrm>
            <a:off x="7155276" y="1463715"/>
            <a:ext cx="1973831" cy="2941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PlayGround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C9DB2B-1C4C-6F04-9F32-32015F9E94EB}"/>
              </a:ext>
            </a:extLst>
          </p:cNvPr>
          <p:cNvSpPr/>
          <p:nvPr/>
        </p:nvSpPr>
        <p:spPr>
          <a:xfrm>
            <a:off x="8937604" y="4474773"/>
            <a:ext cx="1351064" cy="55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Week 2</a:t>
            </a:r>
            <a:endParaRPr lang="vi-VN" sz="2800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200A0E-A4C7-53FD-7B1E-AAC292252CEA}"/>
              </a:ext>
            </a:extLst>
          </p:cNvPr>
          <p:cNvSpPr/>
          <p:nvPr/>
        </p:nvSpPr>
        <p:spPr>
          <a:xfrm>
            <a:off x="10541677" y="3193686"/>
            <a:ext cx="813250" cy="77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T2</a:t>
            </a:r>
            <a:endParaRPr lang="vi-VN" sz="27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5EF9A-D4D8-155A-1D18-2E05EDD95AE1}"/>
              </a:ext>
            </a:extLst>
          </p:cNvPr>
          <p:cNvCxnSpPr>
            <a:cxnSpLocks/>
          </p:cNvCxnSpPr>
          <p:nvPr/>
        </p:nvCxnSpPr>
        <p:spPr>
          <a:xfrm flipH="1">
            <a:off x="8772658" y="2370451"/>
            <a:ext cx="1643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364DDF0-3967-F11F-B74F-75008C3B38E6}"/>
              </a:ext>
            </a:extLst>
          </p:cNvPr>
          <p:cNvSpPr/>
          <p:nvPr/>
        </p:nvSpPr>
        <p:spPr>
          <a:xfrm>
            <a:off x="7735566" y="3162943"/>
            <a:ext cx="813250" cy="777778"/>
          </a:xfrm>
          <a:prstGeom prst="ellipse">
            <a:avLst/>
          </a:prstGeom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T2</a:t>
            </a:r>
            <a:endParaRPr lang="vi-VN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F71832-8055-675D-A388-944A9F93DB35}"/>
              </a:ext>
            </a:extLst>
          </p:cNvPr>
          <p:cNvSpPr/>
          <p:nvPr/>
        </p:nvSpPr>
        <p:spPr>
          <a:xfrm>
            <a:off x="7735566" y="1980933"/>
            <a:ext cx="813250" cy="777778"/>
          </a:xfrm>
          <a:prstGeom prst="ellipse">
            <a:avLst/>
          </a:prstGeom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T1</a:t>
            </a:r>
            <a:endParaRPr lang="vi-VN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99FE89-F818-2D6A-080E-38B655D869A0}"/>
              </a:ext>
            </a:extLst>
          </p:cNvPr>
          <p:cNvSpPr/>
          <p:nvPr/>
        </p:nvSpPr>
        <p:spPr>
          <a:xfrm>
            <a:off x="10541677" y="1939812"/>
            <a:ext cx="813250" cy="77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T1</a:t>
            </a:r>
            <a:endParaRPr lang="vi-VN" sz="27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89C37C-32D9-8984-E066-7649744EC4B9}"/>
              </a:ext>
            </a:extLst>
          </p:cNvPr>
          <p:cNvCxnSpPr>
            <a:cxnSpLocks/>
          </p:cNvCxnSpPr>
          <p:nvPr/>
        </p:nvCxnSpPr>
        <p:spPr>
          <a:xfrm flipH="1">
            <a:off x="8646763" y="3582575"/>
            <a:ext cx="1769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8C3147-381D-A355-62D3-A22FBFF52C81}"/>
              </a:ext>
            </a:extLst>
          </p:cNvPr>
          <p:cNvSpPr txBox="1"/>
          <p:nvPr/>
        </p:nvSpPr>
        <p:spPr>
          <a:xfrm>
            <a:off x="2425148" y="1643475"/>
            <a:ext cx="46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1</a:t>
            </a:r>
            <a:endParaRPr lang="vi-VN" sz="3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A15929-1429-ED55-B317-5D0893AC0DD4}"/>
              </a:ext>
            </a:extLst>
          </p:cNvPr>
          <p:cNvSpPr txBox="1"/>
          <p:nvPr/>
        </p:nvSpPr>
        <p:spPr>
          <a:xfrm>
            <a:off x="9413008" y="1893389"/>
            <a:ext cx="46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1</a:t>
            </a:r>
            <a:endParaRPr lang="vi-VN" sz="3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AB79B-4555-2811-7ECF-62EE9F7E4982}"/>
              </a:ext>
            </a:extLst>
          </p:cNvPr>
          <p:cNvSpPr txBox="1"/>
          <p:nvPr/>
        </p:nvSpPr>
        <p:spPr>
          <a:xfrm>
            <a:off x="9381096" y="3094721"/>
            <a:ext cx="46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1</a:t>
            </a:r>
            <a:endParaRPr lang="vi-VN" sz="3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C07E06-78FD-4C46-B44B-20A03EBED09E}"/>
              </a:ext>
            </a:extLst>
          </p:cNvPr>
          <p:cNvSpPr/>
          <p:nvPr/>
        </p:nvSpPr>
        <p:spPr>
          <a:xfrm>
            <a:off x="1971221" y="4500229"/>
            <a:ext cx="1351064" cy="55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Week 1</a:t>
            </a:r>
            <a:endParaRPr lang="vi-VN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D0CAEB-EEB7-2067-8E46-4315DC81FD16}"/>
              </a:ext>
            </a:extLst>
          </p:cNvPr>
          <p:cNvSpPr txBox="1"/>
          <p:nvPr/>
        </p:nvSpPr>
        <p:spPr>
          <a:xfrm>
            <a:off x="2676658" y="5270618"/>
            <a:ext cx="6573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When: The total distance traveled by the teams is the shortest is 3.</a:t>
            </a:r>
            <a:endParaRPr lang="vi-V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AB150C-EA21-EC2A-B474-8C2958585A9E}"/>
              </a:ext>
            </a:extLst>
          </p:cNvPr>
          <p:cNvSpPr txBox="1">
            <a:spLocks/>
          </p:cNvSpPr>
          <p:nvPr/>
        </p:nvSpPr>
        <p:spPr>
          <a:xfrm>
            <a:off x="970222" y="401689"/>
            <a:ext cx="2414310" cy="236816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4"/>
                </a:solidFill>
              </a:rPr>
              <a:t>Input: </a:t>
            </a:r>
            <a:endParaRPr lang="vi-VN" sz="2000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sz="2000" dirty="0">
                <a:solidFill>
                  <a:schemeClr val="accent4"/>
                </a:solidFill>
              </a:rPr>
              <a:t>4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vi-VN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0 1 2 3</a:t>
            </a:r>
          </a:p>
          <a:p>
            <a:pPr marL="0" indent="0">
              <a:buNone/>
            </a:pPr>
            <a:r>
              <a:rPr lang="vi-VN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1 0 4 5</a:t>
            </a:r>
          </a:p>
          <a:p>
            <a:pPr marL="0" indent="0">
              <a:buNone/>
            </a:pPr>
            <a:r>
              <a:rPr lang="vi-VN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2 4 0 6</a:t>
            </a:r>
          </a:p>
          <a:p>
            <a:pPr marL="0" indent="0">
              <a:buNone/>
            </a:pPr>
            <a:r>
              <a:rPr lang="vi-VN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3 5 6 0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CB2D01A-AAB1-FDCA-4654-DE62B0E550C0}"/>
              </a:ext>
            </a:extLst>
          </p:cNvPr>
          <p:cNvSpPr txBox="1">
            <a:spLocks/>
          </p:cNvSpPr>
          <p:nvPr/>
        </p:nvSpPr>
        <p:spPr>
          <a:xfrm>
            <a:off x="5500168" y="430180"/>
            <a:ext cx="2469425" cy="23396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4"/>
                </a:solidFill>
              </a:rPr>
              <a:t>Solution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4"/>
                </a:solidFill>
              </a:rPr>
              <a:t>0 6 5 1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4"/>
                </a:solidFill>
              </a:rPr>
              <a:t>3 0 1 2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4"/>
                </a:solidFill>
              </a:rPr>
              <a:t>2 4 0 3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4"/>
                </a:solidFill>
              </a:rPr>
              <a:t>4 5 6 0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F34C6-C071-9E33-C541-8EF5009A5A17}"/>
              </a:ext>
            </a:extLst>
          </p:cNvPr>
          <p:cNvSpPr txBox="1"/>
          <p:nvPr/>
        </p:nvSpPr>
        <p:spPr>
          <a:xfrm>
            <a:off x="752008" y="5512662"/>
            <a:ext cx="406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Note: PG(</a:t>
            </a:r>
            <a:r>
              <a:rPr lang="en-US" sz="2300" b="1" dirty="0" err="1">
                <a:solidFill>
                  <a:schemeClr val="bg1"/>
                </a:solidFill>
              </a:rPr>
              <a:t>PlayGroud</a:t>
            </a:r>
            <a:r>
              <a:rPr lang="en-US" sz="2300" b="1" dirty="0">
                <a:solidFill>
                  <a:schemeClr val="bg1"/>
                </a:solidFill>
              </a:rPr>
              <a:t>), T(Team)</a:t>
            </a:r>
            <a:endParaRPr lang="vi-VN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84A256-DE41-2104-AB0A-B3AC2D87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3230"/>
              </p:ext>
            </p:extLst>
          </p:nvPr>
        </p:nvGraphicFramePr>
        <p:xfrm>
          <a:off x="4702881" y="3170070"/>
          <a:ext cx="4064000" cy="2160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89297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631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140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53891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567289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1849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62685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7823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41489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19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380B7-11FA-C256-105B-8A08768B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12784"/>
              </p:ext>
            </p:extLst>
          </p:nvPr>
        </p:nvGraphicFramePr>
        <p:xfrm>
          <a:off x="145377" y="3140255"/>
          <a:ext cx="4064000" cy="2160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89297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631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140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53891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567289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1849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62685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7823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41489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190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5A725-71E0-BB24-CFDE-E57C31C643BF}"/>
              </a:ext>
            </a:extLst>
          </p:cNvPr>
          <p:cNvCxnSpPr>
            <a:cxnSpLocks/>
          </p:cNvCxnSpPr>
          <p:nvPr/>
        </p:nvCxnSpPr>
        <p:spPr>
          <a:xfrm flipV="1">
            <a:off x="7769189" y="2728252"/>
            <a:ext cx="3113328" cy="1492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1B54F-4FB3-81C2-9E29-2E0FAB36BD7F}"/>
              </a:ext>
            </a:extLst>
          </p:cNvPr>
          <p:cNvCxnSpPr>
            <a:cxnSpLocks/>
          </p:cNvCxnSpPr>
          <p:nvPr/>
        </p:nvCxnSpPr>
        <p:spPr>
          <a:xfrm flipV="1">
            <a:off x="8525022" y="2499598"/>
            <a:ext cx="2229982" cy="11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E13A8-AD93-8971-85F9-2BF3A7154738}"/>
              </a:ext>
            </a:extLst>
          </p:cNvPr>
          <p:cNvSpPr/>
          <p:nvPr/>
        </p:nvSpPr>
        <p:spPr>
          <a:xfrm>
            <a:off x="10968199" y="1784887"/>
            <a:ext cx="1223801" cy="8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Week 1</a:t>
            </a:r>
            <a:endParaRPr lang="vi-VN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237D9-8379-D7E6-67B9-0E2D18319AA6}"/>
              </a:ext>
            </a:extLst>
          </p:cNvPr>
          <p:cNvSpPr/>
          <p:nvPr/>
        </p:nvSpPr>
        <p:spPr>
          <a:xfrm>
            <a:off x="10755004" y="3245875"/>
            <a:ext cx="1223801" cy="8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Week 2</a:t>
            </a:r>
            <a:endParaRPr lang="vi-VN" sz="2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FEF86C-8D84-2BD8-D2EB-0DDB8AC77C87}"/>
              </a:ext>
            </a:extLst>
          </p:cNvPr>
          <p:cNvCxnSpPr>
            <a:cxnSpLocks/>
          </p:cNvCxnSpPr>
          <p:nvPr/>
        </p:nvCxnSpPr>
        <p:spPr>
          <a:xfrm flipV="1">
            <a:off x="8634185" y="3691912"/>
            <a:ext cx="2144353" cy="463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FC54BE-E611-0385-133B-11C455FF2B53}"/>
              </a:ext>
            </a:extLst>
          </p:cNvPr>
          <p:cNvCxnSpPr>
            <a:cxnSpLocks/>
          </p:cNvCxnSpPr>
          <p:nvPr/>
        </p:nvCxnSpPr>
        <p:spPr>
          <a:xfrm flipV="1">
            <a:off x="6096000" y="4092129"/>
            <a:ext cx="4539175" cy="528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1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064A-8603-D408-75E8-D678E2AE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239" y="175269"/>
            <a:ext cx="5955335" cy="3641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For </a:t>
            </a:r>
            <a:r>
              <a:rPr lang="en-US" dirty="0" err="1">
                <a:solidFill>
                  <a:schemeClr val="accent4"/>
                </a:solidFill>
              </a:rPr>
              <a:t>matrix_solution</a:t>
            </a:r>
            <a:r>
              <a:rPr lang="en-US" dirty="0">
                <a:solidFill>
                  <a:schemeClr val="accent4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Week 1: T1 – T4(PG4), T2 – T3(PG3)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Week 2: T1 – T3(PG3), T2 – T4(PG4)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Week 3: T1 – T2(PG1), T3 – T4(PG4)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When: The total distance traveled by the teams is 48 - is the optimal result.</a:t>
            </a:r>
            <a:endParaRPr lang="vi-VN" b="1" dirty="0">
              <a:solidFill>
                <a:schemeClr val="bg1"/>
              </a:solidFill>
            </a:endParaRPr>
          </a:p>
          <a:p>
            <a:endParaRPr lang="vi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88677-AC4B-8D7E-2DF0-A2A8C67EC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3963"/>
              </p:ext>
            </p:extLst>
          </p:nvPr>
        </p:nvGraphicFramePr>
        <p:xfrm>
          <a:off x="225082" y="190833"/>
          <a:ext cx="4064000" cy="2160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89297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631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140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53891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567289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PG,T4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1849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62685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7823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41489"/>
                  </a:ext>
                </a:extLst>
              </a:tr>
              <a:tr h="432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PG4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0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11-9F36-AC3B-B95B-974F9DE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793" y="232603"/>
            <a:ext cx="651841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Algorithms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1F3-1716-095E-25F4-F3CB69A1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438" y="1918390"/>
            <a:ext cx="5695122" cy="3329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vi-V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Backtracking</a:t>
            </a:r>
            <a:r>
              <a:rPr lang="vi-V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Algorithm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2. Greedy Algorithm</a:t>
            </a:r>
          </a:p>
          <a:p>
            <a:pPr marL="0" indent="0">
              <a:buNone/>
            </a:pPr>
            <a:r>
              <a:rPr lang="vi-V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vi-V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Beam</a:t>
            </a:r>
            <a:r>
              <a:rPr lang="vi-V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vi-V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algorithm</a:t>
            </a:r>
            <a:endParaRPr lang="vi-V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vi-V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vi-V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Search</a:t>
            </a:r>
            <a:endParaRPr lang="vi-V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Iterative Local Search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6. Gibb Sampling</a:t>
            </a:r>
          </a:p>
          <a:p>
            <a:pPr marL="0" indent="0">
              <a:buNone/>
            </a:pPr>
            <a:endParaRPr lang="vi-V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4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</TotalTime>
  <Words>1400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Mini Project 19  Lập lịch thi đấu thể thao  tối ưu đường đi</vt:lpstr>
      <vt:lpstr>Đề tài: Lập lịch thi đấu thể thao</vt:lpstr>
      <vt:lpstr>PowerPoint Presentation</vt:lpstr>
      <vt:lpstr>1. Problem description &lt;introduction and overview&gt;</vt:lpstr>
      <vt:lpstr>2. Modelling and example solution</vt:lpstr>
      <vt:lpstr>2. Modelling and example solution</vt:lpstr>
      <vt:lpstr>PowerPoint Presentation</vt:lpstr>
      <vt:lpstr>PowerPoint Presentation</vt:lpstr>
      <vt:lpstr>3. Algorithms and Methods</vt:lpstr>
      <vt:lpstr>4. Experiments</vt:lpstr>
      <vt:lpstr>PowerPoint Presentation</vt:lpstr>
      <vt:lpstr>5. Conclusion</vt:lpstr>
      <vt:lpstr>The End and Continuting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Doan Ngoc Cuong 20210141</cp:lastModifiedBy>
  <cp:revision>51</cp:revision>
  <dcterms:created xsi:type="dcterms:W3CDTF">2022-09-23T07:21:13Z</dcterms:created>
  <dcterms:modified xsi:type="dcterms:W3CDTF">2023-02-07T16:29:51Z</dcterms:modified>
</cp:coreProperties>
</file>