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7">
  <p:sldMasterIdLst>
    <p:sldMasterId id="2147483648" r:id="rId1"/>
  </p:sldMasterIdLst>
  <p:notesMasterIdLst>
    <p:notesMasterId r:id="rId27"/>
  </p:notesMasterIdLst>
  <p:handoutMasterIdLst>
    <p:handoutMasterId r:id="rId28"/>
  </p:handoutMasterIdLst>
  <p:sldIdLst>
    <p:sldId id="272" r:id="rId2"/>
    <p:sldId id="273" r:id="rId3"/>
    <p:sldId id="259" r:id="rId4"/>
    <p:sldId id="297" r:id="rId5"/>
    <p:sldId id="298" r:id="rId6"/>
    <p:sldId id="283" r:id="rId7"/>
    <p:sldId id="294" r:id="rId8"/>
    <p:sldId id="295" r:id="rId9"/>
    <p:sldId id="296" r:id="rId10"/>
    <p:sldId id="278" r:id="rId11"/>
    <p:sldId id="299" r:id="rId12"/>
    <p:sldId id="284" r:id="rId13"/>
    <p:sldId id="285" r:id="rId14"/>
    <p:sldId id="300" r:id="rId15"/>
    <p:sldId id="301" r:id="rId16"/>
    <p:sldId id="287" r:id="rId17"/>
    <p:sldId id="289" r:id="rId18"/>
    <p:sldId id="302" r:id="rId19"/>
    <p:sldId id="263" r:id="rId20"/>
    <p:sldId id="290" r:id="rId21"/>
    <p:sldId id="291" r:id="rId22"/>
    <p:sldId id="292" r:id="rId23"/>
    <p:sldId id="293" r:id="rId24"/>
    <p:sldId id="268"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111" d="100"/>
          <a:sy n="111" d="100"/>
        </p:scale>
        <p:origin x="594" y="9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12/23/2022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24</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hyperlink" Target="https://reactjs.org/docs/getting-started.html" TargetMode="External"/><Relationship Id="rId3" Type="http://schemas.openxmlformats.org/officeDocument/2006/relationships/hyperlink" Target="https://labs.flinters.vn/security/su-dung-jwt-authentication-khi-nao-va-nhu-the-nao/" TargetMode="External"/><Relationship Id="rId7" Type="http://schemas.openxmlformats.org/officeDocument/2006/relationships/hyperlink" Target="https://dev.mysql.com/doc/"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www.baeldung.com/security-spring" TargetMode="External"/><Relationship Id="rId5" Type="http://schemas.openxmlformats.org/officeDocument/2006/relationships/hyperlink" Target="https://mauwebsite.vn/mysql-la-gi/" TargetMode="External"/><Relationship Id="rId4" Type="http://schemas.openxmlformats.org/officeDocument/2006/relationships/hyperlink" Target="https://gpcoder.com/3326-huong-dan-su-dung-thu-vien-jackson/" TargetMode="External"/><Relationship Id="rId9" Type="http://schemas.openxmlformats.org/officeDocument/2006/relationships/hyperlink" Target="https://reactjs.org/docs/hooks-intro.html"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mailto:mirjam@contoso.com"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301925" y="-4313"/>
            <a:ext cx="11757803" cy="4295954"/>
          </a:xfrm>
        </p:spPr>
        <p:txBody>
          <a:bodyPr/>
          <a:lstStyle/>
          <a:p>
            <a:pPr marL="0" marR="0" algn="ctr">
              <a:lnSpc>
                <a:spcPct val="141000"/>
              </a:lnSpc>
              <a:spcBef>
                <a:spcPts val="1200"/>
              </a:spcBef>
              <a:spcAft>
                <a:spcPts val="1200"/>
              </a:spcAft>
            </a:pPr>
            <a:br>
              <a:rPr lang="en-US" sz="2000" dirty="0">
                <a:effectLst/>
                <a:latin typeface="Arial" panose="020B0604020202020204" pitchFamily="34" charset="0"/>
                <a:ea typeface="Arial" panose="020B0604020202020204" pitchFamily="34" charset="0"/>
              </a:rPr>
            </a:br>
            <a:r>
              <a:rPr lang="vi-VN" sz="2000" b="1" dirty="0">
                <a:effectLst/>
                <a:latin typeface="Times New Roman" panose="02020603050405020304" pitchFamily="18" charset="0"/>
                <a:ea typeface="Arial" panose="020B0604020202020204" pitchFamily="34" charset="0"/>
              </a:rPr>
              <a:t> </a:t>
            </a:r>
            <a:br>
              <a:rPr lang="en-US" sz="2000" dirty="0">
                <a:effectLst/>
                <a:latin typeface="Arial" panose="020B0604020202020204" pitchFamily="34" charset="0"/>
                <a:ea typeface="Arial" panose="020B0604020202020204" pitchFamily="34" charset="0"/>
              </a:rPr>
            </a:br>
            <a:r>
              <a:rPr lang="vi-VN" sz="2000" b="1" dirty="0">
                <a:effectLst/>
                <a:latin typeface="Times New Roman" panose="02020603050405020304" pitchFamily="18" charset="0"/>
                <a:ea typeface="Times New Roman" panose="02020603050405020304" pitchFamily="18" charset="0"/>
              </a:rPr>
              <a:t>KHOA CÔNG NGHỆ THÔNG TIN</a:t>
            </a:r>
            <a:br>
              <a:rPr lang="vi-VN" sz="2000" b="1" dirty="0">
                <a:effectLst/>
                <a:latin typeface="Times New Roman" panose="02020603050405020304" pitchFamily="18" charset="0"/>
                <a:ea typeface="Times New Roman" panose="02020603050405020304" pitchFamily="18" charset="0"/>
              </a:rPr>
            </a:br>
            <a:r>
              <a:rPr lang="vi-VN" sz="2000" b="1" dirty="0">
                <a:effectLst/>
                <a:latin typeface="Times New Roman" panose="02020603050405020304" pitchFamily="18" charset="0"/>
                <a:ea typeface="Times New Roman" panose="02020603050405020304" pitchFamily="18" charset="0"/>
              </a:rPr>
              <a:t>BÁO CÁO ĐỒ ÁN</a:t>
            </a:r>
            <a:br>
              <a:rPr lang="en-US" sz="2000" dirty="0">
                <a:effectLst/>
                <a:latin typeface="Arial" panose="020B0604020202020204" pitchFamily="34" charset="0"/>
                <a:ea typeface="Arial" panose="020B0604020202020204" pitchFamily="34" charset="0"/>
              </a:rPr>
            </a:br>
            <a:r>
              <a:rPr lang="vi-VN" sz="2000" b="1" dirty="0">
                <a:effectLst/>
                <a:latin typeface="Times New Roman" panose="02020603050405020304" pitchFamily="18" charset="0"/>
                <a:ea typeface="Times New Roman" panose="02020603050405020304" pitchFamily="18" charset="0"/>
              </a:rPr>
              <a:t>Môn học :LẬP TRÌNH WEBSITE</a:t>
            </a:r>
            <a:br>
              <a:rPr lang="en-US" sz="2000" dirty="0">
                <a:effectLst/>
                <a:latin typeface="Arial" panose="020B0604020202020204" pitchFamily="34" charset="0"/>
                <a:ea typeface="Arial" panose="020B0604020202020204" pitchFamily="34" charset="0"/>
              </a:rPr>
            </a:br>
            <a:r>
              <a:rPr lang="vi-VN" sz="2000" dirty="0">
                <a:effectLst/>
                <a:latin typeface="Arial" panose="020B0604020202020204" pitchFamily="34" charset="0"/>
                <a:ea typeface="Arial" panose="020B0604020202020204" pitchFamily="34" charset="0"/>
              </a:rPr>
              <a:t>Đề tài</a:t>
            </a:r>
            <a:r>
              <a:rPr lang="vi-VN" sz="2000" b="1" dirty="0">
                <a:effectLst/>
                <a:latin typeface="Times New Roman" panose="02020603050405020304" pitchFamily="18" charset="0"/>
                <a:ea typeface="Times New Roman" panose="02020603050405020304" pitchFamily="18" charset="0"/>
              </a:rPr>
              <a:t>: XÂY DỰNG  WEBSITE THƯƠNG MẠI ĐIỆN TỬ QUẢN LÍ HỆ THỐNG BÁN ĐỒ THỂ THAO</a:t>
            </a:r>
            <a:br>
              <a:rPr lang="en-US" sz="2000" dirty="0">
                <a:effectLst/>
                <a:latin typeface="Arial" panose="020B0604020202020204" pitchFamily="34" charset="0"/>
                <a:ea typeface="Arial" panose="020B0604020202020204" pitchFamily="34" charset="0"/>
              </a:rPr>
            </a:br>
            <a:r>
              <a:rPr lang="vi-VN" sz="1600" b="1" dirty="0">
                <a:effectLst/>
                <a:latin typeface="Times New Roman" panose="02020603050405020304" pitchFamily="18" charset="0"/>
                <a:ea typeface="Times New Roman" panose="02020603050405020304" pitchFamily="18" charset="0"/>
              </a:rPr>
              <a:t>Mã lớp học phần: WEPR330479_22_1_08</a:t>
            </a:r>
            <a:br>
              <a:rPr lang="en-US" sz="2000" dirty="0">
                <a:effectLst/>
                <a:latin typeface="Arial" panose="020B0604020202020204" pitchFamily="34" charset="0"/>
                <a:ea typeface="Arial" panose="020B0604020202020204" pitchFamily="34" charset="0"/>
              </a:rPr>
            </a:br>
            <a:endParaRPr lang="en-US" sz="2000"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4507812"/>
            <a:ext cx="9144000" cy="1655762"/>
          </a:xfrm>
        </p:spPr>
        <p:txBody>
          <a:bodyPr>
            <a:normAutofit fontScale="92500" lnSpcReduction="10000"/>
          </a:bodyPr>
          <a:lstStyle/>
          <a:p>
            <a:pPr marL="457200" marR="0" algn="l">
              <a:lnSpc>
                <a:spcPct val="115000"/>
              </a:lnSpc>
              <a:spcBef>
                <a:spcPts val="0"/>
              </a:spcBef>
              <a:spcAft>
                <a:spcPts val="1200"/>
              </a:spcAft>
            </a:pPr>
            <a:r>
              <a:rPr lang="vi-VN" sz="1800" b="1" dirty="0">
                <a:effectLst/>
                <a:latin typeface="Times New Roman" panose="02020603050405020304" pitchFamily="18" charset="0"/>
                <a:ea typeface="Times New Roman" panose="02020603050405020304" pitchFamily="18" charset="0"/>
              </a:rPr>
              <a:t>GVHD: ThS. Trương Thị Khánh Dịp</a:t>
            </a:r>
          </a:p>
          <a:p>
            <a:pPr marL="457200" marR="0" algn="l">
              <a:lnSpc>
                <a:spcPct val="115000"/>
              </a:lnSpc>
              <a:spcBef>
                <a:spcPts val="0"/>
              </a:spcBef>
              <a:spcAft>
                <a:spcPts val="1200"/>
              </a:spcAft>
            </a:pPr>
            <a:r>
              <a:rPr lang="vi-VN" sz="1800" b="1" dirty="0">
                <a:effectLst/>
                <a:latin typeface="Times New Roman" panose="02020603050405020304" pitchFamily="18" charset="0"/>
                <a:ea typeface="Times New Roman" panose="02020603050405020304" pitchFamily="18" charset="0"/>
              </a:rPr>
              <a:t>Nhóm 25:</a:t>
            </a:r>
            <a:endParaRPr lang="en-US" sz="18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1200"/>
              </a:spcAft>
            </a:pPr>
            <a:r>
              <a:rPr lang="vi-VN" sz="1800" b="1" dirty="0">
                <a:effectLst/>
                <a:latin typeface="Times New Roman" panose="02020603050405020304" pitchFamily="18" charset="0"/>
                <a:ea typeface="Times New Roman" panose="02020603050405020304" pitchFamily="18" charset="0"/>
              </a:rPr>
              <a:t>Đoàn Quốc Bảo 			MSSV:20110612</a:t>
            </a:r>
            <a:endParaRPr lang="en-US" sz="1800" dirty="0">
              <a:effectLst/>
              <a:latin typeface="Arial" panose="020B0604020202020204" pitchFamily="34" charset="0"/>
              <a:ea typeface="Arial" panose="020B0604020202020204" pitchFamily="34" charset="0"/>
            </a:endParaRPr>
          </a:p>
          <a:p>
            <a:pPr marL="457200" marR="0">
              <a:lnSpc>
                <a:spcPct val="115000"/>
              </a:lnSpc>
              <a:spcBef>
                <a:spcPts val="0"/>
              </a:spcBef>
              <a:spcAft>
                <a:spcPts val="1200"/>
              </a:spcAft>
            </a:pPr>
            <a:r>
              <a:rPr lang="vi-VN" sz="1800" b="1" dirty="0">
                <a:effectLst/>
                <a:latin typeface="Times New Roman" panose="02020603050405020304" pitchFamily="18" charset="0"/>
                <a:ea typeface="Times New Roman" panose="02020603050405020304" pitchFamily="18" charset="0"/>
              </a:rPr>
              <a:t>Hồ Thành Danh			MSSV: 20110207</a:t>
            </a:r>
            <a:endParaRPr lang="en-US" sz="1800" dirty="0">
              <a:effectLst/>
              <a:latin typeface="Arial" panose="020B0604020202020204" pitchFamily="34" charset="0"/>
              <a:ea typeface="Arial" panose="020B0604020202020204" pitchFamily="34" charset="0"/>
            </a:endParaRPr>
          </a:p>
        </p:txBody>
      </p:sp>
      <p:pic>
        <p:nvPicPr>
          <p:cNvPr id="5" name="Picture 4" descr="Text&#10;&#10;Description automatically generated">
            <a:extLst>
              <a:ext uri="{FF2B5EF4-FFF2-40B4-BE49-F238E27FC236}">
                <a16:creationId xmlns:a16="http://schemas.microsoft.com/office/drawing/2014/main" id="{B584028B-20A2-FFCF-B5DD-65FF1C0F2476}"/>
              </a:ext>
            </a:extLst>
          </p:cNvPr>
          <p:cNvPicPr>
            <a:picLocks noChangeAspect="1"/>
          </p:cNvPicPr>
          <p:nvPr/>
        </p:nvPicPr>
        <p:blipFill>
          <a:blip r:embed="rId2"/>
          <a:stretch>
            <a:fillRect/>
          </a:stretch>
        </p:blipFill>
        <p:spPr>
          <a:xfrm>
            <a:off x="1203699" y="-1268084"/>
            <a:ext cx="8371622" cy="4248509"/>
          </a:xfrm>
          <a:prstGeom prst="rect">
            <a:avLst/>
          </a:prstGeom>
        </p:spPr>
      </p:pic>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697013" y="2828314"/>
            <a:ext cx="7610224" cy="1773555"/>
          </a:xfrm>
        </p:spPr>
        <p:txBody>
          <a:bodyPr/>
          <a:lstStyle/>
          <a:p>
            <a:r>
              <a:rPr lang="vi-VN" sz="7200" dirty="0"/>
              <a:t>Cơ sở lí thuyết</a:t>
            </a:r>
            <a:endParaRPr lang="en-US" sz="7200" dirty="0"/>
          </a:p>
        </p:txBody>
      </p:sp>
    </p:spTree>
    <p:extLst>
      <p:ext uri="{BB962C8B-B14F-4D97-AF65-F5344CB8AC3E}">
        <p14:creationId xmlns:p14="http://schemas.microsoft.com/office/powerpoint/2010/main" val="520000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C39F-C358-2D17-67FB-244705AE13FD}"/>
              </a:ext>
            </a:extLst>
          </p:cNvPr>
          <p:cNvSpPr>
            <a:spLocks noGrp="1"/>
          </p:cNvSpPr>
          <p:nvPr>
            <p:ph type="title"/>
          </p:nvPr>
        </p:nvSpPr>
        <p:spPr/>
        <p:txBody>
          <a:bodyPr/>
          <a:lstStyle/>
          <a:p>
            <a:r>
              <a:rPr lang="vi-VN" dirty="0"/>
              <a:t>MySQL</a:t>
            </a:r>
            <a:endParaRPr lang="en-US" dirty="0"/>
          </a:p>
        </p:txBody>
      </p:sp>
      <p:sp>
        <p:nvSpPr>
          <p:cNvPr id="3" name="Content Placeholder 2">
            <a:extLst>
              <a:ext uri="{FF2B5EF4-FFF2-40B4-BE49-F238E27FC236}">
                <a16:creationId xmlns:a16="http://schemas.microsoft.com/office/drawing/2014/main" id="{44A8175D-6423-3ADF-423D-1D5ED58CFB6B}"/>
              </a:ext>
            </a:extLst>
          </p:cNvPr>
          <p:cNvSpPr>
            <a:spLocks noGrp="1"/>
          </p:cNvSpPr>
          <p:nvPr>
            <p:ph idx="1"/>
          </p:nvPr>
        </p:nvSpPr>
        <p:spPr>
          <a:xfrm>
            <a:off x="576072" y="2324647"/>
            <a:ext cx="8697324" cy="3541316"/>
          </a:xfrm>
        </p:spPr>
        <p:txBody>
          <a:bodyPr/>
          <a:lstStyle/>
          <a:p>
            <a:pPr marL="0" marR="0" indent="457200" algn="just">
              <a:lnSpc>
                <a:spcPct val="130000"/>
              </a:lnSpc>
              <a:spcBef>
                <a:spcPts val="0"/>
              </a:spcBef>
              <a:spcAft>
                <a:spcPts val="600"/>
              </a:spcAft>
            </a:pPr>
            <a:r>
              <a:rPr lang="vi-VN" sz="1800" dirty="0">
                <a:solidFill>
                  <a:srgbClr val="000000"/>
                </a:solidFill>
                <a:effectLst/>
                <a:latin typeface="Times New Roman" panose="02020603050405020304" pitchFamily="18" charset="0"/>
                <a:ea typeface="Arial" panose="020B0604020202020204" pitchFamily="34" charset="0"/>
              </a:rPr>
              <a:t>MySQL là một hệ thống quản trị cơ sở dữ liệu mã nguồn mở (RDBMS) hoạt động theo mô hình client-server, dựa trên ngôn ngữ truy vấn có cấu trúc (SQL). </a:t>
            </a:r>
          </a:p>
          <a:p>
            <a:pPr marL="0" marR="0" indent="0" algn="just">
              <a:lnSpc>
                <a:spcPct val="130000"/>
              </a:lnSpc>
              <a:spcBef>
                <a:spcPts val="0"/>
              </a:spcBef>
              <a:spcAft>
                <a:spcPts val="600"/>
              </a:spcAft>
              <a:buNone/>
            </a:pPr>
            <a:endParaRPr lang="vi-VN" sz="1800" dirty="0">
              <a:solidFill>
                <a:srgbClr val="000000"/>
              </a:solidFill>
              <a:effectLst/>
              <a:latin typeface="Times New Roman" panose="02020603050405020304" pitchFamily="18" charset="0"/>
              <a:ea typeface="Arial" panose="020B0604020202020204" pitchFamily="34" charset="0"/>
            </a:endParaRPr>
          </a:p>
          <a:p>
            <a:pPr marL="0" marR="0" indent="457200" algn="just">
              <a:lnSpc>
                <a:spcPct val="130000"/>
              </a:lnSpc>
              <a:spcBef>
                <a:spcPts val="0"/>
              </a:spcBef>
              <a:spcAft>
                <a:spcPts val="600"/>
              </a:spcAft>
            </a:pPr>
            <a:r>
              <a:rPr lang="vi-VN" sz="1800" dirty="0">
                <a:solidFill>
                  <a:srgbClr val="000000"/>
                </a:solidFill>
                <a:effectLst/>
                <a:latin typeface="Times New Roman" panose="02020603050405020304" pitchFamily="18" charset="0"/>
                <a:ea typeface="Arial" panose="020B0604020202020204" pitchFamily="34" charset="0"/>
              </a:rPr>
              <a:t>RDBMS là một phần mềm hay dịch vụ dùng để tạo và quản lý các cơ sở dữ liệu (Database) theo hình thức quản lý các mối liên hệ giữa chúng.</a:t>
            </a:r>
          </a:p>
          <a:p>
            <a:pPr marL="0" marR="0" indent="0" algn="just">
              <a:lnSpc>
                <a:spcPct val="130000"/>
              </a:lnSpc>
              <a:spcBef>
                <a:spcPts val="0"/>
              </a:spcBef>
              <a:spcAft>
                <a:spcPts val="600"/>
              </a:spcAft>
              <a:buNone/>
            </a:pPr>
            <a:endParaRPr lang="en-US" sz="1800" dirty="0">
              <a:effectLst/>
              <a:latin typeface="Arial" panose="020B0604020202020204" pitchFamily="34" charset="0"/>
              <a:ea typeface="Arial" panose="020B0604020202020204" pitchFamily="34" charset="0"/>
            </a:endParaRPr>
          </a:p>
          <a:p>
            <a:pPr marL="0" marR="0" indent="457200" algn="just">
              <a:lnSpc>
                <a:spcPct val="130000"/>
              </a:lnSpc>
              <a:spcBef>
                <a:spcPts val="0"/>
              </a:spcBef>
              <a:spcAft>
                <a:spcPts val="600"/>
              </a:spcAft>
            </a:pPr>
            <a:r>
              <a:rPr lang="vi-VN" sz="1800" dirty="0">
                <a:solidFill>
                  <a:srgbClr val="000000"/>
                </a:solidFill>
                <a:effectLst/>
                <a:latin typeface="Times New Roman" panose="02020603050405020304" pitchFamily="18" charset="0"/>
                <a:ea typeface="Arial" panose="020B0604020202020204" pitchFamily="34" charset="0"/>
              </a:rPr>
              <a:t>Các ứng dụng web lớn nhất như Facebook, Twitter, YouTube, Google, và Yahoo! đều dùng MySQL cho mục đích lưu trữ dữ liệu. </a:t>
            </a:r>
            <a:endParaRPr lang="en-US" dirty="0"/>
          </a:p>
        </p:txBody>
      </p:sp>
      <p:sp>
        <p:nvSpPr>
          <p:cNvPr id="4" name="Date Placeholder 3">
            <a:extLst>
              <a:ext uri="{FF2B5EF4-FFF2-40B4-BE49-F238E27FC236}">
                <a16:creationId xmlns:a16="http://schemas.microsoft.com/office/drawing/2014/main" id="{FE556730-29EB-AAB6-7611-15F28ABAE1EE}"/>
              </a:ext>
            </a:extLst>
          </p:cNvPr>
          <p:cNvSpPr>
            <a:spLocks noGrp="1"/>
          </p:cNvSpPr>
          <p:nvPr>
            <p:ph type="dt" sz="half" idx="10"/>
          </p:nvPr>
        </p:nvSpPr>
        <p:spPr/>
        <p:txBody>
          <a:bodyPr/>
          <a:lstStyle/>
          <a:p>
            <a:r>
              <a:rPr lang="vi-VN" dirty="0"/>
              <a:t>2022</a:t>
            </a:r>
            <a:endParaRPr lang="en-US" dirty="0"/>
          </a:p>
        </p:txBody>
      </p:sp>
      <p:sp>
        <p:nvSpPr>
          <p:cNvPr id="5" name="Footer Placeholder 4">
            <a:extLst>
              <a:ext uri="{FF2B5EF4-FFF2-40B4-BE49-F238E27FC236}">
                <a16:creationId xmlns:a16="http://schemas.microsoft.com/office/drawing/2014/main" id="{85CC86EF-6A01-A8E1-1396-1512BDCA1432}"/>
              </a:ext>
            </a:extLst>
          </p:cNvPr>
          <p:cNvSpPr>
            <a:spLocks noGrp="1"/>
          </p:cNvSpPr>
          <p:nvPr>
            <p:ph type="ftr" sz="quarter" idx="11"/>
          </p:nvPr>
        </p:nvSpPr>
        <p:spPr>
          <a:xfrm>
            <a:off x="4379975" y="6464808"/>
            <a:ext cx="3944515" cy="310896"/>
          </a:xfrm>
        </p:spPr>
        <p:txBody>
          <a:bodyPr/>
          <a:lstStyle/>
          <a:p>
            <a:r>
              <a:rPr lang="vi-VN" dirty="0"/>
              <a:t>Website thương mại điện tử kinh doanh đồ thể thao</a:t>
            </a:r>
            <a:endParaRPr lang="en-US" dirty="0"/>
          </a:p>
        </p:txBody>
      </p:sp>
      <p:sp>
        <p:nvSpPr>
          <p:cNvPr id="6" name="Slide Number Placeholder 5">
            <a:extLst>
              <a:ext uri="{FF2B5EF4-FFF2-40B4-BE49-F238E27FC236}">
                <a16:creationId xmlns:a16="http://schemas.microsoft.com/office/drawing/2014/main" id="{88254B42-972C-8F47-0BCB-A526FF76A256}"/>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17986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9308D-3F26-7D20-C77F-9E8E9D427CB4}"/>
              </a:ext>
            </a:extLst>
          </p:cNvPr>
          <p:cNvSpPr>
            <a:spLocks noGrp="1"/>
          </p:cNvSpPr>
          <p:nvPr>
            <p:ph idx="1"/>
          </p:nvPr>
        </p:nvSpPr>
        <p:spPr>
          <a:xfrm>
            <a:off x="5538160" y="1593986"/>
            <a:ext cx="6143387" cy="4070005"/>
          </a:xfrm>
        </p:spPr>
        <p:txBody>
          <a:bodyPr>
            <a:noAutofit/>
          </a:bodyPr>
          <a:lstStyle/>
          <a:p>
            <a:pPr>
              <a:lnSpc>
                <a:spcPct val="130000"/>
              </a:lnSpc>
              <a:spcBef>
                <a:spcPts val="0"/>
              </a:spcBef>
              <a:spcAft>
                <a:spcPts val="600"/>
              </a:spcAft>
            </a:pPr>
            <a:r>
              <a:rPr lang="vi-VN" sz="1800" dirty="0">
                <a:solidFill>
                  <a:srgbClr val="000000"/>
                </a:solidFill>
                <a:latin typeface="Times New Roman" panose="02020603050405020304" pitchFamily="18" charset="0"/>
              </a:rPr>
              <a:t>Spring là framework được giới thiệu 2003 bởi Rod Johnson.</a:t>
            </a:r>
          </a:p>
          <a:p>
            <a:pPr>
              <a:lnSpc>
                <a:spcPct val="130000"/>
              </a:lnSpc>
              <a:spcBef>
                <a:spcPts val="0"/>
              </a:spcBef>
              <a:spcAft>
                <a:spcPts val="600"/>
              </a:spcAft>
            </a:pPr>
            <a:r>
              <a:rPr lang="vi-VN" sz="1800" dirty="0">
                <a:solidFill>
                  <a:srgbClr val="000000"/>
                </a:solidFill>
                <a:latin typeface="Times New Roman" panose="02020603050405020304" pitchFamily="18" charset="0"/>
              </a:rPr>
              <a:t>Spring là mã nguồn mở sử dụng để phát triển ứng dụng java phổ biến nhất hiện nay</a:t>
            </a:r>
          </a:p>
          <a:p>
            <a:pPr>
              <a:lnSpc>
                <a:spcPct val="130000"/>
              </a:lnSpc>
              <a:spcBef>
                <a:spcPts val="0"/>
              </a:spcBef>
              <a:spcAft>
                <a:spcPts val="600"/>
              </a:spcAft>
            </a:pPr>
            <a:r>
              <a:rPr lang="vi-VN" sz="1800" dirty="0">
                <a:solidFill>
                  <a:srgbClr val="000000"/>
                </a:solidFill>
                <a:latin typeface="Times New Roman" panose="02020603050405020304" pitchFamily="18" charset="0"/>
              </a:rPr>
              <a:t>Spring MVC được tổ chức một cách rõ ràng theo MVC pattern</a:t>
            </a:r>
          </a:p>
          <a:p>
            <a:pPr>
              <a:lnSpc>
                <a:spcPct val="130000"/>
              </a:lnSpc>
              <a:spcBef>
                <a:spcPts val="0"/>
              </a:spcBef>
              <a:spcAft>
                <a:spcPts val="600"/>
              </a:spcAft>
            </a:pPr>
            <a:r>
              <a:rPr lang="vi-VN" sz="1800" dirty="0">
                <a:solidFill>
                  <a:srgbClr val="000000"/>
                </a:solidFill>
                <a:latin typeface="Times New Roman" panose="02020603050405020304" pitchFamily="18" charset="0"/>
              </a:rPr>
              <a:t>Spring hỗ trợ IoC, DI giúp dễ dàng mở rộng ứng dụng</a:t>
            </a:r>
          </a:p>
          <a:p>
            <a:pPr>
              <a:lnSpc>
                <a:spcPct val="130000"/>
              </a:lnSpc>
              <a:spcBef>
                <a:spcPts val="0"/>
              </a:spcBef>
              <a:spcAft>
                <a:spcPts val="600"/>
              </a:spcAft>
            </a:pPr>
            <a:r>
              <a:rPr lang="vi-VN" sz="1800" dirty="0">
                <a:solidFill>
                  <a:srgbClr val="000000"/>
                </a:solidFill>
                <a:latin typeface="Times New Roman" panose="02020603050405020304" pitchFamily="18" charset="0"/>
              </a:rPr>
              <a:t>Spring rất nhẹ trong việc phát triển và triển khai</a:t>
            </a:r>
          </a:p>
          <a:p>
            <a:pPr>
              <a:lnSpc>
                <a:spcPct val="130000"/>
              </a:lnSpc>
              <a:spcBef>
                <a:spcPts val="0"/>
              </a:spcBef>
              <a:spcAft>
                <a:spcPts val="600"/>
              </a:spcAft>
            </a:pPr>
            <a:r>
              <a:rPr lang="vi-VN" sz="1800" dirty="0">
                <a:solidFill>
                  <a:srgbClr val="000000"/>
                </a:solidFill>
                <a:latin typeface="Times New Roman" panose="02020603050405020304" pitchFamily="18" charset="0"/>
              </a:rPr>
              <a:t>Spring cung cấp cơ chế điều khiển transaction</a:t>
            </a:r>
            <a:endParaRPr lang="en-US" sz="1800" dirty="0"/>
          </a:p>
        </p:txBody>
      </p:sp>
      <p:sp>
        <p:nvSpPr>
          <p:cNvPr id="4" name="Date Placeholder 3">
            <a:extLst>
              <a:ext uri="{FF2B5EF4-FFF2-40B4-BE49-F238E27FC236}">
                <a16:creationId xmlns:a16="http://schemas.microsoft.com/office/drawing/2014/main" id="{E5B41CBA-94EB-DB36-1EF9-78A81695E8C5}"/>
              </a:ext>
            </a:extLst>
          </p:cNvPr>
          <p:cNvSpPr>
            <a:spLocks noGrp="1"/>
          </p:cNvSpPr>
          <p:nvPr>
            <p:ph type="dt" sz="half" idx="10"/>
          </p:nvPr>
        </p:nvSpPr>
        <p:spPr/>
        <p:txBody>
          <a:bodyPr/>
          <a:lstStyle/>
          <a:p>
            <a:r>
              <a:rPr lang="vi-VN" dirty="0"/>
              <a:t>2022</a:t>
            </a:r>
            <a:endParaRPr lang="en-US" dirty="0"/>
          </a:p>
        </p:txBody>
      </p:sp>
      <p:sp>
        <p:nvSpPr>
          <p:cNvPr id="5" name="Footer Placeholder 4">
            <a:extLst>
              <a:ext uri="{FF2B5EF4-FFF2-40B4-BE49-F238E27FC236}">
                <a16:creationId xmlns:a16="http://schemas.microsoft.com/office/drawing/2014/main" id="{E4045258-49FB-8737-11D5-C131E45ACF31}"/>
              </a:ext>
            </a:extLst>
          </p:cNvPr>
          <p:cNvSpPr>
            <a:spLocks noGrp="1"/>
          </p:cNvSpPr>
          <p:nvPr>
            <p:ph type="ftr" sz="quarter" idx="11"/>
          </p:nvPr>
        </p:nvSpPr>
        <p:spPr>
          <a:xfrm>
            <a:off x="4379975" y="6464808"/>
            <a:ext cx="3866877" cy="310896"/>
          </a:xfrm>
        </p:spPr>
        <p:txBody>
          <a:bodyPr/>
          <a:lstStyle/>
          <a:p>
            <a:r>
              <a:rPr lang="vi-VN" dirty="0"/>
              <a:t>Website thương mại điện tử kinh doanh đồ thể thao</a:t>
            </a:r>
            <a:endParaRPr lang="en-US" dirty="0"/>
          </a:p>
        </p:txBody>
      </p:sp>
      <p:sp>
        <p:nvSpPr>
          <p:cNvPr id="6" name="Slide Number Placeholder 5">
            <a:extLst>
              <a:ext uri="{FF2B5EF4-FFF2-40B4-BE49-F238E27FC236}">
                <a16:creationId xmlns:a16="http://schemas.microsoft.com/office/drawing/2014/main" id="{C9DD6D7A-DA7E-0D9B-5DB2-46C019A70D24}"/>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8" name="Title 7">
            <a:extLst>
              <a:ext uri="{FF2B5EF4-FFF2-40B4-BE49-F238E27FC236}">
                <a16:creationId xmlns:a16="http://schemas.microsoft.com/office/drawing/2014/main" id="{134A1A80-B69C-336A-855C-234404D6E6A7}"/>
              </a:ext>
            </a:extLst>
          </p:cNvPr>
          <p:cNvSpPr>
            <a:spLocks noGrp="1"/>
          </p:cNvSpPr>
          <p:nvPr>
            <p:ph type="title"/>
          </p:nvPr>
        </p:nvSpPr>
        <p:spPr/>
        <p:txBody>
          <a:bodyPr/>
          <a:lstStyle/>
          <a:p>
            <a:r>
              <a:rPr lang="vi-VN" dirty="0"/>
              <a:t>Spring Framework</a:t>
            </a:r>
            <a:endParaRPr lang="en-US" dirty="0"/>
          </a:p>
        </p:txBody>
      </p:sp>
      <p:sp>
        <p:nvSpPr>
          <p:cNvPr id="10" name="Rectangle 2">
            <a:extLst>
              <a:ext uri="{FF2B5EF4-FFF2-40B4-BE49-F238E27FC236}">
                <a16:creationId xmlns:a16="http://schemas.microsoft.com/office/drawing/2014/main" id="{DDD3D65F-C36B-3F65-E69D-AF6DB66F86B9}"/>
              </a:ext>
            </a:extLst>
          </p:cNvPr>
          <p:cNvSpPr>
            <a:spLocks noChangeArrowheads="1"/>
          </p:cNvSpPr>
          <p:nvPr/>
        </p:nvSpPr>
        <p:spPr bwMode="auto">
          <a:xfrm>
            <a:off x="365760" y="868680"/>
            <a:ext cx="8027870" cy="51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13" descr="Spring là gì? Giới thiệu Spring Framework trong Java">
            <a:extLst>
              <a:ext uri="{FF2B5EF4-FFF2-40B4-BE49-F238E27FC236}">
                <a16:creationId xmlns:a16="http://schemas.microsoft.com/office/drawing/2014/main" id="{9F4FEAAB-1708-9366-55BC-0E7FDCBBC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73" y="1745809"/>
            <a:ext cx="5017124" cy="311736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F4A626F9-DD7E-C57A-0614-00BB92B085B0}"/>
              </a:ext>
            </a:extLst>
          </p:cNvPr>
          <p:cNvSpPr>
            <a:spLocks noChangeArrowheads="1"/>
          </p:cNvSpPr>
          <p:nvPr/>
        </p:nvSpPr>
        <p:spPr bwMode="auto">
          <a:xfrm>
            <a:off x="859622" y="5070199"/>
            <a:ext cx="358082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1" u="none" strike="noStrike" cap="none" normalizeH="0" baseline="0" dirty="0" err="1">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H</a:t>
            </a:r>
            <a:r>
              <a:rPr kumimoji="0" lang="en-US" altLang="en-US" sz="1300" b="0" i="1" u="none" strike="noStrike" cap="none" normalizeH="0" baseline="0" dirty="0" err="1" bmk="">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ình</a:t>
            </a:r>
            <a:r>
              <a:rPr kumimoji="0" lang="en-US" altLang="en-US" sz="1300" b="0" i="1" u="none" strike="noStrike" cap="none" normalizeH="0" baseline="0" dirty="0" bmk="">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 </a:t>
            </a:r>
            <a:r>
              <a:rPr kumimoji="0" lang="en-US" altLang="en-US" sz="1300" b="0" i="1" u="none" strike="noStrike" cap="none" normalizeH="0" baseline="0" dirty="0" bmk="_Toc122010804">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2: </a:t>
            </a:r>
            <a:r>
              <a:rPr kumimoji="0" lang="en-US" altLang="en-US" sz="1300" b="0" i="1" u="none" strike="noStrike" cap="none" normalizeH="0" baseline="0" dirty="0" err="1" bmk="_Toc122010804">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Kiến</a:t>
            </a:r>
            <a:r>
              <a:rPr kumimoji="0" lang="en-US" altLang="en-US" sz="1300" b="0" i="1" u="none" strike="noStrike" cap="none" normalizeH="0" baseline="0" dirty="0" bmk="_Toc122010804">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 </a:t>
            </a:r>
            <a:r>
              <a:rPr kumimoji="0" lang="en-US" altLang="en-US" sz="1300" b="0" i="1" u="none" strike="noStrike" cap="none" normalizeH="0" baseline="0" dirty="0" err="1" bmk="_Toc122010804">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trúc</a:t>
            </a:r>
            <a:r>
              <a:rPr kumimoji="0" lang="en-US" altLang="en-US" sz="1300" b="0" i="1" u="none" strike="noStrike" cap="none" normalizeH="0" baseline="0" dirty="0" bmk="_Toc122010804">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 </a:t>
            </a:r>
            <a:r>
              <a:rPr kumimoji="0" lang="en-US" altLang="en-US" sz="1300" b="0" i="1" u="none" strike="noStrike" cap="none" normalizeH="0" baseline="0" dirty="0" err="1" bmk="_Toc122010804">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của</a:t>
            </a:r>
            <a:r>
              <a:rPr kumimoji="0" lang="en-US" altLang="en-US" sz="1300" b="0" i="1" u="none" strike="noStrike" cap="none" normalizeH="0" baseline="0" dirty="0" bmk="_Toc122010804">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 Spring Framework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2821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C77B-A508-5112-7C53-88B74E670B74}"/>
              </a:ext>
            </a:extLst>
          </p:cNvPr>
          <p:cNvSpPr>
            <a:spLocks noGrp="1"/>
          </p:cNvSpPr>
          <p:nvPr>
            <p:ph type="title"/>
          </p:nvPr>
        </p:nvSpPr>
        <p:spPr/>
        <p:txBody>
          <a:bodyPr/>
          <a:lstStyle/>
          <a:p>
            <a:r>
              <a:rPr lang="vi-VN" dirty="0"/>
              <a:t>Spring boot</a:t>
            </a:r>
            <a:endParaRPr lang="en-US" dirty="0"/>
          </a:p>
        </p:txBody>
      </p:sp>
      <p:sp>
        <p:nvSpPr>
          <p:cNvPr id="3" name="Content Placeholder 2">
            <a:extLst>
              <a:ext uri="{FF2B5EF4-FFF2-40B4-BE49-F238E27FC236}">
                <a16:creationId xmlns:a16="http://schemas.microsoft.com/office/drawing/2014/main" id="{AF6C4A95-5F52-B476-E734-9CF974EA175C}"/>
              </a:ext>
            </a:extLst>
          </p:cNvPr>
          <p:cNvSpPr>
            <a:spLocks noGrp="1"/>
          </p:cNvSpPr>
          <p:nvPr>
            <p:ph idx="1"/>
          </p:nvPr>
        </p:nvSpPr>
        <p:spPr>
          <a:xfrm>
            <a:off x="576072" y="2587924"/>
            <a:ext cx="9363456" cy="3191083"/>
          </a:xfrm>
        </p:spPr>
        <p:txBody>
          <a:bodyPr/>
          <a:lstStyle/>
          <a:p>
            <a:pPr marL="0" marR="0" indent="457200" algn="just">
              <a:lnSpc>
                <a:spcPct val="130000"/>
              </a:lnSpc>
              <a:spcBef>
                <a:spcPts val="0"/>
              </a:spcBef>
              <a:spcAft>
                <a:spcPts val="600"/>
              </a:spcAft>
            </a:pPr>
            <a:r>
              <a:rPr lang="vi-VN" sz="1800" dirty="0">
                <a:solidFill>
                  <a:srgbClr val="000000"/>
                </a:solidFill>
                <a:effectLst/>
                <a:latin typeface="Times New Roman" panose="02020603050405020304" pitchFamily="18" charset="0"/>
                <a:ea typeface="Arial" panose="020B0604020202020204" pitchFamily="34" charset="0"/>
              </a:rPr>
              <a:t>Spring Boot là một dự án bổ sung của Spring, nhằm đơn giản hóa việc phát triển ứng dụng Spring</a:t>
            </a:r>
          </a:p>
          <a:p>
            <a:pPr marL="0" marR="0" indent="457200" algn="just">
              <a:lnSpc>
                <a:spcPct val="130000"/>
              </a:lnSpc>
              <a:spcBef>
                <a:spcPts val="0"/>
              </a:spcBef>
              <a:spcAft>
                <a:spcPts val="600"/>
              </a:spcAft>
            </a:pPr>
            <a:r>
              <a:rPr lang="vi-VN" sz="1800" dirty="0">
                <a:solidFill>
                  <a:srgbClr val="000000"/>
                </a:solidFill>
                <a:latin typeface="Times New Roman" panose="02020603050405020304" pitchFamily="18" charset="0"/>
              </a:rPr>
              <a:t>Dễ dàng hơn trong việc thiết lập và phát triển ứng dụng</a:t>
            </a:r>
          </a:p>
          <a:p>
            <a:pPr marL="0" marR="0" indent="457200" algn="just">
              <a:lnSpc>
                <a:spcPct val="130000"/>
              </a:lnSpc>
              <a:spcBef>
                <a:spcPts val="0"/>
              </a:spcBef>
              <a:spcAft>
                <a:spcPts val="600"/>
              </a:spcAft>
            </a:pPr>
            <a:r>
              <a:rPr lang="vi-VN" sz="1800" dirty="0">
                <a:solidFill>
                  <a:srgbClr val="000000"/>
                </a:solidFill>
                <a:latin typeface="Times New Roman" panose="02020603050405020304" pitchFamily="18" charset="0"/>
              </a:rPr>
              <a:t>Cho phép nhúng Web Server vào ứng dụng.</a:t>
            </a:r>
          </a:p>
          <a:p>
            <a:pPr marL="0" marR="0" indent="457200" algn="just">
              <a:lnSpc>
                <a:spcPct val="130000"/>
              </a:lnSpc>
              <a:spcBef>
                <a:spcPts val="0"/>
              </a:spcBef>
              <a:spcAft>
                <a:spcPts val="600"/>
              </a:spcAft>
            </a:pPr>
            <a:r>
              <a:rPr lang="vi-VN" sz="1800" dirty="0">
                <a:solidFill>
                  <a:srgbClr val="000000"/>
                </a:solidFill>
                <a:latin typeface="Times New Roman" panose="02020603050405020304" pitchFamily="18" charset="0"/>
              </a:rPr>
              <a:t>Có thể chạy ứng dụng web chạy bằng cơ chế dòng lệnh hoặc xuất ra file war để triển khai lên Web Server</a:t>
            </a:r>
          </a:p>
          <a:p>
            <a:pPr marL="0" marR="0" indent="457200" algn="just">
              <a:lnSpc>
                <a:spcPct val="130000"/>
              </a:lnSpc>
              <a:spcBef>
                <a:spcPts val="0"/>
              </a:spcBef>
              <a:spcAft>
                <a:spcPts val="600"/>
              </a:spcAft>
            </a:pPr>
            <a:r>
              <a:rPr lang="vi-VN" sz="1800" dirty="0">
                <a:solidFill>
                  <a:srgbClr val="000000"/>
                </a:solidFill>
                <a:latin typeface="Times New Roman" panose="02020603050405020304" pitchFamily="18" charset="0"/>
              </a:rPr>
              <a:t>Dễ dàng tương tác với hệ sinh thái công nghệ của Spring (JDBC, ORM, Security…)</a:t>
            </a:r>
          </a:p>
        </p:txBody>
      </p:sp>
      <p:sp>
        <p:nvSpPr>
          <p:cNvPr id="4" name="Date Placeholder 3">
            <a:extLst>
              <a:ext uri="{FF2B5EF4-FFF2-40B4-BE49-F238E27FC236}">
                <a16:creationId xmlns:a16="http://schemas.microsoft.com/office/drawing/2014/main" id="{B1522767-89B5-9679-FAA0-5B15D518DF9C}"/>
              </a:ext>
            </a:extLst>
          </p:cNvPr>
          <p:cNvSpPr>
            <a:spLocks noGrp="1"/>
          </p:cNvSpPr>
          <p:nvPr>
            <p:ph type="dt" sz="half" idx="10"/>
          </p:nvPr>
        </p:nvSpPr>
        <p:spPr/>
        <p:txBody>
          <a:bodyPr/>
          <a:lstStyle/>
          <a:p>
            <a:r>
              <a:rPr lang="vi-VN" dirty="0"/>
              <a:t>2022</a:t>
            </a:r>
            <a:endParaRPr lang="en-US" dirty="0"/>
          </a:p>
        </p:txBody>
      </p:sp>
      <p:sp>
        <p:nvSpPr>
          <p:cNvPr id="5" name="Footer Placeholder 4">
            <a:extLst>
              <a:ext uri="{FF2B5EF4-FFF2-40B4-BE49-F238E27FC236}">
                <a16:creationId xmlns:a16="http://schemas.microsoft.com/office/drawing/2014/main" id="{3397629A-903A-08C4-42C1-28FCF09069DE}"/>
              </a:ext>
            </a:extLst>
          </p:cNvPr>
          <p:cNvSpPr>
            <a:spLocks noGrp="1"/>
          </p:cNvSpPr>
          <p:nvPr>
            <p:ph type="ftr" sz="quarter" idx="11"/>
          </p:nvPr>
        </p:nvSpPr>
        <p:spPr>
          <a:xfrm>
            <a:off x="4379975" y="6464808"/>
            <a:ext cx="3875503" cy="310896"/>
          </a:xfrm>
        </p:spPr>
        <p:txBody>
          <a:bodyPr/>
          <a:lstStyle/>
          <a:p>
            <a:r>
              <a:rPr lang="vi-VN" dirty="0"/>
              <a:t>Website thương mại điện tử kinh doanh đồ thể thao</a:t>
            </a:r>
            <a:endParaRPr lang="en-US" dirty="0"/>
          </a:p>
        </p:txBody>
      </p:sp>
      <p:sp>
        <p:nvSpPr>
          <p:cNvPr id="6" name="Slide Number Placeholder 5">
            <a:extLst>
              <a:ext uri="{FF2B5EF4-FFF2-40B4-BE49-F238E27FC236}">
                <a16:creationId xmlns:a16="http://schemas.microsoft.com/office/drawing/2014/main" id="{9C3BD7F5-D35A-5EA9-350E-EE3666485B22}"/>
              </a:ext>
            </a:extLst>
          </p:cNvPr>
          <p:cNvSpPr>
            <a:spLocks noGrp="1"/>
          </p:cNvSpPr>
          <p:nvPr>
            <p:ph type="sldNum" sz="quarter" idx="12"/>
          </p:nvPr>
        </p:nvSpPr>
        <p:spPr/>
        <p:txBody>
          <a:bodyPr/>
          <a:lstStyle/>
          <a:p>
            <a:fld id="{58FB4751-880F-D840-AAA9-3A15815CC996}" type="slidenum">
              <a:rPr lang="en-US" smtClean="0"/>
              <a:t>13</a:t>
            </a:fld>
            <a:endParaRPr lang="en-US" dirty="0"/>
          </a:p>
        </p:txBody>
      </p:sp>
      <p:pic>
        <p:nvPicPr>
          <p:cNvPr id="7" name="Picture 6" descr="Diagram&#10;&#10;Description automatically generated">
            <a:extLst>
              <a:ext uri="{FF2B5EF4-FFF2-40B4-BE49-F238E27FC236}">
                <a16:creationId xmlns:a16="http://schemas.microsoft.com/office/drawing/2014/main" id="{01B9E77C-806D-A5A2-1826-C2EDC427E6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25210" y="1262634"/>
            <a:ext cx="5562918" cy="988859"/>
          </a:xfrm>
          <a:prstGeom prst="rect">
            <a:avLst/>
          </a:prstGeom>
          <a:noFill/>
          <a:ln>
            <a:noFill/>
          </a:ln>
        </p:spPr>
      </p:pic>
    </p:spTree>
    <p:extLst>
      <p:ext uri="{BB962C8B-B14F-4D97-AF65-F5344CB8AC3E}">
        <p14:creationId xmlns:p14="http://schemas.microsoft.com/office/powerpoint/2010/main" val="1037492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064F-0AF4-F4CC-C03E-8412E15A10E9}"/>
              </a:ext>
            </a:extLst>
          </p:cNvPr>
          <p:cNvSpPr>
            <a:spLocks noGrp="1"/>
          </p:cNvSpPr>
          <p:nvPr>
            <p:ph type="title"/>
          </p:nvPr>
        </p:nvSpPr>
        <p:spPr/>
        <p:txBody>
          <a:bodyPr/>
          <a:lstStyle/>
          <a:p>
            <a:r>
              <a:rPr lang="vi-VN" dirty="0"/>
              <a:t>Spring security</a:t>
            </a:r>
            <a:endParaRPr lang="en-US" dirty="0"/>
          </a:p>
        </p:txBody>
      </p:sp>
      <p:sp>
        <p:nvSpPr>
          <p:cNvPr id="3" name="Content Placeholder 2">
            <a:extLst>
              <a:ext uri="{FF2B5EF4-FFF2-40B4-BE49-F238E27FC236}">
                <a16:creationId xmlns:a16="http://schemas.microsoft.com/office/drawing/2014/main" id="{F34F7476-3AF1-3916-328E-D45E9B5E5831}"/>
              </a:ext>
            </a:extLst>
          </p:cNvPr>
          <p:cNvSpPr>
            <a:spLocks noGrp="1"/>
          </p:cNvSpPr>
          <p:nvPr>
            <p:ph idx="1"/>
          </p:nvPr>
        </p:nvSpPr>
        <p:spPr>
          <a:xfrm>
            <a:off x="590449" y="2143492"/>
            <a:ext cx="9363456" cy="3877056"/>
          </a:xfrm>
        </p:spPr>
        <p:txBody>
          <a:bodyPr/>
          <a:lstStyle/>
          <a:p>
            <a:pPr marL="0" marR="0" indent="457200" algn="just">
              <a:lnSpc>
                <a:spcPct val="130000"/>
              </a:lnSpc>
              <a:spcBef>
                <a:spcPts val="0"/>
              </a:spcBef>
              <a:spcAft>
                <a:spcPts val="600"/>
              </a:spcAft>
            </a:pPr>
            <a:r>
              <a:rPr lang="vi-VN" sz="1800" dirty="0">
                <a:solidFill>
                  <a:srgbClr val="000000"/>
                </a:solidFill>
                <a:effectLst/>
                <a:latin typeface="Times New Roman" panose="02020603050405020304" pitchFamily="18" charset="0"/>
                <a:ea typeface="Arial" panose="020B0604020202020204" pitchFamily="34" charset="0"/>
              </a:rPr>
              <a:t>Spring Security là một trong những core feature quan trọng của Spring Framework, nó giúp chúng ta phân quyền và xác thực người dùng trước khi cho phép họ truy cập vào các tài nguyên</a:t>
            </a:r>
          </a:p>
          <a:p>
            <a:pPr marL="0" marR="0" indent="0" algn="just">
              <a:lnSpc>
                <a:spcPct val="130000"/>
              </a:lnSpc>
              <a:spcBef>
                <a:spcPts val="0"/>
              </a:spcBef>
              <a:spcAft>
                <a:spcPts val="600"/>
              </a:spcAft>
              <a:buNone/>
            </a:pPr>
            <a:endParaRPr lang="en-US" sz="1800" dirty="0">
              <a:effectLst/>
              <a:latin typeface="Arial" panose="020B0604020202020204" pitchFamily="34" charset="0"/>
              <a:ea typeface="Arial" panose="020B0604020202020204" pitchFamily="34" charset="0"/>
            </a:endParaRPr>
          </a:p>
          <a:p>
            <a:pPr marL="0" marR="0" indent="457200" algn="just">
              <a:lnSpc>
                <a:spcPct val="130000"/>
              </a:lnSpc>
              <a:spcBef>
                <a:spcPts val="0"/>
              </a:spcBef>
              <a:spcAft>
                <a:spcPts val="600"/>
              </a:spcAft>
            </a:pPr>
            <a:r>
              <a:rPr lang="vi-VN" sz="1800" dirty="0">
                <a:solidFill>
                  <a:srgbClr val="000000"/>
                </a:solidFill>
                <a:effectLst/>
                <a:latin typeface="Times New Roman" panose="02020603050405020304" pitchFamily="18" charset="0"/>
                <a:ea typeface="Arial" panose="020B0604020202020204" pitchFamily="34" charset="0"/>
              </a:rPr>
              <a:t>Khi nói đến các ứng dụng cần bảo mật có hai khái niệm: Authentication và Autorization</a:t>
            </a:r>
            <a:r>
              <a:rPr lang="vi-VN" sz="1800" dirty="0">
                <a:solidFill>
                  <a:srgbClr val="000000"/>
                </a:solidFill>
                <a:latin typeface="Times New Roman" panose="02020603050405020304" pitchFamily="18" charset="0"/>
                <a:ea typeface="Arial" panose="020B0604020202020204" pitchFamily="34" charset="0"/>
              </a:rPr>
              <a:t> được h</a:t>
            </a:r>
            <a:r>
              <a:rPr lang="vi-VN" sz="1800" dirty="0">
                <a:solidFill>
                  <a:srgbClr val="000000"/>
                </a:solidFill>
                <a:effectLst/>
                <a:latin typeface="Times New Roman" panose="02020603050405020304" pitchFamily="18" charset="0"/>
                <a:ea typeface="Arial" panose="020B0604020202020204" pitchFamily="34" charset="0"/>
              </a:rPr>
              <a:t>iểu đơn giản là Xác thực và Phân quyền.</a:t>
            </a:r>
          </a:p>
          <a:p>
            <a:pPr marL="0" marR="0" indent="0" algn="just">
              <a:lnSpc>
                <a:spcPct val="130000"/>
              </a:lnSpc>
              <a:spcBef>
                <a:spcPts val="0"/>
              </a:spcBef>
              <a:spcAft>
                <a:spcPts val="600"/>
              </a:spcAft>
              <a:buNone/>
            </a:pPr>
            <a:endParaRPr lang="en-US" sz="1800" dirty="0">
              <a:effectLst/>
              <a:latin typeface="Arial" panose="020B0604020202020204" pitchFamily="34" charset="0"/>
              <a:ea typeface="Arial" panose="020B0604020202020204" pitchFamily="34" charset="0"/>
            </a:endParaRPr>
          </a:p>
          <a:p>
            <a:pPr marL="0" marR="0" indent="457200" algn="just">
              <a:lnSpc>
                <a:spcPct val="130000"/>
              </a:lnSpc>
              <a:spcBef>
                <a:spcPts val="0"/>
              </a:spcBef>
              <a:spcAft>
                <a:spcPts val="600"/>
              </a:spcAft>
            </a:pPr>
            <a:r>
              <a:rPr lang="vi-VN" sz="1800" dirty="0">
                <a:solidFill>
                  <a:srgbClr val="000000"/>
                </a:solidFill>
                <a:effectLst/>
                <a:latin typeface="Times New Roman" panose="02020603050405020304" pitchFamily="18" charset="0"/>
                <a:ea typeface="Arial" panose="020B0604020202020204" pitchFamily="34" charset="0"/>
              </a:rPr>
              <a:t>Spring Security rất mạnh mẽ và có khả năng tùy biến cao, lập trình viên có thể sử dụng cấu hình có sẵn của framework hoặc tùy chỉnh theo từng bài toán của hệ thống. </a:t>
            </a:r>
            <a:endParaRPr lang="en-US" sz="1800" dirty="0">
              <a:effectLst/>
              <a:latin typeface="Arial" panose="020B0604020202020204" pitchFamily="34" charset="0"/>
              <a:ea typeface="Arial" panose="020B0604020202020204"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F3F4A5E5-A572-1F28-9637-00F736004DFA}"/>
              </a:ext>
            </a:extLst>
          </p:cNvPr>
          <p:cNvSpPr>
            <a:spLocks noGrp="1"/>
          </p:cNvSpPr>
          <p:nvPr>
            <p:ph type="dt" sz="half" idx="10"/>
          </p:nvPr>
        </p:nvSpPr>
        <p:spPr/>
        <p:txBody>
          <a:bodyPr/>
          <a:lstStyle/>
          <a:p>
            <a:r>
              <a:rPr lang="vi-VN" dirty="0"/>
              <a:t>2022</a:t>
            </a:r>
            <a:endParaRPr lang="en-US" dirty="0"/>
          </a:p>
        </p:txBody>
      </p:sp>
      <p:sp>
        <p:nvSpPr>
          <p:cNvPr id="5" name="Footer Placeholder 4">
            <a:extLst>
              <a:ext uri="{FF2B5EF4-FFF2-40B4-BE49-F238E27FC236}">
                <a16:creationId xmlns:a16="http://schemas.microsoft.com/office/drawing/2014/main" id="{CAACB5CD-E264-F8C3-287B-A44C1FD529DD}"/>
              </a:ext>
            </a:extLst>
          </p:cNvPr>
          <p:cNvSpPr>
            <a:spLocks noGrp="1"/>
          </p:cNvSpPr>
          <p:nvPr>
            <p:ph type="ftr" sz="quarter" idx="11"/>
          </p:nvPr>
        </p:nvSpPr>
        <p:spPr>
          <a:xfrm>
            <a:off x="4379976" y="6464808"/>
            <a:ext cx="3858250" cy="310896"/>
          </a:xfrm>
        </p:spPr>
        <p:txBody>
          <a:bodyPr/>
          <a:lstStyle/>
          <a:p>
            <a:r>
              <a:rPr lang="vi-VN" dirty="0"/>
              <a:t>Website thương mại điện tử kinh doanh đồ thể thao</a:t>
            </a:r>
            <a:endParaRPr lang="en-US" dirty="0"/>
          </a:p>
        </p:txBody>
      </p:sp>
      <p:sp>
        <p:nvSpPr>
          <p:cNvPr id="6" name="Slide Number Placeholder 5">
            <a:extLst>
              <a:ext uri="{FF2B5EF4-FFF2-40B4-BE49-F238E27FC236}">
                <a16:creationId xmlns:a16="http://schemas.microsoft.com/office/drawing/2014/main" id="{58039207-2461-1162-E069-9EB6C93A4A1C}"/>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79447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AD19D-8412-DE4A-6B9D-B49096F9AC59}"/>
              </a:ext>
            </a:extLst>
          </p:cNvPr>
          <p:cNvSpPr>
            <a:spLocks noGrp="1"/>
          </p:cNvSpPr>
          <p:nvPr>
            <p:ph type="title"/>
          </p:nvPr>
        </p:nvSpPr>
        <p:spPr/>
        <p:txBody>
          <a:bodyPr/>
          <a:lstStyle/>
          <a:p>
            <a:r>
              <a:rPr lang="vi-VN" dirty="0"/>
              <a:t>JWT – Json Web Token</a:t>
            </a:r>
            <a:endParaRPr lang="en-US" dirty="0"/>
          </a:p>
        </p:txBody>
      </p:sp>
      <p:sp>
        <p:nvSpPr>
          <p:cNvPr id="3" name="Content Placeholder 2">
            <a:extLst>
              <a:ext uri="{FF2B5EF4-FFF2-40B4-BE49-F238E27FC236}">
                <a16:creationId xmlns:a16="http://schemas.microsoft.com/office/drawing/2014/main" id="{656C28F9-3983-1C8D-CE0A-CDD86F96F6BE}"/>
              </a:ext>
            </a:extLst>
          </p:cNvPr>
          <p:cNvSpPr>
            <a:spLocks noGrp="1"/>
          </p:cNvSpPr>
          <p:nvPr>
            <p:ph idx="1"/>
          </p:nvPr>
        </p:nvSpPr>
        <p:spPr>
          <a:xfrm>
            <a:off x="576071" y="2286000"/>
            <a:ext cx="9999913" cy="3493008"/>
          </a:xfrm>
        </p:spPr>
        <p:txBody>
          <a:bodyPr>
            <a:normAutofit/>
          </a:bodyPr>
          <a:lstStyle/>
          <a:p>
            <a:pPr marL="0" marR="0" indent="457200" algn="just">
              <a:lnSpc>
                <a:spcPct val="130000"/>
              </a:lnSpc>
              <a:spcBef>
                <a:spcPts val="0"/>
              </a:spcBef>
              <a:spcAft>
                <a:spcPts val="600"/>
              </a:spcAft>
            </a:pPr>
            <a:r>
              <a:rPr lang="vi-VN" sz="1800" dirty="0">
                <a:solidFill>
                  <a:srgbClr val="000000"/>
                </a:solidFill>
                <a:effectLst/>
                <a:latin typeface="Times New Roman" panose="02020603050405020304" pitchFamily="18" charset="0"/>
                <a:ea typeface="Arial" panose="020B0604020202020204" pitchFamily="34" charset="0"/>
              </a:rPr>
              <a:t>JWT về mặt kỹ thuật là một cơ chế để xác minh chính chủ một số dữ liệu JSON. Nó là một chuỗi biến đổi, có thể chứa một lượng dữ liệu không giới hạn (không giống như một cookie) và nó đã được mã hóa bằng chữ ký.</a:t>
            </a:r>
            <a:endParaRPr lang="en-US" sz="1800" dirty="0">
              <a:effectLst/>
              <a:latin typeface="Arial" panose="020B0604020202020204" pitchFamily="34" charset="0"/>
              <a:ea typeface="Arial" panose="020B0604020202020204" pitchFamily="34" charset="0"/>
            </a:endParaRPr>
          </a:p>
          <a:p>
            <a:pPr marL="0" marR="0" indent="457200" algn="just">
              <a:lnSpc>
                <a:spcPct val="130000"/>
              </a:lnSpc>
              <a:spcBef>
                <a:spcPts val="0"/>
              </a:spcBef>
              <a:spcAft>
                <a:spcPts val="600"/>
              </a:spcAft>
            </a:pPr>
            <a:r>
              <a:rPr lang="vi-VN" sz="1800" dirty="0">
                <a:solidFill>
                  <a:srgbClr val="000000"/>
                </a:solidFill>
                <a:effectLst/>
                <a:latin typeface="Times New Roman" panose="02020603050405020304" pitchFamily="18" charset="0"/>
                <a:ea typeface="Arial" panose="020B0604020202020204" pitchFamily="34" charset="0"/>
              </a:rPr>
              <a:t>Khi một máy chủ nhận được JWT, nó có thể đảm bảo dữ liệu mà nó chứa có thể được tin cậy bởi vì nó đã được xác thực với chữ ký đã được lưu trữ. Không yếu tố trung gian nào có thể sửa đổi JWT sau khi nó được gửi.</a:t>
            </a:r>
            <a:endParaRPr lang="vi-VN" sz="1800" dirty="0">
              <a:latin typeface="Arial" panose="020B0604020202020204" pitchFamily="34" charset="0"/>
              <a:ea typeface="Arial" panose="020B0604020202020204" pitchFamily="34" charset="0"/>
            </a:endParaRPr>
          </a:p>
          <a:p>
            <a:pPr marL="0" marR="0" indent="457200" algn="just">
              <a:lnSpc>
                <a:spcPct val="130000"/>
              </a:lnSpc>
              <a:spcBef>
                <a:spcPts val="0"/>
              </a:spcBef>
              <a:spcAft>
                <a:spcPts val="600"/>
              </a:spcAft>
            </a:pPr>
            <a:r>
              <a:rPr lang="vi-VN" sz="1800" dirty="0">
                <a:solidFill>
                  <a:srgbClr val="000000"/>
                </a:solidFill>
                <a:effectLst/>
                <a:latin typeface="Times New Roman" panose="02020603050405020304" pitchFamily="18" charset="0"/>
                <a:ea typeface="Arial" panose="020B0604020202020204" pitchFamily="34" charset="0"/>
              </a:rPr>
              <a:t>JWT đảm bảo quyền sở hữu dữ liệu nhưng không mã hóa; bất kỳ ai cũng có thể xem dữ liệu JSON chúng ta lưu trữ trong JWT một khi họ có được JWT đấy, vì nó chỉ được tuần tự hóa, không được mã hóa. </a:t>
            </a:r>
            <a:endParaRPr lang="en-US" dirty="0"/>
          </a:p>
        </p:txBody>
      </p:sp>
      <p:sp>
        <p:nvSpPr>
          <p:cNvPr id="4" name="Date Placeholder 3">
            <a:extLst>
              <a:ext uri="{FF2B5EF4-FFF2-40B4-BE49-F238E27FC236}">
                <a16:creationId xmlns:a16="http://schemas.microsoft.com/office/drawing/2014/main" id="{34B0977C-4364-4CFF-2ACD-E78DEB2A8192}"/>
              </a:ext>
            </a:extLst>
          </p:cNvPr>
          <p:cNvSpPr>
            <a:spLocks noGrp="1"/>
          </p:cNvSpPr>
          <p:nvPr>
            <p:ph type="dt" sz="half" idx="10"/>
          </p:nvPr>
        </p:nvSpPr>
        <p:spPr/>
        <p:txBody>
          <a:bodyPr/>
          <a:lstStyle/>
          <a:p>
            <a:r>
              <a:rPr lang="vi-VN" dirty="0"/>
              <a:t>2022</a:t>
            </a:r>
          </a:p>
        </p:txBody>
      </p:sp>
      <p:sp>
        <p:nvSpPr>
          <p:cNvPr id="5" name="Footer Placeholder 4">
            <a:extLst>
              <a:ext uri="{FF2B5EF4-FFF2-40B4-BE49-F238E27FC236}">
                <a16:creationId xmlns:a16="http://schemas.microsoft.com/office/drawing/2014/main" id="{78CF5B8A-B388-AA82-B5EC-177F50AD03C0}"/>
              </a:ext>
            </a:extLst>
          </p:cNvPr>
          <p:cNvSpPr>
            <a:spLocks noGrp="1"/>
          </p:cNvSpPr>
          <p:nvPr>
            <p:ph type="ftr" sz="quarter" idx="11"/>
          </p:nvPr>
        </p:nvSpPr>
        <p:spPr>
          <a:xfrm>
            <a:off x="4379975" y="6464808"/>
            <a:ext cx="3918635" cy="310896"/>
          </a:xfrm>
        </p:spPr>
        <p:txBody>
          <a:bodyPr/>
          <a:lstStyle/>
          <a:p>
            <a:r>
              <a:rPr lang="vi-VN" dirty="0"/>
              <a:t>Website thương mại điện tử kinh doanh đồ thể thao</a:t>
            </a:r>
            <a:endParaRPr lang="en-US" dirty="0"/>
          </a:p>
        </p:txBody>
      </p:sp>
      <p:sp>
        <p:nvSpPr>
          <p:cNvPr id="6" name="Slide Number Placeholder 5">
            <a:extLst>
              <a:ext uri="{FF2B5EF4-FFF2-40B4-BE49-F238E27FC236}">
                <a16:creationId xmlns:a16="http://schemas.microsoft.com/office/drawing/2014/main" id="{C6922EFF-02C8-01E6-4D08-F3C0C4CA62C9}"/>
              </a:ext>
            </a:extLst>
          </p:cNvPr>
          <p:cNvSpPr>
            <a:spLocks noGrp="1"/>
          </p:cNvSpPr>
          <p:nvPr>
            <p:ph type="sldNum" sz="quarter" idx="12"/>
          </p:nvPr>
        </p:nvSpPr>
        <p:spPr/>
        <p:txBody>
          <a:bodyPr/>
          <a:lstStyle/>
          <a:p>
            <a:fld id="{58FB4751-880F-D840-AAA9-3A15815CC996}" type="slidenum">
              <a:rPr lang="en-US" smtClean="0"/>
              <a:t>15</a:t>
            </a:fld>
            <a:endParaRPr lang="en-US" dirty="0"/>
          </a:p>
        </p:txBody>
      </p:sp>
    </p:spTree>
    <p:extLst>
      <p:ext uri="{BB962C8B-B14F-4D97-AF65-F5344CB8AC3E}">
        <p14:creationId xmlns:p14="http://schemas.microsoft.com/office/powerpoint/2010/main" val="159761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7D3F-9B66-2B76-9B61-9B13FB650174}"/>
              </a:ext>
            </a:extLst>
          </p:cNvPr>
          <p:cNvSpPr>
            <a:spLocks noGrp="1"/>
          </p:cNvSpPr>
          <p:nvPr>
            <p:ph type="title"/>
          </p:nvPr>
        </p:nvSpPr>
        <p:spPr/>
        <p:txBody>
          <a:bodyPr/>
          <a:lstStyle/>
          <a:p>
            <a:r>
              <a:rPr lang="vi-VN" dirty="0"/>
              <a:t>Hibernate</a:t>
            </a:r>
            <a:endParaRPr lang="en-US" dirty="0"/>
          </a:p>
        </p:txBody>
      </p:sp>
      <p:sp>
        <p:nvSpPr>
          <p:cNvPr id="4" name="Date Placeholder 3">
            <a:extLst>
              <a:ext uri="{FF2B5EF4-FFF2-40B4-BE49-F238E27FC236}">
                <a16:creationId xmlns:a16="http://schemas.microsoft.com/office/drawing/2014/main" id="{ED531E8B-D12A-0448-6BA1-31389BB710ED}"/>
              </a:ext>
            </a:extLst>
          </p:cNvPr>
          <p:cNvSpPr>
            <a:spLocks noGrp="1"/>
          </p:cNvSpPr>
          <p:nvPr>
            <p:ph type="dt" sz="half" idx="10"/>
          </p:nvPr>
        </p:nvSpPr>
        <p:spPr/>
        <p:txBody>
          <a:bodyPr/>
          <a:lstStyle/>
          <a:p>
            <a:r>
              <a:rPr lang="vi-VN" dirty="0"/>
              <a:t>2022</a:t>
            </a:r>
            <a:endParaRPr lang="en-US" dirty="0"/>
          </a:p>
        </p:txBody>
      </p:sp>
      <p:sp>
        <p:nvSpPr>
          <p:cNvPr id="5" name="Footer Placeholder 4">
            <a:extLst>
              <a:ext uri="{FF2B5EF4-FFF2-40B4-BE49-F238E27FC236}">
                <a16:creationId xmlns:a16="http://schemas.microsoft.com/office/drawing/2014/main" id="{D96AF411-EA82-D7D1-F401-48A8349A3C69}"/>
              </a:ext>
            </a:extLst>
          </p:cNvPr>
          <p:cNvSpPr>
            <a:spLocks noGrp="1"/>
          </p:cNvSpPr>
          <p:nvPr>
            <p:ph type="ftr" sz="quarter" idx="11"/>
          </p:nvPr>
        </p:nvSpPr>
        <p:spPr>
          <a:xfrm>
            <a:off x="4379975" y="6464808"/>
            <a:ext cx="3875503" cy="310896"/>
          </a:xfrm>
        </p:spPr>
        <p:txBody>
          <a:bodyPr/>
          <a:lstStyle/>
          <a:p>
            <a:r>
              <a:rPr lang="vi-VN" dirty="0"/>
              <a:t>Website thương mại điện tử kinh doanh đồ thể thao</a:t>
            </a:r>
            <a:endParaRPr lang="en-US" dirty="0"/>
          </a:p>
        </p:txBody>
      </p:sp>
      <p:sp>
        <p:nvSpPr>
          <p:cNvPr id="6" name="Slide Number Placeholder 5">
            <a:extLst>
              <a:ext uri="{FF2B5EF4-FFF2-40B4-BE49-F238E27FC236}">
                <a16:creationId xmlns:a16="http://schemas.microsoft.com/office/drawing/2014/main" id="{CB20FBDC-E430-660A-AC24-753646995CD3}"/>
              </a:ext>
            </a:extLst>
          </p:cNvPr>
          <p:cNvSpPr>
            <a:spLocks noGrp="1"/>
          </p:cNvSpPr>
          <p:nvPr>
            <p:ph type="sldNum" sz="quarter" idx="12"/>
          </p:nvPr>
        </p:nvSpPr>
        <p:spPr/>
        <p:txBody>
          <a:bodyPr/>
          <a:lstStyle/>
          <a:p>
            <a:fld id="{58FB4751-880F-D840-AAA9-3A15815CC996}" type="slidenum">
              <a:rPr lang="en-US" smtClean="0"/>
              <a:t>16</a:t>
            </a:fld>
            <a:endParaRPr lang="en-US" dirty="0"/>
          </a:p>
        </p:txBody>
      </p:sp>
      <p:sp>
        <p:nvSpPr>
          <p:cNvPr id="7" name="Rectangle 2">
            <a:extLst>
              <a:ext uri="{FF2B5EF4-FFF2-40B4-BE49-F238E27FC236}">
                <a16:creationId xmlns:a16="http://schemas.microsoft.com/office/drawing/2014/main" id="{33684DCC-FE87-1D9B-2286-53DEB579828E}"/>
              </a:ext>
            </a:extLst>
          </p:cNvPr>
          <p:cNvSpPr>
            <a:spLocks noChangeArrowheads="1"/>
          </p:cNvSpPr>
          <p:nvPr/>
        </p:nvSpPr>
        <p:spPr bwMode="auto">
          <a:xfrm>
            <a:off x="258793" y="2171926"/>
            <a:ext cx="900597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Hibernate là framework hỗ trợ lập trình với CSDL trong các ứng dụng Java được ưa chuộng nhất hiện nay</a:t>
            </a:r>
          </a:p>
          <a:p>
            <a:pPr marR="0" lvl="0" indent="0" algn="l" defTabSz="914400" rtl="0" eaLnBrk="0" fontAlgn="base" latinLnBrk="0" hangingPunct="0">
              <a:lnSpc>
                <a:spcPct val="100000"/>
              </a:lnSpc>
              <a:spcBef>
                <a:spcPct val="0"/>
              </a:spcBef>
              <a:spcAft>
                <a:spcPct val="0"/>
              </a:spcAft>
              <a:buClrTx/>
              <a:buSzTx/>
              <a:tabLst/>
            </a:pPr>
            <a:endParaRPr kumimoji="0" lang="vi-VN" altLang="en-US"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vi-VN" altLang="en-US"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Hibernate đóng vai trò là tầng trung gian giữa các đối tượng và CSDL để điều khiển các công việc quản lí lưu trữ trạng thái các dối tượng đó dựa trên cơ sở ánh xạ</a:t>
            </a:r>
          </a:p>
          <a:p>
            <a:pPr marR="0" lvl="0" indent="0" algn="l" defTabSz="914400" rtl="0" eaLnBrk="0" fontAlgn="base" latinLnBrk="0" hangingPunct="0">
              <a:lnSpc>
                <a:spcPct val="100000"/>
              </a:lnSpc>
              <a:spcBef>
                <a:spcPct val="0"/>
              </a:spcBef>
              <a:spcAft>
                <a:spcPct val="0"/>
              </a:spcAft>
              <a:buClrTx/>
              <a:buSzTx/>
              <a:tabLst/>
            </a:pPr>
            <a:endParaRPr kumimoji="0" lang="vi-VN" altLang="en-US"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Hibernate ánh xạ các lớp thực thể vào các bảng của CSDL quan hệ thông qua XML hoặc annotation. </a:t>
            </a:r>
          </a:p>
          <a:p>
            <a:pPr marR="0" lvl="0" indent="0" algn="l" defTabSz="914400" rtl="0" eaLnBrk="0" fontAlgn="base" latinLnBrk="0" hangingPunct="0">
              <a:lnSpc>
                <a:spcPct val="100000"/>
              </a:lnSpc>
              <a:spcBef>
                <a:spcPct val="0"/>
              </a:spcBef>
              <a:spcAft>
                <a:spcPct val="0"/>
              </a:spcAft>
              <a:buClrTx/>
              <a:buSzTx/>
              <a:tabLst/>
            </a:pPr>
            <a:endParaRPr kumimoji="0" lang="vi-VN" altLang="en-US"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vi-VN" altLang="en-US"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Truy vấn các hực thể kết hợp một cách dễ dàng thông qua mối quan hệ giữa các thực thể</a:t>
            </a:r>
          </a:p>
          <a:p>
            <a:pPr marR="0" lvl="0" indent="0" algn="l" defTabSz="914400" rtl="0" eaLnBrk="0" fontAlgn="base" latinLnBrk="0" hangingPunct="0">
              <a:lnSpc>
                <a:spcPct val="100000"/>
              </a:lnSpc>
              <a:spcBef>
                <a:spcPct val="0"/>
              </a:spcBef>
              <a:spcAft>
                <a:spcPct val="0"/>
              </a:spcAft>
              <a:buClrTx/>
              <a:buSzTx/>
              <a:tabLst/>
            </a:pPr>
            <a:endParaRPr kumimoji="0" lang="vi-VN" altLang="en-US"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Hibernate không những ổn định, tin cậy mà còn giúp giảm thiểu công việc của người lập trình CSDL</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049" name="Picture 29" descr="Hibernate là gì? - VietTuts">
            <a:extLst>
              <a:ext uri="{FF2B5EF4-FFF2-40B4-BE49-F238E27FC236}">
                <a16:creationId xmlns:a16="http://schemas.microsoft.com/office/drawing/2014/main" id="{49AB2FB1-B4D4-D280-B9AB-2FD2562D0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9791" y="453279"/>
            <a:ext cx="5305425" cy="1457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081A8C22-4E4D-5453-DA13-63F7868D736D}"/>
              </a:ext>
            </a:extLst>
          </p:cNvPr>
          <p:cNvSpPr>
            <a:spLocks noChangeArrowheads="1"/>
          </p:cNvSpPr>
          <p:nvPr/>
        </p:nvSpPr>
        <p:spPr bwMode="auto">
          <a:xfrm>
            <a:off x="9084956" y="2025732"/>
            <a:ext cx="221696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H</a:t>
            </a:r>
            <a:r>
              <a:rPr kumimoji="0" lang="vi-VN" altLang="en-US" sz="1300" b="0" i="0" u="none" strike="noStrike" cap="none" normalizeH="0" baseline="0" dirty="0" bmk="">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ình </a:t>
            </a:r>
            <a:r>
              <a:rPr kumimoji="0" lang="vi-VN" altLang="en-US" sz="1300" b="0" i="0" u="none" strike="noStrike" cap="none" normalizeH="0" baseline="0" dirty="0" bmk="_Toc122010812">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11: Hibernate là gì</a:t>
            </a:r>
            <a:r>
              <a:rPr kumimoji="0" lang="en-US" altLang="en-US" sz="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9371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85CE-5454-1810-9FA9-6C385A146E58}"/>
              </a:ext>
            </a:extLst>
          </p:cNvPr>
          <p:cNvSpPr>
            <a:spLocks noGrp="1"/>
          </p:cNvSpPr>
          <p:nvPr>
            <p:ph type="title"/>
          </p:nvPr>
        </p:nvSpPr>
        <p:spPr/>
        <p:txBody>
          <a:bodyPr/>
          <a:lstStyle/>
          <a:p>
            <a:r>
              <a:rPr lang="vi-VN" dirty="0"/>
              <a:t>ReactJS</a:t>
            </a:r>
            <a:endParaRPr lang="en-US" dirty="0"/>
          </a:p>
        </p:txBody>
      </p:sp>
      <p:sp>
        <p:nvSpPr>
          <p:cNvPr id="4" name="Date Placeholder 3">
            <a:extLst>
              <a:ext uri="{FF2B5EF4-FFF2-40B4-BE49-F238E27FC236}">
                <a16:creationId xmlns:a16="http://schemas.microsoft.com/office/drawing/2014/main" id="{FB572236-EAD8-6A13-346C-D73BE239E444}"/>
              </a:ext>
            </a:extLst>
          </p:cNvPr>
          <p:cNvSpPr>
            <a:spLocks noGrp="1"/>
          </p:cNvSpPr>
          <p:nvPr>
            <p:ph type="dt" sz="half" idx="10"/>
          </p:nvPr>
        </p:nvSpPr>
        <p:spPr/>
        <p:txBody>
          <a:bodyPr/>
          <a:lstStyle/>
          <a:p>
            <a:r>
              <a:rPr lang="vi-VN" dirty="0"/>
              <a:t>2022</a:t>
            </a:r>
            <a:endParaRPr lang="en-US" dirty="0"/>
          </a:p>
        </p:txBody>
      </p:sp>
      <p:sp>
        <p:nvSpPr>
          <p:cNvPr id="5" name="Footer Placeholder 4">
            <a:extLst>
              <a:ext uri="{FF2B5EF4-FFF2-40B4-BE49-F238E27FC236}">
                <a16:creationId xmlns:a16="http://schemas.microsoft.com/office/drawing/2014/main" id="{C569C36C-C0A0-894A-9A83-ACB32F34B649}"/>
              </a:ext>
            </a:extLst>
          </p:cNvPr>
          <p:cNvSpPr>
            <a:spLocks noGrp="1"/>
          </p:cNvSpPr>
          <p:nvPr>
            <p:ph type="ftr" sz="quarter" idx="11"/>
          </p:nvPr>
        </p:nvSpPr>
        <p:spPr>
          <a:xfrm>
            <a:off x="4379976" y="6464808"/>
            <a:ext cx="3884130" cy="310896"/>
          </a:xfrm>
        </p:spPr>
        <p:txBody>
          <a:bodyPr/>
          <a:lstStyle/>
          <a:p>
            <a:r>
              <a:rPr lang="vi-VN" dirty="0"/>
              <a:t>Website thương mại điện tử kinh doanh đồ thể thao</a:t>
            </a:r>
            <a:endParaRPr lang="en-US" dirty="0"/>
          </a:p>
        </p:txBody>
      </p:sp>
      <p:sp>
        <p:nvSpPr>
          <p:cNvPr id="6" name="Slide Number Placeholder 5">
            <a:extLst>
              <a:ext uri="{FF2B5EF4-FFF2-40B4-BE49-F238E27FC236}">
                <a16:creationId xmlns:a16="http://schemas.microsoft.com/office/drawing/2014/main" id="{F3BBB433-41BB-CFE6-BF4B-0456DEAB089E}"/>
              </a:ext>
            </a:extLst>
          </p:cNvPr>
          <p:cNvSpPr>
            <a:spLocks noGrp="1"/>
          </p:cNvSpPr>
          <p:nvPr>
            <p:ph type="sldNum" sz="quarter" idx="12"/>
          </p:nvPr>
        </p:nvSpPr>
        <p:spPr/>
        <p:txBody>
          <a:bodyPr/>
          <a:lstStyle/>
          <a:p>
            <a:fld id="{58FB4751-880F-D840-AAA9-3A15815CC996}" type="slidenum">
              <a:rPr lang="en-US" smtClean="0"/>
              <a:t>17</a:t>
            </a:fld>
            <a:endParaRPr lang="en-US" dirty="0"/>
          </a:p>
        </p:txBody>
      </p:sp>
      <p:sp>
        <p:nvSpPr>
          <p:cNvPr id="7" name="Rectangle 2">
            <a:extLst>
              <a:ext uri="{FF2B5EF4-FFF2-40B4-BE49-F238E27FC236}">
                <a16:creationId xmlns:a16="http://schemas.microsoft.com/office/drawing/2014/main" id="{90DA5473-A862-431E-5FCA-8F569C9F85A3}"/>
              </a:ext>
            </a:extLst>
          </p:cNvPr>
          <p:cNvSpPr>
            <a:spLocks noChangeArrowheads="1"/>
          </p:cNvSpPr>
          <p:nvPr/>
        </p:nvSpPr>
        <p:spPr bwMode="auto">
          <a:xfrm>
            <a:off x="126063" y="2194507"/>
            <a:ext cx="11698993"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300" b="1"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Ưu điểm</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sz="1300" b="0" i="1"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Phù hợp với đa dạng thể loại website</a:t>
            </a:r>
            <a:endParaRPr kumimoji="0" lang="vi-VN" altLang="en-US" sz="1300"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sz="1300" b="0" i="1"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Tái sử dụng các Component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sz="1300" b="0" i="1"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Có thể sử dụng cho cả Mobile application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sz="1300" b="0" i="1"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Thân thiện với SEO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sz="1300" b="0" i="1"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Debug dễ dàng</a:t>
            </a:r>
            <a:endParaRPr kumimoji="0" lang="vi-VN" altLang="en-US" sz="1300"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sz="1300" b="0" i="1"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Công cụ phát triển web hot nhất hiện nay</a:t>
            </a:r>
            <a:r>
              <a:rPr kumimoji="0" lang="vi-VN" altLang="en-US" sz="1300" b="0"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45" descr="Graphical user interface, text, application, email&#10;&#10;Description automatically generated">
            <a:extLst>
              <a:ext uri="{FF2B5EF4-FFF2-40B4-BE49-F238E27FC236}">
                <a16:creationId xmlns:a16="http://schemas.microsoft.com/office/drawing/2014/main" id="{70381C62-32A0-4A7E-4C79-A864E9E92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693" y="503819"/>
            <a:ext cx="5734050" cy="33813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DDE3D433-EA4F-EB4A-BA7A-A74D740770D7}"/>
              </a:ext>
            </a:extLst>
          </p:cNvPr>
          <p:cNvSpPr>
            <a:spLocks noChangeArrowheads="1"/>
          </p:cNvSpPr>
          <p:nvPr/>
        </p:nvSpPr>
        <p:spPr bwMode="auto">
          <a:xfrm>
            <a:off x="5008614" y="4369484"/>
            <a:ext cx="498429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0" i="1" u="none" strike="noStrike" cap="none" normalizeH="0" baseline="0" dirty="0">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H</a:t>
            </a:r>
            <a:r>
              <a:rPr kumimoji="0" lang="vi-VN" altLang="en-US" sz="1300" b="0" i="1" u="none" strike="noStrike" cap="none" normalizeH="0" baseline="0" dirty="0" bmk="">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ình </a:t>
            </a:r>
            <a:r>
              <a:rPr kumimoji="0" lang="vi-VN" altLang="en-US" sz="1300" b="0" i="1" u="none" strike="noStrike" cap="none" normalizeH="0" baseline="0" dirty="0" bmk="_Toc122010817">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16: So sánh độ phổ biến giữa ReactJS, AngularJS, VueJS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1" i="0"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Nhược điểm</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en-US" sz="1300" b="0" i="1"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Sự cố với JSX</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en-US" sz="1300" b="0" i="1"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Tài liệu ít</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en-US" sz="1300" b="0" i="1"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Tốc độ phát triển cao</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en-US" sz="1300" b="0" i="1" u="none" strike="noStrike" cap="none" normalizeH="0" baseline="0" dirty="0">
                <a:ln>
                  <a:noFill/>
                </a:ln>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Giao diện</a:t>
            </a: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6543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EC9F-A382-8BCB-20D9-503A641FAE46}"/>
              </a:ext>
            </a:extLst>
          </p:cNvPr>
          <p:cNvSpPr>
            <a:spLocks noGrp="1"/>
          </p:cNvSpPr>
          <p:nvPr>
            <p:ph type="title"/>
          </p:nvPr>
        </p:nvSpPr>
        <p:spPr/>
        <p:txBody>
          <a:bodyPr/>
          <a:lstStyle/>
          <a:p>
            <a:r>
              <a:rPr lang="vi-VN" dirty="0"/>
              <a:t>Axios</a:t>
            </a:r>
            <a:endParaRPr lang="en-US" dirty="0"/>
          </a:p>
        </p:txBody>
      </p:sp>
      <p:sp>
        <p:nvSpPr>
          <p:cNvPr id="3" name="Content Placeholder 2">
            <a:extLst>
              <a:ext uri="{FF2B5EF4-FFF2-40B4-BE49-F238E27FC236}">
                <a16:creationId xmlns:a16="http://schemas.microsoft.com/office/drawing/2014/main" id="{944B49B6-791F-0B3C-B19E-782C766CBCF2}"/>
              </a:ext>
            </a:extLst>
          </p:cNvPr>
          <p:cNvSpPr>
            <a:spLocks noGrp="1"/>
          </p:cNvSpPr>
          <p:nvPr>
            <p:ph idx="1"/>
          </p:nvPr>
        </p:nvSpPr>
        <p:spPr>
          <a:xfrm>
            <a:off x="576072" y="1518249"/>
            <a:ext cx="11112720" cy="4260759"/>
          </a:xfrm>
        </p:spPr>
        <p:txBody>
          <a:bodyPr>
            <a:normAutofit lnSpcReduction="10000"/>
          </a:bodyPr>
          <a:lstStyle/>
          <a:p>
            <a:pPr marL="0" indent="0">
              <a:buNone/>
            </a:pPr>
            <a:r>
              <a:rPr lang="vi-VN" sz="1800" dirty="0">
                <a:solidFill>
                  <a:srgbClr val="000000"/>
                </a:solidFill>
                <a:effectLst/>
                <a:latin typeface="Times New Roman" panose="02020603050405020304" pitchFamily="18" charset="0"/>
                <a:ea typeface="Arial" panose="020B0604020202020204" pitchFamily="34" charset="0"/>
              </a:rPr>
              <a:t>Axios là một thư viện HTTP Client dựa trên Promise dành cho node.js và trình duyệt. Nó có tính đẳng hình (tức là</a:t>
            </a:r>
          </a:p>
          <a:p>
            <a:pPr marL="0" indent="0">
              <a:buNone/>
            </a:pPr>
            <a:r>
              <a:rPr lang="vi-VN" sz="1800" dirty="0">
                <a:solidFill>
                  <a:srgbClr val="000000"/>
                </a:solidFill>
                <a:effectLst/>
                <a:latin typeface="Times New Roman" panose="02020603050405020304" pitchFamily="18" charset="0"/>
                <a:ea typeface="Arial" panose="020B0604020202020204" pitchFamily="34" charset="0"/>
              </a:rPr>
              <a:t> cùng codebase có thể chạy trong cả trình duyệt và node.js). Ở phía server thì nó sử dụng native module </a:t>
            </a:r>
            <a:r>
              <a:rPr lang="vi-VN" sz="1800">
                <a:solidFill>
                  <a:srgbClr val="000000"/>
                </a:solidFill>
                <a:effectLst/>
                <a:latin typeface="Times New Roman" panose="02020603050405020304" pitchFamily="18" charset="0"/>
                <a:ea typeface="Arial" panose="020B0604020202020204" pitchFamily="34" charset="0"/>
              </a:rPr>
              <a:t>http trong</a:t>
            </a:r>
          </a:p>
          <a:p>
            <a:pPr marL="0" indent="0">
              <a:buNone/>
            </a:pPr>
            <a:r>
              <a:rPr lang="vi-VN" sz="1800">
                <a:solidFill>
                  <a:srgbClr val="000000"/>
                </a:solidFill>
                <a:effectLst/>
                <a:latin typeface="Times New Roman" panose="02020603050405020304" pitchFamily="18" charset="0"/>
                <a:ea typeface="Arial" panose="020B0604020202020204" pitchFamily="34" charset="0"/>
              </a:rPr>
              <a:t> </a:t>
            </a:r>
            <a:r>
              <a:rPr lang="vi-VN" sz="1800" dirty="0">
                <a:solidFill>
                  <a:srgbClr val="000000"/>
                </a:solidFill>
                <a:effectLst/>
                <a:latin typeface="Times New Roman" panose="02020603050405020304" pitchFamily="18" charset="0"/>
                <a:ea typeface="Arial" panose="020B0604020202020204" pitchFamily="34" charset="0"/>
              </a:rPr>
              <a:t>node.js, còn ở phía client (trình duyệt) thì nó sử dụng XMLHttpRequest. Axios có các tính năng:</a:t>
            </a:r>
          </a:p>
          <a:p>
            <a:pPr marL="342900" marR="0" lvl="0" indent="-342900" algn="just">
              <a:lnSpc>
                <a:spcPct val="130000"/>
              </a:lnSpc>
              <a:spcBef>
                <a:spcPts val="0"/>
              </a:spcBef>
              <a:spcAft>
                <a:spcPts val="600"/>
              </a:spcAft>
              <a:buFont typeface="Symbol" panose="05050102010706020507" pitchFamily="18" charset="2"/>
              <a:buChar char=""/>
            </a:pPr>
            <a:r>
              <a:rPr lang="vi-VN" sz="1800" dirty="0">
                <a:solidFill>
                  <a:srgbClr val="000000"/>
                </a:solidFill>
                <a:effectLst/>
                <a:latin typeface="Times New Roman" panose="02020603050405020304" pitchFamily="18" charset="0"/>
                <a:ea typeface="Arial" panose="020B0604020202020204" pitchFamily="34" charset="0"/>
              </a:rPr>
              <a:t>Tạo request từ trình duyệt bằng XMLHttpRequest</a:t>
            </a:r>
            <a:endParaRPr lang="en-US" sz="1800" dirty="0">
              <a:effectLst/>
              <a:latin typeface="Arial" panose="020B0604020202020204" pitchFamily="34" charset="0"/>
              <a:ea typeface="Arial" panose="020B0604020202020204" pitchFamily="34" charset="0"/>
            </a:endParaRPr>
          </a:p>
          <a:p>
            <a:pPr marL="342900" marR="0" lvl="0" indent="-342900" algn="just">
              <a:lnSpc>
                <a:spcPct val="130000"/>
              </a:lnSpc>
              <a:spcBef>
                <a:spcPts val="0"/>
              </a:spcBef>
              <a:spcAft>
                <a:spcPts val="600"/>
              </a:spcAft>
              <a:buFont typeface="Symbol" panose="05050102010706020507" pitchFamily="18" charset="2"/>
              <a:buChar char=""/>
            </a:pPr>
            <a:r>
              <a:rPr lang="vi-VN" sz="1800" dirty="0">
                <a:solidFill>
                  <a:srgbClr val="000000"/>
                </a:solidFill>
                <a:effectLst/>
                <a:latin typeface="Times New Roman" panose="02020603050405020304" pitchFamily="18" charset="0"/>
                <a:ea typeface="Arial" panose="020B0604020202020204" pitchFamily="34" charset="0"/>
              </a:rPr>
              <a:t>Tạo request từ node.js bằng http</a:t>
            </a:r>
            <a:endParaRPr lang="en-US" sz="1800" dirty="0">
              <a:effectLst/>
              <a:latin typeface="Arial" panose="020B0604020202020204" pitchFamily="34" charset="0"/>
              <a:ea typeface="Arial" panose="020B0604020202020204" pitchFamily="34" charset="0"/>
            </a:endParaRPr>
          </a:p>
          <a:p>
            <a:pPr marL="342900" marR="0" lvl="0" indent="-342900" algn="just">
              <a:lnSpc>
                <a:spcPct val="130000"/>
              </a:lnSpc>
              <a:spcBef>
                <a:spcPts val="0"/>
              </a:spcBef>
              <a:spcAft>
                <a:spcPts val="600"/>
              </a:spcAft>
              <a:buFont typeface="Symbol" panose="05050102010706020507" pitchFamily="18" charset="2"/>
              <a:buChar char=""/>
            </a:pPr>
            <a:r>
              <a:rPr lang="vi-VN" sz="1800" dirty="0">
                <a:solidFill>
                  <a:srgbClr val="000000"/>
                </a:solidFill>
                <a:effectLst/>
                <a:latin typeface="Times New Roman" panose="02020603050405020304" pitchFamily="18" charset="0"/>
                <a:ea typeface="Arial" panose="020B0604020202020204" pitchFamily="34" charset="0"/>
              </a:rPr>
              <a:t>Hỗ trợ Promise API</a:t>
            </a:r>
            <a:endParaRPr lang="en-US" sz="1800" dirty="0">
              <a:effectLst/>
              <a:latin typeface="Arial" panose="020B0604020202020204" pitchFamily="34" charset="0"/>
              <a:ea typeface="Arial" panose="020B0604020202020204" pitchFamily="34" charset="0"/>
            </a:endParaRPr>
          </a:p>
          <a:p>
            <a:pPr marL="342900" marR="0" lvl="0" indent="-342900" algn="just">
              <a:lnSpc>
                <a:spcPct val="130000"/>
              </a:lnSpc>
              <a:spcBef>
                <a:spcPts val="0"/>
              </a:spcBef>
              <a:spcAft>
                <a:spcPts val="600"/>
              </a:spcAft>
              <a:buFont typeface="Symbol" panose="05050102010706020507" pitchFamily="18" charset="2"/>
              <a:buChar char=""/>
            </a:pPr>
            <a:r>
              <a:rPr lang="vi-VN" sz="1800" dirty="0">
                <a:solidFill>
                  <a:srgbClr val="000000"/>
                </a:solidFill>
                <a:effectLst/>
                <a:latin typeface="Times New Roman" panose="02020603050405020304" pitchFamily="18" charset="0"/>
                <a:ea typeface="Arial" panose="020B0604020202020204" pitchFamily="34" charset="0"/>
              </a:rPr>
              <a:t>Đón chặn request và response</a:t>
            </a:r>
            <a:endParaRPr lang="en-US" sz="1800" dirty="0">
              <a:effectLst/>
              <a:latin typeface="Arial" panose="020B0604020202020204" pitchFamily="34" charset="0"/>
              <a:ea typeface="Arial" panose="020B0604020202020204" pitchFamily="34" charset="0"/>
            </a:endParaRPr>
          </a:p>
          <a:p>
            <a:pPr marL="342900" marR="0" lvl="0" indent="-342900" algn="just">
              <a:lnSpc>
                <a:spcPct val="130000"/>
              </a:lnSpc>
              <a:spcBef>
                <a:spcPts val="0"/>
              </a:spcBef>
              <a:spcAft>
                <a:spcPts val="600"/>
              </a:spcAft>
              <a:buFont typeface="Symbol" panose="05050102010706020507" pitchFamily="18" charset="2"/>
              <a:buChar char=""/>
            </a:pPr>
            <a:r>
              <a:rPr lang="vi-VN" sz="1800" dirty="0">
                <a:solidFill>
                  <a:srgbClr val="000000"/>
                </a:solidFill>
                <a:effectLst/>
                <a:latin typeface="Times New Roman" panose="02020603050405020304" pitchFamily="18" charset="0"/>
                <a:ea typeface="Arial" panose="020B0604020202020204" pitchFamily="34" charset="0"/>
              </a:rPr>
              <a:t>Biến đổi dữ liệu request và response</a:t>
            </a:r>
            <a:endParaRPr lang="en-US" sz="1800" dirty="0">
              <a:effectLst/>
              <a:latin typeface="Arial" panose="020B0604020202020204" pitchFamily="34" charset="0"/>
              <a:ea typeface="Arial" panose="020B0604020202020204" pitchFamily="34" charset="0"/>
            </a:endParaRPr>
          </a:p>
          <a:p>
            <a:pPr marL="342900" marR="0" lvl="0" indent="-342900" algn="just">
              <a:lnSpc>
                <a:spcPct val="130000"/>
              </a:lnSpc>
              <a:spcBef>
                <a:spcPts val="0"/>
              </a:spcBef>
              <a:spcAft>
                <a:spcPts val="600"/>
              </a:spcAft>
              <a:buFont typeface="Symbol" panose="05050102010706020507" pitchFamily="18" charset="2"/>
              <a:buChar char=""/>
            </a:pPr>
            <a:r>
              <a:rPr lang="vi-VN" sz="1800" dirty="0">
                <a:solidFill>
                  <a:srgbClr val="000000"/>
                </a:solidFill>
                <a:effectLst/>
                <a:latin typeface="Times New Roman" panose="02020603050405020304" pitchFamily="18" charset="0"/>
                <a:ea typeface="Arial" panose="020B0604020202020204" pitchFamily="34" charset="0"/>
              </a:rPr>
              <a:t>Bãi bỏ request</a:t>
            </a:r>
            <a:endParaRPr lang="en-US" sz="1800" dirty="0">
              <a:effectLst/>
              <a:latin typeface="Arial" panose="020B0604020202020204" pitchFamily="34" charset="0"/>
              <a:ea typeface="Arial" panose="020B0604020202020204" pitchFamily="34" charset="0"/>
            </a:endParaRPr>
          </a:p>
          <a:p>
            <a:pPr marL="342900" marR="0" lvl="0" indent="-342900" algn="just">
              <a:lnSpc>
                <a:spcPct val="130000"/>
              </a:lnSpc>
              <a:spcBef>
                <a:spcPts val="0"/>
              </a:spcBef>
              <a:spcAft>
                <a:spcPts val="600"/>
              </a:spcAft>
              <a:buFont typeface="Symbol" panose="05050102010706020507" pitchFamily="18" charset="2"/>
              <a:buChar char=""/>
            </a:pPr>
            <a:r>
              <a:rPr lang="vi-VN" sz="1800" dirty="0">
                <a:solidFill>
                  <a:srgbClr val="000000"/>
                </a:solidFill>
                <a:effectLst/>
                <a:latin typeface="Times New Roman" panose="02020603050405020304" pitchFamily="18" charset="0"/>
                <a:ea typeface="Arial" panose="020B0604020202020204" pitchFamily="34" charset="0"/>
              </a:rPr>
              <a:t>Tự động chuyển đổi cho dữ liệu JSON</a:t>
            </a:r>
            <a:endParaRPr lang="en-US" sz="1800" dirty="0">
              <a:effectLst/>
              <a:latin typeface="Arial" panose="020B0604020202020204" pitchFamily="34" charset="0"/>
              <a:ea typeface="Arial" panose="020B0604020202020204" pitchFamily="34" charset="0"/>
            </a:endParaRPr>
          </a:p>
          <a:p>
            <a:pPr marL="342900" marR="0" lvl="0" indent="-342900" algn="just">
              <a:lnSpc>
                <a:spcPct val="130000"/>
              </a:lnSpc>
              <a:spcBef>
                <a:spcPts val="0"/>
              </a:spcBef>
              <a:spcAft>
                <a:spcPts val="600"/>
              </a:spcAft>
              <a:buFont typeface="Symbol" panose="05050102010706020507" pitchFamily="18" charset="2"/>
              <a:buChar char=""/>
            </a:pPr>
            <a:r>
              <a:rPr lang="vi-VN" sz="1800" dirty="0">
                <a:solidFill>
                  <a:srgbClr val="000000"/>
                </a:solidFill>
                <a:effectLst/>
                <a:latin typeface="Times New Roman" panose="02020603050405020304" pitchFamily="18" charset="0"/>
                <a:ea typeface="Arial" panose="020B0604020202020204" pitchFamily="34" charset="0"/>
              </a:rPr>
              <a:t>Hỗ trợ phía client bảo vệ chống lại XSRF</a:t>
            </a:r>
            <a:endParaRPr lang="en-US" sz="1800" dirty="0">
              <a:effectLst/>
              <a:latin typeface="Arial" panose="020B0604020202020204" pitchFamily="34" charset="0"/>
              <a:ea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9A00D892-2E48-6CEA-A1A1-BDA327D30667}"/>
              </a:ext>
            </a:extLst>
          </p:cNvPr>
          <p:cNvSpPr>
            <a:spLocks noGrp="1"/>
          </p:cNvSpPr>
          <p:nvPr>
            <p:ph type="dt" sz="half" idx="10"/>
          </p:nvPr>
        </p:nvSpPr>
        <p:spPr/>
        <p:txBody>
          <a:bodyPr/>
          <a:lstStyle/>
          <a:p>
            <a:r>
              <a:rPr lang="vi-VN" dirty="0"/>
              <a:t>2022</a:t>
            </a:r>
            <a:endParaRPr lang="en-US" dirty="0"/>
          </a:p>
        </p:txBody>
      </p:sp>
      <p:sp>
        <p:nvSpPr>
          <p:cNvPr id="5" name="Footer Placeholder 4">
            <a:extLst>
              <a:ext uri="{FF2B5EF4-FFF2-40B4-BE49-F238E27FC236}">
                <a16:creationId xmlns:a16="http://schemas.microsoft.com/office/drawing/2014/main" id="{0C666BD7-3DD9-03A6-A7C1-DE3817F50D17}"/>
              </a:ext>
            </a:extLst>
          </p:cNvPr>
          <p:cNvSpPr>
            <a:spLocks noGrp="1"/>
          </p:cNvSpPr>
          <p:nvPr>
            <p:ph type="ftr" sz="quarter" idx="11"/>
          </p:nvPr>
        </p:nvSpPr>
        <p:spPr>
          <a:xfrm>
            <a:off x="4379976" y="6464808"/>
            <a:ext cx="3849624" cy="310896"/>
          </a:xfrm>
        </p:spPr>
        <p:txBody>
          <a:bodyPr/>
          <a:lstStyle/>
          <a:p>
            <a:r>
              <a:rPr lang="vi-VN" dirty="0"/>
              <a:t>Website thương mại điện tử kinh doanh đồ thể thao</a:t>
            </a:r>
            <a:endParaRPr lang="en-US" dirty="0"/>
          </a:p>
        </p:txBody>
      </p:sp>
      <p:sp>
        <p:nvSpPr>
          <p:cNvPr id="6" name="Slide Number Placeholder 5">
            <a:extLst>
              <a:ext uri="{FF2B5EF4-FFF2-40B4-BE49-F238E27FC236}">
                <a16:creationId xmlns:a16="http://schemas.microsoft.com/office/drawing/2014/main" id="{F304C55E-7D65-3A7D-C20F-BDDB87FDC2E0}"/>
              </a:ext>
            </a:extLst>
          </p:cNvPr>
          <p:cNvSpPr>
            <a:spLocks noGrp="1"/>
          </p:cNvSpPr>
          <p:nvPr>
            <p:ph type="sldNum" sz="quarter" idx="12"/>
          </p:nvPr>
        </p:nvSpPr>
        <p:spPr/>
        <p:txBody>
          <a:bodyPr/>
          <a:lstStyle/>
          <a:p>
            <a:fld id="{58FB4751-880F-D840-AAA9-3A15815CC996}" type="slidenum">
              <a:rPr lang="en-US" smtClean="0"/>
              <a:t>18</a:t>
            </a:fld>
            <a:endParaRPr lang="en-US" dirty="0"/>
          </a:p>
        </p:txBody>
      </p:sp>
    </p:spTree>
    <p:extLst>
      <p:ext uri="{BB962C8B-B14F-4D97-AF65-F5344CB8AC3E}">
        <p14:creationId xmlns:p14="http://schemas.microsoft.com/office/powerpoint/2010/main" val="1708529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19</a:t>
            </a:fld>
            <a:endParaRPr lang="en-US" dirty="0"/>
          </a:p>
        </p:txBody>
      </p:sp>
      <p:sp>
        <p:nvSpPr>
          <p:cNvPr id="7" name="Title 2">
            <a:extLst>
              <a:ext uri="{FF2B5EF4-FFF2-40B4-BE49-F238E27FC236}">
                <a16:creationId xmlns:a16="http://schemas.microsoft.com/office/drawing/2014/main" id="{49A8123D-EE6D-1C3D-33D7-06F096B7F998}"/>
              </a:ext>
            </a:extLst>
          </p:cNvPr>
          <p:cNvSpPr txBox="1">
            <a:spLocks/>
          </p:cNvSpPr>
          <p:nvPr/>
        </p:nvSpPr>
        <p:spPr>
          <a:xfrm>
            <a:off x="2290888" y="2189959"/>
            <a:ext cx="7610224" cy="177355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400" kern="1200" cap="all" baseline="0">
                <a:solidFill>
                  <a:schemeClr val="tx1"/>
                </a:solidFill>
                <a:latin typeface="Gill Sans Nova" panose="020B0602020104020203" pitchFamily="34" charset="0"/>
                <a:ea typeface="+mj-ea"/>
                <a:cs typeface="+mj-cs"/>
              </a:defRPr>
            </a:lvl1pPr>
          </a:lstStyle>
          <a:p>
            <a:r>
              <a:rPr lang="vi-VN" sz="7200" dirty="0"/>
              <a:t>PHÂN TÍCH VÀ THIẾT KẾ</a:t>
            </a:r>
            <a:endParaRPr lang="en-US" sz="7200" dirty="0"/>
          </a:p>
        </p:txBody>
      </p:sp>
    </p:spTree>
    <p:extLst>
      <p:ext uri="{BB962C8B-B14F-4D97-AF65-F5344CB8AC3E}">
        <p14:creationId xmlns:p14="http://schemas.microsoft.com/office/powerpoint/2010/main" val="109671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268287" y="1932317"/>
            <a:ext cx="6665627" cy="2181767"/>
          </a:xfrm>
        </p:spPr>
        <p:txBody>
          <a:bodyPr/>
          <a:lstStyle/>
          <a:p>
            <a:r>
              <a:rPr lang="vi-VN" sz="3200" b="1" dirty="0">
                <a:effectLst/>
                <a:latin typeface="Times New Roman" panose="02020603050405020304" pitchFamily="18" charset="0"/>
                <a:ea typeface="Times New Roman" panose="02020603050405020304" pitchFamily="18" charset="0"/>
              </a:rPr>
              <a:t>XÂY DỰNG  WEBSITE THƯƠNG MẠI ĐIỆN TỬ QUẢN LÍ HỆ THỐNG BÁN ĐỒ THỂ THAO</a:t>
            </a:r>
            <a:endParaRPr lang="en-US" sz="3200" dirty="0"/>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328688587"/>
              </p:ext>
            </p:extLst>
          </p:nvPr>
        </p:nvGraphicFramePr>
        <p:xfrm>
          <a:off x="7791450" y="1169988"/>
          <a:ext cx="4132263" cy="4906242"/>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514350" marR="0" lvl="0" indent="-514350" algn="r" defTabSz="914400" rtl="0" eaLnBrk="1" fontAlgn="auto" latinLnBrk="0" hangingPunct="1">
                        <a:lnSpc>
                          <a:spcPct val="100000"/>
                        </a:lnSpc>
                        <a:spcBef>
                          <a:spcPts val="0"/>
                        </a:spcBef>
                        <a:spcAft>
                          <a:spcPts val="0"/>
                        </a:spcAft>
                        <a:buClrTx/>
                        <a:buSzTx/>
                        <a:buFont typeface="+mj-lt"/>
                        <a:buAutoNum type="romanUcPeriod"/>
                        <a:tabLst/>
                        <a:defRPr/>
                      </a:pPr>
                      <a:r>
                        <a:rPr lang="vi-VN" sz="2400" dirty="0">
                          <a:latin typeface="+mn-lt"/>
                          <a:cs typeface="Gill Sans Light" panose="020B0302020104020203" pitchFamily="34" charset="-79"/>
                        </a:rPr>
                        <a:t>PHẦN MỞ ĐẦU</a:t>
                      </a:r>
                    </a:p>
                    <a:p>
                      <a:pPr marL="0" marR="0" lvl="0" indent="0" algn="r" defTabSz="914400" rtl="0" eaLnBrk="1" fontAlgn="auto" latinLnBrk="0" hangingPunct="1">
                        <a:lnSpc>
                          <a:spcPct val="100000"/>
                        </a:lnSpc>
                        <a:spcBef>
                          <a:spcPts val="0"/>
                        </a:spcBef>
                        <a:spcAft>
                          <a:spcPts val="0"/>
                        </a:spcAft>
                        <a:buClrTx/>
                        <a:buSzTx/>
                        <a:buFontTx/>
                        <a:buNone/>
                        <a:tabLst/>
                        <a:defRPr/>
                      </a:pPr>
                      <a:r>
                        <a:rPr lang="vi-VN" sz="2400" dirty="0">
                          <a:latin typeface="+mn-lt"/>
                          <a:cs typeface="Gill Sans Light" panose="020B0302020104020203" pitchFamily="34" charset="-79"/>
                        </a:rPr>
                        <a:t>3</a:t>
                      </a: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 typeface="+mj-lt"/>
                        <a:buNone/>
                        <a:tabLst/>
                        <a:defRPr/>
                      </a:pPr>
                      <a:r>
                        <a:rPr lang="vi-VN" sz="2400" dirty="0">
                          <a:latin typeface="+mn-lt"/>
                          <a:cs typeface="Gill Sans Light" panose="020B0302020104020203" pitchFamily="34" charset="-79"/>
                        </a:rPr>
                        <a:t>II.    CƠ SỞ LÍ THUYẾT</a:t>
                      </a:r>
                      <a:endParaRPr lang="en-US" sz="2400" dirty="0">
                        <a:latin typeface="+mn-lt"/>
                        <a:cs typeface="Gill Sans Light" panose="020B0302020104020203" pitchFamily="34" charset="-79"/>
                      </a:endParaRPr>
                    </a:p>
                    <a:p>
                      <a:pPr marL="0" algn="r" defTabSz="914400" rtl="0" eaLnBrk="1" latinLnBrk="0" hangingPunct="1"/>
                      <a:r>
                        <a:rPr lang="vi-VN" sz="1800" kern="1200" dirty="0">
                          <a:solidFill>
                            <a:schemeClr val="tx1"/>
                          </a:solidFill>
                          <a:latin typeface="+mj-lt"/>
                          <a:ea typeface="+mn-ea"/>
                          <a:cs typeface="+mn-cs"/>
                        </a:rPr>
                        <a:t>10</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vi-VN" sz="2400" dirty="0">
                          <a:latin typeface="+mn-lt"/>
                          <a:cs typeface="Gill Sans Light" panose="020B0302020104020203" pitchFamily="34" charset="-79"/>
                        </a:rPr>
                        <a:t>III.   PHÂN TÍCH THIẾT KẾ</a:t>
                      </a:r>
                      <a:endParaRPr lang="en-US" sz="2400" dirty="0">
                        <a:latin typeface="+mn-lt"/>
                        <a:cs typeface="Gill Sans Light" panose="020B0302020104020203" pitchFamily="34" charset="-79"/>
                      </a:endParaRPr>
                    </a:p>
                    <a:p>
                      <a:pPr marL="0" algn="r" defTabSz="914400" rtl="0" eaLnBrk="1" latinLnBrk="0" hangingPunct="1"/>
                      <a:r>
                        <a:rPr lang="vi-VN" sz="1800" kern="1200" dirty="0">
                          <a:solidFill>
                            <a:schemeClr val="tx1"/>
                          </a:solidFill>
                          <a:latin typeface="+mj-lt"/>
                          <a:ea typeface="+mn-ea"/>
                          <a:cs typeface="+mn-cs"/>
                        </a:rPr>
                        <a:t>19</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vi-VN" sz="2400" dirty="0">
                          <a:latin typeface="+mn-lt"/>
                          <a:cs typeface="Gill Sans Light" panose="020B0302020104020203" pitchFamily="34" charset="-79"/>
                        </a:rPr>
                        <a:t>IV.  TÀI LIỆU THAM KHẢO</a:t>
                      </a:r>
                      <a:endParaRPr lang="en-US" sz="2400" dirty="0">
                        <a:latin typeface="+mn-lt"/>
                        <a:cs typeface="Gill Sans Light" panose="020B0302020104020203" pitchFamily="34" charset="-79"/>
                      </a:endParaRPr>
                    </a:p>
                    <a:p>
                      <a:pPr marL="0" algn="r" defTabSz="914400" rtl="0" eaLnBrk="1" latinLnBrk="0" hangingPunct="1"/>
                      <a:r>
                        <a:rPr lang="vi-VN" sz="1800" kern="1200" dirty="0">
                          <a:solidFill>
                            <a:schemeClr val="tx1"/>
                          </a:solidFill>
                          <a:latin typeface="+mj-lt"/>
                          <a:ea typeface="+mn-ea"/>
                          <a:cs typeface="+mn-cs"/>
                        </a:rPr>
                        <a:t>24</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DEA9-A33C-1DC8-CEF6-24FCD02CF312}"/>
              </a:ext>
            </a:extLst>
          </p:cNvPr>
          <p:cNvSpPr>
            <a:spLocks noGrp="1"/>
          </p:cNvSpPr>
          <p:nvPr>
            <p:ph type="title"/>
          </p:nvPr>
        </p:nvSpPr>
        <p:spPr>
          <a:xfrm>
            <a:off x="576072" y="424157"/>
            <a:ext cx="10515600" cy="676656"/>
          </a:xfrm>
        </p:spPr>
        <p:txBody>
          <a:bodyPr/>
          <a:lstStyle/>
          <a:p>
            <a:r>
              <a:rPr lang="vi-VN" dirty="0"/>
              <a:t>Mô hình USE CASE</a:t>
            </a:r>
            <a:endParaRPr lang="en-US" dirty="0"/>
          </a:p>
        </p:txBody>
      </p:sp>
      <p:pic>
        <p:nvPicPr>
          <p:cNvPr id="8" name="Content Placeholder 7">
            <a:extLst>
              <a:ext uri="{FF2B5EF4-FFF2-40B4-BE49-F238E27FC236}">
                <a16:creationId xmlns:a16="http://schemas.microsoft.com/office/drawing/2014/main" id="{79BB9CC4-61AB-A7C1-94EB-911F39E8E4C0}"/>
              </a:ext>
            </a:extLst>
          </p:cNvPr>
          <p:cNvPicPr>
            <a:picLocks noGrp="1" noChangeAspect="1"/>
          </p:cNvPicPr>
          <p:nvPr>
            <p:ph idx="1"/>
          </p:nvPr>
        </p:nvPicPr>
        <p:blipFill>
          <a:blip r:embed="rId2"/>
          <a:stretch>
            <a:fillRect/>
          </a:stretch>
        </p:blipFill>
        <p:spPr>
          <a:xfrm>
            <a:off x="576072" y="1134626"/>
            <a:ext cx="11166570" cy="5333030"/>
          </a:xfrm>
        </p:spPr>
      </p:pic>
      <p:sp>
        <p:nvSpPr>
          <p:cNvPr id="4" name="Date Placeholder 3">
            <a:extLst>
              <a:ext uri="{FF2B5EF4-FFF2-40B4-BE49-F238E27FC236}">
                <a16:creationId xmlns:a16="http://schemas.microsoft.com/office/drawing/2014/main" id="{A8512554-8036-6EE8-9248-D542FEF2111A}"/>
              </a:ext>
            </a:extLst>
          </p:cNvPr>
          <p:cNvSpPr>
            <a:spLocks noGrp="1"/>
          </p:cNvSpPr>
          <p:nvPr>
            <p:ph type="dt" sz="half" idx="10"/>
          </p:nvPr>
        </p:nvSpPr>
        <p:spPr/>
        <p:txBody>
          <a:bodyPr/>
          <a:lstStyle/>
          <a:p>
            <a:r>
              <a:rPr lang="vi-VN" dirty="0"/>
              <a:t>2022</a:t>
            </a:r>
            <a:endParaRPr lang="en-US" dirty="0"/>
          </a:p>
        </p:txBody>
      </p:sp>
      <p:sp>
        <p:nvSpPr>
          <p:cNvPr id="5" name="Footer Placeholder 4">
            <a:extLst>
              <a:ext uri="{FF2B5EF4-FFF2-40B4-BE49-F238E27FC236}">
                <a16:creationId xmlns:a16="http://schemas.microsoft.com/office/drawing/2014/main" id="{D6E113D6-A513-EA42-298D-7313B9FF9262}"/>
              </a:ext>
            </a:extLst>
          </p:cNvPr>
          <p:cNvSpPr>
            <a:spLocks noGrp="1"/>
          </p:cNvSpPr>
          <p:nvPr>
            <p:ph type="ftr" sz="quarter" idx="11"/>
          </p:nvPr>
        </p:nvSpPr>
        <p:spPr>
          <a:xfrm>
            <a:off x="4379976" y="6464808"/>
            <a:ext cx="3884130" cy="310896"/>
          </a:xfrm>
        </p:spPr>
        <p:txBody>
          <a:bodyPr/>
          <a:lstStyle/>
          <a:p>
            <a:r>
              <a:rPr lang="vi-VN" dirty="0"/>
              <a:t>Website thương mại điện tử kinh doanh đồ thể thao</a:t>
            </a:r>
            <a:endParaRPr lang="en-US" dirty="0"/>
          </a:p>
        </p:txBody>
      </p:sp>
      <p:sp>
        <p:nvSpPr>
          <p:cNvPr id="6" name="Slide Number Placeholder 5">
            <a:extLst>
              <a:ext uri="{FF2B5EF4-FFF2-40B4-BE49-F238E27FC236}">
                <a16:creationId xmlns:a16="http://schemas.microsoft.com/office/drawing/2014/main" id="{40431D0F-E6CD-6E0B-BCC4-EE7168341C50}"/>
              </a:ext>
            </a:extLst>
          </p:cNvPr>
          <p:cNvSpPr>
            <a:spLocks noGrp="1"/>
          </p:cNvSpPr>
          <p:nvPr>
            <p:ph type="sldNum" sz="quarter" idx="12"/>
          </p:nvPr>
        </p:nvSpPr>
        <p:spPr/>
        <p:txBody>
          <a:bodyPr/>
          <a:lstStyle/>
          <a:p>
            <a:fld id="{58FB4751-880F-D840-AAA9-3A15815CC996}" type="slidenum">
              <a:rPr lang="en-US" smtClean="0"/>
              <a:t>20</a:t>
            </a:fld>
            <a:endParaRPr lang="en-US" dirty="0"/>
          </a:p>
        </p:txBody>
      </p:sp>
    </p:spTree>
    <p:extLst>
      <p:ext uri="{BB962C8B-B14F-4D97-AF65-F5344CB8AC3E}">
        <p14:creationId xmlns:p14="http://schemas.microsoft.com/office/powerpoint/2010/main" val="3400541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8B15-27BE-2FA8-FA34-97A28D2C1264}"/>
              </a:ext>
            </a:extLst>
          </p:cNvPr>
          <p:cNvSpPr>
            <a:spLocks noGrp="1"/>
          </p:cNvSpPr>
          <p:nvPr>
            <p:ph type="title"/>
          </p:nvPr>
        </p:nvSpPr>
        <p:spPr>
          <a:xfrm>
            <a:off x="365760" y="2317227"/>
            <a:ext cx="10515600" cy="676656"/>
          </a:xfrm>
        </p:spPr>
        <p:txBody>
          <a:bodyPr/>
          <a:lstStyle/>
          <a:p>
            <a:r>
              <a:rPr lang="vi-VN" dirty="0"/>
              <a:t>Đặc tả USE CASE</a:t>
            </a:r>
            <a:endParaRPr lang="en-US" dirty="0"/>
          </a:p>
        </p:txBody>
      </p:sp>
      <p:graphicFrame>
        <p:nvGraphicFramePr>
          <p:cNvPr id="7" name="Content Placeholder 6">
            <a:extLst>
              <a:ext uri="{FF2B5EF4-FFF2-40B4-BE49-F238E27FC236}">
                <a16:creationId xmlns:a16="http://schemas.microsoft.com/office/drawing/2014/main" id="{6D8108D4-5CAE-26A1-C625-AA29C99F9468}"/>
              </a:ext>
            </a:extLst>
          </p:cNvPr>
          <p:cNvGraphicFramePr>
            <a:graphicFrameLocks noGrp="1"/>
          </p:cNvGraphicFramePr>
          <p:nvPr>
            <p:ph idx="1"/>
            <p:extLst>
              <p:ext uri="{D42A27DB-BD31-4B8C-83A1-F6EECF244321}">
                <p14:modId xmlns:p14="http://schemas.microsoft.com/office/powerpoint/2010/main" val="3536563930"/>
              </p:ext>
            </p:extLst>
          </p:nvPr>
        </p:nvGraphicFramePr>
        <p:xfrm>
          <a:off x="6096000" y="82296"/>
          <a:ext cx="5726041" cy="6193602"/>
        </p:xfrm>
        <a:graphic>
          <a:graphicData uri="http://schemas.openxmlformats.org/drawingml/2006/table">
            <a:tbl>
              <a:tblPr firstRow="1" firstCol="1" bandRow="1">
                <a:tableStyleId>{5C22544A-7EE6-4342-B048-85BDC9FD1C3A}</a:tableStyleId>
              </a:tblPr>
              <a:tblGrid>
                <a:gridCol w="449501">
                  <a:extLst>
                    <a:ext uri="{9D8B030D-6E8A-4147-A177-3AD203B41FA5}">
                      <a16:colId xmlns:a16="http://schemas.microsoft.com/office/drawing/2014/main" val="3144797107"/>
                    </a:ext>
                  </a:extLst>
                </a:gridCol>
                <a:gridCol w="804400">
                  <a:extLst>
                    <a:ext uri="{9D8B030D-6E8A-4147-A177-3AD203B41FA5}">
                      <a16:colId xmlns:a16="http://schemas.microsoft.com/office/drawing/2014/main" val="1546471413"/>
                    </a:ext>
                  </a:extLst>
                </a:gridCol>
                <a:gridCol w="1371355">
                  <a:extLst>
                    <a:ext uri="{9D8B030D-6E8A-4147-A177-3AD203B41FA5}">
                      <a16:colId xmlns:a16="http://schemas.microsoft.com/office/drawing/2014/main" val="1073347826"/>
                    </a:ext>
                  </a:extLst>
                </a:gridCol>
                <a:gridCol w="3100785">
                  <a:extLst>
                    <a:ext uri="{9D8B030D-6E8A-4147-A177-3AD203B41FA5}">
                      <a16:colId xmlns:a16="http://schemas.microsoft.com/office/drawing/2014/main" val="237390403"/>
                    </a:ext>
                  </a:extLst>
                </a:gridCol>
              </a:tblGrid>
              <a:tr h="383980">
                <a:tc>
                  <a:txBody>
                    <a:bodyPr/>
                    <a:lstStyle/>
                    <a:p>
                      <a:pPr marL="0" marR="0" algn="ctr">
                        <a:lnSpc>
                          <a:spcPct val="130000"/>
                        </a:lnSpc>
                        <a:spcBef>
                          <a:spcPts val="0"/>
                        </a:spcBef>
                        <a:spcAft>
                          <a:spcPts val="0"/>
                        </a:spcAft>
                      </a:pPr>
                      <a:r>
                        <a:rPr lang="en-US" sz="1100" u="none">
                          <a:solidFill>
                            <a:srgbClr val="000000"/>
                          </a:solidFill>
                          <a:effectLst/>
                        </a:rPr>
                        <a:t>STT</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100" u="none">
                          <a:solidFill>
                            <a:srgbClr val="000000"/>
                          </a:solidFill>
                          <a:effectLst/>
                        </a:rPr>
                        <a:t>Mã chức năng</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u="none">
                          <a:solidFill>
                            <a:srgbClr val="000000"/>
                          </a:solidFill>
                          <a:effectLst/>
                        </a:rPr>
                        <a:t>Tên chức năng</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u="none">
                          <a:solidFill>
                            <a:srgbClr val="000000"/>
                          </a:solidFill>
                          <a:effectLst/>
                        </a:rPr>
                        <a:t>Mô tả chức năng</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3835798"/>
                  </a:ext>
                </a:extLst>
              </a:tr>
              <a:tr h="317140">
                <a:tc>
                  <a:txBody>
                    <a:bodyPr/>
                    <a:lstStyle/>
                    <a:p>
                      <a:pPr marL="0" marR="0" algn="ctr">
                        <a:lnSpc>
                          <a:spcPct val="130000"/>
                        </a:lnSpc>
                        <a:spcBef>
                          <a:spcPts val="0"/>
                        </a:spcBef>
                        <a:spcAft>
                          <a:spcPts val="0"/>
                        </a:spcAft>
                      </a:pPr>
                      <a:r>
                        <a:rPr lang="en-US" sz="1100" u="none">
                          <a:solidFill>
                            <a:srgbClr val="000000"/>
                          </a:solidFill>
                          <a:effectLst/>
                        </a:rPr>
                        <a:t>1</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100" u="none">
                          <a:solidFill>
                            <a:srgbClr val="000000"/>
                          </a:solidFill>
                          <a:effectLst/>
                        </a:rPr>
                        <a:t>UC01</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30000"/>
                        </a:lnSpc>
                        <a:spcBef>
                          <a:spcPts val="0"/>
                        </a:spcBef>
                        <a:spcAft>
                          <a:spcPts val="0"/>
                        </a:spcAft>
                      </a:pPr>
                      <a:r>
                        <a:rPr lang="en-US" sz="1100" u="none" dirty="0" err="1">
                          <a:solidFill>
                            <a:srgbClr val="000000"/>
                          </a:solidFill>
                          <a:effectLst/>
                        </a:rPr>
                        <a:t>Đăng</a:t>
                      </a:r>
                      <a:r>
                        <a:rPr lang="en-US" sz="1100" u="none" dirty="0">
                          <a:solidFill>
                            <a:srgbClr val="000000"/>
                          </a:solidFill>
                          <a:effectLst/>
                        </a:rPr>
                        <a:t> </a:t>
                      </a:r>
                      <a:r>
                        <a:rPr lang="en-US" sz="1100" u="none" dirty="0" err="1">
                          <a:solidFill>
                            <a:srgbClr val="000000"/>
                          </a:solidFill>
                          <a:effectLst/>
                        </a:rPr>
                        <a:t>nhập</a:t>
                      </a:r>
                      <a:endParaRPr lang="en-US" sz="1100" u="none"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u="none">
                          <a:solidFill>
                            <a:srgbClr val="000000"/>
                          </a:solidFill>
                          <a:effectLst/>
                        </a:rPr>
                        <a:t>Cho phép người dùng đăng nhập vào hệ thống.</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9871407"/>
                  </a:ext>
                </a:extLst>
              </a:tr>
              <a:tr h="383980">
                <a:tc>
                  <a:txBody>
                    <a:bodyPr/>
                    <a:lstStyle/>
                    <a:p>
                      <a:pPr marL="0" marR="0" algn="ctr">
                        <a:lnSpc>
                          <a:spcPct val="130000"/>
                        </a:lnSpc>
                        <a:spcBef>
                          <a:spcPts val="0"/>
                        </a:spcBef>
                        <a:spcAft>
                          <a:spcPts val="0"/>
                        </a:spcAft>
                      </a:pPr>
                      <a:r>
                        <a:rPr lang="en-US" sz="1100" u="none">
                          <a:solidFill>
                            <a:srgbClr val="000000"/>
                          </a:solidFill>
                          <a:effectLst/>
                        </a:rPr>
                        <a:t>2</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100" u="none">
                          <a:solidFill>
                            <a:srgbClr val="000000"/>
                          </a:solidFill>
                          <a:effectLst/>
                        </a:rPr>
                        <a:t>UC02</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30000"/>
                        </a:lnSpc>
                        <a:spcBef>
                          <a:spcPts val="0"/>
                        </a:spcBef>
                        <a:spcAft>
                          <a:spcPts val="0"/>
                        </a:spcAft>
                      </a:pPr>
                      <a:r>
                        <a:rPr lang="en-US" sz="1100" u="none">
                          <a:solidFill>
                            <a:srgbClr val="000000"/>
                          </a:solidFill>
                          <a:effectLst/>
                        </a:rPr>
                        <a:t>Đăng</a:t>
                      </a:r>
                      <a:r>
                        <a:rPr lang="vi-VN" sz="1100" u="none">
                          <a:solidFill>
                            <a:srgbClr val="000000"/>
                          </a:solidFill>
                          <a:effectLst/>
                        </a:rPr>
                        <a:t> kí</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vi-VN" sz="1100" u="none">
                          <a:solidFill>
                            <a:srgbClr val="000000"/>
                          </a:solidFill>
                          <a:effectLst/>
                        </a:rPr>
                        <a:t>Cho phép người dùng đăng kí người mua hàng, hoặc người bán hàng.</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5881838"/>
                  </a:ext>
                </a:extLst>
              </a:tr>
              <a:tr h="317140">
                <a:tc>
                  <a:txBody>
                    <a:bodyPr/>
                    <a:lstStyle/>
                    <a:p>
                      <a:pPr marL="0" marR="0" algn="ctr">
                        <a:lnSpc>
                          <a:spcPct val="130000"/>
                        </a:lnSpc>
                        <a:spcBef>
                          <a:spcPts val="0"/>
                        </a:spcBef>
                        <a:spcAft>
                          <a:spcPts val="0"/>
                        </a:spcAft>
                      </a:pPr>
                      <a:r>
                        <a:rPr lang="en-US" sz="1100" u="none">
                          <a:solidFill>
                            <a:srgbClr val="000000"/>
                          </a:solidFill>
                          <a:effectLst/>
                        </a:rPr>
                        <a:t>3</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30000"/>
                        </a:lnSpc>
                        <a:spcBef>
                          <a:spcPts val="0"/>
                        </a:spcBef>
                        <a:spcAft>
                          <a:spcPts val="0"/>
                        </a:spcAft>
                      </a:pPr>
                      <a:r>
                        <a:rPr lang="vi-VN" sz="1100" u="none">
                          <a:solidFill>
                            <a:srgbClr val="000000"/>
                          </a:solidFill>
                          <a:effectLst/>
                        </a:rPr>
                        <a:t>UC03</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30000"/>
                        </a:lnSpc>
                        <a:spcBef>
                          <a:spcPts val="0"/>
                        </a:spcBef>
                        <a:spcAft>
                          <a:spcPts val="0"/>
                        </a:spcAft>
                      </a:pPr>
                      <a:r>
                        <a:rPr lang="en-US" sz="1100" u="none">
                          <a:solidFill>
                            <a:srgbClr val="000000"/>
                          </a:solidFill>
                          <a:effectLst/>
                        </a:rPr>
                        <a:t>Xem trang cá nhân</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100" u="none">
                          <a:solidFill>
                            <a:srgbClr val="000000"/>
                          </a:solidFill>
                          <a:effectLst/>
                        </a:rPr>
                        <a:t>Cho phép người dùng xem thông tin cá nhân.</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0387293"/>
                  </a:ext>
                </a:extLst>
              </a:tr>
              <a:tr h="351350">
                <a:tc>
                  <a:txBody>
                    <a:bodyPr/>
                    <a:lstStyle/>
                    <a:p>
                      <a:pPr marL="0" marR="0" algn="ctr">
                        <a:lnSpc>
                          <a:spcPct val="130000"/>
                        </a:lnSpc>
                        <a:spcBef>
                          <a:spcPts val="0"/>
                        </a:spcBef>
                        <a:spcAft>
                          <a:spcPts val="0"/>
                        </a:spcAft>
                      </a:pPr>
                      <a:r>
                        <a:rPr lang="en-US" sz="1100" u="none">
                          <a:solidFill>
                            <a:srgbClr val="000000"/>
                          </a:solidFill>
                          <a:effectLst/>
                        </a:rPr>
                        <a:t>4</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100" u="none">
                          <a:solidFill>
                            <a:srgbClr val="000000"/>
                          </a:solidFill>
                          <a:effectLst/>
                        </a:rPr>
                        <a:t>UC04</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30000"/>
                        </a:lnSpc>
                        <a:spcBef>
                          <a:spcPts val="0"/>
                        </a:spcBef>
                        <a:spcAft>
                          <a:spcPts val="0"/>
                        </a:spcAft>
                      </a:pPr>
                      <a:r>
                        <a:rPr lang="en-US" sz="1100" u="none">
                          <a:solidFill>
                            <a:srgbClr val="000000"/>
                          </a:solidFill>
                          <a:effectLst/>
                        </a:rPr>
                        <a:t>Quản lý danh</a:t>
                      </a:r>
                      <a:r>
                        <a:rPr lang="vi-VN" sz="1100" u="none">
                          <a:solidFill>
                            <a:srgbClr val="000000"/>
                          </a:solidFill>
                          <a:effectLst/>
                        </a:rPr>
                        <a:t> mục</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vi-VN" sz="1100" u="none">
                          <a:solidFill>
                            <a:srgbClr val="000000"/>
                          </a:solidFill>
                          <a:effectLst/>
                        </a:rPr>
                        <a:t>Cho phép người dùng xem và lọc danh sách danh mục.</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6897946"/>
                  </a:ext>
                </a:extLst>
              </a:tr>
              <a:tr h="383980">
                <a:tc>
                  <a:txBody>
                    <a:bodyPr/>
                    <a:lstStyle/>
                    <a:p>
                      <a:pPr marL="0" marR="0" algn="ctr">
                        <a:lnSpc>
                          <a:spcPct val="130000"/>
                        </a:lnSpc>
                        <a:spcBef>
                          <a:spcPts val="0"/>
                        </a:spcBef>
                        <a:spcAft>
                          <a:spcPts val="0"/>
                        </a:spcAft>
                      </a:pPr>
                      <a:r>
                        <a:rPr lang="en-US" sz="1100" u="none">
                          <a:solidFill>
                            <a:srgbClr val="000000"/>
                          </a:solidFill>
                          <a:effectLst/>
                        </a:rPr>
                        <a:t>5</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100" u="none">
                          <a:solidFill>
                            <a:srgbClr val="000000"/>
                          </a:solidFill>
                          <a:effectLst/>
                        </a:rPr>
                        <a:t>UC05</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30000"/>
                        </a:lnSpc>
                        <a:spcBef>
                          <a:spcPts val="0"/>
                        </a:spcBef>
                        <a:spcAft>
                          <a:spcPts val="0"/>
                        </a:spcAft>
                      </a:pPr>
                      <a:r>
                        <a:rPr lang="en-US" sz="1100" u="none">
                          <a:solidFill>
                            <a:srgbClr val="000000"/>
                          </a:solidFill>
                          <a:effectLst/>
                        </a:rPr>
                        <a:t>Quản lý giỏ</a:t>
                      </a:r>
                      <a:r>
                        <a:rPr lang="vi-VN" sz="1100" u="none">
                          <a:solidFill>
                            <a:srgbClr val="000000"/>
                          </a:solidFill>
                          <a:effectLst/>
                        </a:rPr>
                        <a:t> hàng</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vi-VN" sz="1100" u="none">
                          <a:solidFill>
                            <a:srgbClr val="000000"/>
                          </a:solidFill>
                          <a:effectLst/>
                        </a:rPr>
                        <a:t>Cho phép người dùng quản lý sản phẩm trong giỏ hàng.</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5907072"/>
                  </a:ext>
                </a:extLst>
              </a:tr>
              <a:tr h="383980">
                <a:tc>
                  <a:txBody>
                    <a:bodyPr/>
                    <a:lstStyle/>
                    <a:p>
                      <a:pPr marL="0" marR="0" algn="ctr">
                        <a:lnSpc>
                          <a:spcPct val="130000"/>
                        </a:lnSpc>
                        <a:spcBef>
                          <a:spcPts val="0"/>
                        </a:spcBef>
                        <a:spcAft>
                          <a:spcPts val="0"/>
                        </a:spcAft>
                      </a:pPr>
                      <a:r>
                        <a:rPr lang="en-US" sz="1100" u="none">
                          <a:solidFill>
                            <a:srgbClr val="000000"/>
                          </a:solidFill>
                          <a:effectLst/>
                        </a:rPr>
                        <a:t>6</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100" u="none">
                          <a:solidFill>
                            <a:srgbClr val="000000"/>
                          </a:solidFill>
                          <a:effectLst/>
                        </a:rPr>
                        <a:t>UC06</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30000"/>
                        </a:lnSpc>
                        <a:spcBef>
                          <a:spcPts val="0"/>
                        </a:spcBef>
                        <a:spcAft>
                          <a:spcPts val="0"/>
                        </a:spcAft>
                      </a:pPr>
                      <a:r>
                        <a:rPr lang="en-US" sz="1100" u="none">
                          <a:solidFill>
                            <a:srgbClr val="000000"/>
                          </a:solidFill>
                          <a:effectLst/>
                        </a:rPr>
                        <a:t>Xem và lọc danh sách sản</a:t>
                      </a:r>
                      <a:r>
                        <a:rPr lang="vi-VN" sz="1100" u="none">
                          <a:solidFill>
                            <a:srgbClr val="000000"/>
                          </a:solidFill>
                          <a:effectLst/>
                        </a:rPr>
                        <a:t> phẩm</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vi-VN" sz="1100" u="none">
                          <a:solidFill>
                            <a:srgbClr val="000000"/>
                          </a:solidFill>
                          <a:effectLst/>
                        </a:rPr>
                        <a:t>Cho phép người dùng xem và lọc danh sách sản phẩm</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2597640"/>
                  </a:ext>
                </a:extLst>
              </a:tr>
              <a:tr h="383980">
                <a:tc>
                  <a:txBody>
                    <a:bodyPr/>
                    <a:lstStyle/>
                    <a:p>
                      <a:pPr marL="0" marR="0" algn="ctr">
                        <a:lnSpc>
                          <a:spcPct val="130000"/>
                        </a:lnSpc>
                        <a:spcBef>
                          <a:spcPts val="0"/>
                        </a:spcBef>
                        <a:spcAft>
                          <a:spcPts val="0"/>
                        </a:spcAft>
                      </a:pPr>
                      <a:r>
                        <a:rPr lang="en-US" sz="1100" u="none">
                          <a:solidFill>
                            <a:srgbClr val="000000"/>
                          </a:solidFill>
                          <a:effectLst/>
                        </a:rPr>
                        <a:t>7</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100" u="none">
                          <a:solidFill>
                            <a:srgbClr val="000000"/>
                          </a:solidFill>
                          <a:effectLst/>
                        </a:rPr>
                        <a:t>UC07</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30000"/>
                        </a:lnSpc>
                        <a:spcBef>
                          <a:spcPts val="0"/>
                        </a:spcBef>
                        <a:spcAft>
                          <a:spcPts val="0"/>
                        </a:spcAft>
                      </a:pPr>
                      <a:r>
                        <a:rPr lang="en-US" sz="1100" u="none">
                          <a:solidFill>
                            <a:srgbClr val="000000"/>
                          </a:solidFill>
                          <a:effectLst/>
                        </a:rPr>
                        <a:t>Thanh</a:t>
                      </a:r>
                      <a:r>
                        <a:rPr lang="vi-VN" sz="1100" u="none">
                          <a:solidFill>
                            <a:srgbClr val="000000"/>
                          </a:solidFill>
                          <a:effectLst/>
                        </a:rPr>
                        <a:t> toán </a:t>
                      </a:r>
                      <a:r>
                        <a:rPr lang="en-US" sz="1100" u="none">
                          <a:solidFill>
                            <a:srgbClr val="000000"/>
                          </a:solidFill>
                          <a:effectLst/>
                        </a:rPr>
                        <a:t>giỏ</a:t>
                      </a:r>
                      <a:r>
                        <a:rPr lang="vi-VN" sz="1100" u="none">
                          <a:solidFill>
                            <a:srgbClr val="000000"/>
                          </a:solidFill>
                          <a:effectLst/>
                        </a:rPr>
                        <a:t> hàng</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vi-VN" sz="1100" u="none">
                          <a:solidFill>
                            <a:srgbClr val="000000"/>
                          </a:solidFill>
                          <a:effectLst/>
                        </a:rPr>
                        <a:t>Cho phép người dùng thanh toán sản phẩm trong giỏ hàng.</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179697"/>
                  </a:ext>
                </a:extLst>
              </a:tr>
              <a:tr h="383980">
                <a:tc>
                  <a:txBody>
                    <a:bodyPr/>
                    <a:lstStyle/>
                    <a:p>
                      <a:pPr marL="0" marR="0" algn="ctr">
                        <a:lnSpc>
                          <a:spcPct val="130000"/>
                        </a:lnSpc>
                        <a:spcBef>
                          <a:spcPts val="0"/>
                        </a:spcBef>
                        <a:spcAft>
                          <a:spcPts val="0"/>
                        </a:spcAft>
                      </a:pPr>
                      <a:r>
                        <a:rPr lang="en-US" sz="1100" u="none">
                          <a:solidFill>
                            <a:srgbClr val="000000"/>
                          </a:solidFill>
                          <a:effectLst/>
                        </a:rPr>
                        <a:t>8</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100" u="none">
                          <a:solidFill>
                            <a:srgbClr val="000000"/>
                          </a:solidFill>
                          <a:effectLst/>
                        </a:rPr>
                        <a:t>UC08</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30000"/>
                        </a:lnSpc>
                        <a:spcBef>
                          <a:spcPts val="0"/>
                        </a:spcBef>
                        <a:spcAft>
                          <a:spcPts val="0"/>
                        </a:spcAft>
                      </a:pPr>
                      <a:r>
                        <a:rPr lang="en-US" sz="1100" u="none">
                          <a:solidFill>
                            <a:srgbClr val="000000"/>
                          </a:solidFill>
                          <a:effectLst/>
                        </a:rPr>
                        <a:t>Xem danh sách sản</a:t>
                      </a:r>
                      <a:r>
                        <a:rPr lang="vi-VN" sz="1100" u="none">
                          <a:solidFill>
                            <a:srgbClr val="000000"/>
                          </a:solidFill>
                          <a:effectLst/>
                        </a:rPr>
                        <a:t> phẩm</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vi-VN" sz="1100" u="none">
                          <a:solidFill>
                            <a:srgbClr val="000000"/>
                          </a:solidFill>
                          <a:effectLst/>
                        </a:rPr>
                        <a:t>Cho phép người dùng xem tất cả sản phẩm.</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886960"/>
                  </a:ext>
                </a:extLst>
              </a:tr>
              <a:tr h="321913">
                <a:tc>
                  <a:txBody>
                    <a:bodyPr/>
                    <a:lstStyle/>
                    <a:p>
                      <a:pPr marL="0" marR="0" algn="ctr">
                        <a:lnSpc>
                          <a:spcPct val="130000"/>
                        </a:lnSpc>
                        <a:spcBef>
                          <a:spcPts val="0"/>
                        </a:spcBef>
                        <a:spcAft>
                          <a:spcPts val="0"/>
                        </a:spcAft>
                      </a:pPr>
                      <a:r>
                        <a:rPr lang="en-US" sz="1100" u="none">
                          <a:solidFill>
                            <a:srgbClr val="000000"/>
                          </a:solidFill>
                          <a:effectLst/>
                        </a:rPr>
                        <a:t>9</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100" u="none">
                          <a:solidFill>
                            <a:srgbClr val="000000"/>
                          </a:solidFill>
                          <a:effectLst/>
                        </a:rPr>
                        <a:t>UC09</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30000"/>
                        </a:lnSpc>
                        <a:spcBef>
                          <a:spcPts val="0"/>
                        </a:spcBef>
                        <a:spcAft>
                          <a:spcPts val="0"/>
                        </a:spcAft>
                      </a:pPr>
                      <a:r>
                        <a:rPr lang="en-US" sz="1100" u="none">
                          <a:solidFill>
                            <a:srgbClr val="000000"/>
                          </a:solidFill>
                          <a:effectLst/>
                        </a:rPr>
                        <a:t>Đánh</a:t>
                      </a:r>
                      <a:r>
                        <a:rPr lang="vi-VN" sz="1100" u="none">
                          <a:solidFill>
                            <a:srgbClr val="000000"/>
                          </a:solidFill>
                          <a:effectLst/>
                        </a:rPr>
                        <a:t> giá sản phẩm</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vi-VN" sz="1100" u="none" dirty="0">
                          <a:solidFill>
                            <a:srgbClr val="000000"/>
                          </a:solidFill>
                          <a:effectLst/>
                        </a:rPr>
                        <a:t>Cho phép người dùng đánh giá và bình luận sản phẩm.</a:t>
                      </a:r>
                      <a:endParaRPr lang="en-US" sz="1100" u="none"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9457194"/>
                  </a:ext>
                </a:extLst>
              </a:tr>
              <a:tr h="484107">
                <a:tc>
                  <a:txBody>
                    <a:bodyPr/>
                    <a:lstStyle/>
                    <a:p>
                      <a:pPr marL="0" marR="0" algn="ctr">
                        <a:lnSpc>
                          <a:spcPct val="130000"/>
                        </a:lnSpc>
                        <a:spcBef>
                          <a:spcPts val="0"/>
                        </a:spcBef>
                        <a:spcAft>
                          <a:spcPts val="0"/>
                        </a:spcAft>
                      </a:pPr>
                      <a:r>
                        <a:rPr lang="en-US" sz="1100" u="none">
                          <a:solidFill>
                            <a:srgbClr val="000000"/>
                          </a:solidFill>
                          <a:effectLst/>
                        </a:rPr>
                        <a:t>10</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100" u="none">
                          <a:solidFill>
                            <a:srgbClr val="000000"/>
                          </a:solidFill>
                          <a:effectLst/>
                        </a:rPr>
                        <a:t>UC10</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30000"/>
                        </a:lnSpc>
                        <a:spcBef>
                          <a:spcPts val="0"/>
                        </a:spcBef>
                        <a:spcAft>
                          <a:spcPts val="0"/>
                        </a:spcAft>
                      </a:pPr>
                      <a:r>
                        <a:rPr lang="en-US" sz="1100" u="none">
                          <a:solidFill>
                            <a:srgbClr val="000000"/>
                          </a:solidFill>
                          <a:effectLst/>
                        </a:rPr>
                        <a:t>Phê duyệt hoặc từ chối duyệt người</a:t>
                      </a:r>
                      <a:r>
                        <a:rPr lang="vi-VN" sz="1100" u="none">
                          <a:solidFill>
                            <a:srgbClr val="000000"/>
                          </a:solidFill>
                          <a:effectLst/>
                        </a:rPr>
                        <a:t> bán</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vi-VN" sz="1100" u="none">
                          <a:solidFill>
                            <a:srgbClr val="000000"/>
                          </a:solidFill>
                          <a:effectLst/>
                        </a:rPr>
                        <a:t>Cho phép quản trị viên phê duyệt hoặc từ chối duyệt tài khoản người bán.</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417945"/>
                  </a:ext>
                </a:extLst>
              </a:tr>
              <a:tr h="383980">
                <a:tc>
                  <a:txBody>
                    <a:bodyPr/>
                    <a:lstStyle/>
                    <a:p>
                      <a:pPr marL="0" marR="0" algn="ctr">
                        <a:lnSpc>
                          <a:spcPct val="130000"/>
                        </a:lnSpc>
                        <a:spcBef>
                          <a:spcPts val="0"/>
                        </a:spcBef>
                        <a:spcAft>
                          <a:spcPts val="0"/>
                        </a:spcAft>
                      </a:pPr>
                      <a:r>
                        <a:rPr lang="en-US" sz="1100" u="none">
                          <a:solidFill>
                            <a:srgbClr val="000000"/>
                          </a:solidFill>
                          <a:effectLst/>
                        </a:rPr>
                        <a:t>11</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100" u="none">
                          <a:solidFill>
                            <a:srgbClr val="000000"/>
                          </a:solidFill>
                          <a:effectLst/>
                        </a:rPr>
                        <a:t>UC11</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30000"/>
                        </a:lnSpc>
                        <a:spcBef>
                          <a:spcPts val="0"/>
                        </a:spcBef>
                        <a:spcAft>
                          <a:spcPts val="0"/>
                        </a:spcAft>
                      </a:pPr>
                      <a:r>
                        <a:rPr lang="en-US" sz="1100" u="none">
                          <a:solidFill>
                            <a:srgbClr val="000000"/>
                          </a:solidFill>
                          <a:effectLst/>
                        </a:rPr>
                        <a:t>Thêm</a:t>
                      </a:r>
                      <a:r>
                        <a:rPr lang="vi-VN" sz="1100" u="none">
                          <a:solidFill>
                            <a:srgbClr val="000000"/>
                          </a:solidFill>
                          <a:effectLst/>
                        </a:rPr>
                        <a:t> sản phẩm</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vi-VN" sz="1100" u="none">
                          <a:solidFill>
                            <a:srgbClr val="000000"/>
                          </a:solidFill>
                          <a:effectLst/>
                        </a:rPr>
                        <a:t>Cho phép người bán thực hiện hành động thêm sản phẩm.</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3061075"/>
                  </a:ext>
                </a:extLst>
              </a:tr>
              <a:tr h="383980">
                <a:tc>
                  <a:txBody>
                    <a:bodyPr/>
                    <a:lstStyle/>
                    <a:p>
                      <a:pPr marL="0" marR="0" algn="ctr">
                        <a:lnSpc>
                          <a:spcPct val="130000"/>
                        </a:lnSpc>
                        <a:spcBef>
                          <a:spcPts val="0"/>
                        </a:spcBef>
                        <a:spcAft>
                          <a:spcPts val="0"/>
                        </a:spcAft>
                      </a:pPr>
                      <a:r>
                        <a:rPr lang="en-US" sz="1100" u="none">
                          <a:solidFill>
                            <a:srgbClr val="000000"/>
                          </a:solidFill>
                          <a:effectLst/>
                        </a:rPr>
                        <a:t>12</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100" u="none">
                          <a:solidFill>
                            <a:srgbClr val="000000"/>
                          </a:solidFill>
                          <a:effectLst/>
                        </a:rPr>
                        <a:t>UC12</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30000"/>
                        </a:lnSpc>
                        <a:spcBef>
                          <a:spcPts val="0"/>
                        </a:spcBef>
                        <a:spcAft>
                          <a:spcPts val="0"/>
                        </a:spcAft>
                      </a:pPr>
                      <a:r>
                        <a:rPr lang="en-US" sz="1100" u="none">
                          <a:solidFill>
                            <a:srgbClr val="000000"/>
                          </a:solidFill>
                          <a:effectLst/>
                        </a:rPr>
                        <a:t>Xóa</a:t>
                      </a:r>
                      <a:r>
                        <a:rPr lang="vi-VN" sz="1100" u="none">
                          <a:solidFill>
                            <a:srgbClr val="000000"/>
                          </a:solidFill>
                          <a:effectLst/>
                        </a:rPr>
                        <a:t> sản phẩm</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vi-VN" sz="1100" u="none">
                          <a:solidFill>
                            <a:srgbClr val="000000"/>
                          </a:solidFill>
                          <a:effectLst/>
                        </a:rPr>
                        <a:t>Cho phép người bán thực hiện hành động thêm sản phẩm.</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6479879"/>
                  </a:ext>
                </a:extLst>
              </a:tr>
              <a:tr h="383980">
                <a:tc>
                  <a:txBody>
                    <a:bodyPr/>
                    <a:lstStyle/>
                    <a:p>
                      <a:pPr marL="0" marR="0" algn="ctr">
                        <a:lnSpc>
                          <a:spcPct val="130000"/>
                        </a:lnSpc>
                        <a:spcBef>
                          <a:spcPts val="0"/>
                        </a:spcBef>
                        <a:spcAft>
                          <a:spcPts val="0"/>
                        </a:spcAft>
                      </a:pPr>
                      <a:r>
                        <a:rPr lang="en-US" sz="1100" u="none">
                          <a:solidFill>
                            <a:srgbClr val="000000"/>
                          </a:solidFill>
                          <a:effectLst/>
                        </a:rPr>
                        <a:t>13</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100" u="none">
                          <a:solidFill>
                            <a:srgbClr val="000000"/>
                          </a:solidFill>
                          <a:effectLst/>
                        </a:rPr>
                        <a:t>UC13</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30000"/>
                        </a:lnSpc>
                        <a:spcBef>
                          <a:spcPts val="0"/>
                        </a:spcBef>
                        <a:spcAft>
                          <a:spcPts val="0"/>
                        </a:spcAft>
                      </a:pPr>
                      <a:r>
                        <a:rPr lang="en-US" sz="1100" u="none">
                          <a:solidFill>
                            <a:srgbClr val="000000"/>
                          </a:solidFill>
                          <a:effectLst/>
                        </a:rPr>
                        <a:t>Chỉnh</a:t>
                      </a:r>
                      <a:r>
                        <a:rPr lang="vi-VN" sz="1100" u="none">
                          <a:solidFill>
                            <a:srgbClr val="000000"/>
                          </a:solidFill>
                          <a:effectLst/>
                        </a:rPr>
                        <a:t> sửa sản phẩm</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vi-VN" sz="1100" u="none">
                          <a:solidFill>
                            <a:srgbClr val="000000"/>
                          </a:solidFill>
                          <a:effectLst/>
                        </a:rPr>
                        <a:t>Cho phép người bán thực hiện hành động chỉnh sửa sản phẩm.</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6350916"/>
                  </a:ext>
                </a:extLst>
              </a:tr>
              <a:tr h="583983">
                <a:tc>
                  <a:txBody>
                    <a:bodyPr/>
                    <a:lstStyle/>
                    <a:p>
                      <a:pPr marL="0" marR="0" algn="ctr">
                        <a:lnSpc>
                          <a:spcPct val="130000"/>
                        </a:lnSpc>
                        <a:spcBef>
                          <a:spcPts val="0"/>
                        </a:spcBef>
                        <a:spcAft>
                          <a:spcPts val="0"/>
                        </a:spcAft>
                      </a:pPr>
                      <a:r>
                        <a:rPr lang="en-US" sz="1100" u="none">
                          <a:solidFill>
                            <a:srgbClr val="000000"/>
                          </a:solidFill>
                          <a:effectLst/>
                        </a:rPr>
                        <a:t>14</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30000"/>
                        </a:lnSpc>
                        <a:spcBef>
                          <a:spcPts val="0"/>
                        </a:spcBef>
                        <a:spcAft>
                          <a:spcPts val="0"/>
                        </a:spcAft>
                      </a:pPr>
                      <a:r>
                        <a:rPr lang="en-US" sz="1100" u="none">
                          <a:solidFill>
                            <a:srgbClr val="000000"/>
                          </a:solidFill>
                          <a:effectLst/>
                        </a:rPr>
                        <a:t>UC14</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30000"/>
                        </a:lnSpc>
                        <a:spcBef>
                          <a:spcPts val="0"/>
                        </a:spcBef>
                        <a:spcAft>
                          <a:spcPts val="0"/>
                        </a:spcAft>
                      </a:pPr>
                      <a:r>
                        <a:rPr lang="en-US" sz="1100" u="none">
                          <a:solidFill>
                            <a:srgbClr val="000000"/>
                          </a:solidFill>
                          <a:effectLst/>
                        </a:rPr>
                        <a:t>Chỉnh</a:t>
                      </a:r>
                      <a:r>
                        <a:rPr lang="vi-VN" sz="1100" u="none">
                          <a:solidFill>
                            <a:srgbClr val="000000"/>
                          </a:solidFill>
                          <a:effectLst/>
                        </a:rPr>
                        <a:t> sửa thông tin cá nhân người mua hàng</a:t>
                      </a:r>
                      <a:endParaRPr lang="en-US" sz="1100" u="none">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0"/>
                        </a:spcAft>
                      </a:pPr>
                      <a:r>
                        <a:rPr lang="vi-VN" sz="1100" u="none" dirty="0">
                          <a:solidFill>
                            <a:srgbClr val="000000"/>
                          </a:solidFill>
                          <a:effectLst/>
                        </a:rPr>
                        <a:t>Người mua hàng có thể xem và chỉnh sửa thông tin cá nhân như: địa chỉ nhận hàng, địa chỉ thanh toán, phương thức thanh toán</a:t>
                      </a:r>
                      <a:endParaRPr lang="en-US" sz="1100" u="none"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3822" marR="338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936263"/>
                  </a:ext>
                </a:extLst>
              </a:tr>
            </a:tbl>
          </a:graphicData>
        </a:graphic>
      </p:graphicFrame>
      <p:sp>
        <p:nvSpPr>
          <p:cNvPr id="4" name="Date Placeholder 3">
            <a:extLst>
              <a:ext uri="{FF2B5EF4-FFF2-40B4-BE49-F238E27FC236}">
                <a16:creationId xmlns:a16="http://schemas.microsoft.com/office/drawing/2014/main" id="{89A4A5E7-A7A9-6797-6258-A8BD8DC42C6E}"/>
              </a:ext>
            </a:extLst>
          </p:cNvPr>
          <p:cNvSpPr>
            <a:spLocks noGrp="1"/>
          </p:cNvSpPr>
          <p:nvPr>
            <p:ph type="dt" sz="half" idx="10"/>
          </p:nvPr>
        </p:nvSpPr>
        <p:spPr/>
        <p:txBody>
          <a:bodyPr/>
          <a:lstStyle/>
          <a:p>
            <a:r>
              <a:rPr lang="vi-VN" dirty="0"/>
              <a:t>2022</a:t>
            </a:r>
            <a:endParaRPr lang="en-US" dirty="0"/>
          </a:p>
        </p:txBody>
      </p:sp>
      <p:sp>
        <p:nvSpPr>
          <p:cNvPr id="5" name="Footer Placeholder 4">
            <a:extLst>
              <a:ext uri="{FF2B5EF4-FFF2-40B4-BE49-F238E27FC236}">
                <a16:creationId xmlns:a16="http://schemas.microsoft.com/office/drawing/2014/main" id="{8D2E13B7-E3EE-77E7-CDF9-3AFE71C3247D}"/>
              </a:ext>
            </a:extLst>
          </p:cNvPr>
          <p:cNvSpPr>
            <a:spLocks noGrp="1"/>
          </p:cNvSpPr>
          <p:nvPr>
            <p:ph type="ftr" sz="quarter" idx="11"/>
          </p:nvPr>
        </p:nvSpPr>
        <p:spPr>
          <a:xfrm>
            <a:off x="4379976" y="6464808"/>
            <a:ext cx="3970394" cy="310896"/>
          </a:xfrm>
        </p:spPr>
        <p:txBody>
          <a:bodyPr/>
          <a:lstStyle/>
          <a:p>
            <a:r>
              <a:rPr lang="vi-VN" dirty="0"/>
              <a:t>Website thương mại điện tử kinh doanh đồ thể thao</a:t>
            </a:r>
            <a:endParaRPr lang="en-US" dirty="0"/>
          </a:p>
        </p:txBody>
      </p:sp>
      <p:sp>
        <p:nvSpPr>
          <p:cNvPr id="6" name="Slide Number Placeholder 5">
            <a:extLst>
              <a:ext uri="{FF2B5EF4-FFF2-40B4-BE49-F238E27FC236}">
                <a16:creationId xmlns:a16="http://schemas.microsoft.com/office/drawing/2014/main" id="{E879D1C7-D8E0-6336-467C-CEA03E5BC314}"/>
              </a:ext>
            </a:extLst>
          </p:cNvPr>
          <p:cNvSpPr>
            <a:spLocks noGrp="1"/>
          </p:cNvSpPr>
          <p:nvPr>
            <p:ph type="sldNum" sz="quarter" idx="12"/>
          </p:nvPr>
        </p:nvSpPr>
        <p:spPr/>
        <p:txBody>
          <a:bodyPr/>
          <a:lstStyle/>
          <a:p>
            <a:fld id="{58FB4751-880F-D840-AAA9-3A15815CC996}" type="slidenum">
              <a:rPr lang="en-US" smtClean="0"/>
              <a:t>21</a:t>
            </a:fld>
            <a:endParaRPr lang="en-US" dirty="0"/>
          </a:p>
        </p:txBody>
      </p:sp>
    </p:spTree>
    <p:extLst>
      <p:ext uri="{BB962C8B-B14F-4D97-AF65-F5344CB8AC3E}">
        <p14:creationId xmlns:p14="http://schemas.microsoft.com/office/powerpoint/2010/main" val="3385252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97CA-BE99-6221-7FBE-B682E67D4C9E}"/>
              </a:ext>
            </a:extLst>
          </p:cNvPr>
          <p:cNvSpPr>
            <a:spLocks noGrp="1"/>
          </p:cNvSpPr>
          <p:nvPr>
            <p:ph type="title"/>
          </p:nvPr>
        </p:nvSpPr>
        <p:spPr/>
        <p:txBody>
          <a:bodyPr/>
          <a:lstStyle/>
          <a:p>
            <a:r>
              <a:rPr lang="vi-VN" dirty="0"/>
              <a:t>Sơ đồ của hệ thống</a:t>
            </a:r>
            <a:endParaRPr lang="en-US" dirty="0"/>
          </a:p>
        </p:txBody>
      </p:sp>
      <p:sp>
        <p:nvSpPr>
          <p:cNvPr id="3" name="Content Placeholder 2">
            <a:extLst>
              <a:ext uri="{FF2B5EF4-FFF2-40B4-BE49-F238E27FC236}">
                <a16:creationId xmlns:a16="http://schemas.microsoft.com/office/drawing/2014/main" id="{3597E52F-5E9C-D04F-F10C-30EAC4D62490}"/>
              </a:ext>
            </a:extLst>
          </p:cNvPr>
          <p:cNvSpPr>
            <a:spLocks noGrp="1"/>
          </p:cNvSpPr>
          <p:nvPr>
            <p:ph idx="1"/>
          </p:nvPr>
        </p:nvSpPr>
        <p:spPr>
          <a:xfrm>
            <a:off x="576072" y="1901952"/>
            <a:ext cx="6074894" cy="3877056"/>
          </a:xfrm>
        </p:spPr>
        <p:txBody>
          <a:bodyPr>
            <a:normAutofit/>
          </a:bodyPr>
          <a:lstStyle/>
          <a:p>
            <a:pPr marL="0" marR="0" indent="457200" algn="just">
              <a:lnSpc>
                <a:spcPct val="130000"/>
              </a:lnSpc>
              <a:spcBef>
                <a:spcPts val="0"/>
              </a:spcBef>
              <a:spcAft>
                <a:spcPts val="600"/>
              </a:spcAft>
            </a:pPr>
            <a:r>
              <a:rPr lang="vi-VN" sz="1800" dirty="0">
                <a:solidFill>
                  <a:srgbClr val="000000"/>
                </a:solidFill>
                <a:effectLst/>
                <a:latin typeface="Times New Roman" panose="02020603050405020304" pitchFamily="18" charset="0"/>
                <a:ea typeface="Arial" panose="020B0604020202020204" pitchFamily="34" charset="0"/>
              </a:rPr>
              <a:t>Hệ thống được xây dựng bao gồm:</a:t>
            </a:r>
            <a:endParaRPr lang="en-US" sz="1800" dirty="0">
              <a:effectLst/>
              <a:latin typeface="Arial" panose="020B0604020202020204" pitchFamily="34" charset="0"/>
              <a:ea typeface="Arial" panose="020B0604020202020204" pitchFamily="34" charset="0"/>
            </a:endParaRPr>
          </a:p>
          <a:p>
            <a:pPr marL="342900" marR="0" lvl="0" indent="-342900" algn="just">
              <a:lnSpc>
                <a:spcPct val="130000"/>
              </a:lnSpc>
              <a:spcBef>
                <a:spcPts val="0"/>
              </a:spcBef>
              <a:spcAft>
                <a:spcPts val="600"/>
              </a:spcAft>
              <a:buFont typeface="Symbol" panose="05050102010706020507" pitchFamily="18" charset="2"/>
              <a:buChar char=""/>
            </a:pPr>
            <a:r>
              <a:rPr lang="vi-VN" sz="1800" b="1" dirty="0">
                <a:solidFill>
                  <a:srgbClr val="000000"/>
                </a:solidFill>
                <a:effectLst/>
                <a:latin typeface="Times New Roman" panose="02020603050405020304" pitchFamily="18" charset="0"/>
                <a:ea typeface="Arial" panose="020B0604020202020204" pitchFamily="34" charset="0"/>
              </a:rPr>
              <a:t>Front-end</a:t>
            </a:r>
            <a:r>
              <a:rPr lang="vi-VN" sz="1800" dirty="0">
                <a:solidFill>
                  <a:srgbClr val="000000"/>
                </a:solidFill>
                <a:effectLst/>
                <a:latin typeface="Times New Roman" panose="02020603050405020304" pitchFamily="18" charset="0"/>
                <a:ea typeface="Arial" panose="020B0604020202020204" pitchFamily="34" charset="0"/>
              </a:rPr>
              <a:t>: ReactJS, request API từ back-end, xử lý và trả lên giao diện cho người dùng.</a:t>
            </a:r>
            <a:endParaRPr lang="en-US" sz="1800" dirty="0">
              <a:effectLst/>
              <a:latin typeface="Arial" panose="020B0604020202020204" pitchFamily="34" charset="0"/>
              <a:ea typeface="Arial" panose="020B0604020202020204" pitchFamily="34" charset="0"/>
            </a:endParaRPr>
          </a:p>
          <a:p>
            <a:pPr marL="342900" marR="0" lvl="0" indent="-342900" algn="just">
              <a:lnSpc>
                <a:spcPct val="130000"/>
              </a:lnSpc>
              <a:spcBef>
                <a:spcPts val="0"/>
              </a:spcBef>
              <a:spcAft>
                <a:spcPts val="600"/>
              </a:spcAft>
              <a:buFont typeface="Symbol" panose="05050102010706020507" pitchFamily="18" charset="2"/>
              <a:buChar char=""/>
            </a:pPr>
            <a:r>
              <a:rPr lang="vi-VN" sz="1800" b="1" dirty="0">
                <a:solidFill>
                  <a:srgbClr val="000000"/>
                </a:solidFill>
                <a:effectLst/>
                <a:latin typeface="Times New Roman" panose="02020603050405020304" pitchFamily="18" charset="0"/>
                <a:ea typeface="Arial" panose="020B0604020202020204" pitchFamily="34" charset="0"/>
              </a:rPr>
              <a:t>Back-end</a:t>
            </a:r>
            <a:r>
              <a:rPr lang="vi-VN" sz="1800" dirty="0">
                <a:solidFill>
                  <a:srgbClr val="000000"/>
                </a:solidFill>
                <a:effectLst/>
                <a:latin typeface="Times New Roman" panose="02020603050405020304" pitchFamily="18" charset="0"/>
                <a:ea typeface="Arial" panose="020B0604020202020204" pitchFamily="34" charset="0"/>
              </a:rPr>
              <a:t>: Spring boot chạy dưới dạng jar file, kết nối thao tác trực tiếp với database, cung cấp API cho front-end.</a:t>
            </a:r>
            <a:endParaRPr lang="en-US" sz="1800" dirty="0">
              <a:effectLst/>
              <a:latin typeface="Arial" panose="020B0604020202020204" pitchFamily="34" charset="0"/>
              <a:ea typeface="Arial" panose="020B0604020202020204" pitchFamily="34" charset="0"/>
            </a:endParaRPr>
          </a:p>
          <a:p>
            <a:pPr marL="342900" marR="0" lvl="0" indent="-342900" algn="just">
              <a:lnSpc>
                <a:spcPct val="130000"/>
              </a:lnSpc>
              <a:spcBef>
                <a:spcPts val="0"/>
              </a:spcBef>
              <a:spcAft>
                <a:spcPts val="600"/>
              </a:spcAft>
              <a:buFont typeface="Symbol" panose="05050102010706020507" pitchFamily="18" charset="2"/>
              <a:buChar char=""/>
            </a:pPr>
            <a:r>
              <a:rPr lang="vi-VN" sz="1800" b="1" dirty="0">
                <a:solidFill>
                  <a:srgbClr val="000000"/>
                </a:solidFill>
                <a:effectLst/>
                <a:latin typeface="Times New Roman" panose="02020603050405020304" pitchFamily="18" charset="0"/>
                <a:ea typeface="Arial" panose="020B0604020202020204" pitchFamily="34" charset="0"/>
              </a:rPr>
              <a:t>Database</a:t>
            </a:r>
            <a:r>
              <a:rPr lang="vi-VN" sz="1800" dirty="0">
                <a:solidFill>
                  <a:srgbClr val="000000"/>
                </a:solidFill>
                <a:effectLst/>
                <a:latin typeface="Times New Roman" panose="02020603050405020304" pitchFamily="18" charset="0"/>
                <a:ea typeface="Arial" panose="020B0604020202020204" pitchFamily="34" charset="0"/>
              </a:rPr>
              <a:t>: Mysql, lưu trữ dữ liệu, nơi xây dựng quan hệ giữa các thực thể, mang tư duy của hệ thống.</a:t>
            </a:r>
            <a:endParaRPr lang="en-US" sz="1800" dirty="0">
              <a:effectLst/>
              <a:latin typeface="Arial" panose="020B0604020202020204" pitchFamily="34" charset="0"/>
              <a:ea typeface="Arial" panose="020B0604020202020204" pitchFamily="34" charset="0"/>
            </a:endParaRPr>
          </a:p>
        </p:txBody>
      </p:sp>
      <p:sp>
        <p:nvSpPr>
          <p:cNvPr id="4" name="Date Placeholder 3">
            <a:extLst>
              <a:ext uri="{FF2B5EF4-FFF2-40B4-BE49-F238E27FC236}">
                <a16:creationId xmlns:a16="http://schemas.microsoft.com/office/drawing/2014/main" id="{AA17ACB3-71DB-CBA3-F966-EC3C3918C932}"/>
              </a:ext>
            </a:extLst>
          </p:cNvPr>
          <p:cNvSpPr>
            <a:spLocks noGrp="1"/>
          </p:cNvSpPr>
          <p:nvPr>
            <p:ph type="dt" sz="half" idx="10"/>
          </p:nvPr>
        </p:nvSpPr>
        <p:spPr/>
        <p:txBody>
          <a:bodyPr/>
          <a:lstStyle/>
          <a:p>
            <a:r>
              <a:rPr lang="vi-VN" dirty="0"/>
              <a:t>2022</a:t>
            </a:r>
            <a:endParaRPr lang="en-US" dirty="0"/>
          </a:p>
        </p:txBody>
      </p:sp>
      <p:sp>
        <p:nvSpPr>
          <p:cNvPr id="5" name="Footer Placeholder 4">
            <a:extLst>
              <a:ext uri="{FF2B5EF4-FFF2-40B4-BE49-F238E27FC236}">
                <a16:creationId xmlns:a16="http://schemas.microsoft.com/office/drawing/2014/main" id="{87AFD5D1-8D33-0CA4-A3DD-57F74F894AA3}"/>
              </a:ext>
            </a:extLst>
          </p:cNvPr>
          <p:cNvSpPr>
            <a:spLocks noGrp="1"/>
          </p:cNvSpPr>
          <p:nvPr>
            <p:ph type="ftr" sz="quarter" idx="11"/>
          </p:nvPr>
        </p:nvSpPr>
        <p:spPr>
          <a:xfrm>
            <a:off x="4379976" y="6464808"/>
            <a:ext cx="3927262" cy="310896"/>
          </a:xfrm>
        </p:spPr>
        <p:txBody>
          <a:bodyPr/>
          <a:lstStyle/>
          <a:p>
            <a:r>
              <a:rPr lang="vi-VN" dirty="0"/>
              <a:t>Website thương mại điện tử kinh doanh đồ thể thao</a:t>
            </a:r>
            <a:endParaRPr lang="en-US" dirty="0"/>
          </a:p>
        </p:txBody>
      </p:sp>
      <p:sp>
        <p:nvSpPr>
          <p:cNvPr id="6" name="Slide Number Placeholder 5">
            <a:extLst>
              <a:ext uri="{FF2B5EF4-FFF2-40B4-BE49-F238E27FC236}">
                <a16:creationId xmlns:a16="http://schemas.microsoft.com/office/drawing/2014/main" id="{FA555B53-C747-7268-172A-7A01C429A928}"/>
              </a:ext>
            </a:extLst>
          </p:cNvPr>
          <p:cNvSpPr>
            <a:spLocks noGrp="1"/>
          </p:cNvSpPr>
          <p:nvPr>
            <p:ph type="sldNum" sz="quarter" idx="12"/>
          </p:nvPr>
        </p:nvSpPr>
        <p:spPr/>
        <p:txBody>
          <a:bodyPr/>
          <a:lstStyle/>
          <a:p>
            <a:fld id="{58FB4751-880F-D840-AAA9-3A15815CC996}" type="slidenum">
              <a:rPr lang="en-US" smtClean="0"/>
              <a:t>22</a:t>
            </a:fld>
            <a:endParaRPr lang="en-US" dirty="0"/>
          </a:p>
        </p:txBody>
      </p:sp>
      <p:pic>
        <p:nvPicPr>
          <p:cNvPr id="7" name="Picture 6" descr="Diagram&#10;&#10;Description automatically generated">
            <a:extLst>
              <a:ext uri="{FF2B5EF4-FFF2-40B4-BE49-F238E27FC236}">
                <a16:creationId xmlns:a16="http://schemas.microsoft.com/office/drawing/2014/main" id="{C8117333-D16D-7EC4-8316-3A1788BE79E7}"/>
              </a:ext>
            </a:extLst>
          </p:cNvPr>
          <p:cNvPicPr>
            <a:picLocks noChangeAspect="1"/>
          </p:cNvPicPr>
          <p:nvPr/>
        </p:nvPicPr>
        <p:blipFill>
          <a:blip r:embed="rId2"/>
          <a:stretch>
            <a:fillRect/>
          </a:stretch>
        </p:blipFill>
        <p:spPr>
          <a:xfrm>
            <a:off x="6611928" y="1518249"/>
            <a:ext cx="5580072" cy="3324798"/>
          </a:xfrm>
          <a:prstGeom prst="rect">
            <a:avLst/>
          </a:prstGeom>
        </p:spPr>
      </p:pic>
    </p:spTree>
    <p:extLst>
      <p:ext uri="{BB962C8B-B14F-4D97-AF65-F5344CB8AC3E}">
        <p14:creationId xmlns:p14="http://schemas.microsoft.com/office/powerpoint/2010/main" val="3000038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D2CB-A31E-4FC3-C158-6D7DF27F89BA}"/>
              </a:ext>
            </a:extLst>
          </p:cNvPr>
          <p:cNvSpPr>
            <a:spLocks noGrp="1"/>
          </p:cNvSpPr>
          <p:nvPr>
            <p:ph type="title"/>
          </p:nvPr>
        </p:nvSpPr>
        <p:spPr>
          <a:xfrm>
            <a:off x="235352" y="639433"/>
            <a:ext cx="3044583" cy="5290312"/>
          </a:xfrm>
        </p:spPr>
        <p:txBody>
          <a:bodyPr/>
          <a:lstStyle/>
          <a:p>
            <a:r>
              <a:rPr lang="vi-VN" dirty="0"/>
              <a:t>Database Diagram</a:t>
            </a:r>
            <a:endParaRPr lang="en-US" dirty="0"/>
          </a:p>
        </p:txBody>
      </p:sp>
      <p:sp>
        <p:nvSpPr>
          <p:cNvPr id="4" name="Date Placeholder 3">
            <a:extLst>
              <a:ext uri="{FF2B5EF4-FFF2-40B4-BE49-F238E27FC236}">
                <a16:creationId xmlns:a16="http://schemas.microsoft.com/office/drawing/2014/main" id="{A52B00BC-178F-BC2A-58AE-BC309669DC7B}"/>
              </a:ext>
            </a:extLst>
          </p:cNvPr>
          <p:cNvSpPr>
            <a:spLocks noGrp="1"/>
          </p:cNvSpPr>
          <p:nvPr>
            <p:ph type="dt" sz="half" idx="10"/>
          </p:nvPr>
        </p:nvSpPr>
        <p:spPr/>
        <p:txBody>
          <a:bodyPr/>
          <a:lstStyle/>
          <a:p>
            <a:r>
              <a:rPr lang="vi-VN" dirty="0"/>
              <a:t>2022</a:t>
            </a:r>
            <a:endParaRPr lang="en-US" dirty="0"/>
          </a:p>
        </p:txBody>
      </p:sp>
      <p:sp>
        <p:nvSpPr>
          <p:cNvPr id="5" name="Footer Placeholder 4">
            <a:extLst>
              <a:ext uri="{FF2B5EF4-FFF2-40B4-BE49-F238E27FC236}">
                <a16:creationId xmlns:a16="http://schemas.microsoft.com/office/drawing/2014/main" id="{2565C5D2-94E4-CECF-40F6-28D7FDBB5A7A}"/>
              </a:ext>
            </a:extLst>
          </p:cNvPr>
          <p:cNvSpPr>
            <a:spLocks noGrp="1"/>
          </p:cNvSpPr>
          <p:nvPr>
            <p:ph type="ftr" sz="quarter" idx="11"/>
          </p:nvPr>
        </p:nvSpPr>
        <p:spPr>
          <a:xfrm>
            <a:off x="4379975" y="6464808"/>
            <a:ext cx="3918635" cy="310896"/>
          </a:xfrm>
        </p:spPr>
        <p:txBody>
          <a:bodyPr/>
          <a:lstStyle/>
          <a:p>
            <a:r>
              <a:rPr lang="vi-VN" dirty="0"/>
              <a:t>Website thương mại điện tử kinh doanh đồ thể thao</a:t>
            </a:r>
            <a:endParaRPr lang="en-US" dirty="0"/>
          </a:p>
        </p:txBody>
      </p:sp>
      <p:sp>
        <p:nvSpPr>
          <p:cNvPr id="6" name="Slide Number Placeholder 5">
            <a:extLst>
              <a:ext uri="{FF2B5EF4-FFF2-40B4-BE49-F238E27FC236}">
                <a16:creationId xmlns:a16="http://schemas.microsoft.com/office/drawing/2014/main" id="{A1DB08ED-BD12-F065-8D32-2E782C68805B}"/>
              </a:ext>
            </a:extLst>
          </p:cNvPr>
          <p:cNvSpPr>
            <a:spLocks noGrp="1"/>
          </p:cNvSpPr>
          <p:nvPr>
            <p:ph type="sldNum" sz="quarter" idx="12"/>
          </p:nvPr>
        </p:nvSpPr>
        <p:spPr/>
        <p:txBody>
          <a:bodyPr/>
          <a:lstStyle/>
          <a:p>
            <a:fld id="{58FB4751-880F-D840-AAA9-3A15815CC996}" type="slidenum">
              <a:rPr lang="en-US" smtClean="0"/>
              <a:t>23</a:t>
            </a:fld>
            <a:endParaRPr lang="en-US" dirty="0"/>
          </a:p>
        </p:txBody>
      </p:sp>
      <p:pic>
        <p:nvPicPr>
          <p:cNvPr id="7" name="Content Placeholder 6">
            <a:extLst>
              <a:ext uri="{FF2B5EF4-FFF2-40B4-BE49-F238E27FC236}">
                <a16:creationId xmlns:a16="http://schemas.microsoft.com/office/drawing/2014/main" id="{9A7DA114-4C5E-0E9A-1F20-AF6A51CB4DF3}"/>
              </a:ext>
            </a:extLst>
          </p:cNvPr>
          <p:cNvPicPr>
            <a:picLocks noGrp="1" noChangeAspect="1"/>
          </p:cNvPicPr>
          <p:nvPr>
            <p:ph idx="1"/>
          </p:nvPr>
        </p:nvPicPr>
        <p:blipFill>
          <a:blip r:embed="rId2"/>
          <a:stretch>
            <a:fillRect/>
          </a:stretch>
        </p:blipFill>
        <p:spPr>
          <a:xfrm>
            <a:off x="3178335" y="82296"/>
            <a:ext cx="8912065" cy="6153912"/>
          </a:xfrm>
          <a:prstGeom prst="rect">
            <a:avLst/>
          </a:prstGeom>
        </p:spPr>
      </p:pic>
    </p:spTree>
    <p:extLst>
      <p:ext uri="{BB962C8B-B14F-4D97-AF65-F5344CB8AC3E}">
        <p14:creationId xmlns:p14="http://schemas.microsoft.com/office/powerpoint/2010/main" val="869699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365760"/>
            <a:ext cx="10515600" cy="676656"/>
          </a:xfrm>
        </p:spPr>
        <p:txBody>
          <a:bodyPr/>
          <a:lstStyle/>
          <a:p>
            <a:r>
              <a:rPr lang="vi-VN" dirty="0"/>
              <a:t>Tài liệu tham khảo</a:t>
            </a:r>
            <a:endParaRPr lang="en-US" dirty="0"/>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a:xfrm>
            <a:off x="576072" y="1310180"/>
            <a:ext cx="6464808" cy="402336"/>
          </a:xfrm>
        </p:spPr>
        <p:txBody>
          <a:bodyPr>
            <a:normAutofit/>
          </a:bodyPr>
          <a:lstStyle/>
          <a:p>
            <a:r>
              <a:rPr lang="vi-VN" dirty="0"/>
              <a:t>Tài liệu tiếng việt</a:t>
            </a:r>
            <a:endParaRPr lang="en-US" dirty="0"/>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365760" y="1662224"/>
            <a:ext cx="10184346" cy="1645920"/>
          </a:xfrm>
        </p:spPr>
        <p:txBody>
          <a:bodyPr>
            <a:normAutofit fontScale="25000" lnSpcReduction="20000"/>
          </a:bodyPr>
          <a:lstStyle/>
          <a:p>
            <a:pPr marL="742950" marR="0" lvl="1" indent="-285750" algn="just">
              <a:lnSpc>
                <a:spcPct val="150000"/>
              </a:lnSpc>
              <a:spcBef>
                <a:spcPts val="0"/>
              </a:spcBef>
              <a:spcAft>
                <a:spcPts val="0"/>
              </a:spcAft>
              <a:buFont typeface="+mj-lt"/>
              <a:buAutoNum type="arabicPeriod"/>
            </a:pPr>
            <a:r>
              <a:rPr lang="vi-VN" sz="5600" dirty="0">
                <a:solidFill>
                  <a:srgbClr val="000000"/>
                </a:solidFill>
                <a:effectLst/>
                <a:latin typeface="Times New Roman" panose="02020603050405020304" pitchFamily="18" charset="0"/>
                <a:ea typeface="Arial" panose="020B0604020202020204" pitchFamily="34" charset="0"/>
              </a:rPr>
              <a:t>Flinters (03/2021), Sử dụng JWT Authentication khi nào và như thế nào?, </a:t>
            </a:r>
            <a:r>
              <a:rPr lang="vi-VN" sz="5600" u="sng" dirty="0">
                <a:solidFill>
                  <a:srgbClr val="000000"/>
                </a:solidFill>
                <a:effectLst/>
                <a:latin typeface="Times New Roman" panose="02020603050405020304" pitchFamily="18" charset="0"/>
                <a:ea typeface="Arial" panose="020B0604020202020204" pitchFamily="34" charset="0"/>
                <a:hlinkClick r:id="rId3"/>
              </a:rPr>
              <a:t>https://labs.flinters.vn/security/su-dung-jwt-authentication-khi-nao-va-nhu-the-nao/</a:t>
            </a:r>
            <a:r>
              <a:rPr lang="vi-VN" sz="5600" dirty="0">
                <a:solidFill>
                  <a:srgbClr val="000000"/>
                </a:solidFill>
                <a:effectLst/>
                <a:latin typeface="Times New Roman" panose="02020603050405020304" pitchFamily="18" charset="0"/>
                <a:ea typeface="Arial" panose="020B0604020202020204" pitchFamily="34" charset="0"/>
              </a:rPr>
              <a:t>,  xem </a:t>
            </a:r>
            <a:r>
              <a:rPr lang="vi-VN" sz="5600" dirty="0">
                <a:solidFill>
                  <a:srgbClr val="000000"/>
                </a:solidFill>
                <a:latin typeface="Times New Roman" panose="02020603050405020304" pitchFamily="18" charset="0"/>
                <a:ea typeface="Arial" panose="020B0604020202020204" pitchFamily="34" charset="0"/>
              </a:rPr>
              <a:t>11</a:t>
            </a:r>
            <a:r>
              <a:rPr lang="vi-VN" sz="5600" dirty="0">
                <a:solidFill>
                  <a:srgbClr val="000000"/>
                </a:solidFill>
                <a:effectLst/>
                <a:latin typeface="Times New Roman" panose="02020603050405020304" pitchFamily="18" charset="0"/>
                <a:ea typeface="Arial" panose="020B0604020202020204" pitchFamily="34" charset="0"/>
              </a:rPr>
              <a:t>/2022.</a:t>
            </a:r>
            <a:endParaRPr lang="en-US" sz="5600" dirty="0">
              <a:effectLst/>
              <a:latin typeface="Arial" panose="020B0604020202020204" pitchFamily="34" charset="0"/>
              <a:ea typeface="Arial" panose="020B0604020202020204" pitchFamily="34" charset="0"/>
            </a:endParaRPr>
          </a:p>
          <a:p>
            <a:pPr marL="742950" marR="0" lvl="1" indent="-285750" algn="just">
              <a:lnSpc>
                <a:spcPct val="150000"/>
              </a:lnSpc>
              <a:spcBef>
                <a:spcPts val="0"/>
              </a:spcBef>
              <a:spcAft>
                <a:spcPts val="0"/>
              </a:spcAft>
              <a:buFont typeface="+mj-lt"/>
              <a:buAutoNum type="arabicPeriod"/>
            </a:pPr>
            <a:r>
              <a:rPr lang="vi-VN" sz="5600" dirty="0">
                <a:solidFill>
                  <a:srgbClr val="000000"/>
                </a:solidFill>
                <a:effectLst/>
                <a:latin typeface="Times New Roman" panose="02020603050405020304" pitchFamily="18" charset="0"/>
                <a:ea typeface="Arial" panose="020B0604020202020204" pitchFamily="34" charset="0"/>
              </a:rPr>
              <a:t>GPCoder (01/2018), Hướng dẫn sử dụng thư viện Jackson, </a:t>
            </a:r>
            <a:r>
              <a:rPr lang="vi-VN" sz="5600" u="sng" dirty="0">
                <a:solidFill>
                  <a:srgbClr val="000000"/>
                </a:solidFill>
                <a:effectLst/>
                <a:latin typeface="Times New Roman" panose="02020603050405020304" pitchFamily="18" charset="0"/>
                <a:ea typeface="Arial" panose="020B0604020202020204" pitchFamily="34" charset="0"/>
                <a:hlinkClick r:id="rId4"/>
              </a:rPr>
              <a:t>https://gpcoder.com/3326-huong-dan-su-dung-thu-vien-jackson/</a:t>
            </a:r>
            <a:r>
              <a:rPr lang="vi-VN" sz="5600" dirty="0">
                <a:solidFill>
                  <a:srgbClr val="000000"/>
                </a:solidFill>
                <a:effectLst/>
                <a:latin typeface="Times New Roman" panose="02020603050405020304" pitchFamily="18" charset="0"/>
                <a:ea typeface="Arial" panose="020B0604020202020204" pitchFamily="34" charset="0"/>
              </a:rPr>
              <a:t>, xem </a:t>
            </a:r>
            <a:r>
              <a:rPr lang="vi-VN" sz="5600" dirty="0">
                <a:solidFill>
                  <a:srgbClr val="000000"/>
                </a:solidFill>
                <a:latin typeface="Times New Roman" panose="02020603050405020304" pitchFamily="18" charset="0"/>
                <a:ea typeface="Arial" panose="020B0604020202020204" pitchFamily="34" charset="0"/>
              </a:rPr>
              <a:t>11</a:t>
            </a:r>
            <a:r>
              <a:rPr lang="vi-VN" sz="5600" dirty="0">
                <a:solidFill>
                  <a:srgbClr val="000000"/>
                </a:solidFill>
                <a:effectLst/>
                <a:latin typeface="Times New Roman" panose="02020603050405020304" pitchFamily="18" charset="0"/>
                <a:ea typeface="Arial" panose="020B0604020202020204" pitchFamily="34" charset="0"/>
              </a:rPr>
              <a:t>/2022.</a:t>
            </a:r>
            <a:endParaRPr lang="en-US" sz="5600" dirty="0">
              <a:effectLst/>
              <a:latin typeface="Arial" panose="020B0604020202020204" pitchFamily="34" charset="0"/>
              <a:ea typeface="Arial" panose="020B0604020202020204" pitchFamily="34" charset="0"/>
            </a:endParaRPr>
          </a:p>
          <a:p>
            <a:pPr marL="742950" marR="0" lvl="1" indent="-285750" algn="just">
              <a:lnSpc>
                <a:spcPct val="150000"/>
              </a:lnSpc>
              <a:spcBef>
                <a:spcPts val="0"/>
              </a:spcBef>
              <a:spcAft>
                <a:spcPts val="0"/>
              </a:spcAft>
              <a:buFont typeface="+mj-lt"/>
              <a:buAutoNum type="arabicPeriod"/>
            </a:pPr>
            <a:r>
              <a:rPr lang="vi-VN" sz="5600" dirty="0">
                <a:solidFill>
                  <a:srgbClr val="000000"/>
                </a:solidFill>
                <a:effectLst/>
                <a:latin typeface="Times New Roman" panose="02020603050405020304" pitchFamily="18" charset="0"/>
                <a:ea typeface="Arial" panose="020B0604020202020204" pitchFamily="34" charset="0"/>
              </a:rPr>
              <a:t>Mauwebsite (10/2021), MySQL là gì? Tổng hợp kiến thức cần biết về MySQL, </a:t>
            </a:r>
            <a:r>
              <a:rPr lang="vi-VN" sz="5600" u="sng" dirty="0">
                <a:solidFill>
                  <a:srgbClr val="000000"/>
                </a:solidFill>
                <a:effectLst/>
                <a:latin typeface="Times New Roman" panose="02020603050405020304" pitchFamily="18" charset="0"/>
                <a:ea typeface="Arial" panose="020B0604020202020204" pitchFamily="34" charset="0"/>
                <a:hlinkClick r:id="rId5"/>
              </a:rPr>
              <a:t>https://mauwebsite.vn/mysql-la-gi/</a:t>
            </a:r>
            <a:r>
              <a:rPr lang="vi-VN" sz="5600" dirty="0">
                <a:solidFill>
                  <a:srgbClr val="000000"/>
                </a:solidFill>
                <a:effectLst/>
                <a:latin typeface="Times New Roman" panose="02020603050405020304" pitchFamily="18" charset="0"/>
                <a:ea typeface="Arial" panose="020B0604020202020204" pitchFamily="34" charset="0"/>
              </a:rPr>
              <a:t>, xem </a:t>
            </a:r>
            <a:r>
              <a:rPr lang="vi-VN" sz="5600" dirty="0">
                <a:solidFill>
                  <a:srgbClr val="000000"/>
                </a:solidFill>
                <a:latin typeface="Times New Roman" panose="02020603050405020304" pitchFamily="18" charset="0"/>
                <a:ea typeface="Arial" panose="020B0604020202020204" pitchFamily="34" charset="0"/>
              </a:rPr>
              <a:t>11</a:t>
            </a:r>
            <a:r>
              <a:rPr lang="vi-VN" sz="5600" dirty="0">
                <a:solidFill>
                  <a:srgbClr val="000000"/>
                </a:solidFill>
                <a:effectLst/>
                <a:latin typeface="Times New Roman" panose="02020603050405020304" pitchFamily="18" charset="0"/>
                <a:ea typeface="Arial" panose="020B0604020202020204" pitchFamily="34" charset="0"/>
              </a:rPr>
              <a:t>/2022.</a:t>
            </a:r>
            <a:endParaRPr lang="en-US" sz="5600"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a:xfrm>
            <a:off x="576072" y="3429000"/>
            <a:ext cx="6464808" cy="402336"/>
          </a:xfrm>
        </p:spPr>
        <p:txBody>
          <a:bodyPr>
            <a:normAutofit/>
          </a:bodyPr>
          <a:lstStyle/>
          <a:p>
            <a:r>
              <a:rPr lang="vi-VN" dirty="0"/>
              <a:t>Tài liệu tiếng anh</a:t>
            </a:r>
            <a:endParaRPr lang="en-US" dirty="0"/>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859536" y="3952192"/>
            <a:ext cx="9690570" cy="1465628"/>
          </a:xfrm>
        </p:spPr>
        <p:txBody>
          <a:bodyPr>
            <a:normAutofit/>
          </a:bodyPr>
          <a:lstStyle/>
          <a:p>
            <a:pPr marL="342900" marR="0" lvl="0" indent="-342900" algn="just">
              <a:lnSpc>
                <a:spcPct val="150000"/>
              </a:lnSpc>
              <a:spcBef>
                <a:spcPts val="0"/>
              </a:spcBef>
              <a:spcAft>
                <a:spcPts val="0"/>
              </a:spcAft>
              <a:buFont typeface="+mj-lt"/>
              <a:buAutoNum type="arabicPeriod"/>
            </a:pPr>
            <a:r>
              <a:rPr lang="vi-VN" sz="1400" dirty="0">
                <a:solidFill>
                  <a:srgbClr val="000000"/>
                </a:solidFill>
                <a:effectLst/>
                <a:latin typeface="Times New Roman" panose="02020603050405020304" pitchFamily="18" charset="0"/>
                <a:ea typeface="Arial" panose="020B0604020202020204" pitchFamily="34" charset="0"/>
              </a:rPr>
              <a:t>Baeldung (07/2021), Security with Spring, </a:t>
            </a:r>
            <a:r>
              <a:rPr lang="vi-VN" sz="1400" u="sng" dirty="0">
                <a:solidFill>
                  <a:srgbClr val="000000"/>
                </a:solidFill>
                <a:effectLst/>
                <a:latin typeface="Times New Roman" panose="02020603050405020304" pitchFamily="18" charset="0"/>
                <a:ea typeface="Arial" panose="020B0604020202020204" pitchFamily="34" charset="0"/>
                <a:hlinkClick r:id="rId6"/>
              </a:rPr>
              <a:t>https://www.baeldung.com/security-spring</a:t>
            </a:r>
            <a:r>
              <a:rPr lang="vi-VN" sz="1400" dirty="0">
                <a:solidFill>
                  <a:srgbClr val="000000"/>
                </a:solidFill>
                <a:effectLst/>
                <a:latin typeface="Times New Roman" panose="02020603050405020304" pitchFamily="18" charset="0"/>
                <a:ea typeface="Arial" panose="020B0604020202020204" pitchFamily="34" charset="0"/>
              </a:rPr>
              <a:t>, xem </a:t>
            </a:r>
            <a:r>
              <a:rPr lang="vi-VN" sz="1400" dirty="0">
                <a:solidFill>
                  <a:srgbClr val="000000"/>
                </a:solidFill>
                <a:latin typeface="Times New Roman" panose="02020603050405020304" pitchFamily="18" charset="0"/>
                <a:ea typeface="Arial" panose="020B0604020202020204" pitchFamily="34" charset="0"/>
              </a:rPr>
              <a:t>11</a:t>
            </a:r>
            <a:r>
              <a:rPr lang="vi-VN" sz="1400" dirty="0">
                <a:solidFill>
                  <a:srgbClr val="000000"/>
                </a:solidFill>
                <a:effectLst/>
                <a:latin typeface="Times New Roman" panose="02020603050405020304" pitchFamily="18" charset="0"/>
                <a:ea typeface="Arial" panose="020B0604020202020204" pitchFamily="34" charset="0"/>
              </a:rPr>
              <a:t>/2022.</a:t>
            </a:r>
            <a:endParaRPr lang="en-US" sz="1400"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vi-VN" sz="1400" dirty="0">
                <a:solidFill>
                  <a:srgbClr val="000000"/>
                </a:solidFill>
                <a:effectLst/>
                <a:latin typeface="Times New Roman" panose="02020603050405020304" pitchFamily="18" charset="0"/>
                <a:ea typeface="Arial" panose="020B0604020202020204" pitchFamily="34" charset="0"/>
              </a:rPr>
              <a:t>Mysql, Mysql, </a:t>
            </a:r>
            <a:r>
              <a:rPr lang="vi-VN" sz="1400" u="sng" dirty="0">
                <a:solidFill>
                  <a:srgbClr val="000000"/>
                </a:solidFill>
                <a:effectLst/>
                <a:latin typeface="Times New Roman" panose="02020603050405020304" pitchFamily="18" charset="0"/>
                <a:ea typeface="Arial" panose="020B0604020202020204" pitchFamily="34" charset="0"/>
                <a:hlinkClick r:id="rId7"/>
              </a:rPr>
              <a:t>https://dev.mysql.com/doc/</a:t>
            </a:r>
            <a:r>
              <a:rPr lang="vi-VN" sz="1400" dirty="0">
                <a:solidFill>
                  <a:srgbClr val="000000"/>
                </a:solidFill>
                <a:effectLst/>
                <a:latin typeface="Times New Roman" panose="02020603050405020304" pitchFamily="18" charset="0"/>
                <a:ea typeface="Arial" panose="020B0604020202020204" pitchFamily="34" charset="0"/>
              </a:rPr>
              <a:t>, xem </a:t>
            </a:r>
            <a:r>
              <a:rPr lang="vi-VN" sz="1400" dirty="0">
                <a:solidFill>
                  <a:srgbClr val="000000"/>
                </a:solidFill>
                <a:latin typeface="Times New Roman" panose="02020603050405020304" pitchFamily="18" charset="0"/>
                <a:ea typeface="Arial" panose="020B0604020202020204" pitchFamily="34" charset="0"/>
              </a:rPr>
              <a:t>11</a:t>
            </a:r>
            <a:r>
              <a:rPr lang="vi-VN" sz="1400" dirty="0">
                <a:solidFill>
                  <a:srgbClr val="000000"/>
                </a:solidFill>
                <a:effectLst/>
                <a:latin typeface="Times New Roman" panose="02020603050405020304" pitchFamily="18" charset="0"/>
                <a:ea typeface="Arial" panose="020B0604020202020204" pitchFamily="34" charset="0"/>
              </a:rPr>
              <a:t>/2022. </a:t>
            </a:r>
            <a:endParaRPr lang="en-US" sz="1400"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vi-VN" sz="1400" dirty="0">
                <a:solidFill>
                  <a:srgbClr val="000000"/>
                </a:solidFill>
                <a:effectLst/>
                <a:latin typeface="Times New Roman" panose="02020603050405020304" pitchFamily="18" charset="0"/>
                <a:ea typeface="Arial" panose="020B0604020202020204" pitchFamily="34" charset="0"/>
              </a:rPr>
              <a:t>reactjs, Getting Started, </a:t>
            </a:r>
            <a:r>
              <a:rPr lang="vi-VN" sz="1400" u="sng" dirty="0">
                <a:solidFill>
                  <a:srgbClr val="000000"/>
                </a:solidFill>
                <a:effectLst/>
                <a:latin typeface="Times New Roman" panose="02020603050405020304" pitchFamily="18" charset="0"/>
                <a:ea typeface="Arial" panose="020B0604020202020204" pitchFamily="34" charset="0"/>
                <a:hlinkClick r:id="rId8"/>
              </a:rPr>
              <a:t>https://reactjs.org/docs/getting-started.html</a:t>
            </a:r>
            <a:r>
              <a:rPr lang="vi-VN" sz="1400" dirty="0">
                <a:solidFill>
                  <a:srgbClr val="000000"/>
                </a:solidFill>
                <a:effectLst/>
                <a:latin typeface="Times New Roman" panose="02020603050405020304" pitchFamily="18" charset="0"/>
                <a:ea typeface="Arial" panose="020B0604020202020204" pitchFamily="34" charset="0"/>
              </a:rPr>
              <a:t>, xem </a:t>
            </a:r>
            <a:r>
              <a:rPr lang="vi-VN" sz="1400" dirty="0">
                <a:solidFill>
                  <a:srgbClr val="000000"/>
                </a:solidFill>
                <a:latin typeface="Times New Roman" panose="02020603050405020304" pitchFamily="18" charset="0"/>
                <a:ea typeface="Arial" panose="020B0604020202020204" pitchFamily="34" charset="0"/>
              </a:rPr>
              <a:t>11</a:t>
            </a:r>
            <a:r>
              <a:rPr lang="vi-VN" sz="1400" dirty="0">
                <a:solidFill>
                  <a:srgbClr val="000000"/>
                </a:solidFill>
                <a:effectLst/>
                <a:latin typeface="Times New Roman" panose="02020603050405020304" pitchFamily="18" charset="0"/>
                <a:ea typeface="Arial" panose="020B0604020202020204" pitchFamily="34" charset="0"/>
              </a:rPr>
              <a:t>/2022.</a:t>
            </a:r>
            <a:endParaRPr lang="en-US" sz="1400"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vi-VN" sz="1400" dirty="0">
                <a:solidFill>
                  <a:srgbClr val="000000"/>
                </a:solidFill>
                <a:effectLst/>
                <a:latin typeface="Times New Roman" panose="02020603050405020304" pitchFamily="18" charset="0"/>
                <a:ea typeface="Arial" panose="020B0604020202020204" pitchFamily="34" charset="0"/>
              </a:rPr>
              <a:t>reactjs, Introducing Hooks, </a:t>
            </a:r>
            <a:r>
              <a:rPr lang="vi-VN" sz="1400" u="sng" dirty="0">
                <a:solidFill>
                  <a:srgbClr val="000000"/>
                </a:solidFill>
                <a:effectLst/>
                <a:latin typeface="Times New Roman" panose="02020603050405020304" pitchFamily="18" charset="0"/>
                <a:ea typeface="Arial" panose="020B0604020202020204" pitchFamily="34" charset="0"/>
                <a:hlinkClick r:id="rId9"/>
              </a:rPr>
              <a:t>https://reactjs.org/docs/hooks-intro.html</a:t>
            </a:r>
            <a:r>
              <a:rPr lang="vi-VN" sz="1400" dirty="0">
                <a:solidFill>
                  <a:srgbClr val="000000"/>
                </a:solidFill>
                <a:effectLst/>
                <a:latin typeface="Times New Roman" panose="02020603050405020304" pitchFamily="18" charset="0"/>
                <a:ea typeface="Arial" panose="020B0604020202020204" pitchFamily="34" charset="0"/>
              </a:rPr>
              <a:t>, xem 11/2022.</a:t>
            </a:r>
            <a:endParaRPr lang="en-US" sz="1400" dirty="0">
              <a:effectLst/>
              <a:latin typeface="Arial" panose="020B0604020202020204" pitchFamily="34" charset="0"/>
              <a:ea typeface="Arial" panose="020B0604020202020204" pitchFamily="34" charset="0"/>
            </a:endParaRP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vi-VN" dirty="0"/>
              <a:t>2022</a:t>
            </a:r>
            <a:endParaRPr lang="en-US" dirty="0"/>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a:xfrm>
            <a:off x="4379976" y="6464808"/>
            <a:ext cx="3892756" cy="310896"/>
          </a:xfrm>
        </p:spPr>
        <p:txBody>
          <a:bodyPr/>
          <a:lstStyle/>
          <a:p>
            <a:r>
              <a:rPr lang="vi-VN" dirty="0"/>
              <a:t>Website thương mại điện tử kinh doanh đồ thể thao</a:t>
            </a:r>
            <a:endParaRPr lang="en-US"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24</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mirjam nilsson</a:t>
            </a:r>
          </a:p>
          <a:p>
            <a:r>
              <a:rPr lang="en-US" dirty="0">
                <a:hlinkClick r:id="rId2"/>
              </a:rPr>
              <a:t>mirjam@contoso.com</a:t>
            </a:r>
            <a:endParaRPr lang="en-US" dirty="0"/>
          </a:p>
          <a:p>
            <a:r>
              <a:rPr lang="en-US" dirty="0"/>
              <a:t>www.contoso.com</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vi-VN" dirty="0"/>
              <a:t>Phần mở đầu</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pPr marL="342900" marR="0" lvl="0" indent="-342900">
              <a:lnSpc>
                <a:spcPct val="130000"/>
              </a:lnSpc>
              <a:spcBef>
                <a:spcPts val="1200"/>
              </a:spcBef>
              <a:spcAft>
                <a:spcPts val="600"/>
              </a:spcAft>
              <a:buFont typeface="+mj-lt"/>
              <a:buAutoNum type="arabicPeriod"/>
            </a:pPr>
            <a:r>
              <a:rPr lang="vi-VN" sz="1800" b="1" dirty="0">
                <a:effectLst/>
                <a:latin typeface="Times New Roman" panose="02020603050405020304" pitchFamily="18" charset="0"/>
              </a:rPr>
              <a:t>Tên đề tài</a:t>
            </a:r>
            <a:endParaRPr lang="en-US" sz="1800" b="1" dirty="0">
              <a:effectLst/>
              <a:latin typeface="Arial" panose="020B0604020202020204" pitchFamily="34" charset="0"/>
            </a:endParaRPr>
          </a:p>
          <a:p>
            <a:pPr marL="0" marR="0" indent="457200" algn="just">
              <a:lnSpc>
                <a:spcPct val="130000"/>
              </a:lnSpc>
              <a:spcBef>
                <a:spcPts val="0"/>
              </a:spcBef>
              <a:spcAft>
                <a:spcPts val="600"/>
              </a:spcAft>
            </a:pPr>
            <a:r>
              <a:rPr lang="vi-VN" sz="1800" dirty="0">
                <a:effectLst/>
                <a:latin typeface="Times New Roman" panose="02020603050405020304" pitchFamily="18" charset="0"/>
                <a:ea typeface="Arial" panose="020B0604020202020204" pitchFamily="34" charset="0"/>
              </a:rPr>
              <a:t>Xây dựng ứng dụng Website thương mại điện tử giúp tổ chức và quản lý bán quần áo thể thao sử dụng sử dụng công nghệ Spring Boot và ReactJS.</a:t>
            </a:r>
            <a:endParaRPr lang="en-US" sz="1800" dirty="0">
              <a:effectLst/>
              <a:latin typeface="Arial" panose="020B0604020202020204" pitchFamily="34" charset="0"/>
              <a:ea typeface="Arial" panose="020B0604020202020204" pitchFamily="34" charset="0"/>
            </a:endParaRPr>
          </a:p>
          <a:p>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vi-VN" dirty="0"/>
              <a:t>2022</a:t>
            </a:r>
            <a:endParaRPr lang="en-US" dirty="0"/>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5" y="6464808"/>
            <a:ext cx="3944515" cy="310896"/>
          </a:xfrm>
        </p:spPr>
        <p:txBody>
          <a:bodyPr/>
          <a:lstStyle/>
          <a:p>
            <a:r>
              <a:rPr lang="vi-VN" dirty="0"/>
              <a:t>Website thương mại điện tử kinh doanh đồ thể thao</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9EE5-5719-4004-8958-9568D68FCA46}"/>
              </a:ext>
            </a:extLst>
          </p:cNvPr>
          <p:cNvSpPr>
            <a:spLocks noGrp="1"/>
          </p:cNvSpPr>
          <p:nvPr>
            <p:ph type="title"/>
          </p:nvPr>
        </p:nvSpPr>
        <p:spPr/>
        <p:txBody>
          <a:bodyPr/>
          <a:lstStyle/>
          <a:p>
            <a:r>
              <a:rPr lang="vi-VN" dirty="0"/>
              <a:t>Nội dung nghiên cứu</a:t>
            </a:r>
            <a:endParaRPr lang="en-US" dirty="0"/>
          </a:p>
        </p:txBody>
      </p:sp>
      <p:sp>
        <p:nvSpPr>
          <p:cNvPr id="3" name="Text Placeholder 2">
            <a:extLst>
              <a:ext uri="{FF2B5EF4-FFF2-40B4-BE49-F238E27FC236}">
                <a16:creationId xmlns:a16="http://schemas.microsoft.com/office/drawing/2014/main" id="{354EFBE3-F3F5-03E3-CCC2-C875CC37D375}"/>
              </a:ext>
            </a:extLst>
          </p:cNvPr>
          <p:cNvSpPr>
            <a:spLocks noGrp="1"/>
          </p:cNvSpPr>
          <p:nvPr>
            <p:ph type="body" sz="half" idx="2"/>
          </p:nvPr>
        </p:nvSpPr>
        <p:spPr>
          <a:xfrm>
            <a:off x="576071" y="1947671"/>
            <a:ext cx="6502619" cy="4070729"/>
          </a:xfrm>
        </p:spPr>
        <p:txBody>
          <a:bodyPr>
            <a:normAutofit/>
          </a:bodyPr>
          <a:lstStyle/>
          <a:p>
            <a:pPr marL="742950" marR="0" lvl="1" indent="-285750" algn="just">
              <a:lnSpc>
                <a:spcPct val="130000"/>
              </a:lnSpc>
              <a:spcBef>
                <a:spcPts val="0"/>
              </a:spcBef>
              <a:spcAft>
                <a:spcPts val="600"/>
              </a:spcAft>
              <a:buFont typeface="Arial" panose="020B0604020202020204" pitchFamily="34" charset="0"/>
              <a:buChar char="•"/>
            </a:pPr>
            <a:r>
              <a:rPr lang="vi-VN" sz="1800" dirty="0">
                <a:solidFill>
                  <a:srgbClr val="000000"/>
                </a:solidFill>
                <a:effectLst/>
                <a:latin typeface="Times New Roman" panose="02020603050405020304" pitchFamily="18" charset="0"/>
                <a:ea typeface="Times New Roman" panose="02020603050405020304" pitchFamily="18" charset="0"/>
              </a:rPr>
              <a:t>Nghiên cứu quy trình xử lý các chức năng trong trang web quản lí bán hàng quần áo thể thao online.</a:t>
            </a:r>
            <a:endParaRPr lang="en-US" sz="1800" dirty="0">
              <a:effectLst/>
              <a:latin typeface="Arial" panose="020B0604020202020204" pitchFamily="34" charset="0"/>
              <a:ea typeface="Times New Roman" panose="02020603050405020304" pitchFamily="18" charset="0"/>
            </a:endParaRPr>
          </a:p>
          <a:p>
            <a:pPr marL="742950" marR="0" lvl="1" indent="-285750" algn="just">
              <a:lnSpc>
                <a:spcPct val="130000"/>
              </a:lnSpc>
              <a:spcBef>
                <a:spcPts val="0"/>
              </a:spcBef>
              <a:spcAft>
                <a:spcPts val="600"/>
              </a:spcAft>
              <a:buFont typeface="Arial" panose="020B0604020202020204" pitchFamily="34" charset="0"/>
              <a:buChar char="•"/>
            </a:pPr>
            <a:r>
              <a:rPr lang="vi-VN" sz="1800" dirty="0">
                <a:solidFill>
                  <a:srgbClr val="000000"/>
                </a:solidFill>
                <a:effectLst/>
                <a:latin typeface="Times New Roman" panose="02020603050405020304" pitchFamily="18" charset="0"/>
                <a:ea typeface="Times New Roman" panose="02020603050405020304" pitchFamily="18" charset="0"/>
              </a:rPr>
              <a:t>Tìm hiểu và nghiên cứu về HTML, CSS, Javascript, ReactJS, xây dựng phần Frontend.</a:t>
            </a:r>
            <a:endParaRPr lang="en-US" sz="1800" dirty="0">
              <a:effectLst/>
              <a:latin typeface="Arial" panose="020B0604020202020204" pitchFamily="34" charset="0"/>
              <a:ea typeface="Times New Roman" panose="02020603050405020304" pitchFamily="18" charset="0"/>
            </a:endParaRPr>
          </a:p>
          <a:p>
            <a:pPr marL="742950" marR="0" lvl="1" indent="-285750" algn="just">
              <a:lnSpc>
                <a:spcPct val="130000"/>
              </a:lnSpc>
              <a:spcBef>
                <a:spcPts val="0"/>
              </a:spcBef>
              <a:spcAft>
                <a:spcPts val="600"/>
              </a:spcAft>
              <a:buFont typeface="Arial" panose="020B0604020202020204" pitchFamily="34" charset="0"/>
              <a:buChar char="•"/>
            </a:pPr>
            <a:r>
              <a:rPr lang="vi-VN" sz="1800" dirty="0">
                <a:solidFill>
                  <a:srgbClr val="000000"/>
                </a:solidFill>
                <a:effectLst/>
                <a:latin typeface="Times New Roman" panose="02020603050405020304" pitchFamily="18" charset="0"/>
                <a:ea typeface="Times New Roman" panose="02020603050405020304" pitchFamily="18" charset="0"/>
              </a:rPr>
              <a:t>Nghiên cứu Spring Framework cụ thể là Spring MVC, Spring Boot, Spring Data JPA, nghiên cứu RESTful web service để xây dựng phần Backend.</a:t>
            </a:r>
            <a:endParaRPr lang="en-US" sz="1800" dirty="0">
              <a:effectLst/>
              <a:latin typeface="Arial" panose="020B0604020202020204" pitchFamily="34" charset="0"/>
              <a:ea typeface="Times New Roman" panose="02020603050405020304" pitchFamily="18" charset="0"/>
            </a:endParaRPr>
          </a:p>
          <a:p>
            <a:pPr marL="742950" marR="0" lvl="1" indent="-285750" algn="just">
              <a:lnSpc>
                <a:spcPct val="130000"/>
              </a:lnSpc>
              <a:spcBef>
                <a:spcPts val="0"/>
              </a:spcBef>
              <a:spcAft>
                <a:spcPts val="600"/>
              </a:spcAft>
              <a:buFont typeface="Arial" panose="020B0604020202020204" pitchFamily="34" charset="0"/>
              <a:buChar char="•"/>
            </a:pPr>
            <a:r>
              <a:rPr lang="vi-VN" sz="1800" dirty="0">
                <a:solidFill>
                  <a:srgbClr val="000000"/>
                </a:solidFill>
                <a:effectLst/>
                <a:latin typeface="Times New Roman" panose="02020603050405020304" pitchFamily="18" charset="0"/>
                <a:ea typeface="Times New Roman" panose="02020603050405020304" pitchFamily="18" charset="0"/>
              </a:rPr>
              <a:t>Dùng postman, swagger2 để hỗ trợ kiểm tra API phía Backend</a:t>
            </a:r>
            <a:endParaRPr lang="en-US" sz="1800" dirty="0">
              <a:effectLst/>
              <a:latin typeface="Arial" panose="020B0604020202020204" pitchFamily="34" charset="0"/>
              <a:ea typeface="Times New Roman" panose="02020603050405020304" pitchFamily="18" charset="0"/>
            </a:endParaRPr>
          </a:p>
          <a:p>
            <a:pPr marL="742950" marR="0" lvl="1" indent="-285750" algn="just">
              <a:lnSpc>
                <a:spcPct val="130000"/>
              </a:lnSpc>
              <a:spcBef>
                <a:spcPts val="0"/>
              </a:spcBef>
              <a:spcAft>
                <a:spcPts val="600"/>
              </a:spcAft>
              <a:buFont typeface="Arial" panose="020B0604020202020204" pitchFamily="34" charset="0"/>
              <a:buChar char="•"/>
            </a:pPr>
            <a:r>
              <a:rPr lang="vi-VN" sz="1800" dirty="0">
                <a:solidFill>
                  <a:srgbClr val="000000"/>
                </a:solidFill>
                <a:effectLst/>
                <a:latin typeface="Times New Roman" panose="02020603050405020304" pitchFamily="18" charset="0"/>
                <a:ea typeface="Times New Roman" panose="02020603050405020304" pitchFamily="18" charset="0"/>
              </a:rPr>
              <a:t>Nghiên cứu Axios để Frontend gọi đến API của Backend.</a:t>
            </a:r>
            <a:endParaRPr lang="en-US" sz="1800" dirty="0">
              <a:effectLst/>
              <a:latin typeface="Arial" panose="020B0604020202020204" pitchFamily="34" charset="0"/>
              <a:ea typeface="Times New Roman" panose="02020603050405020304" pitchFamily="18" charset="0"/>
            </a:endParaRPr>
          </a:p>
          <a:p>
            <a:endParaRPr lang="en-US" dirty="0"/>
          </a:p>
        </p:txBody>
      </p:sp>
      <p:sp>
        <p:nvSpPr>
          <p:cNvPr id="4" name="Picture Placeholder 3">
            <a:extLst>
              <a:ext uri="{FF2B5EF4-FFF2-40B4-BE49-F238E27FC236}">
                <a16:creationId xmlns:a16="http://schemas.microsoft.com/office/drawing/2014/main" id="{AECB7D57-AAA3-D829-8962-30E196351608}"/>
              </a:ext>
            </a:extLst>
          </p:cNvPr>
          <p:cNvSpPr>
            <a:spLocks noGrp="1"/>
          </p:cNvSpPr>
          <p:nvPr>
            <p:ph type="pic" idx="1"/>
          </p:nvPr>
        </p:nvSpPr>
        <p:spPr/>
      </p:sp>
      <p:sp>
        <p:nvSpPr>
          <p:cNvPr id="5" name="Date Placeholder 4">
            <a:extLst>
              <a:ext uri="{FF2B5EF4-FFF2-40B4-BE49-F238E27FC236}">
                <a16:creationId xmlns:a16="http://schemas.microsoft.com/office/drawing/2014/main" id="{764A1BA0-0AAF-D0AE-3DEE-5DF28FCD3CA5}"/>
              </a:ext>
            </a:extLst>
          </p:cNvPr>
          <p:cNvSpPr>
            <a:spLocks noGrp="1"/>
          </p:cNvSpPr>
          <p:nvPr>
            <p:ph type="dt" sz="half" idx="10"/>
          </p:nvPr>
        </p:nvSpPr>
        <p:spPr/>
        <p:txBody>
          <a:bodyPr/>
          <a:lstStyle/>
          <a:p>
            <a:r>
              <a:rPr lang="vi-VN" dirty="0"/>
              <a:t>2022</a:t>
            </a:r>
            <a:endParaRPr lang="en-US" dirty="0"/>
          </a:p>
        </p:txBody>
      </p:sp>
      <p:sp>
        <p:nvSpPr>
          <p:cNvPr id="6" name="Footer Placeholder 5">
            <a:extLst>
              <a:ext uri="{FF2B5EF4-FFF2-40B4-BE49-F238E27FC236}">
                <a16:creationId xmlns:a16="http://schemas.microsoft.com/office/drawing/2014/main" id="{5961178A-BEF5-0324-D8ED-E48B55051998}"/>
              </a:ext>
            </a:extLst>
          </p:cNvPr>
          <p:cNvSpPr>
            <a:spLocks noGrp="1"/>
          </p:cNvSpPr>
          <p:nvPr>
            <p:ph type="ftr" sz="quarter" idx="11"/>
          </p:nvPr>
        </p:nvSpPr>
        <p:spPr>
          <a:xfrm>
            <a:off x="4379976" y="6464808"/>
            <a:ext cx="3858250" cy="310896"/>
          </a:xfrm>
        </p:spPr>
        <p:txBody>
          <a:bodyPr/>
          <a:lstStyle/>
          <a:p>
            <a:r>
              <a:rPr lang="vi-VN" dirty="0"/>
              <a:t>Website thương mại điện tử kinh doanh đồ thể thao</a:t>
            </a:r>
            <a:endParaRPr lang="en-US" dirty="0"/>
          </a:p>
        </p:txBody>
      </p:sp>
      <p:sp>
        <p:nvSpPr>
          <p:cNvPr id="7" name="Slide Number Placeholder 6">
            <a:extLst>
              <a:ext uri="{FF2B5EF4-FFF2-40B4-BE49-F238E27FC236}">
                <a16:creationId xmlns:a16="http://schemas.microsoft.com/office/drawing/2014/main" id="{B01BDD72-068E-0CAF-4A73-8C92E7222B67}"/>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34898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960C-BD24-1957-2B3F-9A09405496A9}"/>
              </a:ext>
            </a:extLst>
          </p:cNvPr>
          <p:cNvSpPr>
            <a:spLocks noGrp="1"/>
          </p:cNvSpPr>
          <p:nvPr>
            <p:ph type="title"/>
          </p:nvPr>
        </p:nvSpPr>
        <p:spPr>
          <a:xfrm>
            <a:off x="576070" y="704087"/>
            <a:ext cx="6532095" cy="900425"/>
          </a:xfrm>
        </p:spPr>
        <p:txBody>
          <a:bodyPr/>
          <a:lstStyle/>
          <a:p>
            <a:r>
              <a:rPr lang="vi-VN"/>
              <a:t>Các công nghệ trong đề tài</a:t>
            </a:r>
            <a:endParaRPr lang="en-US" dirty="0"/>
          </a:p>
        </p:txBody>
      </p:sp>
      <p:sp>
        <p:nvSpPr>
          <p:cNvPr id="3" name="Text Placeholder 2">
            <a:extLst>
              <a:ext uri="{FF2B5EF4-FFF2-40B4-BE49-F238E27FC236}">
                <a16:creationId xmlns:a16="http://schemas.microsoft.com/office/drawing/2014/main" id="{915F6349-9344-AD9A-9FFE-876F557C3B5F}"/>
              </a:ext>
            </a:extLst>
          </p:cNvPr>
          <p:cNvSpPr>
            <a:spLocks noGrp="1"/>
          </p:cNvSpPr>
          <p:nvPr>
            <p:ph type="body" sz="half" idx="2"/>
          </p:nvPr>
        </p:nvSpPr>
        <p:spPr/>
        <p:txBody>
          <a:bodyPr/>
          <a:lstStyle/>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HTML, CSS, Javascript cơ bản</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Java</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ReactJS</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Spring Framework (Spring Boot, Spring Data JPA, Spring Security)</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Mô hình MVC</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RESTfull web service</a:t>
            </a:r>
            <a:endParaRPr lang="en-US" sz="1800" dirty="0">
              <a:effectLst/>
              <a:latin typeface="Arial" panose="020B0604020202020204" pitchFamily="34" charset="0"/>
              <a:ea typeface="Times New Roman" panose="02020603050405020304" pitchFamily="18" charset="0"/>
            </a:endParaRPr>
          </a:p>
          <a:p>
            <a:endParaRPr lang="en-US" dirty="0"/>
          </a:p>
        </p:txBody>
      </p:sp>
      <p:sp>
        <p:nvSpPr>
          <p:cNvPr id="4" name="Picture Placeholder 3">
            <a:extLst>
              <a:ext uri="{FF2B5EF4-FFF2-40B4-BE49-F238E27FC236}">
                <a16:creationId xmlns:a16="http://schemas.microsoft.com/office/drawing/2014/main" id="{C97C207F-45B1-8F28-BA44-55AFBBC2C0B6}"/>
              </a:ext>
            </a:extLst>
          </p:cNvPr>
          <p:cNvSpPr>
            <a:spLocks noGrp="1"/>
          </p:cNvSpPr>
          <p:nvPr>
            <p:ph type="pic" idx="1"/>
          </p:nvPr>
        </p:nvSpPr>
        <p:spPr/>
      </p:sp>
      <p:sp>
        <p:nvSpPr>
          <p:cNvPr id="5" name="Date Placeholder 4">
            <a:extLst>
              <a:ext uri="{FF2B5EF4-FFF2-40B4-BE49-F238E27FC236}">
                <a16:creationId xmlns:a16="http://schemas.microsoft.com/office/drawing/2014/main" id="{358E81E1-F9B3-144A-213A-D1CCFDC9767F}"/>
              </a:ext>
            </a:extLst>
          </p:cNvPr>
          <p:cNvSpPr>
            <a:spLocks noGrp="1"/>
          </p:cNvSpPr>
          <p:nvPr>
            <p:ph type="dt" sz="half" idx="10"/>
          </p:nvPr>
        </p:nvSpPr>
        <p:spPr/>
        <p:txBody>
          <a:bodyPr/>
          <a:lstStyle/>
          <a:p>
            <a:r>
              <a:rPr lang="vi-VN" dirty="0"/>
              <a:t>2022</a:t>
            </a:r>
            <a:endParaRPr lang="en-US" dirty="0"/>
          </a:p>
        </p:txBody>
      </p:sp>
      <p:sp>
        <p:nvSpPr>
          <p:cNvPr id="6" name="Footer Placeholder 5">
            <a:extLst>
              <a:ext uri="{FF2B5EF4-FFF2-40B4-BE49-F238E27FC236}">
                <a16:creationId xmlns:a16="http://schemas.microsoft.com/office/drawing/2014/main" id="{12109C96-94DD-06B2-09E1-8ABFB2C8C39A}"/>
              </a:ext>
            </a:extLst>
          </p:cNvPr>
          <p:cNvSpPr>
            <a:spLocks noGrp="1"/>
          </p:cNvSpPr>
          <p:nvPr>
            <p:ph type="ftr" sz="quarter" idx="11"/>
          </p:nvPr>
        </p:nvSpPr>
        <p:spPr>
          <a:xfrm>
            <a:off x="4379975" y="6464808"/>
            <a:ext cx="3875503" cy="310896"/>
          </a:xfrm>
        </p:spPr>
        <p:txBody>
          <a:bodyPr/>
          <a:lstStyle/>
          <a:p>
            <a:r>
              <a:rPr lang="vi-VN" dirty="0"/>
              <a:t>Website thương mại điện tử kinh doanh đồ thể thao</a:t>
            </a:r>
            <a:endParaRPr lang="en-US" dirty="0"/>
          </a:p>
        </p:txBody>
      </p:sp>
      <p:sp>
        <p:nvSpPr>
          <p:cNvPr id="7" name="Slide Number Placeholder 6">
            <a:extLst>
              <a:ext uri="{FF2B5EF4-FFF2-40B4-BE49-F238E27FC236}">
                <a16:creationId xmlns:a16="http://schemas.microsoft.com/office/drawing/2014/main" id="{9AE6DEFF-62F0-7A7C-3AEF-EDA6B7C81DBF}"/>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142044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D9C40A-7D89-E9F2-0443-5CB128758CB6}"/>
              </a:ext>
            </a:extLst>
          </p:cNvPr>
          <p:cNvSpPr>
            <a:spLocks noGrp="1"/>
          </p:cNvSpPr>
          <p:nvPr>
            <p:ph type="body" sz="half" idx="2"/>
          </p:nvPr>
        </p:nvSpPr>
        <p:spPr>
          <a:xfrm>
            <a:off x="558820" y="1209119"/>
            <a:ext cx="6502619" cy="4114798"/>
          </a:xfrm>
        </p:spPr>
        <p:txBody>
          <a:bodyPr>
            <a:normAutofit/>
          </a:bodyPr>
          <a:lstStyle/>
          <a:p>
            <a:pPr marL="0" marR="0" indent="457200" algn="just">
              <a:lnSpc>
                <a:spcPct val="130000"/>
              </a:lnSpc>
              <a:spcBef>
                <a:spcPts val="0"/>
              </a:spcBef>
              <a:spcAft>
                <a:spcPts val="600"/>
              </a:spcAft>
            </a:pPr>
            <a:r>
              <a:rPr lang="vi-VN" sz="1800" dirty="0">
                <a:effectLst/>
                <a:latin typeface="Times New Roman" panose="02020603050405020304" pitchFamily="18" charset="0"/>
                <a:ea typeface="Arial" panose="020B0604020202020204" pitchFamily="34" charset="0"/>
              </a:rPr>
              <a:t>Ứng dụng Website thương mại điện tử giúp tổ chức và quản lý hệ thống quần áo thể thao</a:t>
            </a:r>
            <a:endParaRPr lang="en-US" sz="1800" dirty="0">
              <a:effectLst/>
              <a:latin typeface="Arial" panose="020B0604020202020204" pitchFamily="34" charset="0"/>
              <a:ea typeface="Arial" panose="020B0604020202020204" pitchFamily="34" charset="0"/>
            </a:endParaRPr>
          </a:p>
          <a:p>
            <a:pPr marL="342900" marR="0" lvl="0" indent="-342900" algn="just">
              <a:lnSpc>
                <a:spcPct val="130000"/>
              </a:lnSpc>
              <a:spcBef>
                <a:spcPts val="0"/>
              </a:spcBef>
              <a:spcAft>
                <a:spcPts val="600"/>
              </a:spcAft>
              <a:buFont typeface="Symbol" panose="05050102010706020507" pitchFamily="18" charset="2"/>
              <a:buChar char=""/>
            </a:pPr>
            <a:r>
              <a:rPr lang="vi-VN" sz="1800" b="1" dirty="0">
                <a:effectLst/>
                <a:latin typeface="Times New Roman" panose="02020603050405020304" pitchFamily="18" charset="0"/>
                <a:ea typeface="Arial" panose="020B0604020202020204" pitchFamily="34" charset="0"/>
              </a:rPr>
              <a:t>Hệ thống có 3 đối tượng chính là:</a:t>
            </a:r>
            <a:endParaRPr lang="en-US" sz="1800" dirty="0">
              <a:effectLst/>
              <a:latin typeface="Arial" panose="020B0604020202020204" pitchFamily="34" charset="0"/>
              <a:ea typeface="Arial" panose="020B0604020202020204" pitchFamily="34" charset="0"/>
            </a:endParaRPr>
          </a:p>
          <a:p>
            <a:pPr indent="457200" algn="just">
              <a:lnSpc>
                <a:spcPct val="130000"/>
              </a:lnSpc>
              <a:spcAft>
                <a:spcPts val="600"/>
              </a:spcAft>
            </a:pPr>
            <a:r>
              <a:rPr lang="vi-VN" sz="1800" dirty="0">
                <a:effectLst/>
                <a:latin typeface="Times New Roman" panose="02020603050405020304" pitchFamily="18" charset="0"/>
                <a:ea typeface="Arial" panose="020B0604020202020204" pitchFamily="34" charset="0"/>
              </a:rPr>
              <a:t>Người quản trị hệ thống (</a:t>
            </a:r>
            <a:r>
              <a:rPr lang="vi-VN" dirty="0">
                <a:latin typeface="Times New Roman" panose="02020603050405020304" pitchFamily="18" charset="0"/>
                <a:ea typeface="Arial" panose="020B0604020202020204" pitchFamily="34" charset="0"/>
              </a:rPr>
              <a:t>admin) và người dùng của hệ thống (người bán hàng và người mua hàng). </a:t>
            </a:r>
            <a:r>
              <a:rPr lang="vi-VN" sz="1800" dirty="0">
                <a:effectLst/>
                <a:latin typeface="Times New Roman" panose="02020603050405020304" pitchFamily="18" charset="0"/>
                <a:ea typeface="Arial" panose="020B0604020202020204" pitchFamily="34" charset="0"/>
              </a:rPr>
              <a:t>Mỗi người dùng sẽ đăng kí tài khoản mua hàng hoặc bán hàng</a:t>
            </a:r>
            <a:endParaRPr lang="en-US" dirty="0"/>
          </a:p>
        </p:txBody>
      </p:sp>
      <p:sp>
        <p:nvSpPr>
          <p:cNvPr id="5" name="Date Placeholder 4">
            <a:extLst>
              <a:ext uri="{FF2B5EF4-FFF2-40B4-BE49-F238E27FC236}">
                <a16:creationId xmlns:a16="http://schemas.microsoft.com/office/drawing/2014/main" id="{AA445684-39BA-FA2B-DEA5-9D0A4031F576}"/>
              </a:ext>
            </a:extLst>
          </p:cNvPr>
          <p:cNvSpPr>
            <a:spLocks noGrp="1"/>
          </p:cNvSpPr>
          <p:nvPr>
            <p:ph type="dt" sz="half" idx="10"/>
          </p:nvPr>
        </p:nvSpPr>
        <p:spPr/>
        <p:txBody>
          <a:bodyPr/>
          <a:lstStyle/>
          <a:p>
            <a:r>
              <a:rPr lang="vi-VN" dirty="0"/>
              <a:t>2022</a:t>
            </a:r>
            <a:endParaRPr lang="en-US" dirty="0"/>
          </a:p>
        </p:txBody>
      </p:sp>
      <p:sp>
        <p:nvSpPr>
          <p:cNvPr id="6" name="Footer Placeholder 5">
            <a:extLst>
              <a:ext uri="{FF2B5EF4-FFF2-40B4-BE49-F238E27FC236}">
                <a16:creationId xmlns:a16="http://schemas.microsoft.com/office/drawing/2014/main" id="{759191B4-ADE0-E4BD-AF40-53B0C3198722}"/>
              </a:ext>
            </a:extLst>
          </p:cNvPr>
          <p:cNvSpPr>
            <a:spLocks noGrp="1"/>
          </p:cNvSpPr>
          <p:nvPr>
            <p:ph type="ftr" sz="quarter" idx="11"/>
          </p:nvPr>
        </p:nvSpPr>
        <p:spPr>
          <a:xfrm>
            <a:off x="4379975" y="6464808"/>
            <a:ext cx="3910009" cy="310896"/>
          </a:xfrm>
        </p:spPr>
        <p:txBody>
          <a:bodyPr/>
          <a:lstStyle/>
          <a:p>
            <a:r>
              <a:rPr lang="vi-VN" dirty="0"/>
              <a:t>Website thương mại điện tử kinh doanh đồ thể thao</a:t>
            </a:r>
            <a:endParaRPr lang="en-US" dirty="0"/>
          </a:p>
        </p:txBody>
      </p:sp>
      <p:sp>
        <p:nvSpPr>
          <p:cNvPr id="7" name="Slide Number Placeholder 6">
            <a:extLst>
              <a:ext uri="{FF2B5EF4-FFF2-40B4-BE49-F238E27FC236}">
                <a16:creationId xmlns:a16="http://schemas.microsoft.com/office/drawing/2014/main" id="{7C4E40C5-0654-A4E2-3523-96AF2D613DF9}"/>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2" name="Title 2">
            <a:extLst>
              <a:ext uri="{FF2B5EF4-FFF2-40B4-BE49-F238E27FC236}">
                <a16:creationId xmlns:a16="http://schemas.microsoft.com/office/drawing/2014/main" id="{9C5F78BD-DC67-71C0-00B8-F7CDE90F4F93}"/>
              </a:ext>
            </a:extLst>
          </p:cNvPr>
          <p:cNvSpPr>
            <a:spLocks noGrp="1"/>
          </p:cNvSpPr>
          <p:nvPr>
            <p:ph type="title"/>
          </p:nvPr>
        </p:nvSpPr>
        <p:spPr>
          <a:xfrm>
            <a:off x="7818120" y="2379741"/>
            <a:ext cx="4634112" cy="1773555"/>
          </a:xfrm>
        </p:spPr>
        <p:txBody>
          <a:bodyPr/>
          <a:lstStyle/>
          <a:p>
            <a:r>
              <a:rPr lang="vi-VN" sz="7200" dirty="0"/>
              <a:t>Sản phẩm của đề tài</a:t>
            </a:r>
            <a:endParaRPr lang="en-US" sz="7200" dirty="0"/>
          </a:p>
        </p:txBody>
      </p:sp>
    </p:spTree>
    <p:extLst>
      <p:ext uri="{BB962C8B-B14F-4D97-AF65-F5344CB8AC3E}">
        <p14:creationId xmlns:p14="http://schemas.microsoft.com/office/powerpoint/2010/main" val="2205443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429A-96E9-6B0A-5BA5-D8FCEC5A13E5}"/>
              </a:ext>
            </a:extLst>
          </p:cNvPr>
          <p:cNvSpPr>
            <a:spLocks noGrp="1"/>
          </p:cNvSpPr>
          <p:nvPr>
            <p:ph type="title"/>
          </p:nvPr>
        </p:nvSpPr>
        <p:spPr>
          <a:xfrm>
            <a:off x="576071" y="704087"/>
            <a:ext cx="5738465" cy="943557"/>
          </a:xfrm>
        </p:spPr>
        <p:txBody>
          <a:bodyPr/>
          <a:lstStyle/>
          <a:p>
            <a:r>
              <a:rPr lang="vi-VN" dirty="0"/>
              <a:t>Đối với người dùng mua hàng:</a:t>
            </a:r>
            <a:endParaRPr lang="en-US" dirty="0"/>
          </a:p>
        </p:txBody>
      </p:sp>
      <p:sp>
        <p:nvSpPr>
          <p:cNvPr id="3" name="Text Placeholder 2">
            <a:extLst>
              <a:ext uri="{FF2B5EF4-FFF2-40B4-BE49-F238E27FC236}">
                <a16:creationId xmlns:a16="http://schemas.microsoft.com/office/drawing/2014/main" id="{159D2789-7191-36D2-DD32-A1192C65A18A}"/>
              </a:ext>
            </a:extLst>
          </p:cNvPr>
          <p:cNvSpPr>
            <a:spLocks noGrp="1"/>
          </p:cNvSpPr>
          <p:nvPr>
            <p:ph type="body" sz="half" idx="2"/>
          </p:nvPr>
        </p:nvSpPr>
        <p:spPr/>
        <p:txBody>
          <a:bodyPr>
            <a:normAutofit fontScale="85000" lnSpcReduction="10000"/>
          </a:bodyPr>
          <a:lstStyle/>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Xem sản phẩm theo mức giá, theo tên sản phẩm , theo danh mục sản phẩm</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Thay đổi giao diện xem sản phẩm</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Đánh giá sản phẩm</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Lựa chọn sản phẩm và mua sản phẩm</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Xem thông tin lịch sử đặt hàng</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Xem thông tin đơn hàng</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Xem thông người bán đang theo dõi</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Xem thông tin cá nhân, chỉnh sửa thông tin cá nhân, địa chỉ nhận hàng, địa chỉ thanh toán, thuộc tính thanh toán.</a:t>
            </a:r>
          </a:p>
          <a:p>
            <a:pPr marL="285750" marR="0" lvl="0" indent="-285750" algn="just">
              <a:lnSpc>
                <a:spcPct val="130000"/>
              </a:lnSpc>
              <a:spcBef>
                <a:spcPts val="0"/>
              </a:spcBef>
              <a:spcAft>
                <a:spcPts val="600"/>
              </a:spcAft>
              <a:buFont typeface="Arial" panose="020B0604020202020204" pitchFamily="34" charset="0"/>
              <a:buChar char="•"/>
            </a:pPr>
            <a:r>
              <a:rPr lang="vi-VN" dirty="0">
                <a:latin typeface="Times New Roman" panose="02020603050405020304" pitchFamily="18" charset="0"/>
                <a:ea typeface="Times New Roman" panose="02020603050405020304" pitchFamily="18" charset="0"/>
              </a:rPr>
              <a:t>Theo dõi và hủy theo dõi người bán</a:t>
            </a:r>
            <a:endParaRPr lang="en-US" sz="1800" dirty="0">
              <a:effectLst/>
              <a:latin typeface="Arial" panose="020B0604020202020204" pitchFamily="34" charset="0"/>
              <a:ea typeface="Times New Roman" panose="02020603050405020304" pitchFamily="18" charset="0"/>
            </a:endParaRPr>
          </a:p>
          <a:p>
            <a:endParaRPr lang="en-US" dirty="0"/>
          </a:p>
        </p:txBody>
      </p:sp>
      <p:sp>
        <p:nvSpPr>
          <p:cNvPr id="4" name="Picture Placeholder 3">
            <a:extLst>
              <a:ext uri="{FF2B5EF4-FFF2-40B4-BE49-F238E27FC236}">
                <a16:creationId xmlns:a16="http://schemas.microsoft.com/office/drawing/2014/main" id="{C6A5F537-3DA1-7047-CB74-CC0BD560F178}"/>
              </a:ext>
            </a:extLst>
          </p:cNvPr>
          <p:cNvSpPr>
            <a:spLocks noGrp="1"/>
          </p:cNvSpPr>
          <p:nvPr>
            <p:ph type="pic" idx="1"/>
          </p:nvPr>
        </p:nvSpPr>
        <p:spPr/>
      </p:sp>
      <p:sp>
        <p:nvSpPr>
          <p:cNvPr id="5" name="Date Placeholder 4">
            <a:extLst>
              <a:ext uri="{FF2B5EF4-FFF2-40B4-BE49-F238E27FC236}">
                <a16:creationId xmlns:a16="http://schemas.microsoft.com/office/drawing/2014/main" id="{0CD47989-B25B-334E-1E40-5CFF69846C46}"/>
              </a:ext>
            </a:extLst>
          </p:cNvPr>
          <p:cNvSpPr>
            <a:spLocks noGrp="1"/>
          </p:cNvSpPr>
          <p:nvPr>
            <p:ph type="dt" sz="half" idx="10"/>
          </p:nvPr>
        </p:nvSpPr>
        <p:spPr/>
        <p:txBody>
          <a:bodyPr/>
          <a:lstStyle/>
          <a:p>
            <a:r>
              <a:rPr lang="vi-VN" dirty="0"/>
              <a:t>2022</a:t>
            </a:r>
            <a:endParaRPr lang="en-US" dirty="0"/>
          </a:p>
        </p:txBody>
      </p:sp>
      <p:sp>
        <p:nvSpPr>
          <p:cNvPr id="6" name="Footer Placeholder 5">
            <a:extLst>
              <a:ext uri="{FF2B5EF4-FFF2-40B4-BE49-F238E27FC236}">
                <a16:creationId xmlns:a16="http://schemas.microsoft.com/office/drawing/2014/main" id="{271B0E4F-0948-E41C-B8CC-761F2304E4ED}"/>
              </a:ext>
            </a:extLst>
          </p:cNvPr>
          <p:cNvSpPr>
            <a:spLocks noGrp="1"/>
          </p:cNvSpPr>
          <p:nvPr>
            <p:ph type="ftr" sz="quarter" idx="11"/>
          </p:nvPr>
        </p:nvSpPr>
        <p:spPr>
          <a:xfrm>
            <a:off x="4379976" y="6464808"/>
            <a:ext cx="3892756" cy="310896"/>
          </a:xfrm>
        </p:spPr>
        <p:txBody>
          <a:bodyPr/>
          <a:lstStyle/>
          <a:p>
            <a:r>
              <a:rPr lang="vi-VN" dirty="0"/>
              <a:t>Website thương mại điện tử kinh doanh đồ thể thao</a:t>
            </a:r>
            <a:endParaRPr lang="en-US" dirty="0"/>
          </a:p>
        </p:txBody>
      </p:sp>
      <p:sp>
        <p:nvSpPr>
          <p:cNvPr id="7" name="Slide Number Placeholder 6">
            <a:extLst>
              <a:ext uri="{FF2B5EF4-FFF2-40B4-BE49-F238E27FC236}">
                <a16:creationId xmlns:a16="http://schemas.microsoft.com/office/drawing/2014/main" id="{199879CE-ACB3-9DF1-09FC-1F37990252B7}"/>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9" name="Title 2">
            <a:extLst>
              <a:ext uri="{FF2B5EF4-FFF2-40B4-BE49-F238E27FC236}">
                <a16:creationId xmlns:a16="http://schemas.microsoft.com/office/drawing/2014/main" id="{9C9083A0-4701-EF28-E043-75E761A04C34}"/>
              </a:ext>
            </a:extLst>
          </p:cNvPr>
          <p:cNvSpPr>
            <a:spLocks noGrp="1"/>
          </p:cNvSpPr>
          <p:nvPr>
            <p:ph type="title"/>
          </p:nvPr>
        </p:nvSpPr>
        <p:spPr>
          <a:xfrm>
            <a:off x="7818120" y="2379741"/>
            <a:ext cx="4634112" cy="1773555"/>
          </a:xfrm>
        </p:spPr>
        <p:txBody>
          <a:bodyPr/>
          <a:lstStyle/>
          <a:p>
            <a:r>
              <a:rPr lang="vi-VN" sz="7200" dirty="0"/>
              <a:t>Sản phẩm của đề tài</a:t>
            </a:r>
            <a:endParaRPr lang="en-US" sz="7200" dirty="0"/>
          </a:p>
        </p:txBody>
      </p:sp>
    </p:spTree>
    <p:extLst>
      <p:ext uri="{BB962C8B-B14F-4D97-AF65-F5344CB8AC3E}">
        <p14:creationId xmlns:p14="http://schemas.microsoft.com/office/powerpoint/2010/main" val="41718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A44B-9061-8830-BC9C-CCF2E67BF17A}"/>
              </a:ext>
            </a:extLst>
          </p:cNvPr>
          <p:cNvSpPr>
            <a:spLocks noGrp="1"/>
          </p:cNvSpPr>
          <p:nvPr>
            <p:ph type="title"/>
          </p:nvPr>
        </p:nvSpPr>
        <p:spPr>
          <a:xfrm>
            <a:off x="576071" y="704087"/>
            <a:ext cx="6517456" cy="958457"/>
          </a:xfrm>
        </p:spPr>
        <p:txBody>
          <a:bodyPr/>
          <a:lstStyle/>
          <a:p>
            <a:r>
              <a:rPr lang="vi-VN"/>
              <a:t>Đối với người dùng bán hàng</a:t>
            </a:r>
            <a:endParaRPr lang="en-US" dirty="0"/>
          </a:p>
        </p:txBody>
      </p:sp>
      <p:sp>
        <p:nvSpPr>
          <p:cNvPr id="3" name="Text Placeholder 2">
            <a:extLst>
              <a:ext uri="{FF2B5EF4-FFF2-40B4-BE49-F238E27FC236}">
                <a16:creationId xmlns:a16="http://schemas.microsoft.com/office/drawing/2014/main" id="{D36DA6CF-7127-D937-4BD7-D11BCEA2372F}"/>
              </a:ext>
            </a:extLst>
          </p:cNvPr>
          <p:cNvSpPr>
            <a:spLocks noGrp="1"/>
          </p:cNvSpPr>
          <p:nvPr>
            <p:ph type="body" sz="half" idx="2"/>
          </p:nvPr>
        </p:nvSpPr>
        <p:spPr/>
        <p:txBody>
          <a:bodyPr/>
          <a:lstStyle/>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Xem thông tin chi tiết đơn hàng</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Xem thông tin cá nhân</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Xem sản phẩm theo mức giá, theo tên sản phẩm , theo danh mục sản phẩm</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Chỉnh sửa, thêm, xóa sản phẩm </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Thay đổi giao diện xem sản phảm</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Xem thông tin sản phẩm đang bán chạy</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Xem các đơn đặt hàng</a:t>
            </a:r>
            <a:endParaRPr lang="en-US" sz="1800" dirty="0">
              <a:effectLst/>
              <a:latin typeface="Arial" panose="020B0604020202020204" pitchFamily="34" charset="0"/>
              <a:ea typeface="Times New Roman" panose="02020603050405020304" pitchFamily="18" charset="0"/>
            </a:endParaRPr>
          </a:p>
          <a:p>
            <a:endParaRPr lang="en-US" dirty="0"/>
          </a:p>
        </p:txBody>
      </p:sp>
      <p:sp>
        <p:nvSpPr>
          <p:cNvPr id="4" name="Picture Placeholder 3">
            <a:extLst>
              <a:ext uri="{FF2B5EF4-FFF2-40B4-BE49-F238E27FC236}">
                <a16:creationId xmlns:a16="http://schemas.microsoft.com/office/drawing/2014/main" id="{551AD100-6718-94C0-8D1D-C7E11D2228EE}"/>
              </a:ext>
            </a:extLst>
          </p:cNvPr>
          <p:cNvSpPr>
            <a:spLocks noGrp="1"/>
          </p:cNvSpPr>
          <p:nvPr>
            <p:ph type="pic" idx="1"/>
          </p:nvPr>
        </p:nvSpPr>
        <p:spPr/>
      </p:sp>
      <p:sp>
        <p:nvSpPr>
          <p:cNvPr id="5" name="Date Placeholder 4">
            <a:extLst>
              <a:ext uri="{FF2B5EF4-FFF2-40B4-BE49-F238E27FC236}">
                <a16:creationId xmlns:a16="http://schemas.microsoft.com/office/drawing/2014/main" id="{FF82F321-9394-337F-2AB8-04EA5022CD93}"/>
              </a:ext>
            </a:extLst>
          </p:cNvPr>
          <p:cNvSpPr>
            <a:spLocks noGrp="1"/>
          </p:cNvSpPr>
          <p:nvPr>
            <p:ph type="dt" sz="half" idx="10"/>
          </p:nvPr>
        </p:nvSpPr>
        <p:spPr/>
        <p:txBody>
          <a:bodyPr/>
          <a:lstStyle/>
          <a:p>
            <a:r>
              <a:rPr lang="vi-VN" dirty="0"/>
              <a:t>2022</a:t>
            </a:r>
            <a:endParaRPr lang="en-US" dirty="0"/>
          </a:p>
        </p:txBody>
      </p:sp>
      <p:sp>
        <p:nvSpPr>
          <p:cNvPr id="6" name="Footer Placeholder 5">
            <a:extLst>
              <a:ext uri="{FF2B5EF4-FFF2-40B4-BE49-F238E27FC236}">
                <a16:creationId xmlns:a16="http://schemas.microsoft.com/office/drawing/2014/main" id="{C503017D-A9DF-501F-1573-A9A236BDF621}"/>
              </a:ext>
            </a:extLst>
          </p:cNvPr>
          <p:cNvSpPr>
            <a:spLocks noGrp="1"/>
          </p:cNvSpPr>
          <p:nvPr>
            <p:ph type="ftr" sz="quarter" idx="11"/>
          </p:nvPr>
        </p:nvSpPr>
        <p:spPr>
          <a:xfrm>
            <a:off x="4379976" y="6464808"/>
            <a:ext cx="3884130" cy="310896"/>
          </a:xfrm>
        </p:spPr>
        <p:txBody>
          <a:bodyPr/>
          <a:lstStyle/>
          <a:p>
            <a:r>
              <a:rPr lang="vi-VN" dirty="0"/>
              <a:t>Website thương mại điện tử kinh doanh đồ thể thao</a:t>
            </a:r>
            <a:endParaRPr lang="en-US" dirty="0"/>
          </a:p>
        </p:txBody>
      </p:sp>
      <p:sp>
        <p:nvSpPr>
          <p:cNvPr id="7" name="Slide Number Placeholder 6">
            <a:extLst>
              <a:ext uri="{FF2B5EF4-FFF2-40B4-BE49-F238E27FC236}">
                <a16:creationId xmlns:a16="http://schemas.microsoft.com/office/drawing/2014/main" id="{1C4E1DE9-598D-0F29-9A38-DD1AF697CE8F}"/>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12" name="Title 2">
            <a:extLst>
              <a:ext uri="{FF2B5EF4-FFF2-40B4-BE49-F238E27FC236}">
                <a16:creationId xmlns:a16="http://schemas.microsoft.com/office/drawing/2014/main" id="{B604A767-DA84-6EB3-A3BB-BC84C7205C54}"/>
              </a:ext>
            </a:extLst>
          </p:cNvPr>
          <p:cNvSpPr txBox="1">
            <a:spLocks/>
          </p:cNvSpPr>
          <p:nvPr/>
        </p:nvSpPr>
        <p:spPr>
          <a:xfrm>
            <a:off x="7818120" y="2379741"/>
            <a:ext cx="4634112" cy="177355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vi-VN" sz="7200" dirty="0"/>
              <a:t>Sản phẩm của đề tài</a:t>
            </a:r>
            <a:endParaRPr lang="en-US" sz="7200" dirty="0"/>
          </a:p>
        </p:txBody>
      </p:sp>
    </p:spTree>
    <p:extLst>
      <p:ext uri="{BB962C8B-B14F-4D97-AF65-F5344CB8AC3E}">
        <p14:creationId xmlns:p14="http://schemas.microsoft.com/office/powerpoint/2010/main" val="395535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546BA-10F2-C2CB-FC30-4626CE7C908B}"/>
              </a:ext>
            </a:extLst>
          </p:cNvPr>
          <p:cNvSpPr>
            <a:spLocks noGrp="1"/>
          </p:cNvSpPr>
          <p:nvPr>
            <p:ph type="title"/>
          </p:nvPr>
        </p:nvSpPr>
        <p:spPr>
          <a:xfrm>
            <a:off x="576071" y="704088"/>
            <a:ext cx="6549348" cy="883172"/>
          </a:xfrm>
        </p:spPr>
        <p:txBody>
          <a:bodyPr/>
          <a:lstStyle/>
          <a:p>
            <a:r>
              <a:rPr lang="vi-VN" dirty="0"/>
              <a:t>Đối với người quản trị hệ thống (admin)</a:t>
            </a:r>
            <a:endParaRPr lang="en-US" dirty="0"/>
          </a:p>
        </p:txBody>
      </p:sp>
      <p:sp>
        <p:nvSpPr>
          <p:cNvPr id="3" name="Text Placeholder 2">
            <a:extLst>
              <a:ext uri="{FF2B5EF4-FFF2-40B4-BE49-F238E27FC236}">
                <a16:creationId xmlns:a16="http://schemas.microsoft.com/office/drawing/2014/main" id="{A205BBF4-159D-81DB-6A3B-C2DCC216AB10}"/>
              </a:ext>
            </a:extLst>
          </p:cNvPr>
          <p:cNvSpPr>
            <a:spLocks noGrp="1"/>
          </p:cNvSpPr>
          <p:nvPr>
            <p:ph type="body" sz="half" idx="2"/>
          </p:nvPr>
        </p:nvSpPr>
        <p:spPr/>
        <p:txBody>
          <a:bodyPr/>
          <a:lstStyle/>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Xem sản phẩm theo mức giá, theo tên sản phẩm , theo danh mục sản phẩm</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Xem và duyệt các lượt đánh giá sản phẩm</a:t>
            </a:r>
            <a:endParaRPr lang="en-US" sz="1800" dirty="0">
              <a:effectLst/>
              <a:latin typeface="Arial" panose="020B0604020202020204" pitchFamily="34" charset="0"/>
              <a:ea typeface="Times New Roman" panose="02020603050405020304" pitchFamily="18" charset="0"/>
            </a:endParaRPr>
          </a:p>
          <a:p>
            <a:pPr marL="285750" marR="0" lvl="0" indent="-285750" algn="just">
              <a:lnSpc>
                <a:spcPct val="130000"/>
              </a:lnSpc>
              <a:spcBef>
                <a:spcPts val="0"/>
              </a:spcBef>
              <a:spcAft>
                <a:spcPts val="600"/>
              </a:spcAft>
              <a:buFont typeface="Arial" panose="020B0604020202020204" pitchFamily="34" charset="0"/>
              <a:buChar char="•"/>
            </a:pPr>
            <a:r>
              <a:rPr lang="vi-VN" sz="1800" dirty="0">
                <a:effectLst/>
                <a:latin typeface="Times New Roman" panose="02020603050405020304" pitchFamily="18" charset="0"/>
                <a:ea typeface="Times New Roman" panose="02020603050405020304" pitchFamily="18" charset="0"/>
              </a:rPr>
              <a:t>Xem và cho phép các người bán hoạt động</a:t>
            </a:r>
            <a:endParaRPr lang="en-US" sz="1800" dirty="0">
              <a:effectLst/>
              <a:latin typeface="Arial" panose="020B0604020202020204" pitchFamily="34" charset="0"/>
              <a:ea typeface="Times New Roman" panose="02020603050405020304" pitchFamily="18" charset="0"/>
            </a:endParaRPr>
          </a:p>
          <a:p>
            <a:endParaRPr lang="en-US" dirty="0"/>
          </a:p>
        </p:txBody>
      </p:sp>
      <p:sp>
        <p:nvSpPr>
          <p:cNvPr id="4" name="Picture Placeholder 3">
            <a:extLst>
              <a:ext uri="{FF2B5EF4-FFF2-40B4-BE49-F238E27FC236}">
                <a16:creationId xmlns:a16="http://schemas.microsoft.com/office/drawing/2014/main" id="{8E1B8657-860F-59FB-4DF5-A05E207A72DF}"/>
              </a:ext>
            </a:extLst>
          </p:cNvPr>
          <p:cNvSpPr>
            <a:spLocks noGrp="1"/>
          </p:cNvSpPr>
          <p:nvPr>
            <p:ph type="pic" idx="1"/>
          </p:nvPr>
        </p:nvSpPr>
        <p:spPr/>
      </p:sp>
      <p:sp>
        <p:nvSpPr>
          <p:cNvPr id="5" name="Date Placeholder 4">
            <a:extLst>
              <a:ext uri="{FF2B5EF4-FFF2-40B4-BE49-F238E27FC236}">
                <a16:creationId xmlns:a16="http://schemas.microsoft.com/office/drawing/2014/main" id="{883524F5-9D90-A418-E82E-8C9750C477AD}"/>
              </a:ext>
            </a:extLst>
          </p:cNvPr>
          <p:cNvSpPr>
            <a:spLocks noGrp="1"/>
          </p:cNvSpPr>
          <p:nvPr>
            <p:ph type="dt" sz="half" idx="10"/>
          </p:nvPr>
        </p:nvSpPr>
        <p:spPr/>
        <p:txBody>
          <a:bodyPr/>
          <a:lstStyle/>
          <a:p>
            <a:r>
              <a:rPr lang="vi-VN" dirty="0"/>
              <a:t>2022</a:t>
            </a:r>
            <a:endParaRPr lang="en-US" dirty="0"/>
          </a:p>
        </p:txBody>
      </p:sp>
      <p:sp>
        <p:nvSpPr>
          <p:cNvPr id="6" name="Footer Placeholder 5">
            <a:extLst>
              <a:ext uri="{FF2B5EF4-FFF2-40B4-BE49-F238E27FC236}">
                <a16:creationId xmlns:a16="http://schemas.microsoft.com/office/drawing/2014/main" id="{D5EF7FEC-4DD3-ED8E-255B-702FAF8A346C}"/>
              </a:ext>
            </a:extLst>
          </p:cNvPr>
          <p:cNvSpPr>
            <a:spLocks noGrp="1"/>
          </p:cNvSpPr>
          <p:nvPr>
            <p:ph type="ftr" sz="quarter" idx="11"/>
          </p:nvPr>
        </p:nvSpPr>
        <p:spPr>
          <a:xfrm>
            <a:off x="4379975" y="6464808"/>
            <a:ext cx="3910009" cy="310896"/>
          </a:xfrm>
        </p:spPr>
        <p:txBody>
          <a:bodyPr/>
          <a:lstStyle/>
          <a:p>
            <a:r>
              <a:rPr lang="vi-VN" dirty="0"/>
              <a:t>Website thương mại điện tử kinh doanh đồ thể thao</a:t>
            </a:r>
            <a:endParaRPr lang="en-US" dirty="0"/>
          </a:p>
        </p:txBody>
      </p:sp>
      <p:sp>
        <p:nvSpPr>
          <p:cNvPr id="7" name="Slide Number Placeholder 6">
            <a:extLst>
              <a:ext uri="{FF2B5EF4-FFF2-40B4-BE49-F238E27FC236}">
                <a16:creationId xmlns:a16="http://schemas.microsoft.com/office/drawing/2014/main" id="{C4B601C1-0194-33C0-B700-4310F54B90DD}"/>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8" name="Title 2">
            <a:extLst>
              <a:ext uri="{FF2B5EF4-FFF2-40B4-BE49-F238E27FC236}">
                <a16:creationId xmlns:a16="http://schemas.microsoft.com/office/drawing/2014/main" id="{CE6F8F15-7C95-ADF0-8594-42E4651936C2}"/>
              </a:ext>
            </a:extLst>
          </p:cNvPr>
          <p:cNvSpPr txBox="1">
            <a:spLocks/>
          </p:cNvSpPr>
          <p:nvPr/>
        </p:nvSpPr>
        <p:spPr>
          <a:xfrm>
            <a:off x="7818120" y="2379741"/>
            <a:ext cx="4634112" cy="177355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vi-VN" sz="7200" dirty="0"/>
              <a:t>Sản phẩm của đề tài</a:t>
            </a:r>
            <a:endParaRPr lang="en-US" sz="7200" dirty="0"/>
          </a:p>
        </p:txBody>
      </p:sp>
    </p:spTree>
    <p:extLst>
      <p:ext uri="{BB962C8B-B14F-4D97-AF65-F5344CB8AC3E}">
        <p14:creationId xmlns:p14="http://schemas.microsoft.com/office/powerpoint/2010/main" val="1115500236"/>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{E1D2ADD1-1A09-410C-8E4B-613FFF373BF2}tf11964407_win32</Template>
  <TotalTime>285</TotalTime>
  <Words>2254</Words>
  <Application>Microsoft Office PowerPoint</Application>
  <PresentationFormat>Widescreen</PresentationFormat>
  <Paragraphs>275</Paragraphs>
  <Slides>25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Courier New</vt:lpstr>
      <vt:lpstr>Gill Sans Nova</vt:lpstr>
      <vt:lpstr>Gill Sans Nova Light</vt:lpstr>
      <vt:lpstr>Sagona Book</vt:lpstr>
      <vt:lpstr>Symbol</vt:lpstr>
      <vt:lpstr>Times New Roman</vt:lpstr>
      <vt:lpstr>Office Theme</vt:lpstr>
      <vt:lpstr>   KHOA CÔNG NGHỆ THÔNG TIN BÁO CÁO ĐỒ ÁN Môn học :LẬP TRÌNH WEBSITE Đề tài: XÂY DỰNG  WEBSITE THƯƠNG MẠI ĐIỆN TỬ QUẢN LÍ HỆ THỐNG BÁN ĐỒ THỂ THAO Mã lớp học phần: WEPR330479_22_1_08 </vt:lpstr>
      <vt:lpstr>XÂY DỰNG  WEBSITE THƯƠNG MẠI ĐIỆN TỬ QUẢN LÍ HỆ THỐNG BÁN ĐỒ THỂ THAO</vt:lpstr>
      <vt:lpstr>Phần mở đầu</vt:lpstr>
      <vt:lpstr>Nội dung nghiên cứu</vt:lpstr>
      <vt:lpstr>Các công nghệ trong đề tài</vt:lpstr>
      <vt:lpstr>Sản phẩm của đề tài</vt:lpstr>
      <vt:lpstr>Đối với người dùng mua hàng:</vt:lpstr>
      <vt:lpstr>Đối với người dùng bán hàng</vt:lpstr>
      <vt:lpstr>Đối với người quản trị hệ thống (admin)</vt:lpstr>
      <vt:lpstr>Cơ sở lí thuyết</vt:lpstr>
      <vt:lpstr>MySQL</vt:lpstr>
      <vt:lpstr>Spring Framework</vt:lpstr>
      <vt:lpstr>Spring boot</vt:lpstr>
      <vt:lpstr>Spring security</vt:lpstr>
      <vt:lpstr>JWT – Json Web Token</vt:lpstr>
      <vt:lpstr>Hibernate</vt:lpstr>
      <vt:lpstr>ReactJS</vt:lpstr>
      <vt:lpstr>Axios</vt:lpstr>
      <vt:lpstr>PowerPoint Presentation</vt:lpstr>
      <vt:lpstr>Mô hình USE CASE</vt:lpstr>
      <vt:lpstr>Đặc tả USE CASE</vt:lpstr>
      <vt:lpstr>Sơ đồ của hệ thống</vt:lpstr>
      <vt:lpstr>Database Diagram</vt:lpstr>
      <vt:lpstr>Tài liệu tham khảo</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SƯ PHẠM KỸ THUẬT THÀNH PHỐ HỒ CHÍ MINH   KHOA CÔNG NGHỆ THÔNG TIN BÁO CÁO ĐỒ ÁN MÔN HỌC:LẬP TRÌNH WEBSITE Đề tài: XÂY DỰNG  WEBSITE THƯƠNG MẠI ĐIỆN TỬ QUẢN LÍ HỆ THỐNG BÁN ĐỒ THỂ THAO Mã lớp học phần: WEPR330479_22_1_08 </dc:title>
  <dc:creator>FNU LNU</dc:creator>
  <cp:lastModifiedBy>FNU LNU</cp:lastModifiedBy>
  <cp:revision>6</cp:revision>
  <dcterms:created xsi:type="dcterms:W3CDTF">2022-12-15T09:06:38Z</dcterms:created>
  <dcterms:modified xsi:type="dcterms:W3CDTF">2022-12-23T14:59:55Z</dcterms:modified>
</cp:coreProperties>
</file>