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3" r:id="rId1"/>
  </p:sldMasterIdLst>
  <p:notesMasterIdLst>
    <p:notesMasterId r:id="rId11"/>
  </p:notesMasterIdLst>
  <p:handoutMasterIdLst>
    <p:handoutMasterId r:id="rId12"/>
  </p:handoutMasterIdLst>
  <p:sldIdLst>
    <p:sldId id="747" r:id="rId2"/>
    <p:sldId id="943" r:id="rId3"/>
    <p:sldId id="729" r:id="rId4"/>
    <p:sldId id="944" r:id="rId5"/>
    <p:sldId id="946" r:id="rId6"/>
    <p:sldId id="947" r:id="rId7"/>
    <p:sldId id="948" r:id="rId8"/>
    <p:sldId id="949" r:id="rId9"/>
    <p:sldId id="941" r:id="rId1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FF0000"/>
    <a:srgbClr val="0000F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35" autoAdjust="0"/>
    <p:restoredTop sz="86116" autoAdjust="0"/>
  </p:normalViewPr>
  <p:slideViewPr>
    <p:cSldViewPr>
      <p:cViewPr varScale="1">
        <p:scale>
          <a:sx n="73" d="100"/>
          <a:sy n="73" d="100"/>
        </p:scale>
        <p:origin x="1963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4C3519-B168-47D6-8308-C5CD23CE404E}" type="datetimeFigureOut">
              <a:rPr lang="en-US" smtClean="0"/>
              <a:pPr/>
              <a:t>2/12/2024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68FB2A-484F-4FEF-8236-6DAF1800D4E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4392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E8A6E0-DF9C-4FE8-B984-41C3F0634796}" type="datetimeFigureOut">
              <a:rPr lang="en-US" smtClean="0"/>
              <a:pPr/>
              <a:t>2/12/2024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48F1E3-0BA9-4479-9A23-62D2F56F90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445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8F1E3-0BA9-4479-9A23-62D2F56F905A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7049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8F1E3-0BA9-4479-9A23-62D2F56F905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9092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8F1E3-0BA9-4479-9A23-62D2F56F905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0990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8F1E3-0BA9-4479-9A23-62D2F56F905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3733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8F1E3-0BA9-4479-9A23-62D2F56F905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560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8F1E3-0BA9-4479-9A23-62D2F56F905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9885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533400" y="6629400"/>
            <a:ext cx="21336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9F2DA52-21B3-428E-9CA1-AC592442864C}" type="datetime1">
              <a:rPr lang="vi-VN" smtClean="0"/>
              <a:pPr>
                <a:defRPr/>
              </a:pPr>
              <a:t>12/02/2024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00400" y="6629400"/>
            <a:ext cx="28956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vi-VN"/>
              <a:t>Lập Trình môi trường Windows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6629400"/>
            <a:ext cx="21336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28B05EC-EEAD-4141-B1F4-06C30AD2BDC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065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533400" y="6629400"/>
            <a:ext cx="2133600" cy="228600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94740A0E-981F-4D7D-85DC-FABA068F5BDC}" type="datetime1">
              <a:rPr lang="vi-VN" smtClean="0"/>
              <a:pPr>
                <a:defRPr/>
              </a:pPr>
              <a:t>12/02/2024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00400" y="6629400"/>
            <a:ext cx="2895600" cy="228600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pPr>
              <a:defRPr/>
            </a:pPr>
            <a:r>
              <a:rPr lang="vi-VN"/>
              <a:t>Lập Trình môi trường Windows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29400" y="6629400"/>
            <a:ext cx="2133600" cy="228600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C28B05EC-EEAD-4141-B1F4-06C30AD2BDC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533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533400" y="6629400"/>
            <a:ext cx="2133600" cy="228600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FD2709FD-D6D7-46E8-9542-09A9D0999F67}" type="datetime1">
              <a:rPr lang="vi-VN" smtClean="0"/>
              <a:pPr>
                <a:defRPr/>
              </a:pPr>
              <a:t>12/02/2024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00400" y="6629400"/>
            <a:ext cx="2895600" cy="228600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pPr>
              <a:defRPr/>
            </a:pPr>
            <a:r>
              <a:rPr lang="vi-VN"/>
              <a:t>Lập Trình môi trường Windows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29400" y="6629400"/>
            <a:ext cx="2133600" cy="228600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C28B05EC-EEAD-4141-B1F4-06C30AD2BDC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377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533400" y="6629400"/>
            <a:ext cx="21336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4C22182-640A-4FDB-A760-8D0D3703758B}" type="datetime1">
              <a:rPr lang="vi-VN" smtClean="0"/>
              <a:pPr>
                <a:defRPr/>
              </a:pPr>
              <a:t>12/02/2024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00400" y="6629400"/>
            <a:ext cx="28956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vi-VN"/>
              <a:t>Lập Trình môi trường Windows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6629400"/>
            <a:ext cx="21336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28B05EC-EEAD-4141-B1F4-06C30AD2BDC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611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533400" y="6629400"/>
            <a:ext cx="2133600" cy="228600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D00E03C3-320B-4CD7-9640-A4106852A002}" type="datetime1">
              <a:rPr lang="vi-VN" smtClean="0"/>
              <a:pPr>
                <a:defRPr/>
              </a:pPr>
              <a:t>12/02/2024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00400" y="6629400"/>
            <a:ext cx="2895600" cy="228600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pPr>
              <a:defRPr/>
            </a:pPr>
            <a:r>
              <a:rPr lang="vi-VN"/>
              <a:t>Lập Trình môi trường Windows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29400" y="6629400"/>
            <a:ext cx="2133600" cy="228600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C28B05EC-EEAD-4141-B1F4-06C30AD2BDC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847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533400" y="6629400"/>
            <a:ext cx="2133600" cy="228600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23F17DD4-4097-4EB2-A992-9E7B71C79DDE}" type="datetime1">
              <a:rPr lang="vi-VN" smtClean="0"/>
              <a:pPr>
                <a:defRPr/>
              </a:pPr>
              <a:t>12/02/2024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00400" y="6629400"/>
            <a:ext cx="2895600" cy="228600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pPr>
              <a:defRPr/>
            </a:pPr>
            <a:r>
              <a:rPr lang="vi-VN"/>
              <a:t>Lập Trình môi trường Windows</a:t>
            </a: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29400" y="6629400"/>
            <a:ext cx="2133600" cy="228600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C28B05EC-EEAD-4141-B1F4-06C30AD2BDC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153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533400" y="6629400"/>
            <a:ext cx="2133600" cy="228600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9EA94887-7573-4ECC-91FE-C733876AF6AE}" type="datetime1">
              <a:rPr lang="vi-VN" smtClean="0"/>
              <a:pPr>
                <a:defRPr/>
              </a:pPr>
              <a:t>12/02/2024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00400" y="6629400"/>
            <a:ext cx="2895600" cy="228600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pPr>
              <a:defRPr/>
            </a:pPr>
            <a:r>
              <a:rPr lang="vi-VN"/>
              <a:t>Lập Trình môi trường Windows</a:t>
            </a:r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6629400"/>
            <a:ext cx="2133600" cy="228600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C28B05EC-EEAD-4141-B1F4-06C30AD2BDC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416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3400" y="6629400"/>
            <a:ext cx="2133600" cy="228600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2DD64B64-89CB-47C1-9829-0221F223EBE9}" type="datetime1">
              <a:rPr lang="vi-VN" smtClean="0"/>
              <a:pPr>
                <a:defRPr/>
              </a:pPr>
              <a:t>12/02/2024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00400" y="6629400"/>
            <a:ext cx="2895600" cy="228600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pPr>
              <a:defRPr/>
            </a:pPr>
            <a:r>
              <a:rPr lang="vi-VN"/>
              <a:t>Lập Trình môi trường Windows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29400" y="6629400"/>
            <a:ext cx="2133600" cy="228600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C28B05EC-EEAD-4141-B1F4-06C30AD2BDC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67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533400" y="6629400"/>
            <a:ext cx="2133600" cy="228600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586CD8A5-14A1-4AD5-9D7B-43D1DA7BE684}" type="datetime1">
              <a:rPr lang="vi-VN" smtClean="0"/>
              <a:pPr>
                <a:defRPr/>
              </a:pPr>
              <a:t>12/02/2024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00400" y="6629400"/>
            <a:ext cx="2895600" cy="228600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pPr>
              <a:defRPr/>
            </a:pPr>
            <a:r>
              <a:rPr lang="vi-VN"/>
              <a:t>Lập Trình môi trường Windows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29400" y="6629400"/>
            <a:ext cx="2133600" cy="228600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C28B05EC-EEAD-4141-B1F4-06C30AD2BDC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02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533400" y="6629400"/>
            <a:ext cx="2133600" cy="228600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09B66242-8D8B-4489-A534-F6835F9510A4}" type="datetime1">
              <a:rPr lang="vi-VN" smtClean="0"/>
              <a:pPr>
                <a:defRPr/>
              </a:pPr>
              <a:t>12/02/2024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00400" y="6629400"/>
            <a:ext cx="2895600" cy="228600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pPr>
              <a:defRPr/>
            </a:pPr>
            <a:r>
              <a:rPr lang="vi-VN"/>
              <a:t>Lập Trình môi trường Windows</a:t>
            </a: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29400" y="6629400"/>
            <a:ext cx="2133600" cy="228600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C28B05EC-EEAD-4141-B1F4-06C30AD2BDC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352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533400" y="6629400"/>
            <a:ext cx="2133600" cy="228600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A54E60E0-101B-4F0B-8CAB-7BC10001EC84}" type="datetime1">
              <a:rPr lang="vi-VN" smtClean="0"/>
              <a:pPr>
                <a:defRPr/>
              </a:pPr>
              <a:t>12/02/2024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00400" y="6629400"/>
            <a:ext cx="2895600" cy="228600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pPr>
              <a:defRPr/>
            </a:pPr>
            <a:r>
              <a:rPr lang="vi-VN"/>
              <a:t>Lập Trình môi trường Windows</a:t>
            </a: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29400" y="6629400"/>
            <a:ext cx="2133600" cy="228600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C28B05EC-EEAD-4141-B1F4-06C30AD2BDC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226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533400" y="6629400"/>
            <a:ext cx="2133600" cy="228600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03EB8757-C3C4-467B-A4BF-7922ED51D895}" type="datetime1">
              <a:rPr lang="vi-VN" smtClean="0"/>
              <a:pPr>
                <a:defRPr/>
              </a:pPr>
              <a:t>12/02/2024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00400" y="6629400"/>
            <a:ext cx="2895600" cy="228600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pPr>
              <a:defRPr/>
            </a:pPr>
            <a:r>
              <a:rPr lang="vi-VN"/>
              <a:t>Lập Trình môi trường Windows</a:t>
            </a:r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29400" y="6629400"/>
            <a:ext cx="2133600" cy="228600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C28B05EC-EEAD-4141-B1F4-06C30AD2BDC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971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dongnt@uit.edu.vn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" TargetMode="External"/><Relationship Id="rId2" Type="http://schemas.openxmlformats.org/officeDocument/2006/relationships/hyperlink" Target="https://visualstudio.microsoft.com/v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codeblocks.org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8" name="Rectangle 150"/>
          <p:cNvSpPr>
            <a:spLocks noGrp="1" noChangeArrowheads="1"/>
          </p:cNvSpPr>
          <p:nvPr>
            <p:ph type="ctrTitle"/>
          </p:nvPr>
        </p:nvSpPr>
        <p:spPr>
          <a:xfrm>
            <a:off x="228600" y="2438400"/>
            <a:ext cx="5562600" cy="1524000"/>
          </a:xfrm>
        </p:spPr>
        <p:txBody>
          <a:bodyPr>
            <a:noAutofit/>
          </a:bodyPr>
          <a:lstStyle/>
          <a:p>
            <a:r>
              <a:rPr lang="en-US" sz="4800" b="1"/>
              <a:t>LẬP TRÌNH</a:t>
            </a:r>
            <a:br>
              <a:rPr lang="en-US" sz="4800" b="1"/>
            </a:br>
            <a:r>
              <a:rPr lang="en-US" sz="4800" b="1"/>
              <a:t>HƯỚNG ĐỐI TƯỢNG</a:t>
            </a:r>
            <a:endParaRPr lang="es-ES" sz="4800" b="1">
              <a:solidFill>
                <a:schemeClr val="tx1"/>
              </a:solidFill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0" y="4953000"/>
            <a:ext cx="5715000" cy="5334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Khoa Công </a:t>
            </a:r>
            <a:r>
              <a:rPr lang="en-US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nghệ</a:t>
            </a:r>
            <a:r>
              <a:rPr lang="en-US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mềm</a:t>
            </a:r>
            <a:endParaRPr lang="vi-VN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32" name="Picture 8" descr="http://www.dreamscoder.com/images/Languages/cpp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8900" y="2133600"/>
            <a:ext cx="148590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2.bp.blogspot.com/-nunmjEZhieI/U2JgSweqDVI/AAAAAAAAAMs/U0XLpJI5y08/s1600/microsoftvisualstudio4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5518094" y="3055113"/>
            <a:ext cx="4699818" cy="1637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0743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6800"/>
          </a:xfrm>
        </p:spPr>
        <p:txBody>
          <a:bodyPr/>
          <a:lstStyle/>
          <a:p>
            <a: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Nội dung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6C9ACEC-4E53-4F9E-B036-FFA4F9C8A670}" type="datetime1">
              <a:rPr lang="en-US" smtClean="0">
                <a:latin typeface="Times New Roman" pitchFamily="18" charset="0"/>
                <a:cs typeface="Times New Roman" pitchFamily="18" charset="0"/>
              </a:rPr>
              <a:pPr>
                <a:defRPr/>
              </a:pPr>
              <a:t>2/12/2024</a:t>
            </a:fld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629400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vi-VN">
                <a:latin typeface="Times New Roman" pitchFamily="18" charset="0"/>
                <a:cs typeface="Times New Roman" pitchFamily="18" charset="0"/>
              </a:rPr>
              <a:t>Lập trình 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hướng đối tượng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8F6725-D91E-415D-8720-601CB0D1C024}" type="slidenum">
              <a:rPr lang="en-US" smtClean="0">
                <a:latin typeface="Times New Roman" pitchFamily="18" charset="0"/>
                <a:cs typeface="Times New Roman" pitchFamily="18" charset="0"/>
              </a:rPr>
              <a:pPr>
                <a:defRPr/>
              </a:pPr>
              <a:t>2</a:t>
            </a:fld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1828800" y="1665516"/>
            <a:ext cx="5410200" cy="665163"/>
            <a:chOff x="1828800" y="1665516"/>
            <a:chExt cx="5410200" cy="665163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1828800" y="1665516"/>
              <a:ext cx="762000" cy="665163"/>
              <a:chOff x="1110" y="2656"/>
              <a:chExt cx="1549" cy="1351"/>
            </a:xfrm>
          </p:grpSpPr>
          <p:sp>
            <p:nvSpPr>
              <p:cNvPr id="43" name="AutoShape 4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4" name="AutoShape 5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5" name="AutoShape 6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50" name="Line 11"/>
            <p:cNvSpPr>
              <a:spLocks noChangeShapeType="1"/>
            </p:cNvSpPr>
            <p:nvPr/>
          </p:nvSpPr>
          <p:spPr bwMode="auto">
            <a:xfrm>
              <a:off x="2438400" y="2275116"/>
              <a:ext cx="4800600" cy="0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1" name="Text Box 12"/>
            <p:cNvSpPr txBox="1">
              <a:spLocks noChangeArrowheads="1"/>
            </p:cNvSpPr>
            <p:nvPr/>
          </p:nvSpPr>
          <p:spPr bwMode="auto">
            <a:xfrm>
              <a:off x="2743200" y="1741716"/>
              <a:ext cx="4495800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sz="2800">
                  <a:latin typeface="Times New Roman" pitchFamily="18" charset="0"/>
                  <a:cs typeface="Times New Roman" pitchFamily="18" charset="0"/>
                </a:rPr>
                <a:t>Giới thiệu chung</a:t>
              </a:r>
              <a:endParaRPr lang="en-US" sz="28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2" name="Text Box 13"/>
            <p:cNvSpPr txBox="1">
              <a:spLocks noChangeArrowheads="1"/>
            </p:cNvSpPr>
            <p:nvPr/>
          </p:nvSpPr>
          <p:spPr bwMode="gray">
            <a:xfrm>
              <a:off x="2025650" y="1763941"/>
              <a:ext cx="338554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b="1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1828800" y="2605314"/>
            <a:ext cx="5410200" cy="665163"/>
            <a:chOff x="1828800" y="2605314"/>
            <a:chExt cx="5410200" cy="665163"/>
          </a:xfrm>
        </p:grpSpPr>
        <p:grpSp>
          <p:nvGrpSpPr>
            <p:cNvPr id="7" name="Group 7"/>
            <p:cNvGrpSpPr>
              <a:grpSpLocks/>
            </p:cNvGrpSpPr>
            <p:nvPr/>
          </p:nvGrpSpPr>
          <p:grpSpPr bwMode="auto">
            <a:xfrm>
              <a:off x="1828800" y="2605314"/>
              <a:ext cx="762000" cy="665163"/>
              <a:chOff x="3174" y="2656"/>
              <a:chExt cx="1549" cy="1351"/>
            </a:xfrm>
          </p:grpSpPr>
          <p:sp>
            <p:nvSpPr>
              <p:cNvPr id="47" name="AutoShape 8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8" name="AutoShape 9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9" name="AutoShape 10"/>
              <p:cNvSpPr>
                <a:spLocks noChangeArrowheads="1"/>
              </p:cNvSpPr>
              <p:nvPr/>
            </p:nvSpPr>
            <p:spPr bwMode="gray">
              <a:xfrm>
                <a:off x="3264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53" name="Line 14"/>
            <p:cNvSpPr>
              <a:spLocks noChangeShapeType="1"/>
            </p:cNvSpPr>
            <p:nvPr/>
          </p:nvSpPr>
          <p:spPr bwMode="auto">
            <a:xfrm>
              <a:off x="2438400" y="3189516"/>
              <a:ext cx="4800600" cy="0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4" name="Text Box 15"/>
            <p:cNvSpPr txBox="1">
              <a:spLocks noChangeArrowheads="1"/>
            </p:cNvSpPr>
            <p:nvPr/>
          </p:nvSpPr>
          <p:spPr bwMode="auto">
            <a:xfrm>
              <a:off x="2743200" y="2656116"/>
              <a:ext cx="4495800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sz="2800">
                  <a:latin typeface="Times New Roman" pitchFamily="18" charset="0"/>
                  <a:cs typeface="Times New Roman" pitchFamily="18" charset="0"/>
                </a:rPr>
                <a:t>Thông tin môn học</a:t>
              </a:r>
              <a:endParaRPr lang="en-US" sz="28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5" name="Text Box 16"/>
            <p:cNvSpPr txBox="1">
              <a:spLocks noChangeArrowheads="1"/>
            </p:cNvSpPr>
            <p:nvPr/>
          </p:nvSpPr>
          <p:spPr bwMode="gray">
            <a:xfrm>
              <a:off x="2025650" y="2775858"/>
              <a:ext cx="338554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b="1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1828800" y="3472091"/>
            <a:ext cx="5410200" cy="665163"/>
            <a:chOff x="1828800" y="3472091"/>
            <a:chExt cx="5410200" cy="665163"/>
          </a:xfrm>
        </p:grpSpPr>
        <p:grpSp>
          <p:nvGrpSpPr>
            <p:cNvPr id="8" name="Group 17"/>
            <p:cNvGrpSpPr>
              <a:grpSpLocks/>
            </p:cNvGrpSpPr>
            <p:nvPr/>
          </p:nvGrpSpPr>
          <p:grpSpPr bwMode="auto">
            <a:xfrm>
              <a:off x="1828800" y="3472091"/>
              <a:ext cx="762000" cy="665163"/>
              <a:chOff x="1110" y="2656"/>
              <a:chExt cx="1549" cy="1351"/>
            </a:xfrm>
          </p:grpSpPr>
          <p:sp>
            <p:nvSpPr>
              <p:cNvPr id="57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8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9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64" name="Line 25"/>
            <p:cNvSpPr>
              <a:spLocks noChangeShapeType="1"/>
            </p:cNvSpPr>
            <p:nvPr/>
          </p:nvSpPr>
          <p:spPr bwMode="auto">
            <a:xfrm>
              <a:off x="2438400" y="4081691"/>
              <a:ext cx="4800600" cy="0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5" name="Text Box 26"/>
            <p:cNvSpPr txBox="1">
              <a:spLocks noChangeArrowheads="1"/>
            </p:cNvSpPr>
            <p:nvPr/>
          </p:nvSpPr>
          <p:spPr bwMode="auto">
            <a:xfrm>
              <a:off x="2743200" y="3548291"/>
              <a:ext cx="4495800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sz="2800">
                  <a:latin typeface="Times New Roman" pitchFamily="18" charset="0"/>
                  <a:cs typeface="Times New Roman" pitchFamily="18" charset="0"/>
                </a:rPr>
                <a:t>Tài liệu tham khảo</a:t>
              </a:r>
              <a:endParaRPr lang="en-US" sz="28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6" name="Text Box 27"/>
            <p:cNvSpPr txBox="1">
              <a:spLocks noChangeArrowheads="1"/>
            </p:cNvSpPr>
            <p:nvPr/>
          </p:nvSpPr>
          <p:spPr bwMode="gray">
            <a:xfrm>
              <a:off x="2025650" y="3570516"/>
              <a:ext cx="338554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b="1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1828800" y="4386491"/>
            <a:ext cx="5410200" cy="665163"/>
            <a:chOff x="1828800" y="4386491"/>
            <a:chExt cx="5410200" cy="665163"/>
          </a:xfrm>
        </p:grpSpPr>
        <p:grpSp>
          <p:nvGrpSpPr>
            <p:cNvPr id="9" name="Group 21"/>
            <p:cNvGrpSpPr>
              <a:grpSpLocks/>
            </p:cNvGrpSpPr>
            <p:nvPr/>
          </p:nvGrpSpPr>
          <p:grpSpPr bwMode="auto">
            <a:xfrm>
              <a:off x="1828800" y="4386491"/>
              <a:ext cx="762000" cy="665163"/>
              <a:chOff x="3174" y="2656"/>
              <a:chExt cx="1549" cy="1351"/>
            </a:xfrm>
          </p:grpSpPr>
          <p:sp>
            <p:nvSpPr>
              <p:cNvPr id="61" name="AutoShape 22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2" name="AutoShape 23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3" name="AutoShape 24"/>
              <p:cNvSpPr>
                <a:spLocks noChangeArrowheads="1"/>
              </p:cNvSpPr>
              <p:nvPr/>
            </p:nvSpPr>
            <p:spPr bwMode="gray">
              <a:xfrm>
                <a:off x="3264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67" name="Line 28"/>
            <p:cNvSpPr>
              <a:spLocks noChangeShapeType="1"/>
            </p:cNvSpPr>
            <p:nvPr/>
          </p:nvSpPr>
          <p:spPr bwMode="auto">
            <a:xfrm>
              <a:off x="2438400" y="4996091"/>
              <a:ext cx="4800600" cy="0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8" name="Text Box 29"/>
            <p:cNvSpPr txBox="1">
              <a:spLocks noChangeArrowheads="1"/>
            </p:cNvSpPr>
            <p:nvPr/>
          </p:nvSpPr>
          <p:spPr bwMode="auto">
            <a:xfrm>
              <a:off x="2743200" y="4462691"/>
              <a:ext cx="4495800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sz="2800">
                  <a:latin typeface="Times New Roman" pitchFamily="18" charset="0"/>
                  <a:cs typeface="Times New Roman" pitchFamily="18" charset="0"/>
                </a:rPr>
                <a:t>Đánh giá kết quả</a:t>
              </a:r>
              <a:endParaRPr lang="en-US" sz="28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9" name="Text Box 30"/>
            <p:cNvSpPr txBox="1">
              <a:spLocks noChangeArrowheads="1"/>
            </p:cNvSpPr>
            <p:nvPr/>
          </p:nvSpPr>
          <p:spPr bwMode="gray">
            <a:xfrm>
              <a:off x="2025650" y="4484916"/>
              <a:ext cx="338554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b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4</a:t>
              </a: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1828800" y="5323116"/>
            <a:ext cx="5413775" cy="665163"/>
            <a:chOff x="1828800" y="5323116"/>
            <a:chExt cx="5413775" cy="665163"/>
          </a:xfrm>
        </p:grpSpPr>
        <p:sp>
          <p:nvSpPr>
            <p:cNvPr id="70" name="Line 28"/>
            <p:cNvSpPr>
              <a:spLocks noChangeShapeType="1"/>
            </p:cNvSpPr>
            <p:nvPr/>
          </p:nvSpPr>
          <p:spPr bwMode="auto">
            <a:xfrm>
              <a:off x="2441975" y="5912079"/>
              <a:ext cx="4800600" cy="0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1" name="Text Box 29"/>
            <p:cNvSpPr txBox="1">
              <a:spLocks noChangeArrowheads="1"/>
            </p:cNvSpPr>
            <p:nvPr/>
          </p:nvSpPr>
          <p:spPr bwMode="auto">
            <a:xfrm>
              <a:off x="2746775" y="5378679"/>
              <a:ext cx="4492225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sz="2800">
                  <a:latin typeface="Times New Roman" pitchFamily="18" charset="0"/>
                  <a:cs typeface="Times New Roman" pitchFamily="18" charset="0"/>
                </a:rPr>
                <a:t>Nội dung môn học</a:t>
              </a:r>
              <a:endParaRPr lang="en-US" sz="28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2" name="Text Box 30"/>
            <p:cNvSpPr txBox="1">
              <a:spLocks noChangeArrowheads="1"/>
            </p:cNvSpPr>
            <p:nvPr/>
          </p:nvSpPr>
          <p:spPr bwMode="gray">
            <a:xfrm>
              <a:off x="2028138" y="5400904"/>
              <a:ext cx="338554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b="1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5</a:t>
              </a:r>
            </a:p>
          </p:txBody>
        </p:sp>
        <p:grpSp>
          <p:nvGrpSpPr>
            <p:cNvPr id="10" name="Group 17"/>
            <p:cNvGrpSpPr>
              <a:grpSpLocks/>
            </p:cNvGrpSpPr>
            <p:nvPr/>
          </p:nvGrpSpPr>
          <p:grpSpPr bwMode="auto">
            <a:xfrm>
              <a:off x="1828800" y="5323116"/>
              <a:ext cx="762000" cy="665163"/>
              <a:chOff x="1110" y="2656"/>
              <a:chExt cx="1549" cy="1351"/>
            </a:xfrm>
          </p:grpSpPr>
          <p:sp>
            <p:nvSpPr>
              <p:cNvPr id="74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75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76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1000" dirty="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rPr>
                  <a:t>5</a:t>
                </a: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6800"/>
          </a:xfrm>
        </p:spPr>
        <p:txBody>
          <a:bodyPr/>
          <a:lstStyle/>
          <a:p>
            <a: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1. Giới thiệu chung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056"/>
            <a:ext cx="8382000" cy="4925144"/>
          </a:xfrm>
        </p:spPr>
        <p:txBody>
          <a:bodyPr>
            <a:normAutofit/>
          </a:bodyPr>
          <a:lstStyle/>
          <a:p>
            <a:pPr marL="457200" indent="-457200"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v"/>
            </a:pPr>
            <a:r>
              <a:rPr lang="vi-VN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Môn tiên </a:t>
            </a:r>
            <a:r>
              <a:rPr lang="vi-VN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quyết</a:t>
            </a:r>
            <a:r>
              <a:rPr lang="vi-VN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 lvl="1"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</a:pPr>
            <a:r>
              <a:rPr lang="en-US" dirty="0" err="1">
                <a:latin typeface="Arial" pitchFamily="34" charset="0"/>
                <a:cs typeface="Arial" pitchFamily="34" charset="0"/>
              </a:rPr>
              <a:t>Nhập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môn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lập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trình</a:t>
            </a:r>
            <a:endParaRPr lang="vi-VN" dirty="0">
              <a:latin typeface="Arial" pitchFamily="34" charset="0"/>
              <a:cs typeface="Arial" pitchFamily="34" charset="0"/>
            </a:endParaRPr>
          </a:p>
          <a:p>
            <a:pPr marL="457200" indent="-457200"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v"/>
            </a:pPr>
            <a:r>
              <a:rPr lang="vi-VN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Thông tin </a:t>
            </a:r>
            <a:r>
              <a:rPr lang="vi-VN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giảng</a:t>
            </a:r>
            <a:r>
              <a:rPr lang="vi-VN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viên</a:t>
            </a:r>
            <a:r>
              <a:rPr lang="en-US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giảng</a:t>
            </a:r>
            <a:r>
              <a:rPr lang="en-US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dạy</a:t>
            </a:r>
            <a:r>
              <a:rPr lang="vi-VN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 lvl="1"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</a:pPr>
            <a:r>
              <a:rPr lang="en-US" b="1" dirty="0">
                <a:latin typeface="Arial" pitchFamily="34" charset="0"/>
                <a:cs typeface="Arial" pitchFamily="34" charset="0"/>
              </a:rPr>
              <a:t>LT: </a:t>
            </a:r>
            <a:r>
              <a:rPr lang="en-US" dirty="0">
                <a:latin typeface="Arial" pitchFamily="34" charset="0"/>
                <a:cs typeface="Arial" pitchFamily="34" charset="0"/>
              </a:rPr>
              <a:t>Nguyễn Trịnh Đông</a:t>
            </a:r>
          </a:p>
          <a:p>
            <a:pPr lvl="1"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</a:pPr>
            <a:r>
              <a:rPr lang="en-US" b="1" dirty="0">
                <a:latin typeface="Arial" pitchFamily="34" charset="0"/>
                <a:cs typeface="Arial" pitchFamily="34" charset="0"/>
              </a:rPr>
              <a:t>TH: </a:t>
            </a:r>
            <a:r>
              <a:rPr lang="en-US" dirty="0">
                <a:latin typeface="Arial" pitchFamily="34" charset="0"/>
                <a:cs typeface="Arial" pitchFamily="34" charset="0"/>
              </a:rPr>
              <a:t>Nguyễn Trịnh Đông </a:t>
            </a:r>
            <a:endParaRPr lang="vi-VN" dirty="0">
              <a:latin typeface="Arial" pitchFamily="34" charset="0"/>
              <a:cs typeface="Arial" pitchFamily="34" charset="0"/>
            </a:endParaRPr>
          </a:p>
          <a:p>
            <a:pPr lvl="1"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</a:pPr>
            <a:r>
              <a:rPr lang="en-US" b="1" dirty="0" err="1">
                <a:latin typeface="Arial" pitchFamily="34" charset="0"/>
                <a:cs typeface="Arial" pitchFamily="34" charset="0"/>
              </a:rPr>
              <a:t>Liên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lạc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: </a:t>
            </a:r>
            <a:r>
              <a:rPr lang="en-US" dirty="0">
                <a:latin typeface="Arial" pitchFamily="34" charset="0"/>
                <a:cs typeface="Arial" pitchFamily="34" charset="0"/>
                <a:hlinkClick r:id="rId3"/>
              </a:rPr>
              <a:t>dongnt@uit.edu.vn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lvl="1"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</a:pPr>
            <a:endParaRPr lang="en-US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3400" y="6629400"/>
            <a:ext cx="2133600" cy="228600"/>
          </a:xfrm>
        </p:spPr>
        <p:txBody>
          <a:bodyPr/>
          <a:lstStyle/>
          <a:p>
            <a:pPr>
              <a:defRPr/>
            </a:pPr>
            <a:fld id="{985DA90D-2700-45EE-9E3D-08F213D5033E}" type="datetime1">
              <a:rPr lang="vi-VN" smtClean="0"/>
              <a:pPr>
                <a:defRPr/>
              </a:pPr>
              <a:t>12/02/2024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629400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vi-VN">
                <a:latin typeface="Times New Roman" pitchFamily="18" charset="0"/>
                <a:cs typeface="Times New Roman" pitchFamily="18" charset="0"/>
              </a:rPr>
              <a:t>Lập trình 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hướng đối tượng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6629400"/>
            <a:ext cx="2133600" cy="228600"/>
          </a:xfrm>
        </p:spPr>
        <p:txBody>
          <a:bodyPr/>
          <a:lstStyle/>
          <a:p>
            <a:pPr>
              <a:defRPr/>
            </a:pPr>
            <a:fld id="{C28B05EC-EEAD-4141-B1F4-06C30AD2BDCB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817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6800"/>
          </a:xfrm>
        </p:spPr>
        <p:txBody>
          <a:bodyPr/>
          <a:lstStyle/>
          <a:p>
            <a: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2. Thông tin môn học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28056"/>
            <a:ext cx="8382000" cy="4925144"/>
          </a:xfrm>
        </p:spPr>
        <p:txBody>
          <a:bodyPr>
            <a:normAutofit fontScale="92500" lnSpcReduction="20000"/>
          </a:bodyPr>
          <a:lstStyle/>
          <a:p>
            <a:pPr marL="457200" indent="-457200"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v"/>
            </a:pPr>
            <a:r>
              <a:rPr lang="en-US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Tên</a:t>
            </a:r>
            <a:r>
              <a:rPr lang="en-US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môn</a:t>
            </a:r>
            <a:r>
              <a:rPr lang="en-US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học</a:t>
            </a:r>
            <a:r>
              <a:rPr lang="vi-VN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:</a:t>
            </a:r>
            <a:r>
              <a:rPr lang="en-US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Lập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trình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hướng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đối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tượng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marL="457200" indent="-457200"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v"/>
            </a:pPr>
            <a:r>
              <a:rPr lang="en-US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Số</a:t>
            </a:r>
            <a:r>
              <a:rPr lang="en-US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tín</a:t>
            </a:r>
            <a:r>
              <a:rPr lang="en-US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chỉ</a:t>
            </a:r>
            <a:r>
              <a:rPr lang="vi-VN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:</a:t>
            </a:r>
            <a:r>
              <a:rPr lang="en-US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4</a:t>
            </a:r>
          </a:p>
          <a:p>
            <a:pPr marL="457200" indent="-457200"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v"/>
            </a:pPr>
            <a:r>
              <a:rPr lang="en-US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Số</a:t>
            </a:r>
            <a:r>
              <a:rPr lang="en-US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tiết</a:t>
            </a:r>
            <a:r>
              <a:rPr lang="en-US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 lvl="1"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45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tiết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lý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thuyết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lvl="1"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30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tiết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thực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hành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457200" indent="-457200"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v"/>
            </a:pPr>
            <a:r>
              <a:rPr lang="en-US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Công</a:t>
            </a:r>
            <a:r>
              <a:rPr lang="en-US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cụ</a:t>
            </a:r>
            <a:r>
              <a:rPr lang="en-US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hỗ</a:t>
            </a:r>
            <a:r>
              <a:rPr lang="en-US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trợ</a:t>
            </a:r>
            <a:r>
              <a:rPr lang="en-US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thực</a:t>
            </a:r>
            <a:r>
              <a:rPr lang="en-US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hành</a:t>
            </a:r>
            <a:r>
              <a:rPr lang="en-US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: </a:t>
            </a:r>
          </a:p>
          <a:p>
            <a:pPr marL="857250" lvl="1" indent="-457200"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v"/>
            </a:pPr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MS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Visual </a:t>
            </a:r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C++</a:t>
            </a:r>
          </a:p>
          <a:p>
            <a:pPr marL="857250" lvl="1" indent="-457200"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v"/>
            </a:pPr>
            <a:r>
              <a:rPr lang="en-US" b="1"/>
              <a:t>Code::Blocks</a:t>
            </a:r>
          </a:p>
          <a:p>
            <a:pPr marL="857250" lvl="1" indent="-457200"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v"/>
            </a:pPr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VS Code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3400" y="6629400"/>
            <a:ext cx="2133600" cy="228600"/>
          </a:xfrm>
        </p:spPr>
        <p:txBody>
          <a:bodyPr/>
          <a:lstStyle/>
          <a:p>
            <a:pPr>
              <a:defRPr/>
            </a:pPr>
            <a:fld id="{985DA90D-2700-45EE-9E3D-08F213D5033E}" type="datetime1">
              <a:rPr lang="vi-VN" smtClean="0"/>
              <a:pPr>
                <a:defRPr/>
              </a:pPr>
              <a:t>12/02/2024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629400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vi-VN">
                <a:latin typeface="Times New Roman" pitchFamily="18" charset="0"/>
                <a:cs typeface="Times New Roman" pitchFamily="18" charset="0"/>
              </a:rPr>
              <a:t>Lập trình 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hướng đối tượng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6629400"/>
            <a:ext cx="2133600" cy="228600"/>
          </a:xfrm>
        </p:spPr>
        <p:txBody>
          <a:bodyPr/>
          <a:lstStyle/>
          <a:p>
            <a:pPr>
              <a:defRPr/>
            </a:pPr>
            <a:fld id="{C28B05EC-EEAD-4141-B1F4-06C30AD2BDCB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817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6800"/>
          </a:xfrm>
        </p:spPr>
        <p:txBody>
          <a:bodyPr/>
          <a:lstStyle/>
          <a:p>
            <a: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3. Tài liệu tham khảo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600" y="1676400"/>
            <a:ext cx="8382000" cy="4848944"/>
          </a:xfrm>
        </p:spPr>
        <p:txBody>
          <a:bodyPr>
            <a:noAutofit/>
          </a:bodyPr>
          <a:lstStyle/>
          <a:p>
            <a:pPr marL="457200" indent="-457200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vi-VN" sz="2800">
                <a:latin typeface="Arial" pitchFamily="34" charset="0"/>
                <a:cs typeface="Arial" pitchFamily="34" charset="0"/>
              </a:rPr>
              <a:t>[1] C++ và lập trình hướng đối tượng, GS Phạm Văn Ất, </a:t>
            </a:r>
            <a:r>
              <a:rPr lang="en-US" sz="2800">
                <a:latin typeface="Arial" pitchFamily="34" charset="0"/>
                <a:cs typeface="Arial" pitchFamily="34" charset="0"/>
              </a:rPr>
              <a:t>NXB </a:t>
            </a:r>
            <a:r>
              <a:rPr lang="vi-VN" sz="2800">
                <a:latin typeface="Arial" pitchFamily="34" charset="0"/>
                <a:cs typeface="Arial" pitchFamily="34" charset="0"/>
              </a:rPr>
              <a:t>Khoa học</a:t>
            </a:r>
            <a:r>
              <a:rPr lang="en-US" sz="2800">
                <a:latin typeface="Arial" pitchFamily="34" charset="0"/>
                <a:cs typeface="Arial" pitchFamily="34" charset="0"/>
              </a:rPr>
              <a:t> và</a:t>
            </a:r>
            <a:r>
              <a:rPr lang="vi-VN" sz="2800">
                <a:latin typeface="Arial" pitchFamily="34" charset="0"/>
                <a:cs typeface="Arial" pitchFamily="34" charset="0"/>
              </a:rPr>
              <a:t> kỹ thuật, 2000</a:t>
            </a:r>
          </a:p>
          <a:p>
            <a:pPr marL="457200" indent="-457200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vi-VN" sz="2800">
                <a:latin typeface="Arial" pitchFamily="34" charset="0"/>
                <a:cs typeface="Arial" pitchFamily="34" charset="0"/>
              </a:rPr>
              <a:t>[2] </a:t>
            </a:r>
            <a:r>
              <a:rPr lang="en-US" sz="2800">
                <a:latin typeface="Arial" pitchFamily="34" charset="0"/>
                <a:cs typeface="Arial" pitchFamily="34" charset="0"/>
              </a:rPr>
              <a:t>A Complete Guide to Programming in C++, Ulla Kirch-Prinz and Peter Prinz, Jones and Bartlett Publishers, 2002</a:t>
            </a:r>
            <a:endParaRPr lang="vi-VN" sz="2800">
              <a:latin typeface="Arial" pitchFamily="34" charset="0"/>
              <a:cs typeface="Arial" pitchFamily="34" charset="0"/>
            </a:endParaRPr>
          </a:p>
          <a:p>
            <a:pPr marL="457200" indent="-457200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vi-VN" sz="2800">
                <a:latin typeface="Arial" pitchFamily="34" charset="0"/>
                <a:cs typeface="Arial" pitchFamily="34" charset="0"/>
              </a:rPr>
              <a:t>[3]</a:t>
            </a:r>
            <a:r>
              <a:rPr lang="en-US" sz="2800">
                <a:latin typeface="Arial" pitchFamily="34" charset="0"/>
                <a:cs typeface="Arial" pitchFamily="34" charset="0"/>
              </a:rPr>
              <a:t> The C++ Programming Language, The 3rd Edition, Bjarne Stroustrup, Addison-Wesley Professional, 2003</a:t>
            </a:r>
            <a:endParaRPr lang="vi-VN" sz="280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3400" y="6629400"/>
            <a:ext cx="2133600" cy="228600"/>
          </a:xfrm>
        </p:spPr>
        <p:txBody>
          <a:bodyPr/>
          <a:lstStyle/>
          <a:p>
            <a:pPr>
              <a:defRPr/>
            </a:pPr>
            <a:fld id="{985DA90D-2700-45EE-9E3D-08F213D5033E}" type="datetime1">
              <a:rPr lang="vi-VN" smtClean="0"/>
              <a:pPr>
                <a:defRPr/>
              </a:pPr>
              <a:t>12/02/2024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629400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vi-VN">
                <a:latin typeface="Times New Roman" pitchFamily="18" charset="0"/>
                <a:cs typeface="Times New Roman" pitchFamily="18" charset="0"/>
              </a:rPr>
              <a:t>Lập trình 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hướng đối tượng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6629400"/>
            <a:ext cx="2133600" cy="228600"/>
          </a:xfrm>
        </p:spPr>
        <p:txBody>
          <a:bodyPr/>
          <a:lstStyle/>
          <a:p>
            <a:pPr>
              <a:defRPr/>
            </a:pPr>
            <a:fld id="{C28B05EC-EEAD-4141-B1F4-06C30AD2BDCB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817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6800"/>
          </a:xfrm>
        </p:spPr>
        <p:txBody>
          <a:bodyPr/>
          <a:lstStyle/>
          <a:p>
            <a: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4. Đánh giá kết quả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28056"/>
            <a:ext cx="8382000" cy="4925144"/>
          </a:xfrm>
        </p:spPr>
        <p:txBody>
          <a:bodyPr>
            <a:normAutofit/>
          </a:bodyPr>
          <a:lstStyle/>
          <a:p>
            <a:pPr marL="457200" indent="-457200"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v"/>
            </a:pP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Kiểm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tra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trên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lớp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en-US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20%</a:t>
            </a:r>
          </a:p>
          <a:p>
            <a:pPr marL="457200" indent="-457200"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v"/>
            </a:pP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Thi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TH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cuối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kỳ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en-US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30%</a:t>
            </a:r>
          </a:p>
          <a:p>
            <a:pPr marL="457200" indent="-457200"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v"/>
            </a:pP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Thi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LT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cuối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kỳ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en-US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50%</a:t>
            </a:r>
            <a:endParaRPr lang="vi-VN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3400" y="6629400"/>
            <a:ext cx="2133600" cy="228600"/>
          </a:xfrm>
        </p:spPr>
        <p:txBody>
          <a:bodyPr/>
          <a:lstStyle/>
          <a:p>
            <a:pPr>
              <a:defRPr/>
            </a:pPr>
            <a:fld id="{985DA90D-2700-45EE-9E3D-08F213D5033E}" type="datetime1">
              <a:rPr lang="vi-VN" smtClean="0"/>
              <a:pPr>
                <a:defRPr/>
              </a:pPr>
              <a:t>12/02/2024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629400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vi-VN">
                <a:latin typeface="Times New Roman" pitchFamily="18" charset="0"/>
                <a:cs typeface="Times New Roman" pitchFamily="18" charset="0"/>
              </a:rPr>
              <a:t>Lập trình 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hướng đối tượng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6629400"/>
            <a:ext cx="2133600" cy="228600"/>
          </a:xfrm>
        </p:spPr>
        <p:txBody>
          <a:bodyPr/>
          <a:lstStyle/>
          <a:p>
            <a:pPr>
              <a:defRPr/>
            </a:pPr>
            <a:fld id="{C28B05EC-EEAD-4141-B1F4-06C30AD2BDCB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pic>
        <p:nvPicPr>
          <p:cNvPr id="3074" name="Picture 2" descr="http://3.bp.blogspot.com/-4zsrSV3S_zw/URqltgTvv2I/AAAAAAAAArs/zS117JzqNzA/s1600/exam-sweat2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1524000"/>
            <a:ext cx="4495799" cy="4837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9817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6800"/>
          </a:xfrm>
        </p:spPr>
        <p:txBody>
          <a:bodyPr/>
          <a:lstStyle/>
          <a:p>
            <a: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5. Nội dung môn học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763000" cy="5105400"/>
          </a:xfrm>
        </p:spPr>
        <p:txBody>
          <a:bodyPr>
            <a:noAutofit/>
          </a:bodyPr>
          <a:lstStyle/>
          <a:p>
            <a:pPr marL="457200" indent="-457200"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v"/>
            </a:pPr>
            <a:r>
              <a:rPr lang="en-US" sz="2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Chương</a:t>
            </a:r>
            <a:r>
              <a:rPr lang="en-US" sz="2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1: </a:t>
            </a:r>
            <a:r>
              <a:rPr lang="en-US" sz="2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Tổng</a:t>
            </a:r>
            <a:r>
              <a:rPr lang="en-US" sz="2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quan</a:t>
            </a:r>
            <a:r>
              <a:rPr lang="en-US" sz="2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về</a:t>
            </a:r>
            <a:r>
              <a:rPr lang="en-US" sz="2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C++</a:t>
            </a:r>
          </a:p>
          <a:p>
            <a:pPr marL="457200" indent="-457200"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v"/>
            </a:pPr>
            <a:r>
              <a:rPr lang="en-US" sz="2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Chương</a:t>
            </a:r>
            <a:r>
              <a:rPr lang="en-US" sz="2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2: </a:t>
            </a:r>
            <a:r>
              <a:rPr lang="en-US" sz="2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Tổng</a:t>
            </a:r>
            <a:r>
              <a:rPr lang="en-US" sz="2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quan</a:t>
            </a:r>
            <a:r>
              <a:rPr lang="en-US" sz="2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về</a:t>
            </a:r>
            <a:r>
              <a:rPr lang="en-US" sz="2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lập</a:t>
            </a:r>
            <a:r>
              <a:rPr lang="en-US" sz="2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trình</a:t>
            </a:r>
            <a:r>
              <a:rPr lang="en-US" sz="2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HĐT</a:t>
            </a:r>
          </a:p>
          <a:p>
            <a:pPr marL="457200" indent="-457200"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v"/>
            </a:pPr>
            <a:r>
              <a:rPr lang="en-US" sz="2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Chương</a:t>
            </a:r>
            <a:r>
              <a:rPr lang="en-US" sz="2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3: </a:t>
            </a:r>
            <a:r>
              <a:rPr lang="en-US" sz="2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Lớp</a:t>
            </a:r>
            <a:r>
              <a:rPr lang="en-US" sz="2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và</a:t>
            </a:r>
            <a:r>
              <a:rPr lang="en-US" sz="2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đối</a:t>
            </a:r>
            <a:r>
              <a:rPr lang="en-US" sz="2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tượng</a:t>
            </a:r>
            <a:endParaRPr lang="en-US" sz="2600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457200" indent="-457200"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v"/>
            </a:pPr>
            <a:r>
              <a:rPr lang="en-US" sz="2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Chương</a:t>
            </a:r>
            <a:r>
              <a:rPr lang="en-US" sz="2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4: </a:t>
            </a:r>
            <a:r>
              <a:rPr lang="en-US" sz="2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Lớp</a:t>
            </a:r>
            <a:r>
              <a:rPr lang="en-US" sz="2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và</a:t>
            </a:r>
            <a:r>
              <a:rPr lang="en-US" sz="2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đối</a:t>
            </a:r>
            <a:r>
              <a:rPr lang="en-US" sz="2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tượng</a:t>
            </a:r>
            <a:r>
              <a:rPr lang="en-US" sz="2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– </a:t>
            </a:r>
            <a:r>
              <a:rPr lang="en-US" sz="2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Một</a:t>
            </a:r>
            <a:r>
              <a:rPr lang="en-US" sz="2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số</a:t>
            </a:r>
            <a:r>
              <a:rPr lang="en-US" sz="2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vấn</a:t>
            </a:r>
            <a:r>
              <a:rPr lang="en-US" sz="2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đề</a:t>
            </a:r>
            <a:r>
              <a:rPr lang="en-US" sz="2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liên</a:t>
            </a:r>
            <a:r>
              <a:rPr lang="en-US" sz="2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quan</a:t>
            </a:r>
            <a:endParaRPr lang="en-US" sz="2600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457200" indent="-457200"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v"/>
            </a:pPr>
            <a:r>
              <a:rPr lang="en-US" sz="2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Chương</a:t>
            </a:r>
            <a:r>
              <a:rPr lang="en-US" sz="2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5: Overload </a:t>
            </a:r>
            <a:r>
              <a:rPr lang="en-US" sz="2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toán</a:t>
            </a:r>
            <a:r>
              <a:rPr lang="en-US" sz="2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tử</a:t>
            </a:r>
            <a:endParaRPr lang="en-US" sz="2600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457200" indent="-457200"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v"/>
            </a:pPr>
            <a:r>
              <a:rPr lang="en-US" sz="2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Chương</a:t>
            </a:r>
            <a:r>
              <a:rPr lang="en-US" sz="2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6: </a:t>
            </a:r>
            <a:r>
              <a:rPr lang="en-US" sz="2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Dẫn</a:t>
            </a:r>
            <a:r>
              <a:rPr lang="en-US" sz="2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xuất</a:t>
            </a:r>
            <a:r>
              <a:rPr lang="en-US" sz="2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và</a:t>
            </a:r>
            <a:r>
              <a:rPr lang="en-US" sz="2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thừa</a:t>
            </a:r>
            <a:r>
              <a:rPr lang="en-US" sz="2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kế</a:t>
            </a:r>
            <a:endParaRPr lang="en-US" sz="2600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457200" indent="-457200"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v"/>
            </a:pPr>
            <a:r>
              <a:rPr lang="vi-VN" sz="2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Chương </a:t>
            </a:r>
            <a:r>
              <a:rPr lang="en-US" sz="2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7</a:t>
            </a:r>
            <a:r>
              <a:rPr lang="vi-VN" sz="2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en-US" sz="2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Tính</a:t>
            </a:r>
            <a:r>
              <a:rPr lang="en-US" sz="2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đa</a:t>
            </a:r>
            <a:r>
              <a:rPr lang="en-US" sz="2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hình</a:t>
            </a:r>
            <a:endParaRPr lang="vi-VN" sz="2600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457200" indent="-457200"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v"/>
            </a:pPr>
            <a:r>
              <a:rPr lang="vi-VN" sz="2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Chương </a:t>
            </a:r>
            <a:r>
              <a:rPr lang="en-US" sz="2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8</a:t>
            </a:r>
            <a:r>
              <a:rPr lang="vi-VN" sz="2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en-US" sz="2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Một</a:t>
            </a:r>
            <a:r>
              <a:rPr lang="en-US" sz="2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số</a:t>
            </a:r>
            <a:r>
              <a:rPr lang="en-US" sz="2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vấn</a:t>
            </a:r>
            <a:r>
              <a:rPr lang="en-US" sz="2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đề</a:t>
            </a:r>
            <a:r>
              <a:rPr lang="en-US" sz="2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khác</a:t>
            </a:r>
            <a:endParaRPr lang="en-US" sz="2600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3400" y="6629400"/>
            <a:ext cx="2133600" cy="228600"/>
          </a:xfrm>
        </p:spPr>
        <p:txBody>
          <a:bodyPr/>
          <a:lstStyle/>
          <a:p>
            <a:pPr>
              <a:defRPr/>
            </a:pPr>
            <a:fld id="{985DA90D-2700-45EE-9E3D-08F213D5033E}" type="datetime1">
              <a:rPr lang="vi-VN" smtClean="0"/>
              <a:pPr>
                <a:defRPr/>
              </a:pPr>
              <a:t>12/02/2024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629400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vi-VN">
                <a:latin typeface="Times New Roman" pitchFamily="18" charset="0"/>
                <a:cs typeface="Times New Roman" pitchFamily="18" charset="0"/>
              </a:rPr>
              <a:t>Lập trình 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hướng đối tượng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6629400"/>
            <a:ext cx="2133600" cy="228600"/>
          </a:xfrm>
        </p:spPr>
        <p:txBody>
          <a:bodyPr/>
          <a:lstStyle/>
          <a:p>
            <a:pPr>
              <a:defRPr/>
            </a:pPr>
            <a:fld id="{C28B05EC-EEAD-4141-B1F4-06C30AD2BDCB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817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3E195-EC41-4A69-BFA9-1D22C4192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CÔNG CỤ LẬP TRÌNH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45B98-8EAC-464C-A291-6689910F77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Visual </a:t>
            </a:r>
            <a:r>
              <a:rPr lang="en-US"/>
              <a:t>Studio:</a:t>
            </a:r>
          </a:p>
          <a:p>
            <a:pPr marL="457200" lvl="1" indent="0">
              <a:buNone/>
            </a:pPr>
            <a:r>
              <a:rPr lang="en-US"/>
              <a:t> </a:t>
            </a:r>
            <a:r>
              <a:rPr lang="en-US" dirty="0">
                <a:hlinkClick r:id="rId2"/>
              </a:rPr>
              <a:t>https://visualstudio.microsoft.com/vs/</a:t>
            </a:r>
            <a:endParaRPr lang="en-US" dirty="0"/>
          </a:p>
          <a:p>
            <a:r>
              <a:rPr lang="en-US"/>
              <a:t>VS Code</a:t>
            </a:r>
            <a:endParaRPr lang="en-US">
              <a:hlinkClick r:id="rId3"/>
            </a:endParaRPr>
          </a:p>
          <a:p>
            <a:pPr marL="400050" lvl="1" indent="0">
              <a:buNone/>
            </a:pPr>
            <a:r>
              <a:rPr lang="en-US">
                <a:hlinkClick r:id="rId3"/>
              </a:rPr>
              <a:t>https://code.visualstudio.com/</a:t>
            </a:r>
            <a:endParaRPr lang="en-US"/>
          </a:p>
          <a:p>
            <a:r>
              <a:rPr lang="en-US"/>
              <a:t>Code Block</a:t>
            </a:r>
          </a:p>
          <a:p>
            <a:pPr marL="400050" lvl="1" indent="0">
              <a:buNone/>
            </a:pPr>
            <a:r>
              <a:rPr lang="en-US">
                <a:hlinkClick r:id="rId4"/>
              </a:rPr>
              <a:t>https://www.codeblocks.org/</a:t>
            </a:r>
            <a:endParaRPr lang="en-US"/>
          </a:p>
          <a:p>
            <a:pPr marL="400050" lvl="1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5097F7-51E4-4CD4-B86F-1EE5F0F6C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4C22182-640A-4FDB-A760-8D0D3703758B}" type="datetime1">
              <a:rPr lang="vi-VN" smtClean="0"/>
              <a:pPr>
                <a:defRPr/>
              </a:pPr>
              <a:t>12/02/2024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61F5DE-31ED-4C17-A557-7C1BBC567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Lập Trình môi trường Windows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D955C5-D1FF-4C53-AD7C-EBB8BCE8F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8B05EC-EEAD-4141-B1F4-06C30AD2BDCB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6910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6800"/>
          </a:xfrm>
        </p:spPr>
        <p:txBody>
          <a:bodyPr/>
          <a:lstStyle/>
          <a:p>
            <a: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Q &amp; A</a:t>
            </a:r>
          </a:p>
        </p:txBody>
      </p:sp>
      <p:grpSp>
        <p:nvGrpSpPr>
          <p:cNvPr id="7" name="Group 4"/>
          <p:cNvGrpSpPr>
            <a:grpSpLocks/>
          </p:cNvGrpSpPr>
          <p:nvPr/>
        </p:nvGrpSpPr>
        <p:grpSpPr bwMode="auto">
          <a:xfrm>
            <a:off x="2971800" y="1490663"/>
            <a:ext cx="3352800" cy="4757737"/>
            <a:chOff x="2208" y="768"/>
            <a:chExt cx="1170" cy="2517"/>
          </a:xfrm>
        </p:grpSpPr>
        <p:sp>
          <p:nvSpPr>
            <p:cNvPr id="8" name="AutoShape 5"/>
            <p:cNvSpPr>
              <a:spLocks noChangeAspect="1" noChangeArrowheads="1" noTextEdit="1"/>
            </p:cNvSpPr>
            <p:nvPr/>
          </p:nvSpPr>
          <p:spPr bwMode="auto">
            <a:xfrm>
              <a:off x="2208" y="768"/>
              <a:ext cx="1170" cy="25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2582" y="1093"/>
              <a:ext cx="457" cy="507"/>
            </a:xfrm>
            <a:custGeom>
              <a:avLst/>
              <a:gdLst>
                <a:gd name="T0" fmla="*/ 238 w 457"/>
                <a:gd name="T1" fmla="*/ 117 h 507"/>
                <a:gd name="T2" fmla="*/ 198 w 457"/>
                <a:gd name="T3" fmla="*/ 65 h 507"/>
                <a:gd name="T4" fmla="*/ 142 w 457"/>
                <a:gd name="T5" fmla="*/ 26 h 507"/>
                <a:gd name="T6" fmla="*/ 92 w 457"/>
                <a:gd name="T7" fmla="*/ 0 h 507"/>
                <a:gd name="T8" fmla="*/ 52 w 457"/>
                <a:gd name="T9" fmla="*/ 7 h 507"/>
                <a:gd name="T10" fmla="*/ 23 w 457"/>
                <a:gd name="T11" fmla="*/ 36 h 507"/>
                <a:gd name="T12" fmla="*/ 0 w 457"/>
                <a:gd name="T13" fmla="*/ 124 h 507"/>
                <a:gd name="T14" fmla="*/ 9 w 457"/>
                <a:gd name="T15" fmla="*/ 225 h 507"/>
                <a:gd name="T16" fmla="*/ 33 w 457"/>
                <a:gd name="T17" fmla="*/ 322 h 507"/>
                <a:gd name="T18" fmla="*/ 59 w 457"/>
                <a:gd name="T19" fmla="*/ 397 h 507"/>
                <a:gd name="T20" fmla="*/ 109 w 457"/>
                <a:gd name="T21" fmla="*/ 475 h 507"/>
                <a:gd name="T22" fmla="*/ 152 w 457"/>
                <a:gd name="T23" fmla="*/ 507 h 507"/>
                <a:gd name="T24" fmla="*/ 211 w 457"/>
                <a:gd name="T25" fmla="*/ 507 h 507"/>
                <a:gd name="T26" fmla="*/ 271 w 457"/>
                <a:gd name="T27" fmla="*/ 485 h 507"/>
                <a:gd name="T28" fmla="*/ 301 w 457"/>
                <a:gd name="T29" fmla="*/ 429 h 507"/>
                <a:gd name="T30" fmla="*/ 317 w 457"/>
                <a:gd name="T31" fmla="*/ 358 h 507"/>
                <a:gd name="T32" fmla="*/ 311 w 457"/>
                <a:gd name="T33" fmla="*/ 270 h 507"/>
                <a:gd name="T34" fmla="*/ 450 w 457"/>
                <a:gd name="T35" fmla="*/ 280 h 507"/>
                <a:gd name="T36" fmla="*/ 457 w 457"/>
                <a:gd name="T37" fmla="*/ 241 h 507"/>
                <a:gd name="T38" fmla="*/ 298 w 457"/>
                <a:gd name="T39" fmla="*/ 225 h 507"/>
                <a:gd name="T40" fmla="*/ 258 w 457"/>
                <a:gd name="T41" fmla="*/ 134 h 507"/>
                <a:gd name="T42" fmla="*/ 238 w 457"/>
                <a:gd name="T43" fmla="*/ 117 h 507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457"/>
                <a:gd name="T67" fmla="*/ 0 h 507"/>
                <a:gd name="T68" fmla="*/ 457 w 457"/>
                <a:gd name="T69" fmla="*/ 507 h 507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457" h="507">
                  <a:moveTo>
                    <a:pt x="238" y="117"/>
                  </a:moveTo>
                  <a:lnTo>
                    <a:pt x="198" y="65"/>
                  </a:lnTo>
                  <a:lnTo>
                    <a:pt x="142" y="26"/>
                  </a:lnTo>
                  <a:lnTo>
                    <a:pt x="92" y="0"/>
                  </a:lnTo>
                  <a:lnTo>
                    <a:pt x="52" y="7"/>
                  </a:lnTo>
                  <a:lnTo>
                    <a:pt x="23" y="36"/>
                  </a:lnTo>
                  <a:lnTo>
                    <a:pt x="0" y="124"/>
                  </a:lnTo>
                  <a:lnTo>
                    <a:pt x="9" y="225"/>
                  </a:lnTo>
                  <a:lnTo>
                    <a:pt x="33" y="322"/>
                  </a:lnTo>
                  <a:lnTo>
                    <a:pt x="59" y="397"/>
                  </a:lnTo>
                  <a:lnTo>
                    <a:pt x="109" y="475"/>
                  </a:lnTo>
                  <a:lnTo>
                    <a:pt x="152" y="507"/>
                  </a:lnTo>
                  <a:lnTo>
                    <a:pt x="211" y="507"/>
                  </a:lnTo>
                  <a:lnTo>
                    <a:pt x="271" y="485"/>
                  </a:lnTo>
                  <a:lnTo>
                    <a:pt x="301" y="429"/>
                  </a:lnTo>
                  <a:lnTo>
                    <a:pt x="317" y="358"/>
                  </a:lnTo>
                  <a:lnTo>
                    <a:pt x="311" y="270"/>
                  </a:lnTo>
                  <a:lnTo>
                    <a:pt x="450" y="280"/>
                  </a:lnTo>
                  <a:lnTo>
                    <a:pt x="457" y="241"/>
                  </a:lnTo>
                  <a:lnTo>
                    <a:pt x="298" y="225"/>
                  </a:lnTo>
                  <a:lnTo>
                    <a:pt x="258" y="134"/>
                  </a:lnTo>
                  <a:lnTo>
                    <a:pt x="238" y="117"/>
                  </a:lnTo>
                  <a:close/>
                </a:path>
              </a:pathLst>
            </a:custGeom>
            <a:solidFill>
              <a:srgbClr val="0251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2210" y="963"/>
              <a:ext cx="526" cy="813"/>
            </a:xfrm>
            <a:custGeom>
              <a:avLst/>
              <a:gdLst>
                <a:gd name="T0" fmla="*/ 307 w 526"/>
                <a:gd name="T1" fmla="*/ 19 h 813"/>
                <a:gd name="T2" fmla="*/ 373 w 526"/>
                <a:gd name="T3" fmla="*/ 0 h 813"/>
                <a:gd name="T4" fmla="*/ 426 w 526"/>
                <a:gd name="T5" fmla="*/ 3 h 813"/>
                <a:gd name="T6" fmla="*/ 466 w 526"/>
                <a:gd name="T7" fmla="*/ 32 h 813"/>
                <a:gd name="T8" fmla="*/ 493 w 526"/>
                <a:gd name="T9" fmla="*/ 78 h 813"/>
                <a:gd name="T10" fmla="*/ 483 w 526"/>
                <a:gd name="T11" fmla="*/ 126 h 813"/>
                <a:gd name="T12" fmla="*/ 446 w 526"/>
                <a:gd name="T13" fmla="*/ 126 h 813"/>
                <a:gd name="T14" fmla="*/ 456 w 526"/>
                <a:gd name="T15" fmla="*/ 87 h 813"/>
                <a:gd name="T16" fmla="*/ 426 w 526"/>
                <a:gd name="T17" fmla="*/ 52 h 813"/>
                <a:gd name="T18" fmla="*/ 397 w 526"/>
                <a:gd name="T19" fmla="*/ 39 h 813"/>
                <a:gd name="T20" fmla="*/ 347 w 526"/>
                <a:gd name="T21" fmla="*/ 52 h 813"/>
                <a:gd name="T22" fmla="*/ 367 w 526"/>
                <a:gd name="T23" fmla="*/ 91 h 813"/>
                <a:gd name="T24" fmla="*/ 373 w 526"/>
                <a:gd name="T25" fmla="*/ 126 h 813"/>
                <a:gd name="T26" fmla="*/ 367 w 526"/>
                <a:gd name="T27" fmla="*/ 156 h 813"/>
                <a:gd name="T28" fmla="*/ 317 w 526"/>
                <a:gd name="T29" fmla="*/ 169 h 813"/>
                <a:gd name="T30" fmla="*/ 264 w 526"/>
                <a:gd name="T31" fmla="*/ 159 h 813"/>
                <a:gd name="T32" fmla="*/ 254 w 526"/>
                <a:gd name="T33" fmla="*/ 136 h 813"/>
                <a:gd name="T34" fmla="*/ 198 w 526"/>
                <a:gd name="T35" fmla="*/ 198 h 813"/>
                <a:gd name="T36" fmla="*/ 165 w 526"/>
                <a:gd name="T37" fmla="*/ 266 h 813"/>
                <a:gd name="T38" fmla="*/ 119 w 526"/>
                <a:gd name="T39" fmla="*/ 354 h 813"/>
                <a:gd name="T40" fmla="*/ 89 w 526"/>
                <a:gd name="T41" fmla="*/ 432 h 813"/>
                <a:gd name="T42" fmla="*/ 76 w 526"/>
                <a:gd name="T43" fmla="*/ 507 h 813"/>
                <a:gd name="T44" fmla="*/ 86 w 526"/>
                <a:gd name="T45" fmla="*/ 546 h 813"/>
                <a:gd name="T46" fmla="*/ 139 w 526"/>
                <a:gd name="T47" fmla="*/ 595 h 813"/>
                <a:gd name="T48" fmla="*/ 248 w 526"/>
                <a:gd name="T49" fmla="*/ 637 h 813"/>
                <a:gd name="T50" fmla="*/ 307 w 526"/>
                <a:gd name="T51" fmla="*/ 656 h 813"/>
                <a:gd name="T52" fmla="*/ 367 w 526"/>
                <a:gd name="T53" fmla="*/ 666 h 813"/>
                <a:gd name="T54" fmla="*/ 456 w 526"/>
                <a:gd name="T55" fmla="*/ 702 h 813"/>
                <a:gd name="T56" fmla="*/ 522 w 526"/>
                <a:gd name="T57" fmla="*/ 725 h 813"/>
                <a:gd name="T58" fmla="*/ 526 w 526"/>
                <a:gd name="T59" fmla="*/ 770 h 813"/>
                <a:gd name="T60" fmla="*/ 493 w 526"/>
                <a:gd name="T61" fmla="*/ 803 h 813"/>
                <a:gd name="T62" fmla="*/ 453 w 526"/>
                <a:gd name="T63" fmla="*/ 813 h 813"/>
                <a:gd name="T64" fmla="*/ 393 w 526"/>
                <a:gd name="T65" fmla="*/ 783 h 813"/>
                <a:gd name="T66" fmla="*/ 254 w 526"/>
                <a:gd name="T67" fmla="*/ 712 h 813"/>
                <a:gd name="T68" fmla="*/ 139 w 526"/>
                <a:gd name="T69" fmla="*/ 663 h 813"/>
                <a:gd name="T70" fmla="*/ 59 w 526"/>
                <a:gd name="T71" fmla="*/ 608 h 813"/>
                <a:gd name="T72" fmla="*/ 6 w 526"/>
                <a:gd name="T73" fmla="*/ 559 h 813"/>
                <a:gd name="T74" fmla="*/ 0 w 526"/>
                <a:gd name="T75" fmla="*/ 500 h 813"/>
                <a:gd name="T76" fmla="*/ 29 w 526"/>
                <a:gd name="T77" fmla="*/ 422 h 813"/>
                <a:gd name="T78" fmla="*/ 89 w 526"/>
                <a:gd name="T79" fmla="*/ 305 h 813"/>
                <a:gd name="T80" fmla="*/ 145 w 526"/>
                <a:gd name="T81" fmla="*/ 208 h 813"/>
                <a:gd name="T82" fmla="*/ 215 w 526"/>
                <a:gd name="T83" fmla="*/ 107 h 813"/>
                <a:gd name="T84" fmla="*/ 268 w 526"/>
                <a:gd name="T85" fmla="*/ 48 h 813"/>
                <a:gd name="T86" fmla="*/ 334 w 526"/>
                <a:gd name="T87" fmla="*/ 19 h 813"/>
                <a:gd name="T88" fmla="*/ 307 w 526"/>
                <a:gd name="T89" fmla="*/ 19 h 813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526"/>
                <a:gd name="T136" fmla="*/ 0 h 813"/>
                <a:gd name="T137" fmla="*/ 526 w 526"/>
                <a:gd name="T138" fmla="*/ 813 h 813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526" h="813">
                  <a:moveTo>
                    <a:pt x="307" y="19"/>
                  </a:moveTo>
                  <a:lnTo>
                    <a:pt x="373" y="0"/>
                  </a:lnTo>
                  <a:lnTo>
                    <a:pt x="426" y="3"/>
                  </a:lnTo>
                  <a:lnTo>
                    <a:pt x="466" y="32"/>
                  </a:lnTo>
                  <a:lnTo>
                    <a:pt x="493" y="78"/>
                  </a:lnTo>
                  <a:lnTo>
                    <a:pt x="483" y="126"/>
                  </a:lnTo>
                  <a:lnTo>
                    <a:pt x="446" y="126"/>
                  </a:lnTo>
                  <a:lnTo>
                    <a:pt x="456" y="87"/>
                  </a:lnTo>
                  <a:lnTo>
                    <a:pt x="426" y="52"/>
                  </a:lnTo>
                  <a:lnTo>
                    <a:pt x="397" y="39"/>
                  </a:lnTo>
                  <a:lnTo>
                    <a:pt x="347" y="52"/>
                  </a:lnTo>
                  <a:lnTo>
                    <a:pt x="367" y="91"/>
                  </a:lnTo>
                  <a:lnTo>
                    <a:pt x="373" y="126"/>
                  </a:lnTo>
                  <a:lnTo>
                    <a:pt x="367" y="156"/>
                  </a:lnTo>
                  <a:lnTo>
                    <a:pt x="317" y="169"/>
                  </a:lnTo>
                  <a:lnTo>
                    <a:pt x="264" y="159"/>
                  </a:lnTo>
                  <a:lnTo>
                    <a:pt x="254" y="136"/>
                  </a:lnTo>
                  <a:lnTo>
                    <a:pt x="198" y="198"/>
                  </a:lnTo>
                  <a:lnTo>
                    <a:pt x="165" y="266"/>
                  </a:lnTo>
                  <a:lnTo>
                    <a:pt x="119" y="354"/>
                  </a:lnTo>
                  <a:lnTo>
                    <a:pt x="89" y="432"/>
                  </a:lnTo>
                  <a:lnTo>
                    <a:pt x="76" y="507"/>
                  </a:lnTo>
                  <a:lnTo>
                    <a:pt x="86" y="546"/>
                  </a:lnTo>
                  <a:lnTo>
                    <a:pt x="139" y="595"/>
                  </a:lnTo>
                  <a:lnTo>
                    <a:pt x="248" y="637"/>
                  </a:lnTo>
                  <a:lnTo>
                    <a:pt x="307" y="656"/>
                  </a:lnTo>
                  <a:lnTo>
                    <a:pt x="367" y="666"/>
                  </a:lnTo>
                  <a:lnTo>
                    <a:pt x="456" y="702"/>
                  </a:lnTo>
                  <a:lnTo>
                    <a:pt x="522" y="725"/>
                  </a:lnTo>
                  <a:lnTo>
                    <a:pt x="526" y="770"/>
                  </a:lnTo>
                  <a:lnTo>
                    <a:pt x="493" y="803"/>
                  </a:lnTo>
                  <a:lnTo>
                    <a:pt x="453" y="813"/>
                  </a:lnTo>
                  <a:lnTo>
                    <a:pt x="393" y="783"/>
                  </a:lnTo>
                  <a:lnTo>
                    <a:pt x="254" y="712"/>
                  </a:lnTo>
                  <a:lnTo>
                    <a:pt x="139" y="663"/>
                  </a:lnTo>
                  <a:lnTo>
                    <a:pt x="59" y="608"/>
                  </a:lnTo>
                  <a:lnTo>
                    <a:pt x="6" y="559"/>
                  </a:lnTo>
                  <a:lnTo>
                    <a:pt x="0" y="500"/>
                  </a:lnTo>
                  <a:lnTo>
                    <a:pt x="29" y="422"/>
                  </a:lnTo>
                  <a:lnTo>
                    <a:pt x="89" y="305"/>
                  </a:lnTo>
                  <a:lnTo>
                    <a:pt x="145" y="208"/>
                  </a:lnTo>
                  <a:lnTo>
                    <a:pt x="215" y="107"/>
                  </a:lnTo>
                  <a:lnTo>
                    <a:pt x="268" y="48"/>
                  </a:lnTo>
                  <a:lnTo>
                    <a:pt x="334" y="19"/>
                  </a:lnTo>
                  <a:lnTo>
                    <a:pt x="307" y="19"/>
                  </a:lnTo>
                  <a:close/>
                </a:path>
              </a:pathLst>
            </a:custGeom>
            <a:solidFill>
              <a:srgbClr val="0251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2706" y="1637"/>
              <a:ext cx="275" cy="763"/>
            </a:xfrm>
            <a:custGeom>
              <a:avLst/>
              <a:gdLst>
                <a:gd name="T0" fmla="*/ 17 w 275"/>
                <a:gd name="T1" fmla="*/ 59 h 763"/>
                <a:gd name="T2" fmla="*/ 27 w 275"/>
                <a:gd name="T3" fmla="*/ 20 h 763"/>
                <a:gd name="T4" fmla="*/ 70 w 275"/>
                <a:gd name="T5" fmla="*/ 0 h 763"/>
                <a:gd name="T6" fmla="*/ 109 w 275"/>
                <a:gd name="T7" fmla="*/ 0 h 763"/>
                <a:gd name="T8" fmla="*/ 159 w 275"/>
                <a:gd name="T9" fmla="*/ 29 h 763"/>
                <a:gd name="T10" fmla="*/ 206 w 275"/>
                <a:gd name="T11" fmla="*/ 98 h 763"/>
                <a:gd name="T12" fmla="*/ 239 w 275"/>
                <a:gd name="T13" fmla="*/ 169 h 763"/>
                <a:gd name="T14" fmla="*/ 255 w 275"/>
                <a:gd name="T15" fmla="*/ 266 h 763"/>
                <a:gd name="T16" fmla="*/ 269 w 275"/>
                <a:gd name="T17" fmla="*/ 380 h 763"/>
                <a:gd name="T18" fmla="*/ 275 w 275"/>
                <a:gd name="T19" fmla="*/ 490 h 763"/>
                <a:gd name="T20" fmla="*/ 275 w 275"/>
                <a:gd name="T21" fmla="*/ 633 h 763"/>
                <a:gd name="T22" fmla="*/ 255 w 275"/>
                <a:gd name="T23" fmla="*/ 721 h 763"/>
                <a:gd name="T24" fmla="*/ 219 w 275"/>
                <a:gd name="T25" fmla="*/ 753 h 763"/>
                <a:gd name="T26" fmla="*/ 156 w 275"/>
                <a:gd name="T27" fmla="*/ 763 h 763"/>
                <a:gd name="T28" fmla="*/ 90 w 275"/>
                <a:gd name="T29" fmla="*/ 760 h 763"/>
                <a:gd name="T30" fmla="*/ 56 w 275"/>
                <a:gd name="T31" fmla="*/ 721 h 763"/>
                <a:gd name="T32" fmla="*/ 37 w 275"/>
                <a:gd name="T33" fmla="*/ 653 h 763"/>
                <a:gd name="T34" fmla="*/ 20 w 275"/>
                <a:gd name="T35" fmla="*/ 585 h 763"/>
                <a:gd name="T36" fmla="*/ 7 w 275"/>
                <a:gd name="T37" fmla="*/ 461 h 763"/>
                <a:gd name="T38" fmla="*/ 0 w 275"/>
                <a:gd name="T39" fmla="*/ 322 h 763"/>
                <a:gd name="T40" fmla="*/ 0 w 275"/>
                <a:gd name="T41" fmla="*/ 159 h 763"/>
                <a:gd name="T42" fmla="*/ 17 w 275"/>
                <a:gd name="T43" fmla="*/ 88 h 763"/>
                <a:gd name="T44" fmla="*/ 17 w 275"/>
                <a:gd name="T45" fmla="*/ 59 h 76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75"/>
                <a:gd name="T70" fmla="*/ 0 h 763"/>
                <a:gd name="T71" fmla="*/ 275 w 275"/>
                <a:gd name="T72" fmla="*/ 763 h 763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75" h="763">
                  <a:moveTo>
                    <a:pt x="17" y="59"/>
                  </a:moveTo>
                  <a:lnTo>
                    <a:pt x="27" y="20"/>
                  </a:lnTo>
                  <a:lnTo>
                    <a:pt x="70" y="0"/>
                  </a:lnTo>
                  <a:lnTo>
                    <a:pt x="109" y="0"/>
                  </a:lnTo>
                  <a:lnTo>
                    <a:pt x="159" y="29"/>
                  </a:lnTo>
                  <a:lnTo>
                    <a:pt x="206" y="98"/>
                  </a:lnTo>
                  <a:lnTo>
                    <a:pt x="239" y="169"/>
                  </a:lnTo>
                  <a:lnTo>
                    <a:pt x="255" y="266"/>
                  </a:lnTo>
                  <a:lnTo>
                    <a:pt x="269" y="380"/>
                  </a:lnTo>
                  <a:lnTo>
                    <a:pt x="275" y="490"/>
                  </a:lnTo>
                  <a:lnTo>
                    <a:pt x="275" y="633"/>
                  </a:lnTo>
                  <a:lnTo>
                    <a:pt x="255" y="721"/>
                  </a:lnTo>
                  <a:lnTo>
                    <a:pt x="219" y="753"/>
                  </a:lnTo>
                  <a:lnTo>
                    <a:pt x="156" y="763"/>
                  </a:lnTo>
                  <a:lnTo>
                    <a:pt x="90" y="760"/>
                  </a:lnTo>
                  <a:lnTo>
                    <a:pt x="56" y="721"/>
                  </a:lnTo>
                  <a:lnTo>
                    <a:pt x="37" y="653"/>
                  </a:lnTo>
                  <a:lnTo>
                    <a:pt x="20" y="585"/>
                  </a:lnTo>
                  <a:lnTo>
                    <a:pt x="7" y="461"/>
                  </a:lnTo>
                  <a:lnTo>
                    <a:pt x="0" y="322"/>
                  </a:lnTo>
                  <a:lnTo>
                    <a:pt x="0" y="159"/>
                  </a:lnTo>
                  <a:lnTo>
                    <a:pt x="17" y="88"/>
                  </a:lnTo>
                  <a:lnTo>
                    <a:pt x="17" y="59"/>
                  </a:lnTo>
                  <a:close/>
                </a:path>
              </a:pathLst>
            </a:custGeom>
            <a:solidFill>
              <a:srgbClr val="0251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2833" y="1658"/>
              <a:ext cx="420" cy="586"/>
            </a:xfrm>
            <a:custGeom>
              <a:avLst/>
              <a:gdLst>
                <a:gd name="T0" fmla="*/ 23 w 420"/>
                <a:gd name="T1" fmla="*/ 0 h 586"/>
                <a:gd name="T2" fmla="*/ 109 w 420"/>
                <a:gd name="T3" fmla="*/ 10 h 586"/>
                <a:gd name="T4" fmla="*/ 198 w 420"/>
                <a:gd name="T5" fmla="*/ 26 h 586"/>
                <a:gd name="T6" fmla="*/ 291 w 420"/>
                <a:gd name="T7" fmla="*/ 78 h 586"/>
                <a:gd name="T8" fmla="*/ 357 w 420"/>
                <a:gd name="T9" fmla="*/ 117 h 586"/>
                <a:gd name="T10" fmla="*/ 400 w 420"/>
                <a:gd name="T11" fmla="*/ 173 h 586"/>
                <a:gd name="T12" fmla="*/ 420 w 420"/>
                <a:gd name="T13" fmla="*/ 205 h 586"/>
                <a:gd name="T14" fmla="*/ 380 w 420"/>
                <a:gd name="T15" fmla="*/ 300 h 586"/>
                <a:gd name="T16" fmla="*/ 317 w 420"/>
                <a:gd name="T17" fmla="*/ 358 h 586"/>
                <a:gd name="T18" fmla="*/ 241 w 420"/>
                <a:gd name="T19" fmla="*/ 400 h 586"/>
                <a:gd name="T20" fmla="*/ 201 w 420"/>
                <a:gd name="T21" fmla="*/ 426 h 586"/>
                <a:gd name="T22" fmla="*/ 132 w 420"/>
                <a:gd name="T23" fmla="*/ 439 h 586"/>
                <a:gd name="T24" fmla="*/ 129 w 420"/>
                <a:gd name="T25" fmla="*/ 465 h 586"/>
                <a:gd name="T26" fmla="*/ 182 w 420"/>
                <a:gd name="T27" fmla="*/ 488 h 586"/>
                <a:gd name="T28" fmla="*/ 258 w 420"/>
                <a:gd name="T29" fmla="*/ 508 h 586"/>
                <a:gd name="T30" fmla="*/ 330 w 420"/>
                <a:gd name="T31" fmla="*/ 547 h 586"/>
                <a:gd name="T32" fmla="*/ 301 w 420"/>
                <a:gd name="T33" fmla="*/ 576 h 586"/>
                <a:gd name="T34" fmla="*/ 271 w 420"/>
                <a:gd name="T35" fmla="*/ 586 h 586"/>
                <a:gd name="T36" fmla="*/ 228 w 420"/>
                <a:gd name="T37" fmla="*/ 543 h 586"/>
                <a:gd name="T38" fmla="*/ 162 w 420"/>
                <a:gd name="T39" fmla="*/ 517 h 586"/>
                <a:gd name="T40" fmla="*/ 109 w 420"/>
                <a:gd name="T41" fmla="*/ 498 h 586"/>
                <a:gd name="T42" fmla="*/ 109 w 420"/>
                <a:gd name="T43" fmla="*/ 459 h 586"/>
                <a:gd name="T44" fmla="*/ 119 w 420"/>
                <a:gd name="T45" fmla="*/ 417 h 586"/>
                <a:gd name="T46" fmla="*/ 152 w 420"/>
                <a:gd name="T47" fmla="*/ 400 h 586"/>
                <a:gd name="T48" fmla="*/ 258 w 420"/>
                <a:gd name="T49" fmla="*/ 358 h 586"/>
                <a:gd name="T50" fmla="*/ 317 w 420"/>
                <a:gd name="T51" fmla="*/ 293 h 586"/>
                <a:gd name="T52" fmla="*/ 360 w 420"/>
                <a:gd name="T53" fmla="*/ 225 h 586"/>
                <a:gd name="T54" fmla="*/ 350 w 420"/>
                <a:gd name="T55" fmla="*/ 192 h 586"/>
                <a:gd name="T56" fmla="*/ 317 w 420"/>
                <a:gd name="T57" fmla="*/ 153 h 586"/>
                <a:gd name="T58" fmla="*/ 238 w 420"/>
                <a:gd name="T59" fmla="*/ 98 h 586"/>
                <a:gd name="T60" fmla="*/ 142 w 420"/>
                <a:gd name="T61" fmla="*/ 78 h 586"/>
                <a:gd name="T62" fmla="*/ 79 w 420"/>
                <a:gd name="T63" fmla="*/ 75 h 586"/>
                <a:gd name="T64" fmla="*/ 23 w 420"/>
                <a:gd name="T65" fmla="*/ 75 h 586"/>
                <a:gd name="T66" fmla="*/ 0 w 420"/>
                <a:gd name="T67" fmla="*/ 39 h 586"/>
                <a:gd name="T68" fmla="*/ 23 w 420"/>
                <a:gd name="T69" fmla="*/ 0 h 58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420"/>
                <a:gd name="T106" fmla="*/ 0 h 586"/>
                <a:gd name="T107" fmla="*/ 420 w 420"/>
                <a:gd name="T108" fmla="*/ 586 h 58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420" h="586">
                  <a:moveTo>
                    <a:pt x="23" y="0"/>
                  </a:moveTo>
                  <a:lnTo>
                    <a:pt x="109" y="10"/>
                  </a:lnTo>
                  <a:lnTo>
                    <a:pt x="198" y="26"/>
                  </a:lnTo>
                  <a:lnTo>
                    <a:pt x="291" y="78"/>
                  </a:lnTo>
                  <a:lnTo>
                    <a:pt x="357" y="117"/>
                  </a:lnTo>
                  <a:lnTo>
                    <a:pt x="400" y="173"/>
                  </a:lnTo>
                  <a:lnTo>
                    <a:pt x="420" y="205"/>
                  </a:lnTo>
                  <a:lnTo>
                    <a:pt x="380" y="300"/>
                  </a:lnTo>
                  <a:lnTo>
                    <a:pt x="317" y="358"/>
                  </a:lnTo>
                  <a:lnTo>
                    <a:pt x="241" y="400"/>
                  </a:lnTo>
                  <a:lnTo>
                    <a:pt x="201" y="426"/>
                  </a:lnTo>
                  <a:lnTo>
                    <a:pt x="132" y="439"/>
                  </a:lnTo>
                  <a:lnTo>
                    <a:pt x="129" y="465"/>
                  </a:lnTo>
                  <a:lnTo>
                    <a:pt x="182" y="488"/>
                  </a:lnTo>
                  <a:lnTo>
                    <a:pt x="258" y="508"/>
                  </a:lnTo>
                  <a:lnTo>
                    <a:pt x="330" y="547"/>
                  </a:lnTo>
                  <a:lnTo>
                    <a:pt x="301" y="576"/>
                  </a:lnTo>
                  <a:lnTo>
                    <a:pt x="271" y="586"/>
                  </a:lnTo>
                  <a:lnTo>
                    <a:pt x="228" y="543"/>
                  </a:lnTo>
                  <a:lnTo>
                    <a:pt x="162" y="517"/>
                  </a:lnTo>
                  <a:lnTo>
                    <a:pt x="109" y="498"/>
                  </a:lnTo>
                  <a:lnTo>
                    <a:pt x="109" y="459"/>
                  </a:lnTo>
                  <a:lnTo>
                    <a:pt x="119" y="417"/>
                  </a:lnTo>
                  <a:lnTo>
                    <a:pt x="152" y="400"/>
                  </a:lnTo>
                  <a:lnTo>
                    <a:pt x="258" y="358"/>
                  </a:lnTo>
                  <a:lnTo>
                    <a:pt x="317" y="293"/>
                  </a:lnTo>
                  <a:lnTo>
                    <a:pt x="360" y="225"/>
                  </a:lnTo>
                  <a:lnTo>
                    <a:pt x="350" y="192"/>
                  </a:lnTo>
                  <a:lnTo>
                    <a:pt x="317" y="153"/>
                  </a:lnTo>
                  <a:lnTo>
                    <a:pt x="238" y="98"/>
                  </a:lnTo>
                  <a:lnTo>
                    <a:pt x="142" y="78"/>
                  </a:lnTo>
                  <a:lnTo>
                    <a:pt x="79" y="75"/>
                  </a:lnTo>
                  <a:lnTo>
                    <a:pt x="23" y="75"/>
                  </a:lnTo>
                  <a:lnTo>
                    <a:pt x="0" y="39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251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2866" y="2322"/>
              <a:ext cx="511" cy="947"/>
            </a:xfrm>
            <a:custGeom>
              <a:avLst/>
              <a:gdLst>
                <a:gd name="T0" fmla="*/ 59 w 511"/>
                <a:gd name="T1" fmla="*/ 0 h 947"/>
                <a:gd name="T2" fmla="*/ 13 w 511"/>
                <a:gd name="T3" fmla="*/ 0 h 947"/>
                <a:gd name="T4" fmla="*/ 0 w 511"/>
                <a:gd name="T5" fmla="*/ 68 h 947"/>
                <a:gd name="T6" fmla="*/ 33 w 511"/>
                <a:gd name="T7" fmla="*/ 108 h 947"/>
                <a:gd name="T8" fmla="*/ 139 w 511"/>
                <a:gd name="T9" fmla="*/ 202 h 947"/>
                <a:gd name="T10" fmla="*/ 232 w 511"/>
                <a:gd name="T11" fmla="*/ 322 h 947"/>
                <a:gd name="T12" fmla="*/ 292 w 511"/>
                <a:gd name="T13" fmla="*/ 446 h 947"/>
                <a:gd name="T14" fmla="*/ 301 w 511"/>
                <a:gd name="T15" fmla="*/ 527 h 947"/>
                <a:gd name="T16" fmla="*/ 298 w 511"/>
                <a:gd name="T17" fmla="*/ 586 h 947"/>
                <a:gd name="T18" fmla="*/ 272 w 511"/>
                <a:gd name="T19" fmla="*/ 719 h 947"/>
                <a:gd name="T20" fmla="*/ 238 w 511"/>
                <a:gd name="T21" fmla="*/ 827 h 947"/>
                <a:gd name="T22" fmla="*/ 209 w 511"/>
                <a:gd name="T23" fmla="*/ 889 h 947"/>
                <a:gd name="T24" fmla="*/ 202 w 511"/>
                <a:gd name="T25" fmla="*/ 928 h 947"/>
                <a:gd name="T26" fmla="*/ 232 w 511"/>
                <a:gd name="T27" fmla="*/ 928 h 947"/>
                <a:gd name="T28" fmla="*/ 278 w 511"/>
                <a:gd name="T29" fmla="*/ 915 h 947"/>
                <a:gd name="T30" fmla="*/ 292 w 511"/>
                <a:gd name="T31" fmla="*/ 918 h 947"/>
                <a:gd name="T32" fmla="*/ 388 w 511"/>
                <a:gd name="T33" fmla="*/ 924 h 947"/>
                <a:gd name="T34" fmla="*/ 461 w 511"/>
                <a:gd name="T35" fmla="*/ 947 h 947"/>
                <a:gd name="T36" fmla="*/ 487 w 511"/>
                <a:gd name="T37" fmla="*/ 934 h 947"/>
                <a:gd name="T38" fmla="*/ 511 w 511"/>
                <a:gd name="T39" fmla="*/ 885 h 947"/>
                <a:gd name="T40" fmla="*/ 487 w 511"/>
                <a:gd name="T41" fmla="*/ 859 h 947"/>
                <a:gd name="T42" fmla="*/ 378 w 511"/>
                <a:gd name="T43" fmla="*/ 856 h 947"/>
                <a:gd name="T44" fmla="*/ 301 w 511"/>
                <a:gd name="T45" fmla="*/ 866 h 947"/>
                <a:gd name="T46" fmla="*/ 262 w 511"/>
                <a:gd name="T47" fmla="*/ 885 h 947"/>
                <a:gd name="T48" fmla="*/ 268 w 511"/>
                <a:gd name="T49" fmla="*/ 840 h 947"/>
                <a:gd name="T50" fmla="*/ 308 w 511"/>
                <a:gd name="T51" fmla="*/ 771 h 947"/>
                <a:gd name="T52" fmla="*/ 341 w 511"/>
                <a:gd name="T53" fmla="*/ 664 h 947"/>
                <a:gd name="T54" fmla="*/ 368 w 511"/>
                <a:gd name="T55" fmla="*/ 573 h 947"/>
                <a:gd name="T56" fmla="*/ 348 w 511"/>
                <a:gd name="T57" fmla="*/ 469 h 947"/>
                <a:gd name="T58" fmla="*/ 318 w 511"/>
                <a:gd name="T59" fmla="*/ 358 h 947"/>
                <a:gd name="T60" fmla="*/ 258 w 511"/>
                <a:gd name="T61" fmla="*/ 231 h 947"/>
                <a:gd name="T62" fmla="*/ 172 w 511"/>
                <a:gd name="T63" fmla="*/ 114 h 947"/>
                <a:gd name="T64" fmla="*/ 99 w 511"/>
                <a:gd name="T65" fmla="*/ 29 h 947"/>
                <a:gd name="T66" fmla="*/ 59 w 511"/>
                <a:gd name="T67" fmla="*/ 0 h 947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511"/>
                <a:gd name="T103" fmla="*/ 0 h 947"/>
                <a:gd name="T104" fmla="*/ 511 w 511"/>
                <a:gd name="T105" fmla="*/ 947 h 947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511" h="947">
                  <a:moveTo>
                    <a:pt x="59" y="0"/>
                  </a:moveTo>
                  <a:lnTo>
                    <a:pt x="13" y="0"/>
                  </a:lnTo>
                  <a:lnTo>
                    <a:pt x="0" y="68"/>
                  </a:lnTo>
                  <a:lnTo>
                    <a:pt x="33" y="108"/>
                  </a:lnTo>
                  <a:lnTo>
                    <a:pt x="139" y="202"/>
                  </a:lnTo>
                  <a:lnTo>
                    <a:pt x="232" y="322"/>
                  </a:lnTo>
                  <a:lnTo>
                    <a:pt x="292" y="446"/>
                  </a:lnTo>
                  <a:lnTo>
                    <a:pt x="301" y="527"/>
                  </a:lnTo>
                  <a:lnTo>
                    <a:pt x="298" y="586"/>
                  </a:lnTo>
                  <a:lnTo>
                    <a:pt x="272" y="719"/>
                  </a:lnTo>
                  <a:lnTo>
                    <a:pt x="238" y="827"/>
                  </a:lnTo>
                  <a:lnTo>
                    <a:pt x="209" y="889"/>
                  </a:lnTo>
                  <a:lnTo>
                    <a:pt x="202" y="928"/>
                  </a:lnTo>
                  <a:lnTo>
                    <a:pt x="232" y="928"/>
                  </a:lnTo>
                  <a:lnTo>
                    <a:pt x="278" y="915"/>
                  </a:lnTo>
                  <a:lnTo>
                    <a:pt x="292" y="918"/>
                  </a:lnTo>
                  <a:lnTo>
                    <a:pt x="388" y="924"/>
                  </a:lnTo>
                  <a:lnTo>
                    <a:pt x="461" y="947"/>
                  </a:lnTo>
                  <a:lnTo>
                    <a:pt x="487" y="934"/>
                  </a:lnTo>
                  <a:lnTo>
                    <a:pt x="511" y="885"/>
                  </a:lnTo>
                  <a:lnTo>
                    <a:pt x="487" y="859"/>
                  </a:lnTo>
                  <a:lnTo>
                    <a:pt x="378" y="856"/>
                  </a:lnTo>
                  <a:lnTo>
                    <a:pt x="301" y="866"/>
                  </a:lnTo>
                  <a:lnTo>
                    <a:pt x="262" y="885"/>
                  </a:lnTo>
                  <a:lnTo>
                    <a:pt x="268" y="840"/>
                  </a:lnTo>
                  <a:lnTo>
                    <a:pt x="308" y="771"/>
                  </a:lnTo>
                  <a:lnTo>
                    <a:pt x="341" y="664"/>
                  </a:lnTo>
                  <a:lnTo>
                    <a:pt x="368" y="573"/>
                  </a:lnTo>
                  <a:lnTo>
                    <a:pt x="348" y="469"/>
                  </a:lnTo>
                  <a:lnTo>
                    <a:pt x="318" y="358"/>
                  </a:lnTo>
                  <a:lnTo>
                    <a:pt x="258" y="231"/>
                  </a:lnTo>
                  <a:lnTo>
                    <a:pt x="172" y="114"/>
                  </a:lnTo>
                  <a:lnTo>
                    <a:pt x="99" y="29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0251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2545" y="2320"/>
              <a:ext cx="344" cy="965"/>
            </a:xfrm>
            <a:custGeom>
              <a:avLst/>
              <a:gdLst>
                <a:gd name="T0" fmla="*/ 238 w 344"/>
                <a:gd name="T1" fmla="*/ 0 h 965"/>
                <a:gd name="T2" fmla="*/ 195 w 344"/>
                <a:gd name="T3" fmla="*/ 91 h 965"/>
                <a:gd name="T4" fmla="*/ 165 w 344"/>
                <a:gd name="T5" fmla="*/ 224 h 965"/>
                <a:gd name="T6" fmla="*/ 129 w 344"/>
                <a:gd name="T7" fmla="*/ 371 h 965"/>
                <a:gd name="T8" fmla="*/ 96 w 344"/>
                <a:gd name="T9" fmla="*/ 520 h 965"/>
                <a:gd name="T10" fmla="*/ 96 w 344"/>
                <a:gd name="T11" fmla="*/ 575 h 965"/>
                <a:gd name="T12" fmla="*/ 129 w 344"/>
                <a:gd name="T13" fmla="*/ 673 h 965"/>
                <a:gd name="T14" fmla="*/ 175 w 344"/>
                <a:gd name="T15" fmla="*/ 725 h 965"/>
                <a:gd name="T16" fmla="*/ 218 w 344"/>
                <a:gd name="T17" fmla="*/ 790 h 965"/>
                <a:gd name="T18" fmla="*/ 248 w 344"/>
                <a:gd name="T19" fmla="*/ 838 h 965"/>
                <a:gd name="T20" fmla="*/ 235 w 344"/>
                <a:gd name="T21" fmla="*/ 861 h 965"/>
                <a:gd name="T22" fmla="*/ 159 w 344"/>
                <a:gd name="T23" fmla="*/ 871 h 965"/>
                <a:gd name="T24" fmla="*/ 36 w 344"/>
                <a:gd name="T25" fmla="*/ 890 h 965"/>
                <a:gd name="T26" fmla="*/ 0 w 344"/>
                <a:gd name="T27" fmla="*/ 920 h 965"/>
                <a:gd name="T28" fmla="*/ 30 w 344"/>
                <a:gd name="T29" fmla="*/ 946 h 965"/>
                <a:gd name="T30" fmla="*/ 99 w 344"/>
                <a:gd name="T31" fmla="*/ 965 h 965"/>
                <a:gd name="T32" fmla="*/ 179 w 344"/>
                <a:gd name="T33" fmla="*/ 926 h 965"/>
                <a:gd name="T34" fmla="*/ 238 w 344"/>
                <a:gd name="T35" fmla="*/ 900 h 965"/>
                <a:gd name="T36" fmla="*/ 314 w 344"/>
                <a:gd name="T37" fmla="*/ 890 h 965"/>
                <a:gd name="T38" fmla="*/ 344 w 344"/>
                <a:gd name="T39" fmla="*/ 881 h 965"/>
                <a:gd name="T40" fmla="*/ 334 w 344"/>
                <a:gd name="T41" fmla="*/ 848 h 965"/>
                <a:gd name="T42" fmla="*/ 248 w 344"/>
                <a:gd name="T43" fmla="*/ 764 h 965"/>
                <a:gd name="T44" fmla="*/ 198 w 344"/>
                <a:gd name="T45" fmla="*/ 676 h 965"/>
                <a:gd name="T46" fmla="*/ 155 w 344"/>
                <a:gd name="T47" fmla="*/ 617 h 965"/>
                <a:gd name="T48" fmla="*/ 149 w 344"/>
                <a:gd name="T49" fmla="*/ 559 h 965"/>
                <a:gd name="T50" fmla="*/ 169 w 344"/>
                <a:gd name="T51" fmla="*/ 462 h 965"/>
                <a:gd name="T52" fmla="*/ 215 w 344"/>
                <a:gd name="T53" fmla="*/ 361 h 965"/>
                <a:gd name="T54" fmla="*/ 265 w 344"/>
                <a:gd name="T55" fmla="*/ 189 h 965"/>
                <a:gd name="T56" fmla="*/ 308 w 344"/>
                <a:gd name="T57" fmla="*/ 88 h 965"/>
                <a:gd name="T58" fmla="*/ 304 w 344"/>
                <a:gd name="T59" fmla="*/ 29 h 965"/>
                <a:gd name="T60" fmla="*/ 265 w 344"/>
                <a:gd name="T61" fmla="*/ 0 h 965"/>
                <a:gd name="T62" fmla="*/ 238 w 344"/>
                <a:gd name="T63" fmla="*/ 0 h 965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344"/>
                <a:gd name="T97" fmla="*/ 0 h 965"/>
                <a:gd name="T98" fmla="*/ 344 w 344"/>
                <a:gd name="T99" fmla="*/ 965 h 965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344" h="965">
                  <a:moveTo>
                    <a:pt x="238" y="0"/>
                  </a:moveTo>
                  <a:lnTo>
                    <a:pt x="195" y="91"/>
                  </a:lnTo>
                  <a:lnTo>
                    <a:pt x="165" y="224"/>
                  </a:lnTo>
                  <a:lnTo>
                    <a:pt x="129" y="371"/>
                  </a:lnTo>
                  <a:lnTo>
                    <a:pt x="96" y="520"/>
                  </a:lnTo>
                  <a:lnTo>
                    <a:pt x="96" y="575"/>
                  </a:lnTo>
                  <a:lnTo>
                    <a:pt x="129" y="673"/>
                  </a:lnTo>
                  <a:lnTo>
                    <a:pt x="175" y="725"/>
                  </a:lnTo>
                  <a:lnTo>
                    <a:pt x="218" y="790"/>
                  </a:lnTo>
                  <a:lnTo>
                    <a:pt x="248" y="838"/>
                  </a:lnTo>
                  <a:lnTo>
                    <a:pt x="235" y="861"/>
                  </a:lnTo>
                  <a:lnTo>
                    <a:pt x="159" y="871"/>
                  </a:lnTo>
                  <a:lnTo>
                    <a:pt x="36" y="890"/>
                  </a:lnTo>
                  <a:lnTo>
                    <a:pt x="0" y="920"/>
                  </a:lnTo>
                  <a:lnTo>
                    <a:pt x="30" y="946"/>
                  </a:lnTo>
                  <a:lnTo>
                    <a:pt x="99" y="965"/>
                  </a:lnTo>
                  <a:lnTo>
                    <a:pt x="179" y="926"/>
                  </a:lnTo>
                  <a:lnTo>
                    <a:pt x="238" y="900"/>
                  </a:lnTo>
                  <a:lnTo>
                    <a:pt x="314" y="890"/>
                  </a:lnTo>
                  <a:lnTo>
                    <a:pt x="344" y="881"/>
                  </a:lnTo>
                  <a:lnTo>
                    <a:pt x="334" y="848"/>
                  </a:lnTo>
                  <a:lnTo>
                    <a:pt x="248" y="764"/>
                  </a:lnTo>
                  <a:lnTo>
                    <a:pt x="198" y="676"/>
                  </a:lnTo>
                  <a:lnTo>
                    <a:pt x="155" y="617"/>
                  </a:lnTo>
                  <a:lnTo>
                    <a:pt x="149" y="559"/>
                  </a:lnTo>
                  <a:lnTo>
                    <a:pt x="169" y="462"/>
                  </a:lnTo>
                  <a:lnTo>
                    <a:pt x="215" y="361"/>
                  </a:lnTo>
                  <a:lnTo>
                    <a:pt x="265" y="189"/>
                  </a:lnTo>
                  <a:lnTo>
                    <a:pt x="308" y="88"/>
                  </a:lnTo>
                  <a:lnTo>
                    <a:pt x="304" y="29"/>
                  </a:lnTo>
                  <a:lnTo>
                    <a:pt x="265" y="0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0251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auto">
            <a:xfrm>
              <a:off x="2954" y="770"/>
              <a:ext cx="170" cy="198"/>
            </a:xfrm>
            <a:custGeom>
              <a:avLst/>
              <a:gdLst>
                <a:gd name="T0" fmla="*/ 20 w 170"/>
                <a:gd name="T1" fmla="*/ 9 h 198"/>
                <a:gd name="T2" fmla="*/ 66 w 170"/>
                <a:gd name="T3" fmla="*/ 0 h 198"/>
                <a:gd name="T4" fmla="*/ 110 w 170"/>
                <a:gd name="T5" fmla="*/ 3 h 198"/>
                <a:gd name="T6" fmla="*/ 150 w 170"/>
                <a:gd name="T7" fmla="*/ 22 h 198"/>
                <a:gd name="T8" fmla="*/ 170 w 170"/>
                <a:gd name="T9" fmla="*/ 58 h 198"/>
                <a:gd name="T10" fmla="*/ 170 w 170"/>
                <a:gd name="T11" fmla="*/ 87 h 198"/>
                <a:gd name="T12" fmla="*/ 150 w 170"/>
                <a:gd name="T13" fmla="*/ 126 h 198"/>
                <a:gd name="T14" fmla="*/ 116 w 170"/>
                <a:gd name="T15" fmla="*/ 149 h 198"/>
                <a:gd name="T16" fmla="*/ 66 w 170"/>
                <a:gd name="T17" fmla="*/ 149 h 198"/>
                <a:gd name="T18" fmla="*/ 36 w 170"/>
                <a:gd name="T19" fmla="*/ 168 h 198"/>
                <a:gd name="T20" fmla="*/ 26 w 170"/>
                <a:gd name="T21" fmla="*/ 198 h 198"/>
                <a:gd name="T22" fmla="*/ 0 w 170"/>
                <a:gd name="T23" fmla="*/ 188 h 198"/>
                <a:gd name="T24" fmla="*/ 10 w 170"/>
                <a:gd name="T25" fmla="*/ 149 h 198"/>
                <a:gd name="T26" fmla="*/ 46 w 170"/>
                <a:gd name="T27" fmla="*/ 126 h 198"/>
                <a:gd name="T28" fmla="*/ 106 w 170"/>
                <a:gd name="T29" fmla="*/ 120 h 198"/>
                <a:gd name="T30" fmla="*/ 130 w 170"/>
                <a:gd name="T31" fmla="*/ 97 h 198"/>
                <a:gd name="T32" fmla="*/ 136 w 170"/>
                <a:gd name="T33" fmla="*/ 61 h 198"/>
                <a:gd name="T34" fmla="*/ 110 w 170"/>
                <a:gd name="T35" fmla="*/ 29 h 198"/>
                <a:gd name="T36" fmla="*/ 70 w 170"/>
                <a:gd name="T37" fmla="*/ 29 h 198"/>
                <a:gd name="T38" fmla="*/ 26 w 170"/>
                <a:gd name="T39" fmla="*/ 39 h 198"/>
                <a:gd name="T40" fmla="*/ 10 w 170"/>
                <a:gd name="T41" fmla="*/ 29 h 198"/>
                <a:gd name="T42" fmla="*/ 20 w 170"/>
                <a:gd name="T43" fmla="*/ 9 h 198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70"/>
                <a:gd name="T67" fmla="*/ 0 h 198"/>
                <a:gd name="T68" fmla="*/ 170 w 170"/>
                <a:gd name="T69" fmla="*/ 198 h 198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70" h="198">
                  <a:moveTo>
                    <a:pt x="20" y="9"/>
                  </a:moveTo>
                  <a:lnTo>
                    <a:pt x="66" y="0"/>
                  </a:lnTo>
                  <a:lnTo>
                    <a:pt x="110" y="3"/>
                  </a:lnTo>
                  <a:lnTo>
                    <a:pt x="150" y="22"/>
                  </a:lnTo>
                  <a:lnTo>
                    <a:pt x="170" y="58"/>
                  </a:lnTo>
                  <a:lnTo>
                    <a:pt x="170" y="87"/>
                  </a:lnTo>
                  <a:lnTo>
                    <a:pt x="150" y="126"/>
                  </a:lnTo>
                  <a:lnTo>
                    <a:pt x="116" y="149"/>
                  </a:lnTo>
                  <a:lnTo>
                    <a:pt x="66" y="149"/>
                  </a:lnTo>
                  <a:lnTo>
                    <a:pt x="36" y="168"/>
                  </a:lnTo>
                  <a:lnTo>
                    <a:pt x="26" y="198"/>
                  </a:lnTo>
                  <a:lnTo>
                    <a:pt x="0" y="188"/>
                  </a:lnTo>
                  <a:lnTo>
                    <a:pt x="10" y="149"/>
                  </a:lnTo>
                  <a:lnTo>
                    <a:pt x="46" y="126"/>
                  </a:lnTo>
                  <a:lnTo>
                    <a:pt x="106" y="120"/>
                  </a:lnTo>
                  <a:lnTo>
                    <a:pt x="130" y="97"/>
                  </a:lnTo>
                  <a:lnTo>
                    <a:pt x="136" y="61"/>
                  </a:lnTo>
                  <a:lnTo>
                    <a:pt x="110" y="29"/>
                  </a:lnTo>
                  <a:lnTo>
                    <a:pt x="70" y="29"/>
                  </a:lnTo>
                  <a:lnTo>
                    <a:pt x="26" y="39"/>
                  </a:lnTo>
                  <a:lnTo>
                    <a:pt x="10" y="29"/>
                  </a:lnTo>
                  <a:lnTo>
                    <a:pt x="20" y="9"/>
                  </a:lnTo>
                  <a:close/>
                </a:path>
              </a:pathLst>
            </a:custGeom>
            <a:solidFill>
              <a:srgbClr val="0251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2913" y="1001"/>
              <a:ext cx="53" cy="54"/>
            </a:xfrm>
            <a:custGeom>
              <a:avLst/>
              <a:gdLst>
                <a:gd name="T0" fmla="*/ 53 w 53"/>
                <a:gd name="T1" fmla="*/ 3 h 54"/>
                <a:gd name="T2" fmla="*/ 26 w 53"/>
                <a:gd name="T3" fmla="*/ 0 h 54"/>
                <a:gd name="T4" fmla="*/ 8 w 53"/>
                <a:gd name="T5" fmla="*/ 20 h 54"/>
                <a:gd name="T6" fmla="*/ 0 w 53"/>
                <a:gd name="T7" fmla="*/ 51 h 54"/>
                <a:gd name="T8" fmla="*/ 26 w 53"/>
                <a:gd name="T9" fmla="*/ 54 h 54"/>
                <a:gd name="T10" fmla="*/ 48 w 53"/>
                <a:gd name="T11" fmla="*/ 40 h 54"/>
                <a:gd name="T12" fmla="*/ 53 w 53"/>
                <a:gd name="T13" fmla="*/ 3 h 5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3"/>
                <a:gd name="T22" fmla="*/ 0 h 54"/>
                <a:gd name="T23" fmla="*/ 53 w 53"/>
                <a:gd name="T24" fmla="*/ 54 h 5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3" h="54">
                  <a:moveTo>
                    <a:pt x="53" y="3"/>
                  </a:moveTo>
                  <a:lnTo>
                    <a:pt x="26" y="0"/>
                  </a:lnTo>
                  <a:lnTo>
                    <a:pt x="8" y="20"/>
                  </a:lnTo>
                  <a:lnTo>
                    <a:pt x="0" y="51"/>
                  </a:lnTo>
                  <a:lnTo>
                    <a:pt x="26" y="54"/>
                  </a:lnTo>
                  <a:lnTo>
                    <a:pt x="48" y="40"/>
                  </a:lnTo>
                  <a:lnTo>
                    <a:pt x="53" y="3"/>
                  </a:lnTo>
                  <a:close/>
                </a:path>
              </a:pathLst>
            </a:custGeom>
            <a:solidFill>
              <a:srgbClr val="0251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31890426"/>
      </p:ext>
    </p:extLst>
  </p:cSld>
  <p:clrMapOvr>
    <a:masterClrMapping/>
  </p:clrMapOvr>
  <p:transition advClick="0"/>
</p:sld>
</file>

<file path=ppt/theme/theme1.xml><?xml version="1.0" encoding="utf-8"?>
<a:theme xmlns:a="http://schemas.openxmlformats.org/drawingml/2006/main" name="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52</TotalTime>
  <Words>395</Words>
  <Application>Microsoft Office PowerPoint</Application>
  <PresentationFormat>On-screen Show (4:3)</PresentationFormat>
  <Paragraphs>83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Times New Roman</vt:lpstr>
      <vt:lpstr>Wingdings</vt:lpstr>
      <vt:lpstr>Template</vt:lpstr>
      <vt:lpstr>LẬP TRÌNH HƯỚNG ĐỐI TƯỢNG</vt:lpstr>
      <vt:lpstr>Nội dung</vt:lpstr>
      <vt:lpstr>1. Giới thiệu chung</vt:lpstr>
      <vt:lpstr>2. Thông tin môn học</vt:lpstr>
      <vt:lpstr>3. Tài liệu tham khảo</vt:lpstr>
      <vt:lpstr>4. Đánh giá kết quả</vt:lpstr>
      <vt:lpstr>5. Nội dung môn học</vt:lpstr>
      <vt:lpstr>CÔNG CỤ LẬP TRÌNH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Nguyet Minh</dc:creator>
  <cp:lastModifiedBy>Nguyễn Trịnh Đông</cp:lastModifiedBy>
  <cp:revision>677</cp:revision>
  <cp:lastPrinted>1601-01-01T00:00:00Z</cp:lastPrinted>
  <dcterms:created xsi:type="dcterms:W3CDTF">1601-01-01T00:00:00Z</dcterms:created>
  <dcterms:modified xsi:type="dcterms:W3CDTF">2024-02-12T17:04:11Z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